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sldIdLst>
    <p:sldId id="256" r:id="rId2"/>
    <p:sldId id="306" r:id="rId3"/>
    <p:sldId id="299"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9535" autoAdjust="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BBF81-6C87-4E27-8C13-41378E093853}" type="datetimeFigureOut">
              <a:rPr lang="ru-RU" smtClean="0"/>
              <a:t>22.11.2024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BEF58-BC6E-41A8-A723-B0598B5AAE06}" type="slidenum">
              <a:rPr lang="ru-RU" smtClean="0"/>
              <a:t>‹#›</a:t>
            </a:fld>
            <a:endParaRPr lang="ru-RU"/>
          </a:p>
        </p:txBody>
      </p:sp>
    </p:spTree>
    <p:extLst>
      <p:ext uri="{BB962C8B-B14F-4D97-AF65-F5344CB8AC3E}">
        <p14:creationId xmlns:p14="http://schemas.microsoft.com/office/powerpoint/2010/main" val="400266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4</a:t>
            </a:fld>
            <a:endParaRPr lang="ru-RU"/>
          </a:p>
        </p:txBody>
      </p:sp>
    </p:spTree>
    <p:extLst>
      <p:ext uri="{BB962C8B-B14F-4D97-AF65-F5344CB8AC3E}">
        <p14:creationId xmlns:p14="http://schemas.microsoft.com/office/powerpoint/2010/main" val="525076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Polynomial regression.</a:t>
            </a:r>
            <a:r>
              <a:rPr lang="en-US" baseline="0" dirty="0" smtClean="0"/>
              <a:t> What if your data is actually more complex than a simple straight line? Surprisingly, you can actually use a linear model to fit nonlinear data. A simple way is to add powers of each feature as new features and then train a linear model on this expanded set of features. This technique is called polynomial regression . </a:t>
            </a:r>
            <a:r>
              <a:rPr lang="ru-RU" baseline="0" dirty="0" smtClean="0"/>
              <a:t>Теперь </a:t>
            </a:r>
            <a:r>
              <a:rPr lang="ru-RU" baseline="0" dirty="0" err="1" smtClean="0"/>
              <a:t>Х_ро</a:t>
            </a:r>
            <a:r>
              <a:rPr lang="en-US" baseline="0" dirty="0" err="1" smtClean="0"/>
              <a:t>ly</a:t>
            </a:r>
            <a:r>
              <a:rPr lang="ru-RU" baseline="0" dirty="0" smtClean="0"/>
              <a:t> содержит первоначальный признак Х плюс его квадрат. </a:t>
            </a:r>
          </a:p>
          <a:p>
            <a:endParaRPr lang="en-US" baseline="0" dirty="0" smtClean="0"/>
          </a:p>
          <a:p>
            <a:r>
              <a:rPr lang="en-US" dirty="0" err="1" smtClean="0"/>
              <a:t>PolynomialFeatures</a:t>
            </a:r>
            <a:r>
              <a:rPr lang="en-US" dirty="0" smtClean="0"/>
              <a:t> (degree=d ) transforms an array of n features into an array of (</a:t>
            </a:r>
            <a:r>
              <a:rPr lang="en-US" dirty="0" err="1" smtClean="0"/>
              <a:t>n+d</a:t>
            </a:r>
            <a:r>
              <a:rPr lang="en-US" dirty="0" smtClean="0"/>
              <a:t>)!/</a:t>
            </a:r>
            <a:r>
              <a:rPr lang="en-US" dirty="0" err="1" smtClean="0"/>
              <a:t>d!n</a:t>
            </a:r>
            <a:r>
              <a:rPr lang="en-US" dirty="0" smtClean="0"/>
              <a:t>!</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14</a:t>
            </a:fld>
            <a:endParaRPr lang="ru-RU"/>
          </a:p>
        </p:txBody>
      </p:sp>
    </p:spTree>
    <p:extLst>
      <p:ext uri="{BB962C8B-B14F-4D97-AF65-F5344CB8AC3E}">
        <p14:creationId xmlns:p14="http://schemas.microsoft.com/office/powerpoint/2010/main" val="34607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Learning curves.</a:t>
            </a:r>
            <a:r>
              <a:rPr lang="en-US" baseline="0" dirty="0" smtClean="0"/>
              <a:t> </a:t>
            </a:r>
            <a:r>
              <a:rPr lang="ru-RU" baseline="0" dirty="0" err="1" smtClean="0"/>
              <a:t>Якщо</a:t>
            </a:r>
            <a:r>
              <a:rPr lang="ru-RU" baseline="0" dirty="0" smtClean="0"/>
              <a:t> ваша модель </a:t>
            </a:r>
            <a:r>
              <a:rPr lang="ru-RU" baseline="0" dirty="0" err="1" smtClean="0"/>
              <a:t>недонавчена</a:t>
            </a:r>
            <a:r>
              <a:rPr lang="ru-RU" baseline="0" dirty="0" smtClean="0"/>
              <a:t> на </a:t>
            </a:r>
            <a:r>
              <a:rPr lang="ru-RU" baseline="0" dirty="0" err="1" smtClean="0"/>
              <a:t>навчальних</a:t>
            </a:r>
            <a:r>
              <a:rPr lang="ru-RU" baseline="0" dirty="0" smtClean="0"/>
              <a:t> </a:t>
            </a:r>
            <a:r>
              <a:rPr lang="ru-RU" baseline="0" dirty="0" err="1" smtClean="0"/>
              <a:t>даних</a:t>
            </a:r>
            <a:r>
              <a:rPr lang="ru-RU" baseline="0" dirty="0" smtClean="0"/>
              <a:t>, </a:t>
            </a:r>
            <a:r>
              <a:rPr lang="ru-RU" baseline="0" dirty="0" err="1" smtClean="0"/>
              <a:t>тодідодавання</a:t>
            </a:r>
            <a:r>
              <a:rPr lang="ru-RU" baseline="0" dirty="0" smtClean="0"/>
              <a:t> </a:t>
            </a:r>
            <a:r>
              <a:rPr lang="ru-RU" baseline="0" dirty="0" err="1" smtClean="0"/>
              <a:t>додаткових</a:t>
            </a:r>
            <a:r>
              <a:rPr lang="ru-RU" baseline="0" dirty="0" smtClean="0"/>
              <a:t> </a:t>
            </a:r>
            <a:r>
              <a:rPr lang="ru-RU" baseline="0" dirty="0" err="1" smtClean="0"/>
              <a:t>навчальних</a:t>
            </a:r>
            <a:r>
              <a:rPr lang="ru-RU" baseline="0" dirty="0" smtClean="0"/>
              <a:t> </a:t>
            </a:r>
            <a:r>
              <a:rPr lang="ru-RU" baseline="0" dirty="0" err="1" smtClean="0"/>
              <a:t>зразків</a:t>
            </a:r>
            <a:r>
              <a:rPr lang="ru-RU" baseline="0" dirty="0" smtClean="0"/>
              <a:t> не </a:t>
            </a:r>
            <a:r>
              <a:rPr lang="ru-RU" baseline="0" dirty="0" err="1" smtClean="0"/>
              <a:t>допоможе.Вам</a:t>
            </a:r>
            <a:r>
              <a:rPr lang="ru-RU" baseline="0" dirty="0" smtClean="0"/>
              <a:t> </a:t>
            </a:r>
            <a:r>
              <a:rPr lang="ru-RU" baseline="0" dirty="0" err="1" smtClean="0"/>
              <a:t>потрібно</a:t>
            </a:r>
            <a:r>
              <a:rPr lang="ru-RU" baseline="0" dirty="0" smtClean="0"/>
              <a:t> </a:t>
            </a:r>
            <a:r>
              <a:rPr lang="ru-RU" baseline="0" dirty="0" err="1" smtClean="0"/>
              <a:t>вибрати</a:t>
            </a:r>
            <a:r>
              <a:rPr lang="ru-RU" baseline="0" dirty="0" smtClean="0"/>
              <a:t> </a:t>
            </a:r>
            <a:r>
              <a:rPr lang="ru-RU" baseline="0" dirty="0" err="1" smtClean="0"/>
              <a:t>складнішу</a:t>
            </a:r>
            <a:r>
              <a:rPr lang="ru-RU" baseline="0" dirty="0" smtClean="0"/>
              <a:t> модель </a:t>
            </a:r>
            <a:r>
              <a:rPr lang="ru-RU" baseline="0" dirty="0" err="1" smtClean="0"/>
              <a:t>або</a:t>
            </a:r>
            <a:r>
              <a:rPr lang="ru-RU" baseline="0" dirty="0" smtClean="0"/>
              <a:t> </a:t>
            </a:r>
            <a:r>
              <a:rPr lang="ru-RU" baseline="0" dirty="0" err="1" smtClean="0"/>
              <a:t>знайти</a:t>
            </a:r>
            <a:r>
              <a:rPr lang="ru-RU" baseline="0" dirty="0" smtClean="0"/>
              <a:t> </a:t>
            </a:r>
            <a:r>
              <a:rPr lang="ru-RU" baseline="0" dirty="0" err="1" smtClean="0"/>
              <a:t>проміньші</a:t>
            </a:r>
            <a:r>
              <a:rPr lang="ru-RU" baseline="0" dirty="0" smtClean="0"/>
              <a:t> </a:t>
            </a:r>
            <a:r>
              <a:rPr lang="ru-RU" baseline="0" dirty="0" err="1" smtClean="0"/>
              <a:t>ознаки</a:t>
            </a:r>
            <a:r>
              <a:rPr lang="ru-RU" baseline="0" dirty="0" smtClean="0"/>
              <a:t>.</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15</a:t>
            </a:fld>
            <a:endParaRPr lang="ru-RU"/>
          </a:p>
        </p:txBody>
      </p:sp>
    </p:spTree>
    <p:extLst>
      <p:ext uri="{BB962C8B-B14F-4D97-AF65-F5344CB8AC3E}">
        <p14:creationId xmlns:p14="http://schemas.microsoft.com/office/powerpoint/2010/main" val="318594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Regularized linear models</a:t>
            </a:r>
            <a:r>
              <a:rPr lang="uk-UA"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shown earlier, a good way to reduce overfitting is to regularize (i.e. constrain) the model: the fewer degrees of freedom it has, the harder it will be to </a:t>
            </a:r>
            <a:r>
              <a:rPr lang="en-US" dirty="0" err="1" smtClean="0"/>
              <a:t>overfit</a:t>
            </a:r>
            <a:r>
              <a:rPr lang="en-US" dirty="0" smtClean="0"/>
              <a:t> the data. For example, a simple method for regularizing a polynomial model involves lowering the number of polynomial degrees.</a:t>
            </a:r>
            <a:r>
              <a:rPr lang="uk-UA" dirty="0" smtClean="0"/>
              <a:t> </a:t>
            </a:r>
            <a:r>
              <a:rPr lang="en-US" dirty="0" smtClean="0"/>
              <a:t>For a linear model, regularization is usually achieved by constraining the model weights. We will consider ridge regression, lasso regression, and elastic net, which implement three different ways of constraining the weights.</a:t>
            </a:r>
            <a:endParaRPr lang="uk-UA" dirty="0" smtClean="0"/>
          </a:p>
          <a:p>
            <a:endParaRPr lang="uk-UA" dirty="0" smtClean="0"/>
          </a:p>
          <a:p>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16</a:t>
            </a:fld>
            <a:endParaRPr lang="ru-RU"/>
          </a:p>
        </p:txBody>
      </p:sp>
    </p:spTree>
    <p:extLst>
      <p:ext uri="{BB962C8B-B14F-4D97-AF65-F5344CB8AC3E}">
        <p14:creationId xmlns:p14="http://schemas.microsoft.com/office/powerpoint/2010/main" val="3765932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 </a:t>
            </a:r>
            <a:r>
              <a:rPr lang="ru-RU" dirty="0" err="1" smtClean="0"/>
              <a:t>виконанням</a:t>
            </a:r>
            <a:r>
              <a:rPr lang="ru-RU" dirty="0" smtClean="0"/>
              <a:t> </a:t>
            </a:r>
            <a:r>
              <a:rPr lang="ru-RU" dirty="0" err="1" smtClean="0"/>
              <a:t>гребеневої</a:t>
            </a:r>
            <a:r>
              <a:rPr lang="ru-RU" dirty="0" smtClean="0"/>
              <a:t> </a:t>
            </a:r>
            <a:r>
              <a:rPr lang="ru-RU" dirty="0" err="1" smtClean="0"/>
              <a:t>регресії</a:t>
            </a:r>
            <a:r>
              <a:rPr lang="ru-RU" dirty="0" smtClean="0"/>
              <a:t> </a:t>
            </a:r>
            <a:r>
              <a:rPr lang="ru-RU" dirty="0" err="1" smtClean="0"/>
              <a:t>важливо</a:t>
            </a:r>
            <a:r>
              <a:rPr lang="ru-RU" dirty="0" smtClean="0"/>
              <a:t> </a:t>
            </a:r>
            <a:r>
              <a:rPr lang="ru-RU" dirty="0" err="1" smtClean="0"/>
              <a:t>масштабувати</a:t>
            </a:r>
            <a:r>
              <a:rPr lang="ru-RU" dirty="0" smtClean="0"/>
              <a:t> </a:t>
            </a:r>
            <a:r>
              <a:rPr lang="ru-RU" dirty="0" err="1" smtClean="0"/>
              <a:t>дані</a:t>
            </a:r>
            <a:r>
              <a:rPr lang="ru-RU" dirty="0" smtClean="0"/>
              <a:t> (</a:t>
            </a:r>
            <a:r>
              <a:rPr lang="ru-RU" dirty="0" err="1" smtClean="0"/>
              <a:t>скажімо</a:t>
            </a:r>
            <a:r>
              <a:rPr lang="ru-RU" dirty="0" smtClean="0"/>
              <a:t>, за </a:t>
            </a:r>
            <a:r>
              <a:rPr lang="ru-RU" dirty="0" err="1" smtClean="0"/>
              <a:t>допомогою</a:t>
            </a:r>
            <a:r>
              <a:rPr lang="ru-RU" dirty="0" smtClean="0"/>
              <a:t> </a:t>
            </a:r>
            <a:r>
              <a:rPr lang="ru-RU" dirty="0" err="1" smtClean="0"/>
              <a:t>StandardScaler</a:t>
            </a:r>
            <a:r>
              <a:rPr lang="ru-RU" dirty="0" smtClean="0"/>
              <a:t>), т.к. вона </a:t>
            </a:r>
            <a:r>
              <a:rPr lang="ru-RU" dirty="0" err="1" smtClean="0"/>
              <a:t>чутлива</a:t>
            </a:r>
            <a:r>
              <a:rPr lang="ru-RU" dirty="0" smtClean="0"/>
              <a:t> до масштабу </a:t>
            </a:r>
            <a:r>
              <a:rPr lang="ru-RU" dirty="0" err="1" smtClean="0"/>
              <a:t>вхідних</a:t>
            </a:r>
            <a:r>
              <a:rPr lang="ru-RU" dirty="0" smtClean="0"/>
              <a:t> </a:t>
            </a:r>
            <a:r>
              <a:rPr lang="ru-RU" dirty="0" err="1" smtClean="0"/>
              <a:t>ознак</a:t>
            </a:r>
            <a:r>
              <a:rPr lang="ru-RU" dirty="0" smtClean="0"/>
              <a:t>. </a:t>
            </a:r>
            <a:r>
              <a:rPr lang="ru-RU" dirty="0" err="1" smtClean="0"/>
              <a:t>Це</a:t>
            </a:r>
            <a:r>
              <a:rPr lang="ru-RU" dirty="0" smtClean="0"/>
              <a:t> справедливо для </a:t>
            </a:r>
            <a:r>
              <a:rPr lang="ru-RU" dirty="0" err="1" smtClean="0"/>
              <a:t>більшості</a:t>
            </a:r>
            <a:r>
              <a:rPr lang="ru-RU" dirty="0" smtClean="0"/>
              <a:t> </a:t>
            </a:r>
            <a:r>
              <a:rPr lang="ru-RU" dirty="0" err="1" smtClean="0"/>
              <a:t>регуляризованих</a:t>
            </a:r>
            <a:r>
              <a:rPr lang="ru-RU" dirty="0" smtClean="0"/>
              <a:t> моделей. </a:t>
            </a:r>
          </a:p>
          <a:p>
            <a:r>
              <a:rPr lang="en-US" dirty="0" smtClean="0"/>
              <a:t>Before performing ridge regression, it is important to scale the data (say, using </a:t>
            </a:r>
            <a:r>
              <a:rPr lang="en-US" dirty="0" err="1" smtClean="0"/>
              <a:t>StandardScaler</a:t>
            </a:r>
            <a:r>
              <a:rPr lang="en-US" dirty="0" smtClean="0"/>
              <a:t>), as it is sensitive to the scale of the input features. This is true for most regularized models.</a:t>
            </a:r>
          </a:p>
          <a:p>
            <a:r>
              <a:rPr lang="uk-UA" dirty="0" smtClean="0"/>
              <a:t>Зліва застосовувалися прості гребневі моделі, призводячи до лінійних прогнозів. Справа дані були спочатку розширені із застосуванням </a:t>
            </a:r>
            <a:r>
              <a:rPr lang="en-US" dirty="0" err="1" smtClean="0"/>
              <a:t>PolynomialFeatures</a:t>
            </a:r>
            <a:r>
              <a:rPr lang="en-US" dirty="0" smtClean="0"/>
              <a:t> (degree= </a:t>
            </a:r>
            <a:r>
              <a:rPr lang="uk-UA" dirty="0" smtClean="0"/>
              <a:t>10</a:t>
            </a:r>
            <a:r>
              <a:rPr lang="en-US" dirty="0" smtClean="0"/>
              <a:t>) , </a:t>
            </a:r>
            <a:r>
              <a:rPr lang="uk-UA" dirty="0" smtClean="0"/>
              <a:t>потім масштабовані з використанням </a:t>
            </a:r>
            <a:r>
              <a:rPr lang="en-US" dirty="0" err="1" smtClean="0"/>
              <a:t>StandardScaler</a:t>
            </a:r>
            <a:r>
              <a:rPr lang="en-US" dirty="0" smtClean="0"/>
              <a:t> </a:t>
            </a:r>
            <a:r>
              <a:rPr lang="uk-UA" dirty="0" smtClean="0"/>
              <a:t>і на закінчення до результуючих ознак були застосовані гребеневі моделі: це поліноміальна регресія з гребеневою регуляризацією. Зверніть увагу на те, як збільшення </a:t>
            </a:r>
            <a:r>
              <a:rPr lang="uk-UA" b="1" i="1" dirty="0" smtClean="0"/>
              <a:t>а</a:t>
            </a:r>
            <a:r>
              <a:rPr lang="uk-UA" dirty="0" smtClean="0"/>
              <a:t> веде до більш рівних (тобто менш граничних, раціональніших) прогнозів; в результаті підвищується дисперсія моделі, але знижується її усунення.</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17</a:t>
            </a:fld>
            <a:endParaRPr lang="ru-RU"/>
          </a:p>
        </p:txBody>
      </p:sp>
    </p:spTree>
    <p:extLst>
      <p:ext uri="{BB962C8B-B14F-4D97-AF65-F5344CB8AC3E}">
        <p14:creationId xmlns:p14="http://schemas.microsoft.com/office/powerpoint/2010/main" val="891679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Lasso Regression</a:t>
            </a:r>
          </a:p>
          <a:p>
            <a:r>
              <a:rPr lang="uk-UA" dirty="0" smtClean="0"/>
              <a:t>Важливою характеристикою ласо-регресії є те, що вона прагне повністю виключити ваги найменш важливих ознак (тобто встановлює їх у нуль). Наприклад, пунктирна лінія на графіку справа на рис. (а = 10-7) виглядає квадратичною, майже лінійною: всі ваги для поліноміальних ознак високого ступеня дорівнюють нулю. Іншими словами, ласо-регресія автоматично виконує вибір ознак і випускає розріджену модель (тобто з незначною кількістю ненульових ваг ознак).</a:t>
            </a:r>
            <a:r>
              <a:rPr lang="en-US" dirty="0" smtClean="0"/>
              <a:t> </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18</a:t>
            </a:fld>
            <a:endParaRPr lang="ru-RU"/>
          </a:p>
        </p:txBody>
      </p:sp>
    </p:spTree>
    <p:extLst>
      <p:ext uri="{BB962C8B-B14F-4D97-AF65-F5344CB8AC3E}">
        <p14:creationId xmlns:p14="http://schemas.microsoft.com/office/powerpoint/2010/main" val="2806678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Майже завжди краще мати хоча б трохи регуляризації, тому в цілому вам слід уникати використання звичайної лінійної регресії. Гребенева регресія - хороший варіант за умовчанням, але якщо ви вважаєте, що тільки кілька ознак будуть фактично корисними, то повинні віддавати перевагу ласо-регресії або еластичній мережі, оскільки, як вже обговорювалося, вони мають тенденцію знижувати ваги марних ознак до нуля. У загальному випадку еластична мережа переважно ласо-регресії, </a:t>
            </a:r>
            <a:r>
              <a:rPr lang="uk-UA" dirty="0" err="1" smtClean="0"/>
              <a:t>т.к</a:t>
            </a:r>
            <a:r>
              <a:rPr lang="uk-UA" dirty="0" smtClean="0"/>
              <a:t>. </a:t>
            </a:r>
            <a:r>
              <a:rPr lang="uk-UA" dirty="0" err="1" smtClean="0"/>
              <a:t>лассо</a:t>
            </a:r>
            <a:r>
              <a:rPr lang="uk-UA" dirty="0" smtClean="0"/>
              <a:t>-регресія може працювати з перебоями, коли кількість ознак більша за кількість навчальних зразків або деякі ознаки сильно пов'язані.</a:t>
            </a:r>
            <a:endParaRPr lang="en-US" dirty="0" smtClean="0"/>
          </a:p>
          <a:p>
            <a:r>
              <a:rPr lang="en-US" dirty="0" smtClean="0"/>
              <a:t>It is almost always preferable to have at least some regularization, so in general you should avoid using plain linear regression. Ridge regression is a good default, but if you think only a few features will actually be useful, you should prefer lasso regression or elastic net, since, as discussed, they tend to downgrade the weights of useless features to zero. In general, elastic net is preferable to lasso regression, since lasso regression can fail when the number of features is larger than the number of training samples, or when some features are highly correlated.</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19</a:t>
            </a:fld>
            <a:endParaRPr lang="ru-RU"/>
          </a:p>
        </p:txBody>
      </p:sp>
    </p:spTree>
    <p:extLst>
      <p:ext uri="{BB962C8B-B14F-4D97-AF65-F5344CB8AC3E}">
        <p14:creationId xmlns:p14="http://schemas.microsoft.com/office/powerpoint/2010/main" val="3917887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Logistic regression (also called logit regression) is commonly used to estimate the probability that a sample belongs to a certain class (e.g. what is the probability that a given email is spam?). If the estimated probability is greater than 50%, then the model predicts that the sample belongs to that class (called the positive class, labeled "1"), and otherwise that it does not belong (i.e., belongs to the negative class, labeled "0"). This makes it a binary classifier.</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20</a:t>
            </a:fld>
            <a:endParaRPr lang="ru-RU"/>
          </a:p>
        </p:txBody>
      </p:sp>
    </p:spTree>
    <p:extLst>
      <p:ext uri="{BB962C8B-B14F-4D97-AF65-F5344CB8AC3E}">
        <p14:creationId xmlns:p14="http://schemas.microsoft.com/office/powerpoint/2010/main" val="2116560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en-US" dirty="0" smtClean="0"/>
                  <a:t>The cost function is convex, so gradient descent (or any other optimization algorithm) is guaranteed to find the global minimum (if the learning rate is not too high and you wait long enough). The partial derivatives of the cost function with respect to the j-</a:t>
                </a:r>
                <a:r>
                  <a:rPr lang="en-US" dirty="0" err="1" smtClean="0"/>
                  <a:t>th</a:t>
                </a:r>
                <a:r>
                  <a:rPr lang="en-US" dirty="0" smtClean="0"/>
                  <a:t> parameter of the model  </a:t>
                </a:r>
                <a14:m>
                  <m:oMath xmlns:m="http://schemas.openxmlformats.org/officeDocument/2006/math">
                    <m:sSub>
                      <m:sSubPr>
                        <m:ctrlPr>
                          <a:rPr lang="uk-UA" sz="1200" i="1" smtClean="0">
                            <a:latin typeface="Cambria Math" panose="02040503050406030204" pitchFamily="18" charset="0"/>
                            <a:ea typeface="Cambria Math" panose="02040503050406030204" pitchFamily="18" charset="0"/>
                          </a:rPr>
                        </m:ctrlPr>
                      </m:sSubPr>
                      <m:e>
                        <m:r>
                          <a:rPr lang="uk-UA"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𝑗</m:t>
                        </m:r>
                      </m:sub>
                    </m:sSub>
                  </m:oMath>
                </a14:m>
                <a:r>
                  <a:rPr lang="en-US" dirty="0" smtClean="0"/>
                  <a:t> have the form presented in the equation (3)</a:t>
                </a:r>
              </a:p>
              <a:p>
                <a:r>
                  <a:rPr lang="ru-RU" dirty="0" err="1" smtClean="0"/>
                  <a:t>Отже</a:t>
                </a:r>
                <a:r>
                  <a:rPr lang="ru-RU" dirty="0" smtClean="0"/>
                  <a:t>, </a:t>
                </a:r>
                <a:r>
                  <a:rPr lang="ru-RU" dirty="0" err="1" smtClean="0"/>
                  <a:t>тепер</a:t>
                </a:r>
                <a:r>
                  <a:rPr lang="ru-RU" dirty="0" smtClean="0"/>
                  <a:t> </a:t>
                </a:r>
                <a:r>
                  <a:rPr lang="ru-RU" dirty="0" err="1" smtClean="0"/>
                  <a:t>ви</a:t>
                </a:r>
                <a:r>
                  <a:rPr lang="ru-RU" dirty="0" smtClean="0"/>
                  <a:t> </a:t>
                </a:r>
                <a:r>
                  <a:rPr lang="ru-RU" dirty="0" err="1" smtClean="0"/>
                  <a:t>знаєте</a:t>
                </a:r>
                <a:r>
                  <a:rPr lang="ru-RU" dirty="0" smtClean="0"/>
                  <a:t>, як </a:t>
                </a:r>
                <a:r>
                  <a:rPr lang="ru-RU" dirty="0" err="1" smtClean="0"/>
                  <a:t>навчати</a:t>
                </a:r>
                <a:r>
                  <a:rPr lang="ru-RU" dirty="0" smtClean="0"/>
                  <a:t> </a:t>
                </a:r>
                <a:r>
                  <a:rPr lang="ru-RU" dirty="0" err="1" smtClean="0"/>
                  <a:t>логістичну</a:t>
                </a:r>
                <a:r>
                  <a:rPr lang="ru-RU" dirty="0" smtClean="0"/>
                  <a:t> </a:t>
                </a:r>
                <a:r>
                  <a:rPr lang="ru-RU" dirty="0" err="1" smtClean="0"/>
                  <a:t>регресійну</a:t>
                </a:r>
                <a:r>
                  <a:rPr lang="ru-RU" dirty="0" smtClean="0"/>
                  <a:t> модель. Для стохастичного </a:t>
                </a:r>
                <a:r>
                  <a:rPr lang="ru-RU" dirty="0" err="1" smtClean="0"/>
                  <a:t>градієнтного</a:t>
                </a:r>
                <a:r>
                  <a:rPr lang="ru-RU" dirty="0" smtClean="0"/>
                  <a:t> спуску </a:t>
                </a:r>
                <a:r>
                  <a:rPr lang="ru-RU" dirty="0" err="1" smtClean="0"/>
                  <a:t>ви</a:t>
                </a:r>
                <a:r>
                  <a:rPr lang="ru-RU" dirty="0" smtClean="0"/>
                  <a:t>, </a:t>
                </a:r>
                <a:r>
                  <a:rPr lang="ru-RU" dirty="0" err="1" smtClean="0"/>
                  <a:t>звичайно</a:t>
                </a:r>
                <a:r>
                  <a:rPr lang="ru-RU" dirty="0" smtClean="0"/>
                  <a:t>, просто брали б по одному </a:t>
                </a:r>
                <a:r>
                  <a:rPr lang="ru-RU" dirty="0" err="1" smtClean="0"/>
                  <a:t>зразку</a:t>
                </a:r>
                <a:r>
                  <a:rPr lang="ru-RU" dirty="0" smtClean="0"/>
                  <a:t> за раз, а для </a:t>
                </a:r>
                <a:r>
                  <a:rPr lang="ru-RU" dirty="0" err="1" smtClean="0"/>
                  <a:t>міні</a:t>
                </a:r>
                <a:r>
                  <a:rPr lang="ru-RU" dirty="0" smtClean="0"/>
                  <a:t>-пакетного </a:t>
                </a:r>
                <a:r>
                  <a:rPr lang="ru-RU" dirty="0" err="1" smtClean="0"/>
                  <a:t>градієнтного</a:t>
                </a:r>
                <a:r>
                  <a:rPr lang="ru-RU" dirty="0" smtClean="0"/>
                  <a:t> спуску </a:t>
                </a:r>
                <a:r>
                  <a:rPr lang="ru-RU" dirty="0" err="1" smtClean="0"/>
                  <a:t>використовували</a:t>
                </a:r>
                <a:r>
                  <a:rPr lang="ru-RU" dirty="0" smtClean="0"/>
                  <a:t> б </a:t>
                </a:r>
                <a:r>
                  <a:rPr lang="ru-RU" dirty="0" err="1" smtClean="0"/>
                  <a:t>міні</a:t>
                </a:r>
                <a:r>
                  <a:rPr lang="ru-RU" dirty="0" smtClean="0"/>
                  <a:t>-пакет за раз.</a:t>
                </a:r>
                <a:endParaRPr lang="uk-UA" dirty="0"/>
              </a:p>
            </p:txBody>
          </p:sp>
        </mc:Choice>
        <mc:Fallback xmlns="">
          <p:sp>
            <p:nvSpPr>
              <p:cNvPr id="3" name="Заметки 2"/>
              <p:cNvSpPr>
                <a:spLocks noGrp="1"/>
              </p:cNvSpPr>
              <p:nvPr>
                <p:ph type="body" idx="1"/>
              </p:nvPr>
            </p:nvSpPr>
            <p:spPr/>
            <p:txBody>
              <a:bodyPr/>
              <a:lstStyle/>
              <a:p>
                <a:r>
                  <a:rPr lang="en-US" dirty="0" smtClean="0"/>
                  <a:t>The cost function is convex, so gradient descent (or any other optimization algorithm) is guaranteed to find the global minimum (if the learning rate is not too high and you wait long enough). The partial derivatives of the cost function with respect to the j-</a:t>
                </a:r>
                <a:r>
                  <a:rPr lang="en-US" dirty="0" err="1" smtClean="0"/>
                  <a:t>th</a:t>
                </a:r>
                <a:r>
                  <a:rPr lang="en-US" dirty="0" smtClean="0"/>
                  <a:t> parameter of the model  </a:t>
                </a:r>
                <a:r>
                  <a:rPr lang="uk-UA" sz="1200" i="0" smtClean="0">
                    <a:latin typeface="Cambria Math" panose="02040503050406030204" pitchFamily="18" charset="0"/>
                    <a:ea typeface="Cambria Math" panose="02040503050406030204" pitchFamily="18" charset="0"/>
                  </a:rPr>
                  <a:t>𝜃</a:t>
                </a:r>
                <a:r>
                  <a:rPr lang="uk-UA"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ea typeface="Cambria Math" panose="02040503050406030204" pitchFamily="18" charset="0"/>
                  </a:rPr>
                  <a:t>𝑗</a:t>
                </a:r>
                <a:r>
                  <a:rPr lang="en-US" dirty="0" smtClean="0"/>
                  <a:t> have the form presented in the equation (3)</a:t>
                </a:r>
              </a:p>
              <a:p>
                <a:r>
                  <a:rPr lang="ru-RU" dirty="0" err="1" smtClean="0"/>
                  <a:t>Отже</a:t>
                </a:r>
                <a:r>
                  <a:rPr lang="ru-RU" dirty="0" smtClean="0"/>
                  <a:t>, </a:t>
                </a:r>
                <a:r>
                  <a:rPr lang="ru-RU" dirty="0" err="1" smtClean="0"/>
                  <a:t>тепер</a:t>
                </a:r>
                <a:r>
                  <a:rPr lang="ru-RU" dirty="0" smtClean="0"/>
                  <a:t> </a:t>
                </a:r>
                <a:r>
                  <a:rPr lang="ru-RU" dirty="0" err="1" smtClean="0"/>
                  <a:t>ви</a:t>
                </a:r>
                <a:r>
                  <a:rPr lang="ru-RU" dirty="0" smtClean="0"/>
                  <a:t> </a:t>
                </a:r>
                <a:r>
                  <a:rPr lang="ru-RU" dirty="0" err="1" smtClean="0"/>
                  <a:t>знаєте</a:t>
                </a:r>
                <a:r>
                  <a:rPr lang="ru-RU" dirty="0" smtClean="0"/>
                  <a:t>, як </a:t>
                </a:r>
                <a:r>
                  <a:rPr lang="ru-RU" dirty="0" err="1" smtClean="0"/>
                  <a:t>навчати</a:t>
                </a:r>
                <a:r>
                  <a:rPr lang="ru-RU" dirty="0" smtClean="0"/>
                  <a:t> </a:t>
                </a:r>
                <a:r>
                  <a:rPr lang="ru-RU" dirty="0" err="1" smtClean="0"/>
                  <a:t>логістичну</a:t>
                </a:r>
                <a:r>
                  <a:rPr lang="ru-RU" dirty="0" smtClean="0"/>
                  <a:t> </a:t>
                </a:r>
                <a:r>
                  <a:rPr lang="ru-RU" dirty="0" err="1" smtClean="0"/>
                  <a:t>регресійну</a:t>
                </a:r>
                <a:r>
                  <a:rPr lang="ru-RU" dirty="0" smtClean="0"/>
                  <a:t> модель. Для стохастичного </a:t>
                </a:r>
                <a:r>
                  <a:rPr lang="ru-RU" dirty="0" err="1" smtClean="0"/>
                  <a:t>градієнтного</a:t>
                </a:r>
                <a:r>
                  <a:rPr lang="ru-RU" dirty="0" smtClean="0"/>
                  <a:t> спуску </a:t>
                </a:r>
                <a:r>
                  <a:rPr lang="ru-RU" dirty="0" err="1" smtClean="0"/>
                  <a:t>ви</a:t>
                </a:r>
                <a:r>
                  <a:rPr lang="ru-RU" dirty="0" smtClean="0"/>
                  <a:t>, </a:t>
                </a:r>
                <a:r>
                  <a:rPr lang="ru-RU" dirty="0" err="1" smtClean="0"/>
                  <a:t>звичайно</a:t>
                </a:r>
                <a:r>
                  <a:rPr lang="ru-RU" dirty="0" smtClean="0"/>
                  <a:t>, просто брали б по одному </a:t>
                </a:r>
                <a:r>
                  <a:rPr lang="ru-RU" dirty="0" err="1" smtClean="0"/>
                  <a:t>зразку</a:t>
                </a:r>
                <a:r>
                  <a:rPr lang="ru-RU" dirty="0" smtClean="0"/>
                  <a:t> за раз, а для </a:t>
                </a:r>
                <a:r>
                  <a:rPr lang="ru-RU" dirty="0" err="1" smtClean="0"/>
                  <a:t>міні</a:t>
                </a:r>
                <a:r>
                  <a:rPr lang="ru-RU" dirty="0" smtClean="0"/>
                  <a:t>-пакетного </a:t>
                </a:r>
                <a:r>
                  <a:rPr lang="ru-RU" dirty="0" err="1" smtClean="0"/>
                  <a:t>градієнтного</a:t>
                </a:r>
                <a:r>
                  <a:rPr lang="ru-RU" dirty="0" smtClean="0"/>
                  <a:t> спуску </a:t>
                </a:r>
                <a:r>
                  <a:rPr lang="ru-RU" dirty="0" err="1" smtClean="0"/>
                  <a:t>використовували</a:t>
                </a:r>
                <a:r>
                  <a:rPr lang="ru-RU" dirty="0" smtClean="0"/>
                  <a:t> б </a:t>
                </a:r>
                <a:r>
                  <a:rPr lang="ru-RU" dirty="0" err="1" smtClean="0"/>
                  <a:t>міні</a:t>
                </a:r>
                <a:r>
                  <a:rPr lang="ru-RU" dirty="0" smtClean="0"/>
                  <a:t>-пакет за раз.</a:t>
                </a:r>
                <a:endParaRPr lang="uk-UA" dirty="0"/>
              </a:p>
            </p:txBody>
          </p:sp>
        </mc:Fallback>
      </mc:AlternateContent>
      <p:sp>
        <p:nvSpPr>
          <p:cNvPr id="4" name="Номер слайда 3"/>
          <p:cNvSpPr>
            <a:spLocks noGrp="1"/>
          </p:cNvSpPr>
          <p:nvPr>
            <p:ph type="sldNum" sz="quarter" idx="10"/>
          </p:nvPr>
        </p:nvSpPr>
        <p:spPr/>
        <p:txBody>
          <a:bodyPr/>
          <a:lstStyle/>
          <a:p>
            <a:fld id="{E0E811DD-4AE0-41B9-A2A5-CF8F10B800E2}" type="slidenum">
              <a:rPr lang="ru-RU" smtClean="0"/>
              <a:t>21</a:t>
            </a:fld>
            <a:endParaRPr lang="ru-RU"/>
          </a:p>
        </p:txBody>
      </p:sp>
    </p:spTree>
    <p:extLst>
      <p:ext uri="{BB962C8B-B14F-4D97-AF65-F5344CB8AC3E}">
        <p14:creationId xmlns:p14="http://schemas.microsoft.com/office/powerpoint/2010/main" val="3117577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To demonstrate how logistic regression works, we will use the iris dataset. This is a famous dataset that contains the lengths and widths of the sepals and petals of three different iris species: Iris </a:t>
            </a:r>
            <a:r>
              <a:rPr lang="en-US" dirty="0" err="1" smtClean="0"/>
              <a:t>setosa</a:t>
            </a:r>
            <a:r>
              <a:rPr lang="en-US" dirty="0" smtClean="0"/>
              <a:t>, Iris versicolor, and Iris </a:t>
            </a:r>
            <a:r>
              <a:rPr lang="en-US" dirty="0" err="1" smtClean="0"/>
              <a:t>virginica</a:t>
            </a:r>
            <a:r>
              <a:rPr lang="en-US" dirty="0" smtClean="0"/>
              <a:t>.</a:t>
            </a:r>
          </a:p>
          <a:p>
            <a:r>
              <a:rPr lang="uk-UA" dirty="0" smtClean="0"/>
              <a:t>Щоб продемонструвати роботу логістичної регресії, ми застосуємо набір даних про іриси. Це знаменитий набір даних, який містить довжини та ширини чашолистків та пелюсток квіток ірису трьох різних видів: ірис щетинистий (</a:t>
            </a:r>
            <a:r>
              <a:rPr lang="en-CA" dirty="0" smtClean="0"/>
              <a:t>iris </a:t>
            </a:r>
            <a:r>
              <a:rPr lang="en-CA" dirty="0" err="1" smtClean="0"/>
              <a:t>setosa</a:t>
            </a:r>
            <a:r>
              <a:rPr lang="en-CA" dirty="0" smtClean="0"/>
              <a:t>), </a:t>
            </a:r>
            <a:r>
              <a:rPr lang="uk-UA" dirty="0" smtClean="0"/>
              <a:t>ірис різнокольоровий (</a:t>
            </a:r>
            <a:r>
              <a:rPr lang="en-CA" dirty="0" smtClean="0"/>
              <a:t>iris versicolor) </a:t>
            </a:r>
            <a:r>
              <a:rPr lang="uk-UA" dirty="0" smtClean="0"/>
              <a:t>та ірис віргінський (</a:t>
            </a:r>
            <a:r>
              <a:rPr lang="en-CA" dirty="0" smtClean="0"/>
              <a:t>iris </a:t>
            </a:r>
            <a:r>
              <a:rPr lang="en-CA" dirty="0" err="1" smtClean="0"/>
              <a:t>virginica</a:t>
            </a:r>
            <a:r>
              <a:rPr lang="en-CA" dirty="0" smtClean="0"/>
              <a:t>).</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22</a:t>
            </a:fld>
            <a:endParaRPr lang="ru-RU"/>
          </a:p>
        </p:txBody>
      </p:sp>
    </p:spTree>
    <p:extLst>
      <p:ext uri="{BB962C8B-B14F-4D97-AF65-F5344CB8AC3E}">
        <p14:creationId xmlns:p14="http://schemas.microsoft.com/office/powerpoint/2010/main" val="1166096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look at the model's estimated probabilities for flowers whose petal widths vary from 0 to 3 centimeters. </a:t>
            </a:r>
          </a:p>
          <a:p>
            <a:r>
              <a:rPr lang="en-US" dirty="0" smtClean="0"/>
              <a:t>The petal width of Iris </a:t>
            </a:r>
            <a:r>
              <a:rPr lang="en-US" dirty="0" err="1" smtClean="0"/>
              <a:t>virginiana</a:t>
            </a:r>
            <a:r>
              <a:rPr lang="en-US" dirty="0" smtClean="0"/>
              <a:t> flowers (represented by triangles) ranges from 1.4 to 2.5 cm, while flowers of other iris species (represented by squares) usually have smaller petal widths, ranging from 0.1 to 1.8 cm.</a:t>
            </a:r>
            <a:r>
              <a:rPr lang="uk-UA" dirty="0" smtClean="0"/>
              <a:t> </a:t>
            </a:r>
            <a:r>
              <a:rPr lang="en-US" dirty="0" smtClean="0"/>
              <a:t>Note that there is some overlap. Above about 2 cm, the classifier is very confident that the flower is an Iris </a:t>
            </a:r>
            <a:r>
              <a:rPr lang="en-US" dirty="0" err="1" smtClean="0"/>
              <a:t>virginiana</a:t>
            </a:r>
            <a:r>
              <a:rPr lang="en-US" dirty="0" smtClean="0"/>
              <a:t> (it gives a high probability of belonging to this class), while below 1 cm it is very confident that the flower is not an Iris </a:t>
            </a:r>
            <a:r>
              <a:rPr lang="en-US" dirty="0" err="1" smtClean="0"/>
              <a:t>virginiana</a:t>
            </a:r>
            <a:r>
              <a:rPr lang="en-US" dirty="0" smtClean="0"/>
              <a:t> (high probability of belonging to the class "Not Iris </a:t>
            </a:r>
            <a:r>
              <a:rPr lang="en-US" dirty="0" err="1" smtClean="0"/>
              <a:t>virginiana</a:t>
            </a:r>
            <a:r>
              <a:rPr lang="en-US" dirty="0" smtClean="0"/>
              <a:t>").</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23</a:t>
            </a:fld>
            <a:endParaRPr lang="ru-RU"/>
          </a:p>
        </p:txBody>
      </p:sp>
    </p:spTree>
    <p:extLst>
      <p:ext uri="{BB962C8B-B14F-4D97-AF65-F5344CB8AC3E}">
        <p14:creationId xmlns:p14="http://schemas.microsoft.com/office/powerpoint/2010/main" val="3652633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calculation of the square root of the sum of squares (RMSE) corresponds to the </a:t>
            </a:r>
            <a:r>
              <a:rPr lang="en-US" dirty="0" err="1" smtClean="0"/>
              <a:t>euclidean</a:t>
            </a:r>
            <a:r>
              <a:rPr lang="en-US" dirty="0" smtClean="0"/>
              <a:t> norm.</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5</a:t>
            </a:fld>
            <a:endParaRPr lang="ru-RU"/>
          </a:p>
        </p:txBody>
      </p:sp>
    </p:spTree>
    <p:extLst>
      <p:ext uri="{BB962C8B-B14F-4D97-AF65-F5344CB8AC3E}">
        <p14:creationId xmlns:p14="http://schemas.microsoft.com/office/powerpoint/2010/main" val="1946971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Пунктирна лінія представляє точки, де модель робить оцінку з 50% ймовірністю: це межа рішень моделі. Зверніть увагу, що межа лінійна. Кожна паралельна лінія представляє точки, в яких модель видає специфічну ймовірність, від 15% (ліворуч внизу) до 90% (праворуч вгорі). Відповідно до моделі всі квітки вище правої верхньої лінії мають більш ніж 90% шанс бути ірисом віргінським.</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24</a:t>
            </a:fld>
            <a:endParaRPr lang="ru-RU"/>
          </a:p>
        </p:txBody>
      </p:sp>
    </p:spTree>
    <p:extLst>
      <p:ext uri="{BB962C8B-B14F-4D97-AF65-F5344CB8AC3E}">
        <p14:creationId xmlns:p14="http://schemas.microsoft.com/office/powerpoint/2010/main" val="1004318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Логістична регресійна модель може бути узагальнена для підтримки безлічі класів безпосередньо, без необхідності навчання та комбінування численних двійкових класифікаторів. В результаті виходить багатозмінна логістична регресія (</a:t>
            </a:r>
            <a:r>
              <a:rPr lang="en-CA" dirty="0" err="1" smtClean="0"/>
              <a:t>softmax</a:t>
            </a:r>
            <a:r>
              <a:rPr lang="en-CA" dirty="0" smtClean="0"/>
              <a:t> regression) </a:t>
            </a:r>
            <a:r>
              <a:rPr lang="uk-UA" dirty="0" smtClean="0"/>
              <a:t>або поліноміальна логістична регресія.</a:t>
            </a:r>
            <a:r>
              <a:rPr lang="en-US" dirty="0" smtClean="0"/>
              <a:t> </a:t>
            </a:r>
            <a:r>
              <a:rPr lang="uk-UA" dirty="0" smtClean="0"/>
              <a:t>(</a:t>
            </a:r>
            <a:r>
              <a:rPr lang="en-CA" dirty="0" smtClean="0"/>
              <a:t>Multinomial logistic regression). </a:t>
            </a:r>
          </a:p>
          <a:p>
            <a:r>
              <a:rPr lang="en-US" dirty="0" smtClean="0"/>
              <a:t>The logistic regression model can be generalized to support multiple classes directly, without the need to train and combine multiple binary classifiers. The result is a multivariable logistic regression (</a:t>
            </a:r>
            <a:r>
              <a:rPr lang="en-US" dirty="0" err="1" smtClean="0"/>
              <a:t>softmax</a:t>
            </a:r>
            <a:r>
              <a:rPr lang="en-US" dirty="0" smtClean="0"/>
              <a:t> regression), or multinomial logistic regression.</a:t>
            </a:r>
          </a:p>
          <a:p>
            <a:endParaRPr lang="ru-RU" dirty="0" smtClean="0"/>
          </a:p>
          <a:p>
            <a:r>
              <a:rPr lang="en-US" dirty="0" smtClean="0"/>
              <a:t>Multivariable logistic sum of scores for class k</a:t>
            </a:r>
            <a:r>
              <a:rPr lang="ru-RU" dirty="0" smtClean="0"/>
              <a:t> - </a:t>
            </a:r>
            <a:r>
              <a:rPr lang="ru-RU" dirty="0" err="1" smtClean="0"/>
              <a:t>Багатозмінна</a:t>
            </a:r>
            <a:r>
              <a:rPr lang="ru-RU" dirty="0" smtClean="0"/>
              <a:t> </a:t>
            </a:r>
            <a:r>
              <a:rPr lang="ru-RU" dirty="0" err="1" smtClean="0"/>
              <a:t>логістична</a:t>
            </a:r>
            <a:r>
              <a:rPr lang="ru-RU" dirty="0" smtClean="0"/>
              <a:t> сума </a:t>
            </a:r>
            <a:r>
              <a:rPr lang="ru-RU" dirty="0" err="1" smtClean="0"/>
              <a:t>очок</a:t>
            </a:r>
            <a:r>
              <a:rPr lang="ru-RU" dirty="0" smtClean="0"/>
              <a:t> для </a:t>
            </a:r>
            <a:r>
              <a:rPr lang="ru-RU" dirty="0" err="1" smtClean="0"/>
              <a:t>класу</a:t>
            </a:r>
            <a:r>
              <a:rPr lang="ru-RU" dirty="0" smtClean="0"/>
              <a:t> k</a:t>
            </a:r>
            <a:endParaRPr lang="en-US" dirty="0" smtClean="0"/>
          </a:p>
          <a:p>
            <a:endParaRPr lang="en-US" dirty="0" smtClean="0"/>
          </a:p>
          <a:p>
            <a:r>
              <a:rPr lang="ru-RU" dirty="0" err="1" smtClean="0"/>
              <a:t>Операція</a:t>
            </a:r>
            <a:r>
              <a:rPr lang="ru-RU" dirty="0" smtClean="0"/>
              <a:t> </a:t>
            </a:r>
            <a:r>
              <a:rPr lang="en-CA" dirty="0" err="1" smtClean="0"/>
              <a:t>argmax</a:t>
            </a:r>
            <a:r>
              <a:rPr lang="en-CA" dirty="0" smtClean="0"/>
              <a:t> </a:t>
            </a:r>
            <a:r>
              <a:rPr lang="ru-RU" dirty="0" err="1" smtClean="0"/>
              <a:t>повертає</a:t>
            </a:r>
            <a:r>
              <a:rPr lang="ru-RU" dirty="0" smtClean="0"/>
              <a:t> </a:t>
            </a:r>
            <a:r>
              <a:rPr lang="ru-RU" dirty="0" err="1" smtClean="0"/>
              <a:t>значення</a:t>
            </a:r>
            <a:r>
              <a:rPr lang="ru-RU" dirty="0" smtClean="0"/>
              <a:t> </a:t>
            </a:r>
            <a:r>
              <a:rPr lang="ru-RU" dirty="0" err="1" smtClean="0"/>
              <a:t>змінної</a:t>
            </a:r>
            <a:r>
              <a:rPr lang="ru-RU" dirty="0" smtClean="0"/>
              <a:t>, яка </a:t>
            </a:r>
            <a:r>
              <a:rPr lang="ru-RU" dirty="0" err="1" smtClean="0"/>
              <a:t>обертає</a:t>
            </a:r>
            <a:r>
              <a:rPr lang="ru-RU" dirty="0" smtClean="0"/>
              <a:t> </a:t>
            </a:r>
            <a:r>
              <a:rPr lang="ru-RU" dirty="0" err="1" smtClean="0"/>
              <a:t>функцію</a:t>
            </a:r>
            <a:r>
              <a:rPr lang="ru-RU" dirty="0" smtClean="0"/>
              <a:t> максимум. У </a:t>
            </a:r>
            <a:r>
              <a:rPr lang="ru-RU" dirty="0" err="1" smtClean="0"/>
              <a:t>наведеному</a:t>
            </a:r>
            <a:r>
              <a:rPr lang="ru-RU" dirty="0" smtClean="0"/>
              <a:t> </a:t>
            </a:r>
            <a:r>
              <a:rPr lang="ru-RU" dirty="0" err="1" smtClean="0"/>
              <a:t>рівнянні</a:t>
            </a:r>
            <a:r>
              <a:rPr lang="ru-RU" dirty="0" smtClean="0"/>
              <a:t> вона </a:t>
            </a:r>
            <a:r>
              <a:rPr lang="ru-RU" dirty="0" err="1" smtClean="0"/>
              <a:t>повертає</a:t>
            </a:r>
            <a:r>
              <a:rPr lang="ru-RU" dirty="0" smtClean="0"/>
              <a:t> </a:t>
            </a:r>
            <a:r>
              <a:rPr lang="ru-RU" dirty="0" err="1" smtClean="0"/>
              <a:t>значення</a:t>
            </a:r>
            <a:r>
              <a:rPr lang="ru-RU" dirty="0" smtClean="0"/>
              <a:t> </a:t>
            </a:r>
            <a:r>
              <a:rPr lang="en-CA" dirty="0" smtClean="0"/>
              <a:t>k, </a:t>
            </a:r>
            <a:r>
              <a:rPr lang="ru-RU" dirty="0" err="1" smtClean="0"/>
              <a:t>що</a:t>
            </a:r>
            <a:r>
              <a:rPr lang="ru-RU" dirty="0" smtClean="0"/>
              <a:t> </a:t>
            </a:r>
            <a:r>
              <a:rPr lang="ru-RU" dirty="0" err="1" smtClean="0"/>
              <a:t>обертає</a:t>
            </a:r>
            <a:r>
              <a:rPr lang="ru-RU" dirty="0" smtClean="0"/>
              <a:t> максимум </a:t>
            </a:r>
            <a:r>
              <a:rPr lang="ru-RU" dirty="0" err="1" smtClean="0"/>
              <a:t>оцінну</a:t>
            </a:r>
            <a:r>
              <a:rPr lang="ru-RU" dirty="0" smtClean="0"/>
              <a:t> </a:t>
            </a:r>
            <a:r>
              <a:rPr lang="ru-RU" dirty="0" err="1" smtClean="0"/>
              <a:t>ймовірність</a:t>
            </a:r>
            <a:r>
              <a:rPr lang="ru-RU" dirty="0" smtClean="0"/>
              <a:t> </a:t>
            </a:r>
            <a:r>
              <a:rPr lang="en-CA" dirty="0" smtClean="0"/>
              <a:t>a(s(x))k .</a:t>
            </a:r>
            <a:endParaRPr lang="ru-RU" dirty="0" smtClean="0"/>
          </a:p>
          <a:p>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25</a:t>
            </a:fld>
            <a:endParaRPr lang="ru-RU"/>
          </a:p>
        </p:txBody>
      </p:sp>
    </p:spTree>
    <p:extLst>
      <p:ext uri="{BB962C8B-B14F-4D97-AF65-F5344CB8AC3E}">
        <p14:creationId xmlns:p14="http://schemas.microsoft.com/office/powerpoint/2010/main" val="391844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Таким чином, знайшовши наступного разу ірис з пелюстками довжиною </a:t>
            </a:r>
            <a:r>
              <a:rPr lang="en-US" dirty="0" smtClean="0"/>
              <a:t>3.5</a:t>
            </a:r>
            <a:r>
              <a:rPr lang="uk-UA" dirty="0" smtClean="0"/>
              <a:t> см і шириною 2</a:t>
            </a:r>
            <a:r>
              <a:rPr lang="en-US" dirty="0" smtClean="0"/>
              <a:t>.2</a:t>
            </a:r>
            <a:r>
              <a:rPr lang="uk-UA" dirty="0" smtClean="0"/>
              <a:t> см, ви можете запропонувати моделі повідомити вигляд такого ірису, і вона відповість, що з імовірністю </a:t>
            </a:r>
            <a:r>
              <a:rPr lang="en-US" dirty="0" smtClean="0"/>
              <a:t>89</a:t>
            </a:r>
            <a:r>
              <a:rPr lang="uk-UA" dirty="0" smtClean="0"/>
              <a:t>.</a:t>
            </a:r>
            <a:r>
              <a:rPr lang="en-US" dirty="0" smtClean="0"/>
              <a:t>7</a:t>
            </a:r>
            <a:r>
              <a:rPr lang="uk-UA" dirty="0" smtClean="0"/>
              <a:t>% це</a:t>
            </a:r>
            <a:r>
              <a:rPr lang="en-US" dirty="0" smtClean="0"/>
              <a:t> </a:t>
            </a:r>
            <a:r>
              <a:rPr lang="uk-UA" dirty="0" smtClean="0"/>
              <a:t>ірис різнокольоровий</a:t>
            </a:r>
            <a:r>
              <a:rPr lang="en-US" dirty="0" smtClean="0"/>
              <a:t> </a:t>
            </a:r>
            <a:r>
              <a:rPr lang="uk-UA" dirty="0" smtClean="0"/>
              <a:t>(клас </a:t>
            </a:r>
            <a:r>
              <a:rPr lang="en-US" dirty="0" smtClean="0"/>
              <a:t>1</a:t>
            </a:r>
            <a:r>
              <a:rPr lang="uk-UA" dirty="0" smtClean="0"/>
              <a:t>) або з імовірністю </a:t>
            </a:r>
            <a:r>
              <a:rPr lang="en-US" dirty="0" smtClean="0"/>
              <a:t>9</a:t>
            </a:r>
            <a:r>
              <a:rPr lang="uk-UA" dirty="0" smtClean="0"/>
              <a:t>.</a:t>
            </a:r>
            <a:r>
              <a:rPr lang="en-US" dirty="0" smtClean="0"/>
              <a:t>1</a:t>
            </a:r>
            <a:r>
              <a:rPr lang="uk-UA" dirty="0" smtClean="0"/>
              <a:t>%</a:t>
            </a:r>
            <a:r>
              <a:rPr lang="en-US" dirty="0" smtClean="0"/>
              <a:t> </a:t>
            </a:r>
            <a:r>
              <a:rPr lang="uk-UA" dirty="0" smtClean="0"/>
              <a:t>ірис віргінський </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26</a:t>
            </a:fld>
            <a:endParaRPr lang="ru-RU"/>
          </a:p>
        </p:txBody>
      </p:sp>
    </p:spTree>
    <p:extLst>
      <p:ext uri="{BB962C8B-B14F-4D97-AF65-F5344CB8AC3E}">
        <p14:creationId xmlns:p14="http://schemas.microsoft.com/office/powerpoint/2010/main" val="3151657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sum of absolute values ​​(MAE) calculation corresponds to the l 1 norm. It is sometimes called the Manhattan norm because it measures the distance between two points in a city if you could only move along rectangular city blocks. </a:t>
            </a:r>
          </a:p>
          <a:p>
            <a:r>
              <a:rPr lang="en-US" dirty="0" smtClean="0"/>
              <a:t>The higher the index of a norm, the more it concentrates on large values ​​and neglects small values. This is why the RMSE error is more sensitive to outliers than the MAE error. But when outliers are exponentially rare (as in a bell curve), the RMSE error works very well and is usually preferable.</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6</a:t>
            </a:fld>
            <a:endParaRPr lang="ru-RU"/>
          </a:p>
        </p:txBody>
      </p:sp>
    </p:spTree>
    <p:extLst>
      <p:ext uri="{BB962C8B-B14F-4D97-AF65-F5344CB8AC3E}">
        <p14:creationId xmlns:p14="http://schemas.microsoft.com/office/powerpoint/2010/main" val="8838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 счастью, функция издержек MSE для линейной регрессионной модели является выпуклой функцией (</a:t>
            </a:r>
            <a:r>
              <a:rPr lang="ru-RU" dirty="0" err="1" smtClean="0"/>
              <a:t>convex</a:t>
            </a:r>
            <a:r>
              <a:rPr lang="ru-RU" dirty="0" smtClean="0"/>
              <a:t> </a:t>
            </a:r>
            <a:r>
              <a:rPr lang="ru-RU" dirty="0" err="1" smtClean="0"/>
              <a:t>futrction</a:t>
            </a:r>
            <a:r>
              <a:rPr lang="ru-RU" dirty="0" smtClean="0"/>
              <a:t>), т. е. если выбрать любые две точки на кривой, то соединяющий их отрезок прямой никогда не пересекает </a:t>
            </a:r>
          </a:p>
          <a:p>
            <a:r>
              <a:rPr lang="ru-RU" dirty="0" smtClean="0"/>
              <a:t>кривую . </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8</a:t>
            </a:fld>
            <a:endParaRPr lang="ru-RU"/>
          </a:p>
        </p:txBody>
      </p:sp>
    </p:spTree>
    <p:extLst>
      <p:ext uri="{BB962C8B-B14F-4D97-AF65-F5344CB8AC3E}">
        <p14:creationId xmlns:p14="http://schemas.microsoft.com/office/powerpoint/2010/main" val="91108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Batch Gradient descent</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9</a:t>
            </a:fld>
            <a:endParaRPr lang="ru-RU"/>
          </a:p>
        </p:txBody>
      </p:sp>
    </p:spTree>
    <p:extLst>
      <p:ext uri="{BB962C8B-B14F-4D97-AF65-F5344CB8AC3E}">
        <p14:creationId xmlns:p14="http://schemas.microsoft.com/office/powerpoint/2010/main" val="223551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main problem with batch gradient descent is the fact that it uses the entire training set to compute the gradients at each step, which makes it very slow in case of large training set.</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10</a:t>
            </a:fld>
            <a:endParaRPr lang="ru-RU"/>
          </a:p>
        </p:txBody>
      </p:sp>
    </p:spTree>
    <p:extLst>
      <p:ext uri="{BB962C8B-B14F-4D97-AF65-F5344CB8AC3E}">
        <p14:creationId xmlns:p14="http://schemas.microsoft.com/office/powerpoint/2010/main" val="173073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Stochastic Gradient Descent - SGD</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11</a:t>
            </a:fld>
            <a:endParaRPr lang="ru-RU"/>
          </a:p>
        </p:txBody>
      </p:sp>
    </p:spTree>
    <p:extLst>
      <p:ext uri="{BB962C8B-B14F-4D97-AF65-F5344CB8AC3E}">
        <p14:creationId xmlns:p14="http://schemas.microsoft.com/office/powerpoint/2010/main" val="1658911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міні - пакетний градієнтний спуск</a:t>
            </a:r>
            <a:r>
              <a:rPr lang="en-US" dirty="0" smtClean="0"/>
              <a:t>. At each step, instead of computing gradients based on the entire training set (as in batch gradient descent) or just one sample (as in stochastic gradient descent), mini-batch gradient descent computes gradients on small random sets of samples, called mini-batches.</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12</a:t>
            </a:fld>
            <a:endParaRPr lang="ru-RU"/>
          </a:p>
        </p:txBody>
      </p:sp>
    </p:spTree>
    <p:extLst>
      <p:ext uri="{BB962C8B-B14F-4D97-AF65-F5344CB8AC3E}">
        <p14:creationId xmlns:p14="http://schemas.microsoft.com/office/powerpoint/2010/main" val="390940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Paths of gradient descent algorithms in parameter space</a:t>
            </a:r>
            <a:endParaRPr lang="uk-UA" dirty="0"/>
          </a:p>
        </p:txBody>
      </p:sp>
      <p:sp>
        <p:nvSpPr>
          <p:cNvPr id="4" name="Номер слайда 3"/>
          <p:cNvSpPr>
            <a:spLocks noGrp="1"/>
          </p:cNvSpPr>
          <p:nvPr>
            <p:ph type="sldNum" sz="quarter" idx="10"/>
          </p:nvPr>
        </p:nvSpPr>
        <p:spPr/>
        <p:txBody>
          <a:bodyPr/>
          <a:lstStyle/>
          <a:p>
            <a:fld id="{E0E811DD-4AE0-41B9-A2A5-CF8F10B800E2}" type="slidenum">
              <a:rPr lang="ru-RU" smtClean="0"/>
              <a:t>13</a:t>
            </a:fld>
            <a:endParaRPr lang="ru-RU"/>
          </a:p>
        </p:txBody>
      </p:sp>
    </p:spTree>
    <p:extLst>
      <p:ext uri="{BB962C8B-B14F-4D97-AF65-F5344CB8AC3E}">
        <p14:creationId xmlns:p14="http://schemas.microsoft.com/office/powerpoint/2010/main" val="33515519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E2C4C0C-615B-4794-B07A-D550D8AF1E61}" type="datetimeFigureOut">
              <a:rPr lang="ru-RU" smtClean="0"/>
              <a:t>22.11.2024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02D6317-B33D-4172-BC72-B1D6655BCC7E}" type="slidenum">
              <a:rPr lang="ru-RU" smtClean="0"/>
              <a:t>‹#›</a:t>
            </a:fld>
            <a:endParaRPr lang="ru-RU"/>
          </a:p>
        </p:txBody>
      </p:sp>
    </p:spTree>
    <p:extLst>
      <p:ext uri="{BB962C8B-B14F-4D97-AF65-F5344CB8AC3E}">
        <p14:creationId xmlns:p14="http://schemas.microsoft.com/office/powerpoint/2010/main" val="3847462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E2C4C0C-615B-4794-B07A-D550D8AF1E61}" type="datetimeFigureOut">
              <a:rPr lang="ru-RU" smtClean="0"/>
              <a:t>22.11.2024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02D6317-B33D-4172-BC72-B1D6655BCC7E}" type="slidenum">
              <a:rPr lang="ru-RU" smtClean="0"/>
              <a:t>‹#›</a:t>
            </a:fld>
            <a:endParaRPr lang="ru-RU"/>
          </a:p>
        </p:txBody>
      </p:sp>
    </p:spTree>
    <p:extLst>
      <p:ext uri="{BB962C8B-B14F-4D97-AF65-F5344CB8AC3E}">
        <p14:creationId xmlns:p14="http://schemas.microsoft.com/office/powerpoint/2010/main" val="761490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cSld name="1_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DE2C4C0C-615B-4794-B07A-D550D8AF1E61}" type="datetimeFigureOut">
              <a:rPr lang="ru-RU" smtClean="0"/>
              <a:t>22.11.2024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02D6317-B33D-4172-BC72-B1D6655BCC7E}" type="slidenum">
              <a:rPr lang="ru-RU" smtClean="0"/>
              <a:t>‹#›</a:t>
            </a:fld>
            <a:endParaRPr lang="ru-RU"/>
          </a:p>
        </p:txBody>
      </p:sp>
    </p:spTree>
    <p:extLst>
      <p:ext uri="{BB962C8B-B14F-4D97-AF65-F5344CB8AC3E}">
        <p14:creationId xmlns:p14="http://schemas.microsoft.com/office/powerpoint/2010/main" val="293536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11/22/2024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11/22/2024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sldNum="0" hdr="0" ftr="0" dt="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400.png"/><Relationship Id="rId12"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90.png"/><Relationship Id="rId11" Type="http://schemas.openxmlformats.org/officeDocument/2006/relationships/image" Target="../media/image30.png"/><Relationship Id="rId10" Type="http://schemas.openxmlformats.org/officeDocument/2006/relationships/image" Target="../media/image430.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490.png"/></Relationships>
</file>

<file path=ppt/slides/_rels/slide1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560.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2.jpe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45.jpe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56.jpe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uk-UA" sz="7200" dirty="0" smtClean="0"/>
              <a:t>Регресійний та кореляційний аналіз</a:t>
            </a:r>
            <a:endParaRPr lang="ru-RU" sz="7200" dirty="0"/>
          </a:p>
        </p:txBody>
      </p:sp>
      <p:sp>
        <p:nvSpPr>
          <p:cNvPr id="3" name="Подзаголовок 2"/>
          <p:cNvSpPr>
            <a:spLocks noGrp="1"/>
          </p:cNvSpPr>
          <p:nvPr>
            <p:ph type="subTitle" idx="1"/>
          </p:nvPr>
        </p:nvSpPr>
        <p:spPr/>
        <p:txBody>
          <a:bodyPr>
            <a:normAutofit/>
          </a:bodyPr>
          <a:lstStyle/>
          <a:p>
            <a:pPr>
              <a:lnSpc>
                <a:spcPct val="120000"/>
              </a:lnSpc>
              <a:spcBef>
                <a:spcPts val="600"/>
              </a:spcBef>
            </a:pPr>
            <a:r>
              <a:rPr lang="ru-RU" dirty="0" smtClean="0">
                <a:latin typeface="Bahnschrift Light SemiCondensed" panose="020B0502040204020203" pitchFamily="34" charset="0"/>
              </a:rPr>
              <a:t>Тема </a:t>
            </a:r>
            <a:r>
              <a:rPr lang="en-US" smtClean="0">
                <a:latin typeface="Bahnschrift Light SemiCondensed" panose="020B0502040204020203" pitchFamily="34" charset="0"/>
              </a:rPr>
              <a:t>5</a:t>
            </a:r>
            <a:r>
              <a:rPr lang="ru-RU" smtClean="0">
                <a:latin typeface="Bahnschrift Light SemiCondensed" panose="020B0502040204020203" pitchFamily="34" charset="0"/>
              </a:rPr>
              <a:t>.</a:t>
            </a:r>
            <a:endParaRPr lang="ru-RU" dirty="0">
              <a:latin typeface="Bahnschrift Light SemiCondensed" panose="020B0502040204020203" pitchFamily="34" charset="0"/>
            </a:endParaRPr>
          </a:p>
        </p:txBody>
      </p:sp>
    </p:spTree>
    <p:extLst>
      <p:ext uri="{BB962C8B-B14F-4D97-AF65-F5344CB8AC3E}">
        <p14:creationId xmlns:p14="http://schemas.microsoft.com/office/powerpoint/2010/main" val="751636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17607" y="171941"/>
            <a:ext cx="10364451" cy="878687"/>
          </a:xfrm>
        </p:spPr>
        <p:txBody>
          <a:bodyPr vert="horz" lIns="91440" tIns="45720" rIns="91440" bIns="45720" rtlCol="0" anchor="ctr">
            <a:normAutofit/>
          </a:bodyPr>
          <a:lstStyle/>
          <a:p>
            <a:pPr algn="ctr"/>
            <a:r>
              <a:rPr lang="uk-UA" sz="4400" dirty="0" smtClean="0"/>
              <a:t>Вплив швидкості навчання</a:t>
            </a:r>
            <a:endParaRPr lang="uk-UA" sz="4400" dirty="0"/>
          </a:p>
        </p:txBody>
      </p:sp>
      <p:pic>
        <p:nvPicPr>
          <p:cNvPr id="6" name="Объект 5"/>
          <p:cNvPicPr>
            <a:picLocks noGrp="1" noChangeAspect="1"/>
          </p:cNvPicPr>
          <p:nvPr>
            <p:ph sz="quarter" idx="13"/>
          </p:nvPr>
        </p:nvPicPr>
        <p:blipFill>
          <a:blip r:embed="rId3"/>
          <a:stretch>
            <a:fillRect/>
          </a:stretch>
        </p:blipFill>
        <p:spPr>
          <a:xfrm>
            <a:off x="1760493" y="995362"/>
            <a:ext cx="8201305" cy="3953450"/>
          </a:xfrm>
          <a:prstGeom prst="rect">
            <a:avLst/>
          </a:prstGeom>
        </p:spPr>
      </p:pic>
      <p:cxnSp>
        <p:nvCxnSpPr>
          <p:cNvPr id="8" name="Прямая со стрелкой 7"/>
          <p:cNvCxnSpPr/>
          <p:nvPr/>
        </p:nvCxnSpPr>
        <p:spPr>
          <a:xfrm flipH="1" flipV="1">
            <a:off x="3562140" y="3245617"/>
            <a:ext cx="311499" cy="98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flipH="1" flipV="1">
            <a:off x="6213230" y="3270737"/>
            <a:ext cx="355042" cy="98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H="1" flipV="1">
            <a:off x="8144188" y="2210637"/>
            <a:ext cx="763675" cy="201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Овальная выноска 12"/>
          <p:cNvSpPr/>
          <p:nvPr/>
        </p:nvSpPr>
        <p:spPr>
          <a:xfrm>
            <a:off x="90435" y="4893546"/>
            <a:ext cx="2481943" cy="1577591"/>
          </a:xfrm>
          <a:prstGeom prst="wedgeEllipseCallout">
            <a:avLst>
              <a:gd name="adj1" fmla="val 88528"/>
              <a:gd name="adj2" fmla="val -1477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latin typeface="Bahnschrift Light Condensed" panose="020B0502040204020203" pitchFamily="34" charset="0"/>
              </a:rPr>
              <a:t>The </a:t>
            </a:r>
            <a:r>
              <a:rPr lang="en-US" sz="1600" dirty="0">
                <a:latin typeface="Bahnschrift Light Condensed" panose="020B0502040204020203" pitchFamily="34" charset="0"/>
              </a:rPr>
              <a:t>learning rate is too low: after all, the algorithm </a:t>
            </a:r>
            <a:r>
              <a:rPr lang="en-US" sz="1600" dirty="0" smtClean="0">
                <a:latin typeface="Bahnschrift Light Condensed" panose="020B0502040204020203" pitchFamily="34" charset="0"/>
              </a:rPr>
              <a:t>will </a:t>
            </a:r>
            <a:r>
              <a:rPr lang="en-US" sz="1600" dirty="0">
                <a:latin typeface="Bahnschrift Light Condensed" panose="020B0502040204020203" pitchFamily="34" charset="0"/>
              </a:rPr>
              <a:t>reach a solution, but it will take a long time.</a:t>
            </a:r>
            <a:endParaRPr lang="uk-UA" sz="1600" dirty="0">
              <a:latin typeface="Bahnschrift Light Condensed" panose="020B0502040204020203" pitchFamily="34" charset="0"/>
            </a:endParaRPr>
          </a:p>
        </p:txBody>
      </p:sp>
      <p:sp>
        <p:nvSpPr>
          <p:cNvPr id="14" name="Овальная выноска 13"/>
          <p:cNvSpPr/>
          <p:nvPr/>
        </p:nvSpPr>
        <p:spPr>
          <a:xfrm>
            <a:off x="3562140" y="5074419"/>
            <a:ext cx="2481943" cy="1577591"/>
          </a:xfrm>
          <a:prstGeom prst="wedgeEllipseCallout">
            <a:avLst>
              <a:gd name="adj1" fmla="val 64641"/>
              <a:gd name="adj2" fmla="val -12800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Bahnschrift Light Condensed" panose="020B0502040204020203" pitchFamily="34" charset="0"/>
              </a:rPr>
              <a:t>T</a:t>
            </a:r>
            <a:r>
              <a:rPr lang="en-US" sz="1600" dirty="0" smtClean="0">
                <a:latin typeface="Bahnschrift Light Condensed" panose="020B0502040204020203" pitchFamily="34" charset="0"/>
              </a:rPr>
              <a:t>he </a:t>
            </a:r>
            <a:r>
              <a:rPr lang="en-US" sz="1600" dirty="0">
                <a:latin typeface="Bahnschrift Light Condensed" panose="020B0502040204020203" pitchFamily="34" charset="0"/>
              </a:rPr>
              <a:t>learning speed is optimal: the algorithm converges to a solution in just a few iterations</a:t>
            </a:r>
            <a:r>
              <a:rPr lang="en-US" sz="1600" dirty="0" smtClean="0">
                <a:latin typeface="Bahnschrift Light Condensed" panose="020B0502040204020203" pitchFamily="34" charset="0"/>
              </a:rPr>
              <a:t>.</a:t>
            </a:r>
            <a:endParaRPr lang="uk-UA" sz="1600" dirty="0">
              <a:latin typeface="Bahnschrift Light Condensed" panose="020B0502040204020203" pitchFamily="34" charset="0"/>
            </a:endParaRPr>
          </a:p>
        </p:txBody>
      </p:sp>
      <p:sp>
        <p:nvSpPr>
          <p:cNvPr id="15" name="Овальная выноска 14"/>
          <p:cNvSpPr/>
          <p:nvPr/>
        </p:nvSpPr>
        <p:spPr>
          <a:xfrm>
            <a:off x="8390374" y="1165610"/>
            <a:ext cx="3693657" cy="1617784"/>
          </a:xfrm>
          <a:prstGeom prst="wedgeEllipseCallout">
            <a:avLst>
              <a:gd name="adj1" fmla="val -54678"/>
              <a:gd name="adj2" fmla="val 259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latin typeface="Bahnschrift Light Condensed" panose="020B0502040204020203" pitchFamily="34" charset="0"/>
              </a:rPr>
              <a:t>The </a:t>
            </a:r>
            <a:r>
              <a:rPr lang="en-US" sz="1600" dirty="0">
                <a:latin typeface="Bahnschrift Light Condensed" panose="020B0502040204020203" pitchFamily="34" charset="0"/>
              </a:rPr>
              <a:t>learning rate is too high: the algorithm diverges, randomly jumping from place to place and, in fact, with each step moving further and further away from the solution.</a:t>
            </a:r>
            <a:endParaRPr lang="uk-UA" sz="1600" dirty="0">
              <a:latin typeface="Bahnschrift Light Condensed" panose="020B0502040204020203" pitchFamily="34" charset="0"/>
            </a:endParaRPr>
          </a:p>
        </p:txBody>
      </p:sp>
      <p:sp>
        <p:nvSpPr>
          <p:cNvPr id="16" name="Выноска 1 15"/>
          <p:cNvSpPr/>
          <p:nvPr/>
        </p:nvSpPr>
        <p:spPr>
          <a:xfrm>
            <a:off x="8390374" y="5355771"/>
            <a:ext cx="1406769" cy="502418"/>
          </a:xfrm>
          <a:prstGeom prst="borderCallout1">
            <a:avLst>
              <a:gd name="adj1" fmla="val 18750"/>
              <a:gd name="adj2" fmla="val -8333"/>
              <a:gd name="adj3" fmla="val -221500"/>
              <a:gd name="adj4" fmla="val -619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dk1"/>
                </a:solidFill>
                <a:latin typeface="Bahnschrift Light Condensed" panose="020B0502040204020203" pitchFamily="34" charset="0"/>
              </a:rPr>
              <a:t>Initial state</a:t>
            </a:r>
            <a:endParaRPr lang="uk-UA" sz="1600" dirty="0">
              <a:solidFill>
                <a:schemeClr val="dk1"/>
              </a:solidFill>
              <a:latin typeface="Bahnschrift Light Condensed" panose="020B0502040204020203" pitchFamily="34" charset="0"/>
            </a:endParaRPr>
          </a:p>
        </p:txBody>
      </p:sp>
    </p:spTree>
    <p:extLst>
      <p:ext uri="{BB962C8B-B14F-4D97-AF65-F5344CB8AC3E}">
        <p14:creationId xmlns:p14="http://schemas.microsoft.com/office/powerpoint/2010/main" val="44205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7669" y="137739"/>
            <a:ext cx="9116633" cy="1596177"/>
          </a:xfrm>
        </p:spPr>
        <p:txBody>
          <a:bodyPr>
            <a:normAutofit/>
          </a:bodyPr>
          <a:lstStyle/>
          <a:p>
            <a:pPr algn="ctr"/>
            <a:r>
              <a:rPr lang="uk-UA" sz="4400" dirty="0" smtClean="0"/>
              <a:t>Стохастичний градієнтний спуск</a:t>
            </a:r>
            <a:r>
              <a:rPr lang="en-US" sz="4400" dirty="0" smtClean="0"/>
              <a:t>- SGD</a:t>
            </a:r>
            <a:endParaRPr lang="uk-UA" sz="4400" dirty="0"/>
          </a:p>
        </p:txBody>
      </p:sp>
      <p:sp>
        <p:nvSpPr>
          <p:cNvPr id="3" name="Объект 2"/>
          <p:cNvSpPr>
            <a:spLocks noGrp="1"/>
          </p:cNvSpPr>
          <p:nvPr>
            <p:ph sz="quarter" idx="13"/>
          </p:nvPr>
        </p:nvSpPr>
        <p:spPr>
          <a:xfrm>
            <a:off x="643812" y="2155371"/>
            <a:ext cx="5375988" cy="4133461"/>
          </a:xfrm>
        </p:spPr>
        <p:txBody>
          <a:bodyPr>
            <a:noAutofit/>
          </a:bodyPr>
          <a:lstStyle/>
          <a:p>
            <a:pPr marL="0" indent="457200">
              <a:spcBef>
                <a:spcPts val="600"/>
              </a:spcBef>
              <a:buNone/>
            </a:pPr>
            <a:r>
              <a:rPr lang="en-US" sz="1800" u="sng" dirty="0" smtClean="0"/>
              <a:t>Stochastic Gradient Descent </a:t>
            </a:r>
            <a:r>
              <a:rPr lang="en-US" sz="1800" dirty="0" smtClean="0"/>
              <a:t>(SGD) </a:t>
            </a:r>
            <a:r>
              <a:rPr lang="uk-UA" sz="1800" dirty="0"/>
              <a:t>Стохастичний градієнтний спуск (</a:t>
            </a:r>
            <a:r>
              <a:rPr lang="en-US" sz="1800" dirty="0"/>
              <a:t>SGD) </a:t>
            </a:r>
            <a:r>
              <a:rPr lang="uk-UA" sz="1800" dirty="0"/>
              <a:t>просто вибирає випадкову вибірку з навчального набору на кожному кроці та обчислює градієнти на основі лише цієї однієї вибірки</a:t>
            </a:r>
            <a:r>
              <a:rPr lang="uk-UA" sz="1800" dirty="0" smtClean="0"/>
              <a:t>.</a:t>
            </a:r>
          </a:p>
          <a:p>
            <a:pPr marL="0" indent="457200">
              <a:spcBef>
                <a:spcPts val="600"/>
              </a:spcBef>
              <a:buNone/>
            </a:pPr>
            <a:r>
              <a:rPr lang="uk-UA" sz="1800" dirty="0" smtClean="0"/>
              <a:t>Навчання починається з великих кроків </a:t>
            </a:r>
            <a:r>
              <a:rPr lang="uk-UA" sz="1800" dirty="0"/>
              <a:t>(що допомагає досягати швидкого прогресу та уникати локальних мінімумів), а потім </a:t>
            </a:r>
            <a:r>
              <a:rPr lang="uk-UA" sz="1800" dirty="0" smtClean="0"/>
              <a:t>кроки стають </a:t>
            </a:r>
            <a:r>
              <a:rPr lang="uk-UA" sz="1800" dirty="0"/>
              <a:t>все меншими й меншими, дозволяючи алгоритму зупинитися на глобальному мінімумі. Цей процес називається </a:t>
            </a:r>
            <a:r>
              <a:rPr lang="uk-UA" sz="1800" dirty="0" smtClean="0"/>
              <a:t>імітацією відпалу (</a:t>
            </a:r>
            <a:r>
              <a:rPr lang="en-US" sz="1800" u="sng" dirty="0" smtClean="0"/>
              <a:t>simulated </a:t>
            </a:r>
            <a:r>
              <a:rPr lang="en-US" sz="1800" u="sng" dirty="0"/>
              <a:t>annealing</a:t>
            </a:r>
            <a:r>
              <a:rPr lang="en-US" sz="1800" dirty="0"/>
              <a:t>.</a:t>
            </a:r>
            <a:endParaRPr lang="uk-UA" sz="1800" dirty="0" smtClean="0"/>
          </a:p>
          <a:p>
            <a:pPr marL="0" indent="457200">
              <a:spcBef>
                <a:spcPts val="600"/>
              </a:spcBef>
              <a:buNone/>
            </a:pPr>
            <a:r>
              <a:rPr lang="uk-UA" sz="1800" dirty="0" smtClean="0"/>
              <a:t>Функція</a:t>
            </a:r>
            <a:r>
              <a:rPr lang="uk-UA" sz="1800" dirty="0"/>
              <a:t>, яка визначає швидкість навчання на кожній ітерації, називається розкладом (</a:t>
            </a:r>
            <a:r>
              <a:rPr lang="uk-UA" sz="1800" dirty="0" smtClean="0"/>
              <a:t>графіком) навчання (</a:t>
            </a:r>
            <a:r>
              <a:rPr lang="en-US" sz="1800" u="sng" dirty="0" smtClean="0"/>
              <a:t>learning schedule</a:t>
            </a:r>
            <a:r>
              <a:rPr lang="uk-UA" sz="1800" u="sng" dirty="0" smtClean="0"/>
              <a:t>)</a:t>
            </a:r>
            <a:r>
              <a:rPr lang="en-US" sz="1800" u="sng" dirty="0" smtClean="0"/>
              <a:t>. </a:t>
            </a:r>
            <a:endParaRPr lang="uk-UA" sz="1800" u="sng" dirty="0"/>
          </a:p>
        </p:txBody>
      </p:sp>
      <p:pic>
        <p:nvPicPr>
          <p:cNvPr id="7" name="Объект 6"/>
          <p:cNvPicPr>
            <a:picLocks noGrp="1" noChangeAspect="1"/>
          </p:cNvPicPr>
          <p:nvPr>
            <p:ph sz="quarter" idx="14"/>
          </p:nvPr>
        </p:nvPicPr>
        <p:blipFill>
          <a:blip r:embed="rId3"/>
          <a:stretch>
            <a:fillRect/>
          </a:stretch>
        </p:blipFill>
        <p:spPr>
          <a:xfrm>
            <a:off x="6410130" y="1506645"/>
            <a:ext cx="3370229" cy="2619112"/>
          </a:xfrm>
          <a:prstGeom prst="rect">
            <a:avLst/>
          </a:prstGeom>
        </p:spPr>
      </p:pic>
      <p:sp>
        <p:nvSpPr>
          <p:cNvPr id="6" name="Прямоугольная выноска 5"/>
          <p:cNvSpPr/>
          <p:nvPr/>
        </p:nvSpPr>
        <p:spPr>
          <a:xfrm>
            <a:off x="9647853" y="874496"/>
            <a:ext cx="1875232" cy="713432"/>
          </a:xfrm>
          <a:prstGeom prst="wedgeRectCallout">
            <a:avLst>
              <a:gd name="adj1" fmla="val -44030"/>
              <a:gd name="adj2" fmla="val 6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600" dirty="0" smtClean="0">
                <a:latin typeface="Bahnschrift Light Condensed" panose="020B0502040204020203" pitchFamily="34" charset="0"/>
              </a:rPr>
              <a:t>Епох - 50</a:t>
            </a:r>
            <a:r>
              <a:rPr lang="en-US" sz="1600" dirty="0" smtClean="0">
                <a:latin typeface="Bahnschrift Light Condensed" panose="020B0502040204020203" pitchFamily="34" charset="0"/>
              </a:rPr>
              <a:t>,</a:t>
            </a:r>
            <a:endParaRPr lang="uk-UA" sz="1600" dirty="0" smtClean="0">
              <a:latin typeface="Bahnschrift Light Condensed" panose="020B0502040204020203" pitchFamily="34" charset="0"/>
            </a:endParaRPr>
          </a:p>
          <a:p>
            <a:pPr algn="ctr"/>
            <a:r>
              <a:rPr lang="uk-UA" sz="1600" dirty="0" smtClean="0">
                <a:latin typeface="Bahnschrift Light Condensed" panose="020B0502040204020203" pitchFamily="34" charset="0"/>
              </a:rPr>
              <a:t>Графік навчання = </a:t>
            </a:r>
            <a:r>
              <a:rPr lang="en-US" sz="1600" dirty="0" smtClean="0">
                <a:latin typeface="Bahnschrift Light Condensed" panose="020B0502040204020203" pitchFamily="34" charset="0"/>
              </a:rPr>
              <a:t>{5,50} </a:t>
            </a:r>
            <a:endParaRPr lang="uk-UA" sz="1600" dirty="0">
              <a:latin typeface="Bahnschrift Light Condensed" panose="020B0502040204020203" pitchFamily="34" charset="0"/>
            </a:endParaRPr>
          </a:p>
        </p:txBody>
      </p:sp>
      <p:pic>
        <p:nvPicPr>
          <p:cNvPr id="8" name="Рисунок 7"/>
          <p:cNvPicPr>
            <a:picLocks noChangeAspect="1"/>
          </p:cNvPicPr>
          <p:nvPr/>
        </p:nvPicPr>
        <p:blipFill>
          <a:blip r:embed="rId4"/>
          <a:stretch>
            <a:fillRect/>
          </a:stretch>
        </p:blipFill>
        <p:spPr>
          <a:xfrm>
            <a:off x="6939643" y="1814317"/>
            <a:ext cx="1447800" cy="504825"/>
          </a:xfrm>
          <a:prstGeom prst="rect">
            <a:avLst/>
          </a:prstGeom>
        </p:spPr>
      </p:pic>
      <p:pic>
        <p:nvPicPr>
          <p:cNvPr id="9" name="Рисунок 8"/>
          <p:cNvPicPr>
            <a:picLocks noChangeAspect="1"/>
          </p:cNvPicPr>
          <p:nvPr/>
        </p:nvPicPr>
        <p:blipFill>
          <a:blip r:embed="rId5"/>
          <a:stretch>
            <a:fillRect/>
          </a:stretch>
        </p:blipFill>
        <p:spPr>
          <a:xfrm>
            <a:off x="6338497" y="4222101"/>
            <a:ext cx="4810125" cy="1914525"/>
          </a:xfrm>
          <a:prstGeom prst="rect">
            <a:avLst/>
          </a:prstGeom>
        </p:spPr>
      </p:pic>
    </p:spTree>
    <p:extLst>
      <p:ext uri="{BB962C8B-B14F-4D97-AF65-F5344CB8AC3E}">
        <p14:creationId xmlns:p14="http://schemas.microsoft.com/office/powerpoint/2010/main" val="123294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9974" y="86672"/>
            <a:ext cx="10364451" cy="1596177"/>
          </a:xfrm>
        </p:spPr>
        <p:txBody>
          <a:bodyPr>
            <a:normAutofit/>
          </a:bodyPr>
          <a:lstStyle/>
          <a:p>
            <a:pPr algn="ctr"/>
            <a:r>
              <a:rPr lang="uk-UA" sz="4400" b="1" dirty="0" smtClean="0"/>
              <a:t>Міні Пакетний </a:t>
            </a:r>
            <a:r>
              <a:rPr lang="uk-UA" sz="4400" b="1" dirty="0"/>
              <a:t>градієнтний спуск</a:t>
            </a:r>
          </a:p>
        </p:txBody>
      </p:sp>
      <p:sp>
        <p:nvSpPr>
          <p:cNvPr id="3" name="Объект 2"/>
          <p:cNvSpPr>
            <a:spLocks noGrp="1"/>
          </p:cNvSpPr>
          <p:nvPr>
            <p:ph sz="quarter" idx="13"/>
          </p:nvPr>
        </p:nvSpPr>
        <p:spPr>
          <a:xfrm>
            <a:off x="475235" y="1825915"/>
            <a:ext cx="5106026" cy="4406934"/>
          </a:xfrm>
        </p:spPr>
        <p:txBody>
          <a:bodyPr>
            <a:noAutofit/>
          </a:bodyPr>
          <a:lstStyle/>
          <a:p>
            <a:pPr marL="0" indent="457200">
              <a:lnSpc>
                <a:spcPct val="100000"/>
              </a:lnSpc>
              <a:buNone/>
            </a:pPr>
            <a:r>
              <a:rPr lang="uk-UA" sz="2400" dirty="0" smtClean="0"/>
              <a:t>На кожному кроці замість обчислення градієнтів на основі повного навчального набору (як у пакетному градієнтному спуску) або лише одного зразка (як у стохастичному градієнтному спуску) міні-пакетний градієнтний спуск обчислює градієнти на невеликих випадкових наборах зразків, які називаються міні-пакет</a:t>
            </a:r>
            <a:r>
              <a:rPr lang="en-US" sz="2400" dirty="0"/>
              <a:t>,</a:t>
            </a:r>
            <a:r>
              <a:rPr lang="uk-UA" sz="2400" dirty="0" smtClean="0"/>
              <a:t> </a:t>
            </a:r>
            <a:r>
              <a:rPr lang="en-US" sz="2400" dirty="0"/>
              <a:t>mini-batches</a:t>
            </a:r>
            <a:r>
              <a:rPr lang="uk-UA" sz="2400" dirty="0" smtClean="0"/>
              <a:t>).</a:t>
            </a:r>
            <a:endParaRPr lang="uk-UA" sz="2400" dirty="0"/>
          </a:p>
        </p:txBody>
      </p:sp>
      <p:sp>
        <p:nvSpPr>
          <p:cNvPr id="4" name="Объект 3"/>
          <p:cNvSpPr>
            <a:spLocks noGrp="1"/>
          </p:cNvSpPr>
          <p:nvPr>
            <p:ph sz="quarter" idx="14"/>
          </p:nvPr>
        </p:nvSpPr>
        <p:spPr>
          <a:xfrm>
            <a:off x="5920273" y="1825915"/>
            <a:ext cx="5640356" cy="4182999"/>
          </a:xfrm>
        </p:spPr>
        <p:txBody>
          <a:bodyPr>
            <a:normAutofit/>
          </a:bodyPr>
          <a:lstStyle/>
          <a:p>
            <a:pPr marL="0" indent="0">
              <a:buNone/>
            </a:pPr>
            <a:r>
              <a:rPr lang="uk-UA" dirty="0">
                <a:latin typeface="Caveat" panose="00000500000000000000" pitchFamily="2" charset="-52"/>
              </a:rPr>
              <a:t>Головна перевага міні-пакетного градієнтного спуску над стохастичним градієнтним спуском в тому, що ви можете отримати підйом продуктивності від апаратної оптимізації матричних операцій, особливо коли використовуються графічні процесори</a:t>
            </a:r>
            <a:r>
              <a:rPr lang="uk-UA" dirty="0" smtClean="0">
                <a:latin typeface="Caveat" panose="00000500000000000000" pitchFamily="2" charset="-52"/>
              </a:rPr>
              <a:t>.</a:t>
            </a:r>
            <a:endParaRPr lang="en-US" dirty="0" smtClean="0">
              <a:latin typeface="Caveat" panose="00000500000000000000" pitchFamily="2" charset="-52"/>
            </a:endParaRPr>
          </a:p>
          <a:p>
            <a:pPr marL="0" indent="0">
              <a:buNone/>
            </a:pPr>
            <a:r>
              <a:rPr lang="uk-UA" dirty="0" smtClean="0">
                <a:latin typeface="Caveat" panose="00000500000000000000" pitchFamily="2" charset="-52"/>
              </a:rPr>
              <a:t>Просування </a:t>
            </a:r>
            <a:r>
              <a:rPr lang="uk-UA" dirty="0">
                <a:latin typeface="Caveat" panose="00000500000000000000" pitchFamily="2" charset="-52"/>
              </a:rPr>
              <a:t>цього алгоритму у просторі параметрів не настільки нерегулярно, як у випадку </a:t>
            </a:r>
            <a:r>
              <a:rPr lang="en-US" dirty="0">
                <a:latin typeface="Caveat" panose="00000500000000000000" pitchFamily="2" charset="-52"/>
              </a:rPr>
              <a:t>SGD, </a:t>
            </a:r>
            <a:r>
              <a:rPr lang="uk-UA" dirty="0">
                <a:latin typeface="Caveat" panose="00000500000000000000" pitchFamily="2" charset="-52"/>
              </a:rPr>
              <a:t>особливо при досить великих міні пакетах. В результаті міні-пакетний градієнтний спуск закінчить блукання трохи ближче до мінімуму, ніж </a:t>
            </a:r>
            <a:r>
              <a:rPr lang="en-US" dirty="0">
                <a:latin typeface="Caveat" panose="00000500000000000000" pitchFamily="2" charset="-52"/>
              </a:rPr>
              <a:t>SGD. </a:t>
            </a:r>
            <a:endParaRPr lang="en-US" dirty="0" smtClean="0">
              <a:latin typeface="Caveat" panose="00000500000000000000" pitchFamily="2" charset="-52"/>
            </a:endParaRPr>
          </a:p>
          <a:p>
            <a:pPr marL="0" indent="0">
              <a:buNone/>
            </a:pPr>
            <a:r>
              <a:rPr lang="uk-UA" dirty="0" smtClean="0">
                <a:latin typeface="Caveat" panose="00000500000000000000" pitchFamily="2" charset="-52"/>
              </a:rPr>
              <a:t>Але </a:t>
            </a:r>
            <a:r>
              <a:rPr lang="uk-UA" dirty="0">
                <a:latin typeface="Caveat" panose="00000500000000000000" pitchFamily="2" charset="-52"/>
              </a:rPr>
              <a:t>з іншого боку йому може бути важче уникнути локальних мінімумів (у разі завдань, які страждають від локальних мінімумів, на відміну від лінійної регресії, як ми бачили раніше).</a:t>
            </a:r>
          </a:p>
        </p:txBody>
      </p:sp>
    </p:spTree>
    <p:extLst>
      <p:ext uri="{BB962C8B-B14F-4D97-AF65-F5344CB8AC3E}">
        <p14:creationId xmlns:p14="http://schemas.microsoft.com/office/powerpoint/2010/main" val="2382266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0428" y="0"/>
            <a:ext cx="10364451" cy="1596177"/>
          </a:xfrm>
        </p:spPr>
        <p:txBody>
          <a:bodyPr>
            <a:normAutofit/>
          </a:bodyPr>
          <a:lstStyle/>
          <a:p>
            <a:pPr algn="ctr"/>
            <a:r>
              <a:rPr lang="uk-UA" sz="4000" b="1" dirty="0" smtClean="0"/>
              <a:t>Шляхи алгоритмів градієнтного спуску у просторі параметрів</a:t>
            </a:r>
            <a:endParaRPr lang="uk-UA" sz="4000" b="1" dirty="0"/>
          </a:p>
        </p:txBody>
      </p:sp>
      <p:pic>
        <p:nvPicPr>
          <p:cNvPr id="5" name="Объект 4"/>
          <p:cNvPicPr>
            <a:picLocks noGrp="1" noChangeAspect="1"/>
          </p:cNvPicPr>
          <p:nvPr>
            <p:ph sz="quarter" idx="13"/>
          </p:nvPr>
        </p:nvPicPr>
        <p:blipFill>
          <a:blip r:embed="rId3"/>
          <a:stretch>
            <a:fillRect/>
          </a:stretch>
        </p:blipFill>
        <p:spPr>
          <a:xfrm>
            <a:off x="237158" y="2405030"/>
            <a:ext cx="4558575" cy="2782806"/>
          </a:xfrm>
          <a:prstGeom prst="rect">
            <a:avLst/>
          </a:prstGeom>
        </p:spPr>
      </p:pic>
      <mc:AlternateContent xmlns:mc="http://schemas.openxmlformats.org/markup-compatibility/2006" xmlns:a14="http://schemas.microsoft.com/office/drawing/2010/main">
        <mc:Choice Requires="a14">
          <p:graphicFrame>
            <p:nvGraphicFramePr>
              <p:cNvPr id="6" name="Объект 5"/>
              <p:cNvGraphicFramePr>
                <a:graphicFrameLocks noGrp="1"/>
              </p:cNvGraphicFramePr>
              <p:nvPr>
                <p:ph sz="quarter" idx="14"/>
                <p:extLst/>
              </p:nvPr>
            </p:nvGraphicFramePr>
            <p:xfrm>
              <a:off x="5064370" y="2133022"/>
              <a:ext cx="6903219" cy="3496282"/>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050111316"/>
                        </a:ext>
                      </a:extLst>
                    </a:gridCol>
                    <a:gridCol w="838917">
                      <a:extLst>
                        <a:ext uri="{9D8B030D-6E8A-4147-A177-3AD203B41FA5}">
                          <a16:colId xmlns:a16="http://schemas.microsoft.com/office/drawing/2014/main" val="1728743673"/>
                        </a:ext>
                      </a:extLst>
                    </a:gridCol>
                    <a:gridCol w="1153368">
                      <a:extLst>
                        <a:ext uri="{9D8B030D-6E8A-4147-A177-3AD203B41FA5}">
                          <a16:colId xmlns:a16="http://schemas.microsoft.com/office/drawing/2014/main" val="4219330991"/>
                        </a:ext>
                      </a:extLst>
                    </a:gridCol>
                    <a:gridCol w="885351">
                      <a:extLst>
                        <a:ext uri="{9D8B030D-6E8A-4147-A177-3AD203B41FA5}">
                          <a16:colId xmlns:a16="http://schemas.microsoft.com/office/drawing/2014/main" val="3590905231"/>
                        </a:ext>
                      </a:extLst>
                    </a:gridCol>
                    <a:gridCol w="920640">
                      <a:extLst>
                        <a:ext uri="{9D8B030D-6E8A-4147-A177-3AD203B41FA5}">
                          <a16:colId xmlns:a16="http://schemas.microsoft.com/office/drawing/2014/main" val="2823376316"/>
                        </a:ext>
                      </a:extLst>
                    </a:gridCol>
                    <a:gridCol w="874206">
                      <a:extLst>
                        <a:ext uri="{9D8B030D-6E8A-4147-A177-3AD203B41FA5}">
                          <a16:colId xmlns:a16="http://schemas.microsoft.com/office/drawing/2014/main" val="86633206"/>
                        </a:ext>
                      </a:extLst>
                    </a:gridCol>
                    <a:gridCol w="924451">
                      <a:extLst>
                        <a:ext uri="{9D8B030D-6E8A-4147-A177-3AD203B41FA5}">
                          <a16:colId xmlns:a16="http://schemas.microsoft.com/office/drawing/2014/main" val="1440362908"/>
                        </a:ext>
                      </a:extLst>
                    </a:gridCol>
                  </a:tblGrid>
                  <a:tr h="1423642">
                    <a:tc>
                      <a:txBody>
                        <a:bodyPr/>
                        <a:lstStyle/>
                        <a:p>
                          <a:pPr algn="ctr"/>
                          <a:r>
                            <a:rPr lang="uk-UA" sz="1600" b="0" dirty="0" smtClean="0">
                              <a:latin typeface="Bahnschrift Light Condensed" panose="020B0502040204020203" pitchFamily="34" charset="0"/>
                              <a:cs typeface="Arial" panose="020B0604020202020204" pitchFamily="34" charset="0"/>
                            </a:rPr>
                            <a:t>Алгоритм</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Велика</a:t>
                          </a:r>
                          <a:r>
                            <a:rPr lang="uk-UA" sz="1600" b="0" baseline="0" dirty="0" smtClean="0">
                              <a:latin typeface="Bahnschrift Light Condensed" panose="020B0502040204020203" pitchFamily="34" charset="0"/>
                              <a:cs typeface="Arial" panose="020B0604020202020204" pitchFamily="34" charset="0"/>
                            </a:rPr>
                            <a:t> </a:t>
                          </a:r>
                          <a:r>
                            <a:rPr lang="en-US" sz="1600" b="0" i="1" baseline="0" dirty="0" smtClean="0">
                              <a:latin typeface="Bahnschrift Light Condensed" panose="020B0502040204020203" pitchFamily="34" charset="0"/>
                              <a:cs typeface="Arial" panose="020B0604020202020204" pitchFamily="34" charset="0"/>
                            </a:rPr>
                            <a:t>m</a:t>
                          </a:r>
                          <a:endParaRPr lang="uk-UA" sz="1600" b="0" i="1"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Внутрішнє</a:t>
                          </a:r>
                          <a:r>
                            <a:rPr lang="uk-UA" sz="1600" b="0" baseline="0" dirty="0" smtClean="0">
                              <a:latin typeface="Bahnschrift Light Condensed" panose="020B0502040204020203" pitchFamily="34" charset="0"/>
                              <a:cs typeface="Arial" panose="020B0604020202020204" pitchFamily="34" charset="0"/>
                            </a:rPr>
                            <a:t> навчання</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Велика </a:t>
                          </a:r>
                          <a:r>
                            <a:rPr lang="en-US" sz="1600" b="0" i="1" dirty="0" smtClean="0">
                              <a:latin typeface="Bahnschrift Light Condensed" panose="020B0502040204020203" pitchFamily="34" charset="0"/>
                              <a:cs typeface="Arial" panose="020B0604020202020204" pitchFamily="34" charset="0"/>
                            </a:rPr>
                            <a:t>n</a:t>
                          </a:r>
                          <a:endParaRPr lang="uk-UA" sz="1600" b="0" i="1"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err="1" smtClean="0">
                              <a:latin typeface="Bahnschrift Light Condensed" panose="020B0502040204020203" pitchFamily="34" charset="0"/>
                              <a:cs typeface="Arial" panose="020B0604020202020204" pitchFamily="34" charset="0"/>
                            </a:rPr>
                            <a:t>Гіперпара</a:t>
                          </a:r>
                          <a:r>
                            <a:rPr lang="uk-UA" sz="1600" b="0" dirty="0" smtClean="0">
                              <a:latin typeface="Bahnschrift Light Condensed" panose="020B0502040204020203" pitchFamily="34" charset="0"/>
                              <a:cs typeface="Arial" panose="020B0604020202020204" pitchFamily="34" charset="0"/>
                            </a:rPr>
                            <a:t> метр</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Масштабування</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en-US" sz="1600" b="0" dirty="0" err="1" smtClean="0">
                              <a:latin typeface="Bahnschrift Light Condensed" panose="020B0502040204020203" pitchFamily="34" charset="0"/>
                              <a:cs typeface="Arial" panose="020B0604020202020204" pitchFamily="34" charset="0"/>
                            </a:rPr>
                            <a:t>Scikit</a:t>
                          </a:r>
                          <a:r>
                            <a:rPr lang="en-US" sz="1600" b="0" dirty="0" smtClean="0">
                              <a:latin typeface="Bahnschrift Light Condensed" panose="020B0502040204020203" pitchFamily="34" charset="0"/>
                              <a:cs typeface="Arial" panose="020B0604020202020204" pitchFamily="34" charset="0"/>
                            </a:rPr>
                            <a:t>-Learn</a:t>
                          </a:r>
                          <a:endParaRPr lang="uk-UA" sz="1600" b="0" dirty="0">
                            <a:latin typeface="Bahnschrift Light Condensed" panose="020B0502040204020203" pitchFamily="34" charset="0"/>
                            <a:cs typeface="Arial" panose="020B0604020202020204" pitchFamily="34" charset="0"/>
                          </a:endParaRPr>
                        </a:p>
                      </a:txBody>
                      <a:tcPr anchor="ctr"/>
                    </a:tc>
                    <a:extLst>
                      <a:ext uri="{0D108BD9-81ED-4DB2-BD59-A6C34878D82A}">
                        <a16:rowId xmlns:a16="http://schemas.microsoft.com/office/drawing/2014/main" val="1261685609"/>
                      </a:ext>
                    </a:extLst>
                  </a:tr>
                  <a:tr h="444128">
                    <a:tc>
                      <a:txBody>
                        <a:bodyPr/>
                        <a:lstStyle/>
                        <a:p>
                          <a:r>
                            <a:rPr lang="uk-UA" sz="1400" dirty="0" smtClean="0">
                              <a:latin typeface="Bahnschrift Light Condensed" panose="020B0502040204020203" pitchFamily="34" charset="0"/>
                            </a:rPr>
                            <a:t>Нормальне рівняння</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Ні</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Повільний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0</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Ні</a:t>
                          </a:r>
                          <a:endParaRPr lang="uk-UA" sz="1400" dirty="0">
                            <a:latin typeface="Bahnschrift Light Condensed" panose="020B0502040204020203" pitchFamily="34" charset="0"/>
                          </a:endParaRPr>
                        </a:p>
                      </a:txBody>
                      <a:tcPr anchor="ctr"/>
                    </a:tc>
                    <a:tc>
                      <a:txBody>
                        <a:bodyPr/>
                        <a:lstStyle/>
                        <a:p>
                          <a:pPr algn="ctr"/>
                          <a:r>
                            <a:rPr lang="en-US" sz="1400" dirty="0" smtClean="0">
                              <a:latin typeface="Bahnschrift Light Condensed" panose="020B0502040204020203" pitchFamily="34" charset="0"/>
                            </a:rPr>
                            <a:t>Linear Regression</a:t>
                          </a:r>
                          <a:endParaRPr lang="uk-UA" sz="1400" dirty="0">
                            <a:latin typeface="Bahnschrift Light Condensed" panose="020B0502040204020203" pitchFamily="34" charset="0"/>
                          </a:endParaRPr>
                        </a:p>
                      </a:txBody>
                      <a:tcPr anchor="ctr"/>
                    </a:tc>
                    <a:extLst>
                      <a:ext uri="{0D108BD9-81ED-4DB2-BD59-A6C34878D82A}">
                        <a16:rowId xmlns:a16="http://schemas.microsoft.com/office/drawing/2014/main" val="1845983715"/>
                      </a:ext>
                    </a:extLst>
                  </a:tr>
                  <a:tr h="444128">
                    <a:tc>
                      <a:txBody>
                        <a:bodyPr/>
                        <a:lstStyle/>
                        <a:p>
                          <a:r>
                            <a:rPr lang="uk-UA" sz="1400" dirty="0" smtClean="0">
                              <a:latin typeface="Bahnschrift Light Condensed" panose="020B0502040204020203" pitchFamily="34" charset="0"/>
                            </a:rPr>
                            <a:t>Пакетний градієнтний</a:t>
                          </a:r>
                          <a:r>
                            <a:rPr lang="uk-UA" sz="1400" baseline="0" dirty="0" smtClean="0">
                              <a:latin typeface="Bahnschrift Light Condensed" panose="020B0502040204020203" pitchFamily="34" charset="0"/>
                            </a:rPr>
                            <a:t> спуск</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Повільний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Ні</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2</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en-US" sz="1400" dirty="0" smtClean="0">
                              <a:latin typeface="Bahnschrift Light Condensed" panose="020B0502040204020203" pitchFamily="34" charset="0"/>
                            </a:rPr>
                            <a:t>-</a:t>
                          </a:r>
                          <a:endParaRPr lang="uk-UA" sz="1400" dirty="0">
                            <a:latin typeface="Bahnschrift Light Condensed" panose="020B0502040204020203" pitchFamily="34" charset="0"/>
                          </a:endParaRPr>
                        </a:p>
                      </a:txBody>
                      <a:tcPr anchor="ctr"/>
                    </a:tc>
                    <a:extLst>
                      <a:ext uri="{0D108BD9-81ED-4DB2-BD59-A6C34878D82A}">
                        <a16:rowId xmlns:a16="http://schemas.microsoft.com/office/drawing/2014/main" val="410977713"/>
                      </a:ext>
                    </a:extLst>
                  </a:tr>
                  <a:tr h="444128">
                    <a:tc>
                      <a:txBody>
                        <a:bodyPr/>
                        <a:lstStyle/>
                        <a:p>
                          <a:r>
                            <a:rPr lang="uk-UA" sz="1400" dirty="0" smtClean="0">
                              <a:latin typeface="Bahnschrift Light Condensed" panose="020B0502040204020203" pitchFamily="34" charset="0"/>
                            </a:rPr>
                            <a:t>Стохастичний градієнтний спуск</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uk-UA" sz="1400" i="1" smtClean="0">
                                    <a:latin typeface="Cambria Math" panose="02040503050406030204" pitchFamily="18" charset="0"/>
                                    <a:ea typeface="Cambria Math" panose="02040503050406030204" pitchFamily="18" charset="0"/>
                                  </a:rPr>
                                  <m:t>≥</m:t>
                                </m:r>
                                <m:r>
                                  <a:rPr lang="uk-UA" sz="1400" b="0" i="1" smtClean="0">
                                    <a:latin typeface="Cambria Math" panose="02040503050406030204" pitchFamily="18" charset="0"/>
                                    <a:ea typeface="Cambria Math" panose="02040503050406030204" pitchFamily="18" charset="0"/>
                                  </a:rPr>
                                  <m:t>2</m:t>
                                </m:r>
                              </m:oMath>
                            </m:oMathPara>
                          </a14:m>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en-US" sz="1400" dirty="0" smtClean="0">
                              <a:latin typeface="Bahnschrift Light Condensed" panose="020B0502040204020203" pitchFamily="34" charset="0"/>
                            </a:rPr>
                            <a:t>SGDR </a:t>
                          </a:r>
                          <a:r>
                            <a:rPr lang="en-US" sz="1400" dirty="0" err="1" smtClean="0">
                              <a:latin typeface="Bahnschrift Light Condensed" panose="020B0502040204020203" pitchFamily="34" charset="0"/>
                            </a:rPr>
                            <a:t>Regressor</a:t>
                          </a:r>
                          <a:endParaRPr lang="uk-UA" sz="1400" dirty="0">
                            <a:latin typeface="Bahnschrift Light Condensed" panose="020B0502040204020203" pitchFamily="34" charset="0"/>
                          </a:endParaRPr>
                        </a:p>
                      </a:txBody>
                      <a:tcPr anchor="ctr"/>
                    </a:tc>
                    <a:extLst>
                      <a:ext uri="{0D108BD9-81ED-4DB2-BD59-A6C34878D82A}">
                        <a16:rowId xmlns:a16="http://schemas.microsoft.com/office/drawing/2014/main" val="2995096328"/>
                      </a:ext>
                    </a:extLst>
                  </a:tr>
                  <a:tr h="444128">
                    <a:tc>
                      <a:txBody>
                        <a:bodyPr/>
                        <a:lstStyle/>
                        <a:p>
                          <a:r>
                            <a:rPr lang="uk-UA" sz="1400" dirty="0" smtClean="0">
                              <a:latin typeface="Bahnschrift Light Condensed" panose="020B0502040204020203" pitchFamily="34" charset="0"/>
                            </a:rPr>
                            <a:t>Міні-пакетний градієнтний спуск</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uk-UA" sz="1400" i="1" smtClean="0">
                                    <a:latin typeface="Cambria Math" panose="02040503050406030204" pitchFamily="18" charset="0"/>
                                    <a:ea typeface="Cambria Math" panose="02040503050406030204" pitchFamily="18" charset="0"/>
                                  </a:rPr>
                                  <m:t>≥</m:t>
                                </m:r>
                                <m:r>
                                  <a:rPr lang="uk-UA" sz="1400" b="0" i="1" smtClean="0">
                                    <a:latin typeface="Cambria Math" panose="02040503050406030204" pitchFamily="18" charset="0"/>
                                    <a:ea typeface="Cambria Math" panose="02040503050406030204" pitchFamily="18" charset="0"/>
                                  </a:rPr>
                                  <m:t>2</m:t>
                                </m:r>
                              </m:oMath>
                            </m:oMathPara>
                          </a14:m>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ahnschrift Light Condensed" panose="020B0502040204020203" pitchFamily="34" charset="0"/>
                            </a:rPr>
                            <a:t>SGDR </a:t>
                          </a:r>
                          <a:r>
                            <a:rPr lang="en-US" sz="1400" dirty="0" err="1" smtClean="0">
                              <a:latin typeface="Bahnschrift Light Condensed" panose="020B0502040204020203" pitchFamily="34" charset="0"/>
                            </a:rPr>
                            <a:t>Regressor</a:t>
                          </a:r>
                          <a:endParaRPr lang="uk-UA" sz="1400" dirty="0" smtClean="0">
                            <a:latin typeface="Bahnschrift Light Condensed" panose="020B0502040204020203" pitchFamily="34" charset="0"/>
                          </a:endParaRPr>
                        </a:p>
                      </a:txBody>
                      <a:tcPr anchor="ctr"/>
                    </a:tc>
                    <a:extLst>
                      <a:ext uri="{0D108BD9-81ED-4DB2-BD59-A6C34878D82A}">
                        <a16:rowId xmlns:a16="http://schemas.microsoft.com/office/drawing/2014/main" val="2232668474"/>
                      </a:ext>
                    </a:extLst>
                  </a:tr>
                </a:tbl>
              </a:graphicData>
            </a:graphic>
          </p:graphicFrame>
        </mc:Choice>
        <mc:Fallback xmlns="">
          <p:graphicFrame>
            <p:nvGraphicFramePr>
              <p:cNvPr id="6" name="Объект 5"/>
              <p:cNvGraphicFramePr>
                <a:graphicFrameLocks noGrp="1"/>
              </p:cNvGraphicFramePr>
              <p:nvPr>
                <p:ph sz="quarter" idx="14"/>
                <p:extLst>
                  <p:ext uri="{D42A27DB-BD31-4B8C-83A1-F6EECF244321}">
                    <p14:modId xmlns:p14="http://schemas.microsoft.com/office/powerpoint/2010/main" val="3788253746"/>
                  </p:ext>
                </p:extLst>
              </p:nvPr>
            </p:nvGraphicFramePr>
            <p:xfrm>
              <a:off x="5064370" y="2133022"/>
              <a:ext cx="6903219" cy="3496282"/>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050111316"/>
                        </a:ext>
                      </a:extLst>
                    </a:gridCol>
                    <a:gridCol w="838917">
                      <a:extLst>
                        <a:ext uri="{9D8B030D-6E8A-4147-A177-3AD203B41FA5}">
                          <a16:colId xmlns:a16="http://schemas.microsoft.com/office/drawing/2014/main" val="1728743673"/>
                        </a:ext>
                      </a:extLst>
                    </a:gridCol>
                    <a:gridCol w="1153368">
                      <a:extLst>
                        <a:ext uri="{9D8B030D-6E8A-4147-A177-3AD203B41FA5}">
                          <a16:colId xmlns:a16="http://schemas.microsoft.com/office/drawing/2014/main" val="4219330991"/>
                        </a:ext>
                      </a:extLst>
                    </a:gridCol>
                    <a:gridCol w="885351">
                      <a:extLst>
                        <a:ext uri="{9D8B030D-6E8A-4147-A177-3AD203B41FA5}">
                          <a16:colId xmlns:a16="http://schemas.microsoft.com/office/drawing/2014/main" val="3590905231"/>
                        </a:ext>
                      </a:extLst>
                    </a:gridCol>
                    <a:gridCol w="920640">
                      <a:extLst>
                        <a:ext uri="{9D8B030D-6E8A-4147-A177-3AD203B41FA5}">
                          <a16:colId xmlns:a16="http://schemas.microsoft.com/office/drawing/2014/main" val="2823376316"/>
                        </a:ext>
                      </a:extLst>
                    </a:gridCol>
                    <a:gridCol w="874206">
                      <a:extLst>
                        <a:ext uri="{9D8B030D-6E8A-4147-A177-3AD203B41FA5}">
                          <a16:colId xmlns:a16="http://schemas.microsoft.com/office/drawing/2014/main" val="86633206"/>
                        </a:ext>
                      </a:extLst>
                    </a:gridCol>
                    <a:gridCol w="924451">
                      <a:extLst>
                        <a:ext uri="{9D8B030D-6E8A-4147-A177-3AD203B41FA5}">
                          <a16:colId xmlns:a16="http://schemas.microsoft.com/office/drawing/2014/main" val="1440362908"/>
                        </a:ext>
                      </a:extLst>
                    </a:gridCol>
                  </a:tblGrid>
                  <a:tr h="1423642">
                    <a:tc>
                      <a:txBody>
                        <a:bodyPr/>
                        <a:lstStyle/>
                        <a:p>
                          <a:pPr algn="ctr"/>
                          <a:r>
                            <a:rPr lang="uk-UA" sz="1600" b="0" dirty="0" smtClean="0">
                              <a:latin typeface="Bahnschrift Light Condensed" panose="020B0502040204020203" pitchFamily="34" charset="0"/>
                              <a:cs typeface="Arial" panose="020B0604020202020204" pitchFamily="34" charset="0"/>
                            </a:rPr>
                            <a:t>Алгоритм</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Велика</a:t>
                          </a:r>
                          <a:r>
                            <a:rPr lang="uk-UA" sz="1600" b="0" baseline="0" dirty="0" smtClean="0">
                              <a:latin typeface="Bahnschrift Light Condensed" panose="020B0502040204020203" pitchFamily="34" charset="0"/>
                              <a:cs typeface="Arial" panose="020B0604020202020204" pitchFamily="34" charset="0"/>
                            </a:rPr>
                            <a:t> </a:t>
                          </a:r>
                          <a:r>
                            <a:rPr lang="en-US" sz="1600" b="0" i="1" baseline="0" dirty="0" smtClean="0">
                              <a:latin typeface="Bahnschrift Light Condensed" panose="020B0502040204020203" pitchFamily="34" charset="0"/>
                              <a:cs typeface="Arial" panose="020B0604020202020204" pitchFamily="34" charset="0"/>
                            </a:rPr>
                            <a:t>m</a:t>
                          </a:r>
                          <a:endParaRPr lang="uk-UA" sz="1600" b="0" i="1"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Внутрішнє</a:t>
                          </a:r>
                          <a:r>
                            <a:rPr lang="uk-UA" sz="1600" b="0" baseline="0" dirty="0" smtClean="0">
                              <a:latin typeface="Bahnschrift Light Condensed" panose="020B0502040204020203" pitchFamily="34" charset="0"/>
                              <a:cs typeface="Arial" panose="020B0604020202020204" pitchFamily="34" charset="0"/>
                            </a:rPr>
                            <a:t> навчання</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Велика </a:t>
                          </a:r>
                          <a:r>
                            <a:rPr lang="en-US" sz="1600" b="0" i="1" dirty="0" smtClean="0">
                              <a:latin typeface="Bahnschrift Light Condensed" panose="020B0502040204020203" pitchFamily="34" charset="0"/>
                              <a:cs typeface="Arial" panose="020B0604020202020204" pitchFamily="34" charset="0"/>
                            </a:rPr>
                            <a:t>n</a:t>
                          </a:r>
                          <a:endParaRPr lang="uk-UA" sz="1600" b="0" i="1"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err="1" smtClean="0">
                              <a:latin typeface="Bahnschrift Light Condensed" panose="020B0502040204020203" pitchFamily="34" charset="0"/>
                              <a:cs typeface="Arial" panose="020B0604020202020204" pitchFamily="34" charset="0"/>
                            </a:rPr>
                            <a:t>Гіперпара</a:t>
                          </a:r>
                          <a:r>
                            <a:rPr lang="uk-UA" sz="1600" b="0" dirty="0" smtClean="0">
                              <a:latin typeface="Bahnschrift Light Condensed" panose="020B0502040204020203" pitchFamily="34" charset="0"/>
                              <a:cs typeface="Arial" panose="020B0604020202020204" pitchFamily="34" charset="0"/>
                            </a:rPr>
                            <a:t> метр</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uk-UA" sz="1600" b="0" dirty="0" smtClean="0">
                              <a:latin typeface="Bahnschrift Light Condensed" panose="020B0502040204020203" pitchFamily="34" charset="0"/>
                              <a:cs typeface="Arial" panose="020B0604020202020204" pitchFamily="34" charset="0"/>
                            </a:rPr>
                            <a:t>Масштабування</a:t>
                          </a:r>
                          <a:endParaRPr lang="uk-UA" sz="1600" b="0" dirty="0">
                            <a:latin typeface="Bahnschrift Light Condensed" panose="020B0502040204020203" pitchFamily="34" charset="0"/>
                            <a:cs typeface="Arial" panose="020B0604020202020204" pitchFamily="34" charset="0"/>
                          </a:endParaRPr>
                        </a:p>
                      </a:txBody>
                      <a:tcPr anchor="ctr"/>
                    </a:tc>
                    <a:tc>
                      <a:txBody>
                        <a:bodyPr/>
                        <a:lstStyle/>
                        <a:p>
                          <a:pPr algn="ctr"/>
                          <a:r>
                            <a:rPr lang="en-US" sz="1600" b="0" dirty="0" err="1" smtClean="0">
                              <a:latin typeface="Bahnschrift Light Condensed" panose="020B0502040204020203" pitchFamily="34" charset="0"/>
                              <a:cs typeface="Arial" panose="020B0604020202020204" pitchFamily="34" charset="0"/>
                            </a:rPr>
                            <a:t>Scikit</a:t>
                          </a:r>
                          <a:r>
                            <a:rPr lang="en-US" sz="1600" b="0" dirty="0" smtClean="0">
                              <a:latin typeface="Bahnschrift Light Condensed" panose="020B0502040204020203" pitchFamily="34" charset="0"/>
                              <a:cs typeface="Arial" panose="020B0604020202020204" pitchFamily="34" charset="0"/>
                            </a:rPr>
                            <a:t>-Learn</a:t>
                          </a:r>
                          <a:endParaRPr lang="uk-UA" sz="1600" b="0" dirty="0">
                            <a:latin typeface="Bahnschrift Light Condensed" panose="020B0502040204020203" pitchFamily="34" charset="0"/>
                            <a:cs typeface="Arial" panose="020B0604020202020204" pitchFamily="34" charset="0"/>
                          </a:endParaRPr>
                        </a:p>
                      </a:txBody>
                      <a:tcPr anchor="ctr"/>
                    </a:tc>
                    <a:extLst>
                      <a:ext uri="{0D108BD9-81ED-4DB2-BD59-A6C34878D82A}">
                        <a16:rowId xmlns:a16="http://schemas.microsoft.com/office/drawing/2014/main" val="1261685609"/>
                      </a:ext>
                    </a:extLst>
                  </a:tr>
                  <a:tr h="518160">
                    <a:tc>
                      <a:txBody>
                        <a:bodyPr/>
                        <a:lstStyle/>
                        <a:p>
                          <a:r>
                            <a:rPr lang="uk-UA" sz="1400" dirty="0" smtClean="0">
                              <a:latin typeface="Bahnschrift Light Condensed" panose="020B0502040204020203" pitchFamily="34" charset="0"/>
                            </a:rPr>
                            <a:t>Нормальне рівняння</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Ні</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Повільний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0</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Ні</a:t>
                          </a:r>
                          <a:endParaRPr lang="uk-UA" sz="1400" dirty="0">
                            <a:latin typeface="Bahnschrift Light Condensed" panose="020B0502040204020203" pitchFamily="34" charset="0"/>
                          </a:endParaRPr>
                        </a:p>
                      </a:txBody>
                      <a:tcPr anchor="ctr"/>
                    </a:tc>
                    <a:tc>
                      <a:txBody>
                        <a:bodyPr/>
                        <a:lstStyle/>
                        <a:p>
                          <a:pPr algn="ctr"/>
                          <a:r>
                            <a:rPr lang="en-US" sz="1400" dirty="0" smtClean="0">
                              <a:latin typeface="Bahnschrift Light Condensed" panose="020B0502040204020203" pitchFamily="34" charset="0"/>
                            </a:rPr>
                            <a:t>Linear Regression</a:t>
                          </a:r>
                          <a:endParaRPr lang="uk-UA" sz="1400" dirty="0">
                            <a:latin typeface="Bahnschrift Light Condensed" panose="020B0502040204020203" pitchFamily="34" charset="0"/>
                          </a:endParaRPr>
                        </a:p>
                      </a:txBody>
                      <a:tcPr anchor="ctr"/>
                    </a:tc>
                    <a:extLst>
                      <a:ext uri="{0D108BD9-81ED-4DB2-BD59-A6C34878D82A}">
                        <a16:rowId xmlns:a16="http://schemas.microsoft.com/office/drawing/2014/main" val="1845983715"/>
                      </a:ext>
                    </a:extLst>
                  </a:tr>
                  <a:tr h="518160">
                    <a:tc>
                      <a:txBody>
                        <a:bodyPr/>
                        <a:lstStyle/>
                        <a:p>
                          <a:r>
                            <a:rPr lang="uk-UA" sz="1400" dirty="0" smtClean="0">
                              <a:latin typeface="Bahnschrift Light Condensed" panose="020B0502040204020203" pitchFamily="34" charset="0"/>
                            </a:rPr>
                            <a:t>Пакетний градієнтний</a:t>
                          </a:r>
                          <a:r>
                            <a:rPr lang="uk-UA" sz="1400" baseline="0" dirty="0" smtClean="0">
                              <a:latin typeface="Bahnschrift Light Condensed" panose="020B0502040204020203" pitchFamily="34" charset="0"/>
                            </a:rPr>
                            <a:t> спуск</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Повільний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Ні</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2</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en-US" sz="1400" dirty="0" smtClean="0">
                              <a:latin typeface="Bahnschrift Light Condensed" panose="020B0502040204020203" pitchFamily="34" charset="0"/>
                            </a:rPr>
                            <a:t>-</a:t>
                          </a:r>
                          <a:endParaRPr lang="uk-UA" sz="1400" dirty="0">
                            <a:latin typeface="Bahnschrift Light Condensed" panose="020B0502040204020203" pitchFamily="34" charset="0"/>
                          </a:endParaRPr>
                        </a:p>
                      </a:txBody>
                      <a:tcPr anchor="ctr"/>
                    </a:tc>
                    <a:extLst>
                      <a:ext uri="{0D108BD9-81ED-4DB2-BD59-A6C34878D82A}">
                        <a16:rowId xmlns:a16="http://schemas.microsoft.com/office/drawing/2014/main" val="410977713"/>
                      </a:ext>
                    </a:extLst>
                  </a:tr>
                  <a:tr h="518160">
                    <a:tc>
                      <a:txBody>
                        <a:bodyPr/>
                        <a:lstStyle/>
                        <a:p>
                          <a:r>
                            <a:rPr lang="uk-UA" sz="1400" dirty="0" smtClean="0">
                              <a:latin typeface="Bahnschrift Light Condensed" panose="020B0502040204020203" pitchFamily="34" charset="0"/>
                            </a:rPr>
                            <a:t>Стохастичний градієнтний спуск</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endParaRPr lang="uk-UA"/>
                        </a:p>
                      </a:txBody>
                      <a:tcPr anchor="ctr">
                        <a:blipFill>
                          <a:blip r:embed="rId4"/>
                          <a:stretch>
                            <a:fillRect l="-452632" t="-477647" r="-196711" b="-111765"/>
                          </a:stretch>
                        </a:blipFill>
                      </a:tcP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en-US" sz="1400" dirty="0" smtClean="0">
                              <a:latin typeface="Bahnschrift Light Condensed" panose="020B0502040204020203" pitchFamily="34" charset="0"/>
                            </a:rPr>
                            <a:t>SGDR </a:t>
                          </a:r>
                          <a:r>
                            <a:rPr lang="en-US" sz="1400" dirty="0" err="1" smtClean="0">
                              <a:latin typeface="Bahnschrift Light Condensed" panose="020B0502040204020203" pitchFamily="34" charset="0"/>
                            </a:rPr>
                            <a:t>Regressor</a:t>
                          </a:r>
                          <a:endParaRPr lang="uk-UA" sz="1400" dirty="0">
                            <a:latin typeface="Bahnschrift Light Condensed" panose="020B0502040204020203" pitchFamily="34" charset="0"/>
                          </a:endParaRPr>
                        </a:p>
                      </a:txBody>
                      <a:tcPr anchor="ctr"/>
                    </a:tc>
                    <a:extLst>
                      <a:ext uri="{0D108BD9-81ED-4DB2-BD59-A6C34878D82A}">
                        <a16:rowId xmlns:a16="http://schemas.microsoft.com/office/drawing/2014/main" val="2995096328"/>
                      </a:ext>
                    </a:extLst>
                  </a:tr>
                  <a:tr h="518160">
                    <a:tc>
                      <a:txBody>
                        <a:bodyPr/>
                        <a:lstStyle/>
                        <a:p>
                          <a:r>
                            <a:rPr lang="uk-UA" sz="1400" dirty="0" smtClean="0">
                              <a:latin typeface="Bahnschrift Light Condensed" panose="020B0502040204020203" pitchFamily="34" charset="0"/>
                            </a:rPr>
                            <a:t>Міні-пакетний </a:t>
                          </a:r>
                          <a:r>
                            <a:rPr lang="uk-UA" sz="1400" dirty="0" smtClean="0">
                              <a:latin typeface="Bahnschrift Light Condensed" panose="020B0502040204020203" pitchFamily="34" charset="0"/>
                            </a:rPr>
                            <a:t>градієнтний спуск</a:t>
                          </a:r>
                          <a:endParaRPr lang="uk-UA" sz="1400" dirty="0">
                            <a:latin typeface="Bahnschrift Light Condensed" panose="020B0502040204020203" pitchFamily="34" charset="0"/>
                          </a:endParaRPr>
                        </a:p>
                      </a:txBody>
                      <a:tcP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algn="ctr"/>
                          <a:r>
                            <a:rPr lang="uk-UA" sz="1400" dirty="0" smtClean="0">
                              <a:latin typeface="Bahnschrift Light Condensed" panose="020B0502040204020203" pitchFamily="34" charset="0"/>
                            </a:rPr>
                            <a:t>Швидкий</a:t>
                          </a:r>
                          <a:endParaRPr lang="uk-UA" sz="1400" dirty="0">
                            <a:latin typeface="Bahnschrift Light Condensed" panose="020B0502040204020203" pitchFamily="34" charset="0"/>
                          </a:endParaRPr>
                        </a:p>
                      </a:txBody>
                      <a:tcPr anchor="ctr"/>
                    </a:tc>
                    <a:tc>
                      <a:txBody>
                        <a:bodyPr/>
                        <a:lstStyle/>
                        <a:p>
                          <a:endParaRPr lang="uk-UA"/>
                        </a:p>
                      </a:txBody>
                      <a:tcPr anchor="ctr">
                        <a:blipFill>
                          <a:blip r:embed="rId4"/>
                          <a:stretch>
                            <a:fillRect l="-452632" t="-577647" r="-196711" b="-11765"/>
                          </a:stretch>
                        </a:blipFill>
                      </a:tcPr>
                    </a:tc>
                    <a:tc>
                      <a:txBody>
                        <a:bodyPr/>
                        <a:lstStyle/>
                        <a:p>
                          <a:pPr algn="ctr"/>
                          <a:r>
                            <a:rPr lang="uk-UA" sz="1400" dirty="0" smtClean="0">
                              <a:latin typeface="Bahnschrift Light Condensed" panose="020B0502040204020203" pitchFamily="34" charset="0"/>
                            </a:rPr>
                            <a:t>Так</a:t>
                          </a:r>
                          <a:endParaRPr lang="uk-UA" sz="1400" dirty="0">
                            <a:latin typeface="Bahnschrift Light Condensed"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ahnschrift Light Condensed" panose="020B0502040204020203" pitchFamily="34" charset="0"/>
                            </a:rPr>
                            <a:t>SGDR </a:t>
                          </a:r>
                          <a:r>
                            <a:rPr lang="en-US" sz="1400" dirty="0" err="1" smtClean="0">
                              <a:latin typeface="Bahnschrift Light Condensed" panose="020B0502040204020203" pitchFamily="34" charset="0"/>
                            </a:rPr>
                            <a:t>Regressor</a:t>
                          </a:r>
                          <a:endParaRPr lang="uk-UA" sz="1400" dirty="0" smtClean="0">
                            <a:latin typeface="Bahnschrift Light Condensed" panose="020B0502040204020203" pitchFamily="34" charset="0"/>
                          </a:endParaRPr>
                        </a:p>
                      </a:txBody>
                      <a:tcPr anchor="ctr"/>
                    </a:tc>
                    <a:extLst>
                      <a:ext uri="{0D108BD9-81ED-4DB2-BD59-A6C34878D82A}">
                        <a16:rowId xmlns:a16="http://schemas.microsoft.com/office/drawing/2014/main" val="2232668474"/>
                      </a:ext>
                    </a:extLst>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777937" y="5978770"/>
                <a:ext cx="36636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r>
                        <a:rPr lang="uk-UA" b="0" i="0" smtClean="0">
                          <a:latin typeface="Cambria Math" panose="02040503050406030204" pitchFamily="18" charset="0"/>
                        </a:rPr>
                        <m:t>кількість навчальних зразків</m:t>
                      </m:r>
                    </m:oMath>
                  </m:oMathPara>
                </a14:m>
                <a:endParaRPr lang="uk-UA" dirty="0"/>
              </a:p>
            </p:txBody>
          </p:sp>
        </mc:Choice>
        <mc:Fallback xmlns="">
          <p:sp>
            <p:nvSpPr>
              <p:cNvPr id="8" name="TextBox 7"/>
              <p:cNvSpPr txBox="1">
                <a:spLocks noRot="1" noChangeAspect="1" noMove="1" noResize="1" noEditPoints="1" noAdjustHandles="1" noChangeArrowheads="1" noChangeShapeType="1" noTextEdit="1"/>
              </p:cNvSpPr>
              <p:nvPr/>
            </p:nvSpPr>
            <p:spPr>
              <a:xfrm>
                <a:off x="777937" y="5978770"/>
                <a:ext cx="3663632" cy="276999"/>
              </a:xfrm>
              <a:prstGeom prst="rect">
                <a:avLst/>
              </a:prstGeom>
              <a:blipFill>
                <a:blip r:embed="rId5"/>
                <a:stretch>
                  <a:fillRect l="-166" t="-4444" r="-1498" b="-28889"/>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86746" y="5996690"/>
                <a:ext cx="21552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uk-UA" b="0" i="0" smtClean="0">
                          <a:latin typeface="Cambria Math" panose="02040503050406030204" pitchFamily="18" charset="0"/>
                        </a:rPr>
                        <m:t>кількість</m:t>
                      </m:r>
                      <m:r>
                        <a:rPr lang="en-US" b="0" i="0" smtClean="0">
                          <a:latin typeface="Cambria Math" panose="02040503050406030204" pitchFamily="18" charset="0"/>
                        </a:rPr>
                        <m:t> </m:t>
                      </m:r>
                      <m:r>
                        <a:rPr lang="uk-UA" b="0" i="0" smtClean="0">
                          <a:latin typeface="Cambria Math" panose="02040503050406030204" pitchFamily="18" charset="0"/>
                        </a:rPr>
                        <m:t>ознак</m:t>
                      </m:r>
                    </m:oMath>
                  </m:oMathPara>
                </a14:m>
                <a:endParaRPr lang="uk-UA" dirty="0"/>
              </a:p>
            </p:txBody>
          </p:sp>
        </mc:Choice>
        <mc:Fallback xmlns="">
          <p:sp>
            <p:nvSpPr>
              <p:cNvPr id="9" name="TextBox 8"/>
              <p:cNvSpPr txBox="1">
                <a:spLocks noRot="1" noChangeAspect="1" noMove="1" noResize="1" noEditPoints="1" noAdjustHandles="1" noChangeArrowheads="1" noChangeShapeType="1" noTextEdit="1"/>
              </p:cNvSpPr>
              <p:nvPr/>
            </p:nvSpPr>
            <p:spPr>
              <a:xfrm>
                <a:off x="4686746" y="5996690"/>
                <a:ext cx="2155205" cy="276999"/>
              </a:xfrm>
              <a:prstGeom prst="rect">
                <a:avLst/>
              </a:prstGeom>
              <a:blipFill>
                <a:blip r:embed="rId6"/>
                <a:stretch>
                  <a:fillRect l="-567" r="-1133" b="-2222"/>
                </a:stretch>
              </a:blipFill>
            </p:spPr>
            <p:txBody>
              <a:bodyPr/>
              <a:lstStyle/>
              <a:p>
                <a:r>
                  <a:rPr lang="uk-UA">
                    <a:noFill/>
                  </a:rPr>
                  <a:t> </a:t>
                </a:r>
              </a:p>
            </p:txBody>
          </p:sp>
        </mc:Fallback>
      </mc:AlternateContent>
    </p:spTree>
    <p:extLst>
      <p:ext uri="{BB962C8B-B14F-4D97-AF65-F5344CB8AC3E}">
        <p14:creationId xmlns:p14="http://schemas.microsoft.com/office/powerpoint/2010/main" val="1809377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07197" y="251728"/>
            <a:ext cx="10364451" cy="934077"/>
          </a:xfrm>
        </p:spPr>
        <p:txBody>
          <a:bodyPr>
            <a:normAutofit/>
          </a:bodyPr>
          <a:lstStyle/>
          <a:p>
            <a:pPr algn="ctr"/>
            <a:r>
              <a:rPr lang="uk-UA" sz="4400" b="1" dirty="0"/>
              <a:t>Поліноміальна регресія</a:t>
            </a:r>
          </a:p>
        </p:txBody>
      </p:sp>
      <p:pic>
        <p:nvPicPr>
          <p:cNvPr id="7" name="Объект 6"/>
          <p:cNvPicPr>
            <a:picLocks noGrp="1" noChangeAspect="1"/>
          </p:cNvPicPr>
          <p:nvPr>
            <p:ph sz="quarter" idx="14"/>
          </p:nvPr>
        </p:nvPicPr>
        <p:blipFill>
          <a:blip r:embed="rId3"/>
          <a:stretch>
            <a:fillRect/>
          </a:stretch>
        </p:blipFill>
        <p:spPr>
          <a:xfrm>
            <a:off x="4838501" y="1774109"/>
            <a:ext cx="5554652" cy="3883113"/>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8963068" y="5027993"/>
                <a:ext cx="2076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uk-UA" dirty="0"/>
              </a:p>
            </p:txBody>
          </p:sp>
        </mc:Choice>
        <mc:Fallback xmlns="">
          <p:sp>
            <p:nvSpPr>
              <p:cNvPr id="11" name="TextBox 10"/>
              <p:cNvSpPr txBox="1">
                <a:spLocks noRot="1" noChangeAspect="1" noMove="1" noResize="1" noEditPoints="1" noAdjustHandles="1" noChangeArrowheads="1" noChangeShapeType="1" noTextEdit="1"/>
              </p:cNvSpPr>
              <p:nvPr/>
            </p:nvSpPr>
            <p:spPr>
              <a:xfrm>
                <a:off x="8963068" y="5027993"/>
                <a:ext cx="207621" cy="276999"/>
              </a:xfrm>
              <a:prstGeom prst="rect">
                <a:avLst/>
              </a:prstGeom>
              <a:blipFill>
                <a:blip r:embed="rId6"/>
                <a:stretch>
                  <a:fillRect l="-11765" r="-8824"/>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975948" y="5027993"/>
                <a:ext cx="203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uk-UA" dirty="0"/>
              </a:p>
            </p:txBody>
          </p:sp>
        </mc:Choice>
        <mc:Fallback xmlns="">
          <p:sp>
            <p:nvSpPr>
              <p:cNvPr id="12" name="TextBox 11"/>
              <p:cNvSpPr txBox="1">
                <a:spLocks noRot="1" noChangeAspect="1" noMove="1" noResize="1" noEditPoints="1" noAdjustHandles="1" noChangeArrowheads="1" noChangeShapeType="1" noTextEdit="1"/>
              </p:cNvSpPr>
              <p:nvPr/>
            </p:nvSpPr>
            <p:spPr>
              <a:xfrm>
                <a:off x="7975948" y="5027993"/>
                <a:ext cx="203838" cy="276999"/>
              </a:xfrm>
              <a:prstGeom prst="rect">
                <a:avLst/>
              </a:prstGeom>
              <a:blipFill>
                <a:blip r:embed="rId7"/>
                <a:stretch>
                  <a:fillRect l="-23529" t="-2222" r="-17647" b="-4444"/>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02577" y="5076377"/>
                <a:ext cx="1868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uk-UA" dirty="0"/>
              </a:p>
            </p:txBody>
          </p:sp>
        </mc:Choice>
        <mc:Fallback xmlns="">
          <p:sp>
            <p:nvSpPr>
              <p:cNvPr id="13" name="TextBox 12"/>
              <p:cNvSpPr txBox="1">
                <a:spLocks noRot="1" noChangeAspect="1" noMove="1" noResize="1" noEditPoints="1" noAdjustHandles="1" noChangeArrowheads="1" noChangeShapeType="1" noTextEdit="1"/>
              </p:cNvSpPr>
              <p:nvPr/>
            </p:nvSpPr>
            <p:spPr>
              <a:xfrm>
                <a:off x="6002577" y="5076377"/>
                <a:ext cx="186846" cy="276999"/>
              </a:xfrm>
              <a:prstGeom prst="rect">
                <a:avLst/>
              </a:prstGeom>
              <a:blipFill>
                <a:blip r:embed="rId8"/>
                <a:stretch>
                  <a:fillRect l="-13333" r="-10000"/>
                </a:stretch>
              </a:blipFill>
            </p:spPr>
            <p:txBody>
              <a:bodyPr/>
              <a:lstStyle/>
              <a:p>
                <a:r>
                  <a:rPr lang="uk-UA">
                    <a:noFill/>
                  </a:rPr>
                  <a:t> </a:t>
                </a:r>
              </a:p>
            </p:txBody>
          </p:sp>
        </mc:Fallback>
      </mc:AlternateContent>
      <p:pic>
        <p:nvPicPr>
          <p:cNvPr id="14" name="Рисунок 13"/>
          <p:cNvPicPr>
            <a:picLocks noChangeAspect="1"/>
          </p:cNvPicPr>
          <p:nvPr/>
        </p:nvPicPr>
        <p:blipFill>
          <a:blip r:embed="rId9"/>
          <a:stretch>
            <a:fillRect/>
          </a:stretch>
        </p:blipFill>
        <p:spPr>
          <a:xfrm>
            <a:off x="8280194" y="2537425"/>
            <a:ext cx="3091454" cy="2444835"/>
          </a:xfrm>
          <a:prstGeom prst="rect">
            <a:avLst/>
          </a:prstGeom>
        </p:spPr>
      </p:pic>
      <p:cxnSp>
        <p:nvCxnSpPr>
          <p:cNvPr id="16" name="Прямая соединительная линия 15"/>
          <p:cNvCxnSpPr/>
          <p:nvPr/>
        </p:nvCxnSpPr>
        <p:spPr>
          <a:xfrm>
            <a:off x="6119085" y="2320717"/>
            <a:ext cx="2552643" cy="0"/>
          </a:xfrm>
          <a:prstGeom prst="line">
            <a:avLst/>
          </a:prstGeom>
          <a:ln>
            <a:solidFill>
              <a:srgbClr val="FF0000"/>
            </a:solidFill>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929849" y="5763245"/>
                <a:ext cx="2378472" cy="525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𝑑𝑒𝑔𝑟𝑒𝑒</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en>
                      </m:f>
                    </m:oMath>
                  </m:oMathPara>
                </a14:m>
                <a:endParaRPr lang="uk-UA" dirty="0"/>
              </a:p>
            </p:txBody>
          </p:sp>
        </mc:Choice>
        <mc:Fallback xmlns="">
          <p:sp>
            <p:nvSpPr>
              <p:cNvPr id="17" name="TextBox 16"/>
              <p:cNvSpPr txBox="1">
                <a:spLocks noRot="1" noChangeAspect="1" noMove="1" noResize="1" noEditPoints="1" noAdjustHandles="1" noChangeArrowheads="1" noChangeShapeType="1" noTextEdit="1"/>
              </p:cNvSpPr>
              <p:nvPr/>
            </p:nvSpPr>
            <p:spPr>
              <a:xfrm>
                <a:off x="4929849" y="5763245"/>
                <a:ext cx="2378472" cy="525785"/>
              </a:xfrm>
              <a:prstGeom prst="rect">
                <a:avLst/>
              </a:prstGeom>
              <a:blipFill>
                <a:blip r:embed="rId10"/>
                <a:stretch>
                  <a:fillRect/>
                </a:stretch>
              </a:blipFill>
            </p:spPr>
            <p:txBody>
              <a:bodyPr/>
              <a:lstStyle/>
              <a:p>
                <a:r>
                  <a:rPr lang="uk-UA">
                    <a:noFill/>
                  </a:rPr>
                  <a:t> </a:t>
                </a:r>
              </a:p>
            </p:txBody>
          </p:sp>
        </mc:Fallback>
      </mc:AlternateContent>
      <p:pic>
        <p:nvPicPr>
          <p:cNvPr id="4" name="Объект 3"/>
          <p:cNvPicPr>
            <a:picLocks noGrp="1" noChangeAspect="1"/>
          </p:cNvPicPr>
          <p:nvPr>
            <p:ph sz="quarter" idx="13"/>
          </p:nvPr>
        </p:nvPicPr>
        <p:blipFill>
          <a:blip r:embed="rId11"/>
          <a:stretch>
            <a:fillRect/>
          </a:stretch>
        </p:blipFill>
        <p:spPr>
          <a:xfrm>
            <a:off x="490390" y="1917209"/>
            <a:ext cx="3719291" cy="80701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403481" y="1927832"/>
                <a:ext cx="1806200" cy="276999"/>
              </a:xfrm>
              <a:prstGeom prst="rect">
                <a:avLst/>
              </a:prstGeom>
              <a:noFill/>
              <a:ln>
                <a:solidFill>
                  <a:schemeClr val="accent3"/>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uk-UA" dirty="0"/>
              </a:p>
            </p:txBody>
          </p:sp>
        </mc:Choice>
        <mc:Fallback xmlns="">
          <p:sp>
            <p:nvSpPr>
              <p:cNvPr id="6" name="TextBox 5"/>
              <p:cNvSpPr txBox="1">
                <a:spLocks noRot="1" noChangeAspect="1" noMove="1" noResize="1" noEditPoints="1" noAdjustHandles="1" noChangeArrowheads="1" noChangeShapeType="1" noTextEdit="1"/>
              </p:cNvSpPr>
              <p:nvPr/>
            </p:nvSpPr>
            <p:spPr>
              <a:xfrm>
                <a:off x="2403481" y="1927832"/>
                <a:ext cx="1806200" cy="276999"/>
              </a:xfrm>
              <a:prstGeom prst="rect">
                <a:avLst/>
              </a:prstGeom>
              <a:blipFill>
                <a:blip r:embed="rId12"/>
                <a:stretch>
                  <a:fillRect l="-2007" b="-22917"/>
                </a:stretch>
              </a:blipFill>
              <a:ln>
                <a:solidFill>
                  <a:schemeClr val="accent3"/>
                </a:solidFill>
              </a:ln>
            </p:spPr>
            <p:txBody>
              <a:bodyPr/>
              <a:lstStyle/>
              <a:p>
                <a:r>
                  <a:rPr lang="uk-UA">
                    <a:noFill/>
                  </a:rPr>
                  <a:t> </a:t>
                </a:r>
              </a:p>
            </p:txBody>
          </p:sp>
        </mc:Fallback>
      </mc:AlternateContent>
      <p:pic>
        <p:nvPicPr>
          <p:cNvPr id="8" name="Рисунок 7"/>
          <p:cNvPicPr>
            <a:picLocks noChangeAspect="1"/>
          </p:cNvPicPr>
          <p:nvPr/>
        </p:nvPicPr>
        <p:blipFill>
          <a:blip r:embed="rId13"/>
          <a:stretch>
            <a:fillRect/>
          </a:stretch>
        </p:blipFill>
        <p:spPr>
          <a:xfrm>
            <a:off x="489970" y="2842157"/>
            <a:ext cx="3719711" cy="2921088"/>
          </a:xfrm>
          <a:prstGeom prst="rect">
            <a:avLst/>
          </a:prstGeom>
        </p:spPr>
      </p:pic>
    </p:spTree>
    <p:extLst>
      <p:ext uri="{BB962C8B-B14F-4D97-AF65-F5344CB8AC3E}">
        <p14:creationId xmlns:p14="http://schemas.microsoft.com/office/powerpoint/2010/main" val="3885686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4" y="266824"/>
            <a:ext cx="5263091" cy="627479"/>
          </a:xfrm>
        </p:spPr>
        <p:txBody>
          <a:bodyPr>
            <a:noAutofit/>
          </a:bodyPr>
          <a:lstStyle/>
          <a:p>
            <a:r>
              <a:rPr lang="uk-UA" sz="4400" b="1" dirty="0"/>
              <a:t>Криві навчання</a:t>
            </a:r>
          </a:p>
        </p:txBody>
      </p:sp>
      <p:sp>
        <p:nvSpPr>
          <p:cNvPr id="3" name="Объект 2"/>
          <p:cNvSpPr>
            <a:spLocks noGrp="1"/>
          </p:cNvSpPr>
          <p:nvPr>
            <p:ph sz="quarter" idx="13"/>
          </p:nvPr>
        </p:nvSpPr>
        <p:spPr>
          <a:xfrm>
            <a:off x="913774" y="1627834"/>
            <a:ext cx="5106026" cy="4163366"/>
          </a:xfrm>
        </p:spPr>
        <p:txBody>
          <a:bodyPr/>
          <a:lstStyle/>
          <a:p>
            <a:r>
              <a:rPr lang="uk-UA" dirty="0" smtClean="0"/>
              <a:t>застосування поліноміальної моделі 300-го ступеня</a:t>
            </a:r>
            <a:endParaRPr lang="uk-UA" dirty="0"/>
          </a:p>
        </p:txBody>
      </p:sp>
      <p:pic>
        <p:nvPicPr>
          <p:cNvPr id="6" name="Объект 5"/>
          <p:cNvPicPr>
            <a:picLocks noGrp="1" noChangeAspect="1"/>
          </p:cNvPicPr>
          <p:nvPr>
            <p:ph sz="quarter" idx="14"/>
          </p:nvPr>
        </p:nvPicPr>
        <p:blipFill>
          <a:blip r:embed="rId3"/>
          <a:stretch>
            <a:fillRect/>
          </a:stretch>
        </p:blipFill>
        <p:spPr>
          <a:xfrm>
            <a:off x="7209691" y="1145631"/>
            <a:ext cx="3167205" cy="2442922"/>
          </a:xfrm>
          <a:prstGeom prst="rect">
            <a:avLst/>
          </a:prstGeom>
        </p:spPr>
      </p:pic>
      <p:pic>
        <p:nvPicPr>
          <p:cNvPr id="5" name="Рисунок 4"/>
          <p:cNvPicPr>
            <a:picLocks noChangeAspect="1"/>
          </p:cNvPicPr>
          <p:nvPr/>
        </p:nvPicPr>
        <p:blipFill>
          <a:blip r:embed="rId4"/>
          <a:stretch>
            <a:fillRect/>
          </a:stretch>
        </p:blipFill>
        <p:spPr>
          <a:xfrm>
            <a:off x="520027" y="2352253"/>
            <a:ext cx="5050696" cy="4058595"/>
          </a:xfrm>
          <a:prstGeom prst="rect">
            <a:avLst/>
          </a:prstGeom>
        </p:spPr>
      </p:pic>
      <p:sp>
        <p:nvSpPr>
          <p:cNvPr id="7" name="Прямоугольник 6"/>
          <p:cNvSpPr/>
          <p:nvPr/>
        </p:nvSpPr>
        <p:spPr>
          <a:xfrm>
            <a:off x="5830890" y="3709517"/>
            <a:ext cx="6096000" cy="589214"/>
          </a:xfrm>
          <a:prstGeom prst="rect">
            <a:avLst/>
          </a:prstGeom>
        </p:spPr>
        <p:txBody>
          <a:bodyPr vert="horz" lIns="91440" tIns="45720" rIns="91440" bIns="45720" rtlCol="0">
            <a:normAutofit/>
          </a:bodyPr>
          <a:lstStyle/>
          <a:p>
            <a:pPr algn="ctr" defTabSz="914400">
              <a:buClr>
                <a:schemeClr val="tx1"/>
              </a:buClr>
            </a:pPr>
            <a:r>
              <a:rPr lang="uk-UA" sz="1400" cap="all" dirty="0"/>
              <a:t>криві навчання поліноміальної моделі 10-го ступеня на тих же даних</a:t>
            </a:r>
          </a:p>
        </p:txBody>
      </p:sp>
      <p:sp>
        <p:nvSpPr>
          <p:cNvPr id="8" name="Прямоугольник 7"/>
          <p:cNvSpPr/>
          <p:nvPr/>
        </p:nvSpPr>
        <p:spPr>
          <a:xfrm>
            <a:off x="5745294" y="914533"/>
            <a:ext cx="6096000" cy="296327"/>
          </a:xfrm>
          <a:prstGeom prst="rect">
            <a:avLst/>
          </a:prstGeom>
        </p:spPr>
        <p:txBody>
          <a:bodyPr vert="horz" lIns="91440" tIns="45720" rIns="91440" bIns="45720" rtlCol="0">
            <a:normAutofit lnSpcReduction="10000"/>
          </a:bodyPr>
          <a:lstStyle/>
          <a:p>
            <a:pPr algn="ctr" defTabSz="914400">
              <a:buClr>
                <a:schemeClr val="tx1"/>
              </a:buClr>
            </a:pPr>
            <a:r>
              <a:rPr lang="uk-UA" sz="1400" cap="all" dirty="0"/>
              <a:t>криві навчання звичайної лінійної регресійної моделі</a:t>
            </a:r>
          </a:p>
        </p:txBody>
      </p:sp>
      <p:pic>
        <p:nvPicPr>
          <p:cNvPr id="9" name="Рисунок 8"/>
          <p:cNvPicPr>
            <a:picLocks noChangeAspect="1"/>
          </p:cNvPicPr>
          <p:nvPr/>
        </p:nvPicPr>
        <p:blipFill>
          <a:blip r:embed="rId5"/>
          <a:stretch>
            <a:fillRect/>
          </a:stretch>
        </p:blipFill>
        <p:spPr>
          <a:xfrm>
            <a:off x="6052825" y="4229763"/>
            <a:ext cx="2826065" cy="2107483"/>
          </a:xfrm>
          <a:prstGeom prst="rect">
            <a:avLst/>
          </a:prstGeom>
        </p:spPr>
      </p:pic>
      <p:pic>
        <p:nvPicPr>
          <p:cNvPr id="10" name="Рисунок 9"/>
          <p:cNvPicPr>
            <a:picLocks noChangeAspect="1"/>
          </p:cNvPicPr>
          <p:nvPr/>
        </p:nvPicPr>
        <p:blipFill>
          <a:blip r:embed="rId6"/>
          <a:stretch>
            <a:fillRect/>
          </a:stretch>
        </p:blipFill>
        <p:spPr>
          <a:xfrm>
            <a:off x="9066120" y="4229763"/>
            <a:ext cx="2860770" cy="2081511"/>
          </a:xfrm>
          <a:prstGeom prst="rect">
            <a:avLst/>
          </a:prstGeom>
        </p:spPr>
      </p:pic>
    </p:spTree>
    <p:extLst>
      <p:ext uri="{BB962C8B-B14F-4D97-AF65-F5344CB8AC3E}">
        <p14:creationId xmlns:p14="http://schemas.microsoft.com/office/powerpoint/2010/main" val="242898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4400" b="1" dirty="0" err="1" smtClean="0"/>
              <a:t>Регуляризовані</a:t>
            </a:r>
            <a:r>
              <a:rPr lang="uk-UA" sz="4400" b="1" dirty="0" smtClean="0"/>
              <a:t> </a:t>
            </a:r>
            <a:r>
              <a:rPr lang="uk-UA" sz="4400" b="1" dirty="0"/>
              <a:t>лінійні моделі</a:t>
            </a:r>
          </a:p>
        </p:txBody>
      </p:sp>
      <p:sp>
        <p:nvSpPr>
          <p:cNvPr id="3" name="Объект 2"/>
          <p:cNvSpPr>
            <a:spLocks noGrp="1"/>
          </p:cNvSpPr>
          <p:nvPr>
            <p:ph sz="quarter" idx="13"/>
          </p:nvPr>
        </p:nvSpPr>
        <p:spPr/>
        <p:txBody>
          <a:bodyPr>
            <a:normAutofit/>
          </a:bodyPr>
          <a:lstStyle/>
          <a:p>
            <a:pPr marL="0" indent="457200">
              <a:spcBef>
                <a:spcPts val="600"/>
              </a:spcBef>
              <a:buNone/>
            </a:pPr>
            <a:r>
              <a:rPr lang="uk-UA" sz="2200" dirty="0"/>
              <a:t>Як було показано раніше, хороший спосіб скоротити перенавчання полягає в тому, щоб </a:t>
            </a:r>
            <a:r>
              <a:rPr lang="uk-UA" sz="2200" dirty="0" err="1"/>
              <a:t>регуляризувати</a:t>
            </a:r>
            <a:r>
              <a:rPr lang="uk-UA" sz="2200" dirty="0"/>
              <a:t> модель (тобто обмежити її): чим менше ступенів свободи вона має, тим важче її буде перенавчити даними. </a:t>
            </a:r>
            <a:endParaRPr lang="uk-UA" sz="2200" dirty="0" smtClean="0"/>
          </a:p>
          <a:p>
            <a:pPr marL="0" indent="457200">
              <a:spcBef>
                <a:spcPts val="600"/>
              </a:spcBef>
              <a:buNone/>
            </a:pPr>
            <a:r>
              <a:rPr lang="uk-UA" sz="2200" dirty="0" smtClean="0"/>
              <a:t>Наприклад</a:t>
            </a:r>
            <a:r>
              <a:rPr lang="uk-UA" sz="2200" dirty="0"/>
              <a:t>, простий метод регуляризації </a:t>
            </a:r>
            <a:r>
              <a:rPr lang="uk-UA" sz="2200" u="sng" dirty="0"/>
              <a:t>поліноміальної моделі </a:t>
            </a:r>
            <a:r>
              <a:rPr lang="uk-UA" sz="2200" dirty="0"/>
              <a:t>передбачає зниження кількості поліноміальних ступенів.</a:t>
            </a:r>
          </a:p>
        </p:txBody>
      </p:sp>
      <p:sp>
        <p:nvSpPr>
          <p:cNvPr id="4" name="Объект 3"/>
          <p:cNvSpPr>
            <a:spLocks noGrp="1"/>
          </p:cNvSpPr>
          <p:nvPr>
            <p:ph sz="quarter" idx="14"/>
          </p:nvPr>
        </p:nvSpPr>
        <p:spPr/>
        <p:txBody>
          <a:bodyPr vert="horz" lIns="91440" tIns="45720" rIns="91440" bIns="45720" rtlCol="0">
            <a:normAutofit/>
          </a:bodyPr>
          <a:lstStyle/>
          <a:p>
            <a:pPr marL="0" indent="457200">
              <a:lnSpc>
                <a:spcPct val="100000"/>
              </a:lnSpc>
              <a:spcBef>
                <a:spcPts val="600"/>
              </a:spcBef>
              <a:buNone/>
            </a:pPr>
            <a:r>
              <a:rPr lang="uk-UA" sz="2200" dirty="0"/>
              <a:t>Для </a:t>
            </a:r>
            <a:r>
              <a:rPr lang="uk-UA" sz="2200" u="sng" dirty="0"/>
              <a:t>лінійної моделі </a:t>
            </a:r>
            <a:r>
              <a:rPr lang="uk-UA" sz="2200" dirty="0" err="1"/>
              <a:t>регуляризація</a:t>
            </a:r>
            <a:r>
              <a:rPr lang="uk-UA" sz="2200" dirty="0"/>
              <a:t> зазвичай досягається шляхом обмеження </a:t>
            </a:r>
            <a:r>
              <a:rPr lang="uk-UA" sz="2200" dirty="0" smtClean="0"/>
              <a:t>вагових коефіцієнтів </a:t>
            </a:r>
            <a:r>
              <a:rPr lang="uk-UA" sz="2200" dirty="0"/>
              <a:t>моделі. </a:t>
            </a:r>
            <a:endParaRPr lang="uk-UA" sz="2200" dirty="0" smtClean="0"/>
          </a:p>
          <a:p>
            <a:pPr marL="0" indent="457200">
              <a:lnSpc>
                <a:spcPct val="100000"/>
              </a:lnSpc>
              <a:spcBef>
                <a:spcPts val="600"/>
              </a:spcBef>
              <a:buNone/>
            </a:pPr>
            <a:r>
              <a:rPr lang="uk-UA" sz="2200" dirty="0" smtClean="0"/>
              <a:t>Ми </a:t>
            </a:r>
            <a:r>
              <a:rPr lang="uk-UA" sz="2200" dirty="0"/>
              <a:t>розглянемо </a:t>
            </a:r>
            <a:r>
              <a:rPr lang="uk-UA" sz="2200" dirty="0" err="1"/>
              <a:t>гребневу</a:t>
            </a:r>
            <a:r>
              <a:rPr lang="uk-UA" sz="2200" dirty="0"/>
              <a:t> регресію (</a:t>
            </a:r>
            <a:r>
              <a:rPr lang="en-US" sz="2200" dirty="0"/>
              <a:t>ridge </a:t>
            </a:r>
            <a:r>
              <a:rPr lang="en-US" sz="2200" dirty="0" smtClean="0"/>
              <a:t>regression</a:t>
            </a:r>
            <a:r>
              <a:rPr lang="en-US" sz="2200" dirty="0"/>
              <a:t>), </a:t>
            </a:r>
            <a:r>
              <a:rPr lang="uk-UA" sz="2200" dirty="0"/>
              <a:t>ласо-регресію (</a:t>
            </a:r>
            <a:r>
              <a:rPr lang="en-US" sz="2200" dirty="0"/>
              <a:t>lasso regression) </a:t>
            </a:r>
            <a:r>
              <a:rPr lang="uk-UA" sz="2200" dirty="0"/>
              <a:t>і еластичну мережу (</a:t>
            </a:r>
            <a:r>
              <a:rPr lang="en-US" sz="2200" dirty="0"/>
              <a:t>elastic net), </a:t>
            </a:r>
            <a:r>
              <a:rPr lang="uk-UA" sz="2200" dirty="0"/>
              <a:t>які реалізують три різні способи обмеження ваг.</a:t>
            </a:r>
          </a:p>
        </p:txBody>
      </p:sp>
    </p:spTree>
    <p:extLst>
      <p:ext uri="{BB962C8B-B14F-4D97-AF65-F5344CB8AC3E}">
        <p14:creationId xmlns:p14="http://schemas.microsoft.com/office/powerpoint/2010/main" val="182104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1180867"/>
          </a:xfrm>
        </p:spPr>
        <p:txBody>
          <a:bodyPr>
            <a:normAutofit/>
          </a:bodyPr>
          <a:lstStyle/>
          <a:p>
            <a:pPr algn="ctr"/>
            <a:r>
              <a:rPr lang="uk-UA" sz="4400" b="1" dirty="0"/>
              <a:t>Гребенева регресія</a:t>
            </a:r>
          </a:p>
        </p:txBody>
      </p:sp>
      <mc:AlternateContent xmlns:mc="http://schemas.openxmlformats.org/markup-compatibility/2006" xmlns:a14="http://schemas.microsoft.com/office/drawing/2010/main">
        <mc:Choice Requires="a14">
          <p:sp>
            <p:nvSpPr>
              <p:cNvPr id="3" name="Объект 2"/>
              <p:cNvSpPr>
                <a:spLocks noGrp="1"/>
              </p:cNvSpPr>
              <p:nvPr>
                <p:ph sz="quarter" idx="13"/>
              </p:nvPr>
            </p:nvSpPr>
            <p:spPr>
              <a:xfrm>
                <a:off x="513184" y="2367092"/>
                <a:ext cx="5506616" cy="3968394"/>
              </a:xfrm>
            </p:spPr>
            <p:txBody>
              <a:bodyPr>
                <a:noAutofit/>
              </a:bodyPr>
              <a:lstStyle/>
              <a:p>
                <a:pPr marL="0" indent="457200">
                  <a:lnSpc>
                    <a:spcPct val="110000"/>
                  </a:lnSpc>
                  <a:spcBef>
                    <a:spcPts val="600"/>
                  </a:spcBef>
                  <a:buNone/>
                </a:pPr>
                <a:r>
                  <a:rPr lang="uk-UA" dirty="0" smtClean="0"/>
                  <a:t>Гребенева регресія (також відома як </a:t>
                </a:r>
                <a:r>
                  <a:rPr lang="uk-UA" dirty="0" err="1" smtClean="0"/>
                  <a:t>регуляризація</a:t>
                </a:r>
                <a:r>
                  <a:rPr lang="uk-UA" dirty="0" smtClean="0"/>
                  <a:t> </a:t>
                </a:r>
                <a:r>
                  <a:rPr lang="uk-UA" dirty="0"/>
                  <a:t>Тихонова) є регуляризованою версією лінійної регресії: до функції витрат додається член регуляризації </a:t>
                </a:r>
                <a:r>
                  <a:rPr lang="uk-UA" dirty="0" smtClean="0"/>
                  <a:t>(</a:t>
                </a:r>
                <a:r>
                  <a:rPr lang="en-US" dirty="0" smtClean="0"/>
                  <a:t>regularization term</a:t>
                </a:r>
                <a:r>
                  <a:rPr lang="uk-UA" dirty="0" smtClean="0"/>
                  <a:t>), який дорівнює</a:t>
                </a:r>
                <a:endParaRPr lang="uk-UA" i="1" dirty="0" smtClean="0">
                  <a:latin typeface="Cambria Math" panose="02040503050406030204" pitchFamily="18" charset="0"/>
                  <a:ea typeface="Cambria Math" panose="02040503050406030204" pitchFamily="18" charset="0"/>
                </a:endParaRPr>
              </a:p>
              <a:p>
                <a:pPr marL="0" indent="457200">
                  <a:lnSpc>
                    <a:spcPct val="110000"/>
                  </a:lnSpc>
                  <a:spcBef>
                    <a:spcPts val="600"/>
                  </a:spcBef>
                  <a:buNone/>
                </a:pPr>
                <a14:m>
                  <m:oMathPara xmlns:m="http://schemas.openxmlformats.org/officeDocument/2006/math">
                    <m:oMathParaPr>
                      <m:jc m:val="centerGroup"/>
                    </m:oMathParaPr>
                    <m:oMath xmlns:m="http://schemas.openxmlformats.org/officeDocument/2006/math">
                      <m:r>
                        <a:rPr lang="uk-UA" i="1" smtClean="0">
                          <a:latin typeface="Cambria Math" panose="02040503050406030204" pitchFamily="18" charset="0"/>
                          <a:ea typeface="Cambria Math" panose="02040503050406030204" pitchFamily="18" charset="0"/>
                        </a:rPr>
                        <m:t>𝛼</m:t>
                      </m:r>
                      <m:nary>
                        <m:naryPr>
                          <m:chr m:val="∑"/>
                          <m:ctrlPr>
                            <a:rPr lang="uk-UA"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sSubSup>
                            <m:sSubSupPr>
                              <m:ctrlPr>
                                <a:rPr lang="uk-UA" i="1" smtClean="0">
                                  <a:latin typeface="Cambria Math" panose="02040503050406030204" pitchFamily="18" charset="0"/>
                                  <a:ea typeface="Cambria Math" panose="02040503050406030204" pitchFamily="18" charset="0"/>
                                </a:rPr>
                              </m:ctrlPr>
                            </m:sSubSupPr>
                            <m:e>
                              <m:r>
                                <a:rPr lang="uk-UA"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oMath>
                  </m:oMathPara>
                </a14:m>
                <a:endParaRPr lang="uk-UA" dirty="0" smtClean="0"/>
              </a:p>
              <a:p>
                <a:pPr marL="0" indent="457200">
                  <a:lnSpc>
                    <a:spcPct val="110000"/>
                  </a:lnSpc>
                  <a:spcBef>
                    <a:spcPts val="600"/>
                  </a:spcBef>
                  <a:buNone/>
                </a:pPr>
                <a14:m>
                  <m:oMath xmlns:m="http://schemas.openxmlformats.org/officeDocument/2006/math">
                    <m:r>
                      <a:rPr lang="uk-UA" i="1" smtClean="0">
                        <a:latin typeface="Cambria Math" panose="02040503050406030204" pitchFamily="18" charset="0"/>
                        <a:ea typeface="Cambria Math" panose="02040503050406030204" pitchFamily="18" charset="0"/>
                      </a:rPr>
                      <m:t>𝛼</m:t>
                    </m:r>
                    <m:r>
                      <a:rPr lang="uk-UA" b="0" i="1" smtClean="0">
                        <a:latin typeface="Cambria Math" panose="02040503050406030204" pitchFamily="18" charset="0"/>
                        <a:ea typeface="Cambria Math" panose="02040503050406030204" pitchFamily="18" charset="0"/>
                      </a:rPr>
                      <m:t> </m:t>
                    </m:r>
                  </m:oMath>
                </a14:m>
                <a:r>
                  <a:rPr lang="uk-UA" dirty="0" smtClean="0"/>
                  <a:t>– параметр регуляризації (0 – проста лінійна регресія, при дуже великих значеннях всі ваги наближаються до 0)</a:t>
                </a:r>
                <a:endParaRPr lang="uk-UA" dirty="0"/>
              </a:p>
            </p:txBody>
          </p:sp>
        </mc:Choice>
        <mc:Fallback xmlns="">
          <p:sp>
            <p:nvSpPr>
              <p:cNvPr id="3" name="Объект 2"/>
              <p:cNvSpPr>
                <a:spLocks noGrp="1" noRot="1" noChangeAspect="1" noMove="1" noResize="1" noEditPoints="1" noAdjustHandles="1" noChangeArrowheads="1" noChangeShapeType="1" noTextEdit="1"/>
              </p:cNvSpPr>
              <p:nvPr>
                <p:ph sz="quarter" idx="13"/>
              </p:nvPr>
            </p:nvSpPr>
            <p:spPr>
              <a:xfrm>
                <a:off x="513184" y="2367092"/>
                <a:ext cx="5506616" cy="3968394"/>
              </a:xfrm>
              <a:blipFill>
                <a:blip r:embed="rId3"/>
                <a:stretch>
                  <a:fillRect l="-1106" t="-768" r="-1770"/>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4" name="Объект 3"/>
              <p:cNvSpPr>
                <a:spLocks noGrp="1"/>
              </p:cNvSpPr>
              <p:nvPr>
                <p:ph sz="quarter" idx="14"/>
              </p:nvPr>
            </p:nvSpPr>
            <p:spPr>
              <a:xfrm>
                <a:off x="6172826" y="1799384"/>
                <a:ext cx="5105400" cy="3424107"/>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J</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𝑀𝑆𝐸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uk-UA" i="1" smtClean="0">
                          <a:latin typeface="Cambria Math" panose="02040503050406030204" pitchFamily="18" charset="0"/>
                          <a:ea typeface="Cambria Math" panose="02040503050406030204" pitchFamily="18" charset="0"/>
                        </a:rPr>
                        <m:t>𝛼</m:t>
                      </m:r>
                      <m:f>
                        <m:fPr>
                          <m:ctrlPr>
                            <a:rPr lang="uk-UA" i="1" smtClean="0">
                              <a:latin typeface="Cambria Math" panose="02040503050406030204" pitchFamily="18" charset="0"/>
                              <a:ea typeface="Cambria Math" panose="02040503050406030204" pitchFamily="18" charset="0"/>
                            </a:rPr>
                          </m:ctrlPr>
                        </m:fPr>
                        <m:num>
                          <m:r>
                            <a:rPr lang="uk-UA" b="0" i="1" smtClean="0">
                              <a:latin typeface="Cambria Math" panose="02040503050406030204" pitchFamily="18" charset="0"/>
                              <a:ea typeface="Cambria Math" panose="02040503050406030204" pitchFamily="18" charset="0"/>
                            </a:rPr>
                            <m:t>1</m:t>
                          </m:r>
                        </m:num>
                        <m:den>
                          <m:r>
                            <a:rPr lang="uk-UA" b="0" i="1" smtClean="0">
                              <a:latin typeface="Cambria Math" panose="02040503050406030204" pitchFamily="18" charset="0"/>
                              <a:ea typeface="Cambria Math" panose="02040503050406030204" pitchFamily="18" charset="0"/>
                            </a:rPr>
                            <m:t>2</m:t>
                          </m:r>
                        </m:den>
                      </m:f>
                      <m:nary>
                        <m:naryPr>
                          <m:chr m:val="∑"/>
                          <m:ctrlPr>
                            <a:rPr lang="uk-UA"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sSubSup>
                            <m:sSubSupPr>
                              <m:ctrlPr>
                                <a:rPr lang="uk-UA" i="1">
                                  <a:latin typeface="Cambria Math" panose="02040503050406030204" pitchFamily="18" charset="0"/>
                                  <a:ea typeface="Cambria Math" panose="02040503050406030204" pitchFamily="18" charset="0"/>
                                </a:rPr>
                              </m:ctrlPr>
                            </m:sSubSupPr>
                            <m:e>
                              <m:r>
                                <a:rPr lang="uk-UA"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oMath>
                  </m:oMathPara>
                </a14:m>
                <a:endParaRPr lang="en-US" dirty="0" smtClean="0"/>
              </a:p>
              <a:p>
                <a:pPr marL="0" indent="0">
                  <a:buNone/>
                </a:pPr>
                <a:endParaRPr lang="uk-UA" dirty="0"/>
              </a:p>
            </p:txBody>
          </p:sp>
        </mc:Choice>
        <mc:Fallback xmlns="">
          <p:sp>
            <p:nvSpPr>
              <p:cNvPr id="4" name="Объект 3"/>
              <p:cNvSpPr>
                <a:spLocks noGrp="1" noRot="1" noChangeAspect="1" noMove="1" noResize="1" noEditPoints="1" noAdjustHandles="1" noChangeArrowheads="1" noChangeShapeType="1" noTextEdit="1"/>
              </p:cNvSpPr>
              <p:nvPr>
                <p:ph sz="quarter" idx="14"/>
              </p:nvPr>
            </p:nvSpPr>
            <p:spPr>
              <a:xfrm>
                <a:off x="6172826" y="1799384"/>
                <a:ext cx="5105400" cy="3424107"/>
              </a:xfrm>
              <a:blipFill>
                <a:blip r:embed="rId4"/>
                <a:stretch>
                  <a:fillRect/>
                </a:stretch>
              </a:blipFill>
            </p:spPr>
            <p:txBody>
              <a:bodyPr/>
              <a:lstStyle/>
              <a:p>
                <a:r>
                  <a:rPr lang="uk-UA">
                    <a:noFill/>
                  </a:rPr>
                  <a:t> </a:t>
                </a:r>
              </a:p>
            </p:txBody>
          </p:sp>
        </mc:Fallback>
      </mc:AlternateContent>
      <p:pic>
        <p:nvPicPr>
          <p:cNvPr id="5" name="Рисунок 4"/>
          <p:cNvPicPr>
            <a:picLocks noChangeAspect="1"/>
          </p:cNvPicPr>
          <p:nvPr/>
        </p:nvPicPr>
        <p:blipFill>
          <a:blip r:embed="rId5"/>
          <a:stretch>
            <a:fillRect/>
          </a:stretch>
        </p:blipFill>
        <p:spPr>
          <a:xfrm>
            <a:off x="6102487" y="2757006"/>
            <a:ext cx="5682780" cy="3131327"/>
          </a:xfrm>
          <a:prstGeom prst="rect">
            <a:avLst/>
          </a:prstGeom>
        </p:spPr>
      </p:pic>
    </p:spTree>
    <p:extLst>
      <p:ext uri="{BB962C8B-B14F-4D97-AF65-F5344CB8AC3E}">
        <p14:creationId xmlns:p14="http://schemas.microsoft.com/office/powerpoint/2010/main" val="195274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8"/>
            <a:ext cx="10364451" cy="949026"/>
          </a:xfrm>
        </p:spPr>
        <p:txBody>
          <a:bodyPr vert="horz" lIns="91440" tIns="45720" rIns="91440" bIns="45720" rtlCol="0" anchor="ctr">
            <a:normAutofit/>
          </a:bodyPr>
          <a:lstStyle/>
          <a:p>
            <a:pPr algn="ctr"/>
            <a:r>
              <a:rPr lang="uk-UA" sz="4400" b="1" dirty="0" err="1"/>
              <a:t>Лассо</a:t>
            </a:r>
            <a:r>
              <a:rPr lang="uk-UA" sz="4400" b="1" dirty="0"/>
              <a:t>-регресія</a:t>
            </a:r>
          </a:p>
        </p:txBody>
      </p:sp>
      <p:sp>
        <p:nvSpPr>
          <p:cNvPr id="3" name="Объект 2"/>
          <p:cNvSpPr>
            <a:spLocks noGrp="1"/>
          </p:cNvSpPr>
          <p:nvPr>
            <p:ph sz="quarter" idx="13"/>
          </p:nvPr>
        </p:nvSpPr>
        <p:spPr/>
        <p:txBody>
          <a:bodyPr>
            <a:normAutofit lnSpcReduction="10000"/>
          </a:bodyPr>
          <a:lstStyle/>
          <a:p>
            <a:pPr marL="0" indent="457200">
              <a:lnSpc>
                <a:spcPct val="110000"/>
              </a:lnSpc>
              <a:spcBef>
                <a:spcPts val="600"/>
              </a:spcBef>
              <a:buNone/>
            </a:pPr>
            <a:r>
              <a:rPr lang="uk-UA" dirty="0"/>
              <a:t>Регресія методом найменшого абсолютного скорочення і вибору (</a:t>
            </a:r>
            <a:r>
              <a:rPr lang="en-US" dirty="0"/>
              <a:t>least absolute shrinkage and </a:t>
            </a:r>
            <a:r>
              <a:rPr lang="en-US" dirty="0" err="1"/>
              <a:t>selectioti</a:t>
            </a:r>
            <a:r>
              <a:rPr lang="en-US" dirty="0"/>
              <a:t> operator (lasso) regression ), </a:t>
            </a:r>
            <a:r>
              <a:rPr lang="uk-UA" dirty="0" smtClean="0"/>
              <a:t>або </a:t>
            </a:r>
            <a:r>
              <a:rPr lang="uk-UA" dirty="0"/>
              <a:t>просто </a:t>
            </a:r>
            <a:r>
              <a:rPr lang="uk-UA" dirty="0" smtClean="0"/>
              <a:t>ласо-регресія, </a:t>
            </a:r>
            <a:r>
              <a:rPr lang="uk-UA" dirty="0"/>
              <a:t>являє собою ще одну </a:t>
            </a:r>
            <a:r>
              <a:rPr lang="uk-UA" dirty="0" err="1"/>
              <a:t>регуляризовану</a:t>
            </a:r>
            <a:r>
              <a:rPr lang="uk-UA" dirty="0"/>
              <a:t> версію лінійної регресії: в точності як гребенева регресія вона додає до функції витрат член замість однієї другої квадрата норми </a:t>
            </a:r>
            <a:r>
              <a:rPr lang="en-US" dirty="0"/>
              <a:t>l2 </a:t>
            </a:r>
            <a:r>
              <a:rPr lang="uk-UA" dirty="0"/>
              <a:t>вагового вектора використовує норму </a:t>
            </a:r>
            <a:r>
              <a:rPr lang="en-US" dirty="0"/>
              <a:t>l1.</a:t>
            </a:r>
            <a:endParaRPr lang="uk-UA" dirty="0"/>
          </a:p>
        </p:txBody>
      </p:sp>
      <mc:AlternateContent xmlns:mc="http://schemas.openxmlformats.org/markup-compatibility/2006" xmlns:a14="http://schemas.microsoft.com/office/drawing/2010/main">
        <mc:Choice Requires="a14">
          <p:sp>
            <p:nvSpPr>
              <p:cNvPr id="4" name="Объект 3"/>
              <p:cNvSpPr>
                <a:spLocks noGrp="1"/>
              </p:cNvSpPr>
              <p:nvPr>
                <p:ph sz="quarter" idx="14"/>
              </p:nvPr>
            </p:nvSpPr>
            <p:spPr>
              <a:xfrm>
                <a:off x="6172826" y="1693853"/>
                <a:ext cx="5105400" cy="3424107"/>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J</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𝑀𝑆𝐸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uk-UA" i="1">
                          <a:latin typeface="Cambria Math" panose="02040503050406030204" pitchFamily="18" charset="0"/>
                          <a:ea typeface="Cambria Math" panose="02040503050406030204" pitchFamily="18" charset="0"/>
                        </a:rPr>
                        <m:t>𝛼</m:t>
                      </m:r>
                      <m:nary>
                        <m:naryPr>
                          <m:chr m:val="∑"/>
                          <m:ctrlPr>
                            <a:rPr lang="uk-UA"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e>
                          </m:d>
                        </m:e>
                      </m:nary>
                    </m:oMath>
                  </m:oMathPara>
                </a14:m>
                <a:endParaRPr lang="en-US" dirty="0" smtClean="0"/>
              </a:p>
              <a:p>
                <a:pPr marL="0" indent="0">
                  <a:buNone/>
                </a:pPr>
                <a:endParaRPr lang="uk-UA" dirty="0"/>
              </a:p>
            </p:txBody>
          </p:sp>
        </mc:Choice>
        <mc:Fallback xmlns="">
          <p:sp>
            <p:nvSpPr>
              <p:cNvPr id="4" name="Объект 3"/>
              <p:cNvSpPr>
                <a:spLocks noGrp="1" noRot="1" noChangeAspect="1" noMove="1" noResize="1" noEditPoints="1" noAdjustHandles="1" noChangeArrowheads="1" noChangeShapeType="1" noTextEdit="1"/>
              </p:cNvSpPr>
              <p:nvPr>
                <p:ph sz="quarter" idx="14"/>
              </p:nvPr>
            </p:nvSpPr>
            <p:spPr>
              <a:xfrm>
                <a:off x="6172826" y="1693853"/>
                <a:ext cx="5105400" cy="3424107"/>
              </a:xfrm>
              <a:blipFill>
                <a:blip r:embed="rId3"/>
                <a:stretch>
                  <a:fillRect/>
                </a:stretch>
              </a:blipFill>
            </p:spPr>
            <p:txBody>
              <a:bodyPr/>
              <a:lstStyle/>
              <a:p>
                <a:r>
                  <a:rPr lang="uk-UA">
                    <a:noFill/>
                  </a:rPr>
                  <a:t> </a:t>
                </a:r>
              </a:p>
            </p:txBody>
          </p:sp>
        </mc:Fallback>
      </mc:AlternateContent>
      <p:pic>
        <p:nvPicPr>
          <p:cNvPr id="5" name="Рисунок 4"/>
          <p:cNvPicPr>
            <a:picLocks noChangeAspect="1"/>
          </p:cNvPicPr>
          <p:nvPr/>
        </p:nvPicPr>
        <p:blipFill>
          <a:blip r:embed="rId4"/>
          <a:stretch>
            <a:fillRect/>
          </a:stretch>
        </p:blipFill>
        <p:spPr>
          <a:xfrm>
            <a:off x="6096000" y="2867237"/>
            <a:ext cx="5600084" cy="3081386"/>
          </a:xfrm>
          <a:prstGeom prst="rect">
            <a:avLst/>
          </a:prstGeom>
        </p:spPr>
      </p:pic>
    </p:spTree>
    <p:extLst>
      <p:ext uri="{BB962C8B-B14F-4D97-AF65-F5344CB8AC3E}">
        <p14:creationId xmlns:p14="http://schemas.microsoft.com/office/powerpoint/2010/main" val="201677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05457" y="506549"/>
            <a:ext cx="7717041" cy="910343"/>
          </a:xfrm>
        </p:spPr>
        <p:txBody>
          <a:bodyPr vert="horz" lIns="91440" tIns="45720" rIns="91440" bIns="45720" rtlCol="0" anchor="ctr">
            <a:normAutofit/>
          </a:bodyPr>
          <a:lstStyle/>
          <a:p>
            <a:pPr algn="ctr"/>
            <a:r>
              <a:rPr lang="uk-UA" sz="4400" b="1" dirty="0"/>
              <a:t>Еластична мережа</a:t>
            </a:r>
          </a:p>
        </p:txBody>
      </p:sp>
      <p:sp>
        <p:nvSpPr>
          <p:cNvPr id="3" name="Объект 2"/>
          <p:cNvSpPr>
            <a:spLocks noGrp="1"/>
          </p:cNvSpPr>
          <p:nvPr>
            <p:ph sz="quarter" idx="13"/>
          </p:nvPr>
        </p:nvSpPr>
        <p:spPr>
          <a:xfrm>
            <a:off x="913775" y="3410609"/>
            <a:ext cx="9436028" cy="3140915"/>
          </a:xfrm>
        </p:spPr>
        <p:txBody>
          <a:bodyPr>
            <a:noAutofit/>
          </a:bodyPr>
          <a:lstStyle/>
          <a:p>
            <a:pPr marL="0" indent="457200">
              <a:lnSpc>
                <a:spcPct val="100000"/>
              </a:lnSpc>
              <a:buNone/>
            </a:pPr>
            <a:r>
              <a:rPr lang="uk-UA" sz="2400" dirty="0"/>
              <a:t>Еластична мережа - це серединна точка між гребеневою регресією та ласо-регресією. Член регуляризації є просто суміш членів регулювання </a:t>
            </a:r>
            <a:r>
              <a:rPr lang="uk-UA" sz="2400" dirty="0" smtClean="0"/>
              <a:t>гребеневої </a:t>
            </a:r>
            <a:r>
              <a:rPr lang="uk-UA" sz="2400" dirty="0"/>
              <a:t>регресії і ласо-регресії, до того ж можна керувати </a:t>
            </a:r>
            <a:r>
              <a:rPr lang="uk-UA" sz="2400" dirty="0" smtClean="0"/>
              <a:t>відношенням </a:t>
            </a:r>
            <a:r>
              <a:rPr lang="uk-UA" sz="2400" dirty="0"/>
              <a:t>суміші </a:t>
            </a:r>
            <a:r>
              <a:rPr lang="en-US" sz="2400" dirty="0"/>
              <a:t>r</a:t>
            </a:r>
            <a:r>
              <a:rPr lang="en-US" sz="2400" dirty="0" smtClean="0"/>
              <a:t>.</a:t>
            </a:r>
            <a:endParaRPr lang="uk-UA" sz="2400" dirty="0" smtClean="0"/>
          </a:p>
          <a:p>
            <a:pPr marL="0" indent="457200">
              <a:lnSpc>
                <a:spcPct val="100000"/>
              </a:lnSpc>
              <a:buNone/>
            </a:pPr>
            <a:r>
              <a:rPr lang="uk-UA" sz="2400" dirty="0" smtClean="0"/>
              <a:t>При </a:t>
            </a:r>
            <a:r>
              <a:rPr lang="en-US" sz="2400" dirty="0"/>
              <a:t>r = </a:t>
            </a:r>
            <a:r>
              <a:rPr lang="uk-UA" sz="2400" dirty="0"/>
              <a:t>О еластична мережа еквівалентна гребеневої регресії, а при </a:t>
            </a:r>
            <a:r>
              <a:rPr lang="en-US" sz="2400" dirty="0"/>
              <a:t>r = 1 </a:t>
            </a:r>
            <a:r>
              <a:rPr lang="uk-UA" sz="2400" dirty="0"/>
              <a:t>вона еквівалентна ласо-регресії.</a:t>
            </a:r>
          </a:p>
        </p:txBody>
      </p:sp>
      <mc:AlternateContent xmlns:mc="http://schemas.openxmlformats.org/markup-compatibility/2006" xmlns:a14="http://schemas.microsoft.com/office/drawing/2010/main">
        <mc:Choice Requires="a14">
          <p:sp>
            <p:nvSpPr>
              <p:cNvPr id="4" name="Объект 3"/>
              <p:cNvSpPr>
                <a:spLocks noGrp="1"/>
              </p:cNvSpPr>
              <p:nvPr>
                <p:ph sz="quarter" idx="14"/>
              </p:nvPr>
            </p:nvSpPr>
            <p:spPr>
              <a:xfrm>
                <a:off x="3079089" y="1814432"/>
                <a:ext cx="5105400" cy="1310605"/>
              </a:xfrm>
              <a:ln>
                <a:solidFill>
                  <a:schemeClr val="accent1"/>
                </a:solidFill>
              </a:ln>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J</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𝑀𝑆𝐸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uk-UA" i="1">
                          <a:latin typeface="Cambria Math" panose="02040503050406030204" pitchFamily="18" charset="0"/>
                          <a:ea typeface="Cambria Math" panose="02040503050406030204" pitchFamily="18" charset="0"/>
                        </a:rPr>
                        <m:t>𝛼</m:t>
                      </m:r>
                      <m:nary>
                        <m:naryPr>
                          <m:chr m:val="∑"/>
                          <m:ctrlPr>
                            <a:rPr lang="uk-UA"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uk-UA" i="1">
                              <a:latin typeface="Cambria Math" panose="02040503050406030204" pitchFamily="18" charset="0"/>
                              <a:ea typeface="Cambria Math" panose="02040503050406030204" pitchFamily="18" charset="0"/>
                            </a:rPr>
                            <m:t>𝛼</m:t>
                          </m:r>
                          <m:f>
                            <m:fPr>
                              <m:ctrlPr>
                                <a:rPr lang="uk-UA" i="1">
                                  <a:latin typeface="Cambria Math" panose="02040503050406030204" pitchFamily="18" charset="0"/>
                                  <a:ea typeface="Cambria Math" panose="02040503050406030204" pitchFamily="18" charset="0"/>
                                </a:rPr>
                              </m:ctrlPr>
                            </m:fPr>
                            <m:num>
                              <m:r>
                                <a:rPr lang="uk-UA"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num>
                            <m:den>
                              <m:r>
                                <a:rPr lang="uk-UA" i="1">
                                  <a:latin typeface="Cambria Math" panose="02040503050406030204" pitchFamily="18" charset="0"/>
                                  <a:ea typeface="Cambria Math" panose="02040503050406030204" pitchFamily="18" charset="0"/>
                                </a:rPr>
                                <m:t>2</m:t>
                              </m:r>
                            </m:den>
                          </m:f>
                          <m:nary>
                            <m:naryPr>
                              <m:chr m:val="∑"/>
                              <m:ctrlPr>
                                <a:rPr lang="uk-UA"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sSubSup>
                                <m:sSubSupPr>
                                  <m:ctrlPr>
                                    <a:rPr lang="uk-UA" i="1">
                                      <a:latin typeface="Cambria Math" panose="02040503050406030204" pitchFamily="18" charset="0"/>
                                      <a:ea typeface="Cambria Math" panose="02040503050406030204" pitchFamily="18" charset="0"/>
                                    </a:rPr>
                                  </m:ctrlPr>
                                </m:sSubSupPr>
                                <m:e>
                                  <m:r>
                                    <a:rPr lang="uk-UA"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nary>
                    </m:oMath>
                  </m:oMathPara>
                </a14:m>
                <a:endParaRPr lang="uk-UA" dirty="0"/>
              </a:p>
            </p:txBody>
          </p:sp>
        </mc:Choice>
        <mc:Fallback xmlns="">
          <p:sp>
            <p:nvSpPr>
              <p:cNvPr id="4" name="Объект 3"/>
              <p:cNvSpPr>
                <a:spLocks noGrp="1" noRot="1" noChangeAspect="1" noMove="1" noResize="1" noEditPoints="1" noAdjustHandles="1" noChangeArrowheads="1" noChangeShapeType="1" noTextEdit="1"/>
              </p:cNvSpPr>
              <p:nvPr>
                <p:ph sz="quarter" idx="14"/>
              </p:nvPr>
            </p:nvSpPr>
            <p:spPr>
              <a:xfrm>
                <a:off x="3079089" y="1814432"/>
                <a:ext cx="5105400" cy="1310605"/>
              </a:xfrm>
              <a:blipFill>
                <a:blip r:embed="rId3"/>
                <a:stretch>
                  <a:fillRect/>
                </a:stretch>
              </a:blipFill>
              <a:ln>
                <a:solidFill>
                  <a:schemeClr val="accent1"/>
                </a:solidFill>
              </a:ln>
            </p:spPr>
            <p:txBody>
              <a:bodyPr/>
              <a:lstStyle/>
              <a:p>
                <a:r>
                  <a:rPr lang="uk-UA">
                    <a:noFill/>
                  </a:rPr>
                  <a:t> </a:t>
                </a:r>
              </a:p>
            </p:txBody>
          </p:sp>
        </mc:Fallback>
      </mc:AlternateContent>
    </p:spTree>
    <p:extLst>
      <p:ext uri="{BB962C8B-B14F-4D97-AF65-F5344CB8AC3E}">
        <p14:creationId xmlns:p14="http://schemas.microsoft.com/office/powerpoint/2010/main" val="378956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4000" dirty="0" smtClean="0"/>
              <a:t>Зміст</a:t>
            </a:r>
            <a:endParaRPr lang="uk-UA" sz="4000" dirty="0"/>
          </a:p>
        </p:txBody>
      </p:sp>
      <p:sp>
        <p:nvSpPr>
          <p:cNvPr id="5" name="Объект 4"/>
          <p:cNvSpPr>
            <a:spLocks noGrp="1"/>
          </p:cNvSpPr>
          <p:nvPr>
            <p:ph sz="quarter" idx="13"/>
          </p:nvPr>
        </p:nvSpPr>
        <p:spPr>
          <a:xfrm>
            <a:off x="913774" y="2367092"/>
            <a:ext cx="6177491" cy="3424107"/>
          </a:xfrm>
        </p:spPr>
        <p:txBody>
          <a:bodyPr>
            <a:normAutofit/>
          </a:bodyPr>
          <a:lstStyle/>
          <a:p>
            <a:pPr marL="457200" indent="-457200">
              <a:buFont typeface="+mj-lt"/>
              <a:buAutoNum type="arabicParenR"/>
            </a:pPr>
            <a:r>
              <a:rPr lang="uk-UA" sz="2400" dirty="0" smtClean="0"/>
              <a:t>Модель </a:t>
            </a:r>
            <a:r>
              <a:rPr lang="uk-UA" sz="2400" dirty="0"/>
              <a:t>лінійної </a:t>
            </a:r>
            <a:r>
              <a:rPr lang="uk-UA" sz="2400" dirty="0" smtClean="0"/>
              <a:t>регресії.</a:t>
            </a:r>
          </a:p>
          <a:p>
            <a:pPr marL="457200" indent="-457200">
              <a:buFont typeface="+mj-lt"/>
              <a:buAutoNum type="arabicParenR"/>
            </a:pPr>
            <a:r>
              <a:rPr lang="uk-UA" sz="2400" dirty="0" smtClean="0"/>
              <a:t>Градієнтний </a:t>
            </a:r>
            <a:r>
              <a:rPr lang="uk-UA" sz="2400" dirty="0"/>
              <a:t>спуск – </a:t>
            </a:r>
            <a:r>
              <a:rPr lang="en-CA" sz="2400" dirty="0" smtClean="0"/>
              <a:t>GD</a:t>
            </a:r>
            <a:r>
              <a:rPr lang="uk-UA" sz="2400" dirty="0" smtClean="0"/>
              <a:t>.</a:t>
            </a:r>
          </a:p>
          <a:p>
            <a:pPr marL="457200" indent="-457200">
              <a:buFont typeface="+mj-lt"/>
              <a:buAutoNum type="arabicParenR"/>
            </a:pPr>
            <a:r>
              <a:rPr lang="uk-UA" sz="2400" dirty="0" smtClean="0"/>
              <a:t>Поліноміальна регресія.</a:t>
            </a:r>
          </a:p>
          <a:p>
            <a:pPr marL="457200" indent="-457200">
              <a:buFont typeface="+mj-lt"/>
              <a:buAutoNum type="arabicParenR"/>
            </a:pPr>
            <a:r>
              <a:rPr lang="uk-UA" sz="2400" dirty="0" smtClean="0"/>
              <a:t>Крива навчання.</a:t>
            </a:r>
          </a:p>
          <a:p>
            <a:pPr marL="457200" indent="-457200">
              <a:buFont typeface="+mj-lt"/>
              <a:buAutoNum type="arabicParenR"/>
            </a:pPr>
            <a:r>
              <a:rPr lang="uk-UA" sz="2400" dirty="0" err="1" smtClean="0"/>
              <a:t>Регуляризовані</a:t>
            </a:r>
            <a:r>
              <a:rPr lang="uk-UA" sz="2400" dirty="0" smtClean="0"/>
              <a:t> </a:t>
            </a:r>
            <a:r>
              <a:rPr lang="uk-UA" sz="2400" dirty="0"/>
              <a:t>лінійні </a:t>
            </a:r>
            <a:r>
              <a:rPr lang="uk-UA" sz="2400" dirty="0" smtClean="0"/>
              <a:t>моделі.</a:t>
            </a:r>
          </a:p>
          <a:p>
            <a:pPr marL="457200" indent="-457200">
              <a:buFont typeface="+mj-lt"/>
              <a:buAutoNum type="arabicParenR"/>
            </a:pPr>
            <a:r>
              <a:rPr lang="uk-UA" sz="2400" dirty="0" err="1" smtClean="0"/>
              <a:t>Логіт</a:t>
            </a:r>
            <a:r>
              <a:rPr lang="uk-UA" sz="2400" dirty="0" smtClean="0"/>
              <a:t>-регресія (логістична регресія).</a:t>
            </a:r>
            <a:endParaRPr lang="uk-UA" sz="2400" dirty="0"/>
          </a:p>
        </p:txBody>
      </p:sp>
    </p:spTree>
    <p:extLst>
      <p:ext uri="{BB962C8B-B14F-4D97-AF65-F5344CB8AC3E}">
        <p14:creationId xmlns:p14="http://schemas.microsoft.com/office/powerpoint/2010/main" val="308345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02617" y="167752"/>
            <a:ext cx="7763694" cy="878687"/>
          </a:xfrm>
        </p:spPr>
        <p:txBody>
          <a:bodyPr vert="horz" lIns="91440" tIns="45720" rIns="91440" bIns="45720" rtlCol="0" anchor="ctr">
            <a:normAutofit/>
          </a:bodyPr>
          <a:lstStyle/>
          <a:p>
            <a:pPr algn="ctr"/>
            <a:r>
              <a:rPr lang="uk-UA" sz="4400" b="1" dirty="0"/>
              <a:t>Логістична регресія</a:t>
            </a:r>
          </a:p>
        </p:txBody>
      </p:sp>
      <p:sp>
        <p:nvSpPr>
          <p:cNvPr id="3" name="Объект 2"/>
          <p:cNvSpPr>
            <a:spLocks noGrp="1"/>
          </p:cNvSpPr>
          <p:nvPr>
            <p:ph sz="quarter" idx="13"/>
          </p:nvPr>
        </p:nvSpPr>
        <p:spPr>
          <a:xfrm>
            <a:off x="913774" y="1706766"/>
            <a:ext cx="5106026" cy="4402632"/>
          </a:xfrm>
        </p:spPr>
        <p:txBody>
          <a:bodyPr vert="horz" lIns="91440" tIns="45720" rIns="91440" bIns="45720" rtlCol="0">
            <a:noAutofit/>
          </a:bodyPr>
          <a:lstStyle/>
          <a:p>
            <a:pPr marL="0" indent="457200">
              <a:lnSpc>
                <a:spcPct val="100000"/>
              </a:lnSpc>
              <a:buNone/>
            </a:pPr>
            <a:r>
              <a:rPr lang="uk-UA" sz="1800" dirty="0"/>
              <a:t>Логістична регресія (також </a:t>
            </a:r>
            <a:r>
              <a:rPr lang="uk-UA" sz="1800" dirty="0" smtClean="0"/>
              <a:t>відома як </a:t>
            </a:r>
            <a:r>
              <a:rPr lang="uk-UA" sz="1800" dirty="0" err="1"/>
              <a:t>логіт</a:t>
            </a:r>
            <a:r>
              <a:rPr lang="uk-UA" sz="1800" dirty="0"/>
              <a:t>-регресією (</a:t>
            </a:r>
            <a:r>
              <a:rPr lang="en-US" sz="1800" dirty="0"/>
              <a:t>logit regression</a:t>
            </a:r>
            <a:r>
              <a:rPr lang="en-US" sz="1800" dirty="0" smtClean="0"/>
              <a:t>) </a:t>
            </a:r>
            <a:r>
              <a:rPr lang="uk-UA" sz="1800" dirty="0"/>
              <a:t>зазвичай використовується для оцінки ймовірності того, що зразок належить до певного класу (наприклад, яка ймовірність того, що задане поштове повідомлення є спамом?). </a:t>
            </a:r>
            <a:endParaRPr lang="en-US" sz="1800" dirty="0" smtClean="0"/>
          </a:p>
          <a:p>
            <a:pPr marL="0" indent="457200">
              <a:lnSpc>
                <a:spcPct val="100000"/>
              </a:lnSpc>
              <a:buNone/>
            </a:pPr>
            <a:r>
              <a:rPr lang="uk-UA" sz="1800" dirty="0" smtClean="0"/>
              <a:t>Якщо </a:t>
            </a:r>
            <a:r>
              <a:rPr lang="uk-UA" sz="1800" dirty="0"/>
              <a:t>оцінна ймовірність більше 50%, тоді модель прогнозує, що зразок належить до даного класу (називається позитивним класом, позначеним - "1"), інакше - що не належить </a:t>
            </a:r>
            <a:r>
              <a:rPr lang="uk-UA" sz="1800" dirty="0" smtClean="0"/>
              <a:t>тобто</a:t>
            </a:r>
            <a:r>
              <a:rPr lang="en-US" sz="1800" dirty="0" smtClean="0"/>
              <a:t> </a:t>
            </a:r>
            <a:r>
              <a:rPr lang="uk-UA" sz="1800" dirty="0" smtClean="0"/>
              <a:t>відноситься </a:t>
            </a:r>
            <a:r>
              <a:rPr lang="uk-UA" sz="1800" dirty="0"/>
              <a:t>до негативного класу, позначеного "0"). </a:t>
            </a:r>
            <a:endParaRPr lang="en-US" sz="1800" dirty="0" smtClean="0"/>
          </a:p>
          <a:p>
            <a:pPr marL="0" indent="457200">
              <a:lnSpc>
                <a:spcPct val="100000"/>
              </a:lnSpc>
              <a:buNone/>
            </a:pPr>
            <a:r>
              <a:rPr lang="uk-UA" sz="1800" dirty="0" smtClean="0"/>
              <a:t>Це </a:t>
            </a:r>
            <a:r>
              <a:rPr lang="uk-UA" sz="1800" dirty="0"/>
              <a:t>робить її двійковим класифікатором.</a:t>
            </a:r>
          </a:p>
        </p:txBody>
      </p:sp>
      <mc:AlternateContent xmlns:mc="http://schemas.openxmlformats.org/markup-compatibility/2006" xmlns:a14="http://schemas.microsoft.com/office/drawing/2010/main">
        <mc:Choice Requires="a14">
          <p:sp>
            <p:nvSpPr>
              <p:cNvPr id="4" name="Объект 3"/>
              <p:cNvSpPr>
                <a:spLocks noGrp="1"/>
              </p:cNvSpPr>
              <p:nvPr>
                <p:ph sz="quarter" idx="14"/>
              </p:nvPr>
            </p:nvSpPr>
            <p:spPr>
              <a:xfrm>
                <a:off x="6172826" y="1497204"/>
                <a:ext cx="5105400" cy="1320653"/>
              </a:xfrm>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i="1">
                                  <a:latin typeface="Cambria Math" panose="02040503050406030204" pitchFamily="18" charset="0"/>
                                </a:rPr>
                                <m:t>𝑥</m:t>
                              </m:r>
                            </m:e>
                          </m:acc>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uk-UA" i="1" smtClean="0">
                          <a:latin typeface="Cambria Math" panose="02040503050406030204" pitchFamily="18" charset="0"/>
                          <a:ea typeface="Cambria Math" panose="02040503050406030204" pitchFamily="18" charset="0"/>
                        </a:rPr>
                        <m:t>𝜎</m:t>
                      </m:r>
                      <m:d>
                        <m:dPr>
                          <m:ctrlPr>
                            <a:rPr lang="ru-RU"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p>
                          </m:sSup>
                        </m:den>
                      </m:f>
                    </m:oMath>
                  </m:oMathPara>
                </a14:m>
                <a:endParaRPr lang="uk-UA" dirty="0"/>
              </a:p>
            </p:txBody>
          </p:sp>
        </mc:Choice>
        <mc:Fallback xmlns="">
          <p:sp>
            <p:nvSpPr>
              <p:cNvPr id="4" name="Объект 3"/>
              <p:cNvSpPr>
                <a:spLocks noGrp="1" noRot="1" noChangeAspect="1" noMove="1" noResize="1" noEditPoints="1" noAdjustHandles="1" noChangeArrowheads="1" noChangeShapeType="1" noTextEdit="1"/>
              </p:cNvSpPr>
              <p:nvPr>
                <p:ph sz="quarter" idx="14"/>
              </p:nvPr>
            </p:nvSpPr>
            <p:spPr>
              <a:xfrm>
                <a:off x="6172826" y="1497204"/>
                <a:ext cx="5105400" cy="1320653"/>
              </a:xfrm>
              <a:blipFill>
                <a:blip r:embed="rId3"/>
                <a:stretch>
                  <a:fillRect t="-3241"/>
                </a:stretch>
              </a:blipFill>
            </p:spPr>
            <p:txBody>
              <a:bodyPr/>
              <a:lstStyle/>
              <a:p>
                <a:r>
                  <a:rPr lang="uk-UA">
                    <a:noFill/>
                  </a:rPr>
                  <a:t> </a:t>
                </a:r>
              </a:p>
            </p:txBody>
          </p:sp>
        </mc:Fallback>
      </mc:AlternateContent>
      <p:pic>
        <p:nvPicPr>
          <p:cNvPr id="5" name="Рисунок 4"/>
          <p:cNvPicPr>
            <a:picLocks noChangeAspect="1"/>
          </p:cNvPicPr>
          <p:nvPr/>
        </p:nvPicPr>
        <p:blipFill>
          <a:blip r:embed="rId4"/>
          <a:stretch>
            <a:fillRect/>
          </a:stretch>
        </p:blipFill>
        <p:spPr>
          <a:xfrm>
            <a:off x="6945921" y="2817857"/>
            <a:ext cx="3559210" cy="2151076"/>
          </a:xfrm>
          <a:prstGeom prst="rect">
            <a:avLst/>
          </a:prstGeom>
        </p:spPr>
      </p:pic>
      <mc:AlternateContent xmlns:mc="http://schemas.openxmlformats.org/markup-compatibility/2006" xmlns:a14="http://schemas.microsoft.com/office/drawing/2010/main">
        <mc:Choice Requires="a14">
          <p:sp>
            <p:nvSpPr>
              <p:cNvPr id="6" name="Прямоугольник 5"/>
              <p:cNvSpPr/>
              <p:nvPr/>
            </p:nvSpPr>
            <p:spPr>
              <a:xfrm>
                <a:off x="7763973" y="5160141"/>
                <a:ext cx="2018758"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eqArr>
                            <m:eqArrPr>
                              <m:ctrlPr>
                                <a:rPr lang="en-US" i="1" smtClean="0">
                                  <a:latin typeface="Cambria Math" panose="02040503050406030204" pitchFamily="18" charset="0"/>
                                  <a:ea typeface="Cambria Math" panose="02040503050406030204" pitchFamily="18" charset="0"/>
                                </a:rPr>
                              </m:ctrlPr>
                            </m:eqArrPr>
                            <m:e>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𝑝</m:t>
                                  </m:r>
                                </m:e>
                              </m:acc>
                              <m:r>
                                <a:rPr lang="en-US" b="0" i="1" smtClean="0">
                                  <a:latin typeface="Cambria Math" panose="02040503050406030204" pitchFamily="18" charset="0"/>
                                  <a:ea typeface="Cambria Math" panose="02040503050406030204" pitchFamily="18" charset="0"/>
                                </a:rPr>
                                <m:t>&lt;0.5</m:t>
                              </m:r>
                            </m:e>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𝑖𝑓</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𝑝</m:t>
                                  </m:r>
                                </m:e>
                              </m:acc>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0.5</m:t>
                              </m:r>
                            </m:e>
                          </m:eqArr>
                        </m:e>
                      </m:d>
                    </m:oMath>
                  </m:oMathPara>
                </a14:m>
                <a:endParaRPr lang="uk-UA"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7763973" y="5160141"/>
                <a:ext cx="2018758" cy="710194"/>
              </a:xfrm>
              <a:prstGeom prst="rect">
                <a:avLst/>
              </a:prstGeom>
              <a:blipFill>
                <a:blip r:embed="rId5"/>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328370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385" y="380234"/>
            <a:ext cx="10364451" cy="678438"/>
          </a:xfrm>
        </p:spPr>
        <p:txBody>
          <a:bodyPr vert="horz" lIns="91440" tIns="45720" rIns="91440" bIns="45720" rtlCol="0" anchor="ctr">
            <a:noAutofit/>
          </a:bodyPr>
          <a:lstStyle/>
          <a:p>
            <a:pPr algn="ctr"/>
            <a:r>
              <a:rPr lang="uk-UA" sz="4400" b="1" dirty="0"/>
              <a:t>Навчання та функція вартості</a:t>
            </a:r>
          </a:p>
        </p:txBody>
      </p:sp>
      <mc:AlternateContent xmlns:mc="http://schemas.openxmlformats.org/markup-compatibility/2006" xmlns:a14="http://schemas.microsoft.com/office/drawing/2010/main">
        <mc:Choice Requires="a14">
          <p:sp>
            <p:nvSpPr>
              <p:cNvPr id="3" name="Объект 2"/>
              <p:cNvSpPr>
                <a:spLocks noGrp="1"/>
              </p:cNvSpPr>
              <p:nvPr>
                <p:ph sz="quarter" idx="13"/>
              </p:nvPr>
            </p:nvSpPr>
            <p:spPr>
              <a:xfrm>
                <a:off x="663191" y="2039815"/>
                <a:ext cx="5958673" cy="4571999"/>
              </a:xfrm>
            </p:spPr>
            <p:txBody>
              <a:bodyPr>
                <a:noAutofit/>
              </a:bodyPr>
              <a:lstStyle/>
              <a:p>
                <a:pPr marL="0" indent="0">
                  <a:buNone/>
                </a:pPr>
                <a:r>
                  <a:rPr lang="uk-UA" sz="1800" dirty="0" smtClean="0"/>
                  <a:t>Функція  витрат для поодинокого зраза</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𝑐</m:t>
                      </m:r>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i="1">
                                              <a:latin typeface="Cambria Math" panose="02040503050406030204" pitchFamily="18" charset="0"/>
                                            </a:rPr>
                                            <m:t>𝑝</m:t>
                                          </m:r>
                                        </m:e>
                                      </m:acc>
                                    </m:e>
                                  </m:d>
                                </m:e>
                              </m:func>
                              <m:r>
                                <a:rPr lang="en-US" sz="1800" b="0" i="1" smtClean="0">
                                  <a:latin typeface="Cambria Math" panose="02040503050406030204" pitchFamily="18" charset="0"/>
                                </a:rPr>
                                <m:t>,  </m:t>
                              </m:r>
                              <m:r>
                                <a:rPr lang="en-US" sz="1800" b="0" i="1" smtClean="0">
                                  <a:latin typeface="Cambria Math" panose="02040503050406030204" pitchFamily="18" charset="0"/>
                                </a:rPr>
                                <m:t>𝑖𝑓</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=1</m:t>
                              </m:r>
                            </m:e>
                            <m:e>
                              <m:r>
                                <a:rPr lang="en-US" sz="1800" i="1">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e>
                                  </m:d>
                                  <m:r>
                                    <a:rPr lang="en-US" sz="1800" b="0" i="1" smtClean="0">
                                      <a:latin typeface="Cambria Math" panose="02040503050406030204" pitchFamily="18" charset="0"/>
                                    </a:rPr>
                                    <m:t>, </m:t>
                                  </m:r>
                                  <m:r>
                                    <a:rPr lang="en-US" sz="1800" b="0" i="1" smtClean="0">
                                      <a:latin typeface="Cambria Math" panose="02040503050406030204" pitchFamily="18" charset="0"/>
                                    </a:rPr>
                                    <m:t>𝑖𝑓</m:t>
                                  </m:r>
                                  <m:r>
                                    <a:rPr lang="en-US" sz="1800" b="0" i="1" smtClean="0">
                                      <a:latin typeface="Cambria Math" panose="02040503050406030204" pitchFamily="18" charset="0"/>
                                    </a:rPr>
                                    <m:t> </m:t>
                                  </m:r>
                                  <m:r>
                                    <a:rPr lang="en-US" sz="1800" b="0" i="1" smtClean="0">
                                      <a:latin typeface="Cambria Math" panose="02040503050406030204" pitchFamily="18" charset="0"/>
                                    </a:rPr>
                                    <m:t>𝑦</m:t>
                                  </m:r>
                                  <m:r>
                                    <a:rPr lang="en-US" sz="1800" b="0" i="1" smtClean="0">
                                      <a:latin typeface="Cambria Math" panose="02040503050406030204" pitchFamily="18" charset="0"/>
                                    </a:rPr>
                                    <m:t>=0</m:t>
                                  </m:r>
                                </m:e>
                              </m:func>
                            </m:e>
                          </m:eqArr>
                        </m:e>
                      </m:d>
                    </m:oMath>
                  </m:oMathPara>
                </a14:m>
                <a:endParaRPr lang="en-US" sz="1800" dirty="0" smtClean="0"/>
              </a:p>
              <a:p>
                <a:pPr marL="0" indent="0">
                  <a:buNone/>
                </a:pPr>
                <a:r>
                  <a:rPr lang="uk-UA" sz="1800" dirty="0"/>
                  <a:t>Функція  </a:t>
                </a:r>
                <a:r>
                  <a:rPr lang="uk-UA" sz="1800" dirty="0" smtClean="0"/>
                  <a:t>витрат логістичної регресії (логарифмічні втрати)</a:t>
                </a:r>
                <a:endParaRPr lang="ru-RU" sz="1800" dirty="0" smtClean="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𝐽</m:t>
                      </m:r>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𝑚</m:t>
                          </m:r>
                        </m:sup>
                        <m:e>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acc>
                                            <m:accPr>
                                              <m:chr m:val="̂"/>
                                              <m:ctrlPr>
                                                <a:rPr lang="en-US" sz="1800" b="0" i="1" smtClean="0">
                                                  <a:latin typeface="Cambria Math" panose="02040503050406030204" pitchFamily="18" charset="0"/>
                                                </a:rPr>
                                              </m:ctrlPr>
                                            </m:accPr>
                                            <m:e>
                                              <m:r>
                                                <a:rPr lang="en-US" sz="1800" i="1">
                                                  <a:latin typeface="Cambria Math" panose="02040503050406030204" pitchFamily="18" charset="0"/>
                                                </a:rPr>
                                                <m:t>𝑝</m:t>
                                              </m:r>
                                            </m:e>
                                          </m:acc>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e>
                                  </m:d>
                                  <m:r>
                                    <a:rPr lang="en-US" sz="1800" b="0" i="1" smtClean="0">
                                      <a:latin typeface="Cambria Math" panose="02040503050406030204" pitchFamily="18" charset="0"/>
                                    </a:rPr>
                                    <m:t>+</m:t>
                                  </m:r>
                                </m:e>
                              </m:func>
                              <m:sSup>
                                <m:sSupPr>
                                  <m:ctrlPr>
                                    <a:rPr lang="en-US" sz="1800" i="1">
                                      <a:latin typeface="Cambria Math" panose="02040503050406030204" pitchFamily="18" charset="0"/>
                                    </a:rPr>
                                  </m:ctrlPr>
                                </m:sSupPr>
                                <m:e>
                                  <m:r>
                                    <a:rPr lang="en-US" sz="1800" b="0" i="1" smtClean="0">
                                      <a:latin typeface="Cambria Math" panose="02040503050406030204" pitchFamily="18" charset="0"/>
                                    </a:rPr>
                                    <m:t>(1−</m:t>
                                  </m:r>
                                  <m:r>
                                    <a:rPr lang="en-US" sz="1800" i="1">
                                      <a:latin typeface="Cambria Math" panose="02040503050406030204" pitchFamily="18" charset="0"/>
                                    </a:rPr>
                                    <m:t>𝑦</m:t>
                                  </m:r>
                                </m:e>
                                <m:sup>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sup>
                              </m:sSup>
                              <m:r>
                                <a:rPr lang="en-US" sz="1800" b="0" i="1" smtClean="0">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log</m:t>
                                  </m:r>
                                </m:fName>
                                <m:e>
                                  <m:d>
                                    <m:dPr>
                                      <m:ctrlPr>
                                        <a:rPr lang="en-US" sz="1800" i="1">
                                          <a:latin typeface="Cambria Math" panose="02040503050406030204" pitchFamily="18" charset="0"/>
                                        </a:rPr>
                                      </m:ctrlPr>
                                    </m:dPr>
                                    <m:e>
                                      <m:r>
                                        <a:rPr lang="en-US" sz="1800" b="0" i="1" smtClean="0">
                                          <a:latin typeface="Cambria Math" panose="02040503050406030204" pitchFamily="18" charset="0"/>
                                        </a:rPr>
                                        <m:t>1−</m:t>
                                      </m:r>
                                      <m:sSup>
                                        <m:sSupPr>
                                          <m:ctrlPr>
                                            <a:rPr lang="en-US" sz="1800" i="1">
                                              <a:latin typeface="Cambria Math" panose="02040503050406030204" pitchFamily="18" charset="0"/>
                                            </a:rPr>
                                          </m:ctrlPr>
                                        </m:sSupPr>
                                        <m:e>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e>
                                        <m:sup>
                                          <m:d>
                                            <m:dPr>
                                              <m:ctrlPr>
                                                <a:rPr lang="en-US" sz="1800" i="1">
                                                  <a:latin typeface="Cambria Math" panose="02040503050406030204" pitchFamily="18" charset="0"/>
                                                </a:rPr>
                                              </m:ctrlPr>
                                            </m:dPr>
                                            <m:e>
                                              <m:r>
                                                <a:rPr lang="en-US" sz="1800" i="1">
                                                  <a:latin typeface="Cambria Math" panose="02040503050406030204" pitchFamily="18" charset="0"/>
                                                </a:rPr>
                                                <m:t>𝑖</m:t>
                                              </m:r>
                                            </m:e>
                                          </m:d>
                                        </m:sup>
                                      </m:sSup>
                                    </m:e>
                                  </m:d>
                                </m:e>
                              </m:func>
                            </m:e>
                          </m:d>
                        </m:e>
                      </m:nary>
                    </m:oMath>
                  </m:oMathPara>
                </a14:m>
                <a:endParaRPr lang="en-US" sz="1800" dirty="0" smtClean="0"/>
              </a:p>
              <a:p>
                <a:pPr marL="0" indent="0">
                  <a:buNone/>
                </a:pPr>
                <a:r>
                  <a:rPr lang="uk-UA" sz="1800" dirty="0" smtClean="0"/>
                  <a:t>Часткові похідні функції витрат логістичної регресії</a:t>
                </a:r>
              </a:p>
              <a:p>
                <a:pPr marL="0" indent="0">
                  <a:buNone/>
                </a:pPr>
                <a:endParaRPr lang="ru-RU" sz="1800" dirty="0" smtClean="0"/>
              </a:p>
              <a:p>
                <a:pPr marL="0" indent="0">
                  <a:buNone/>
                </a:pPr>
                <a14:m>
                  <m:oMathPara xmlns:m="http://schemas.openxmlformats.org/officeDocument/2006/math">
                    <m:oMathParaPr>
                      <m:jc m:val="centerGroup"/>
                    </m:oMathParaPr>
                    <m:oMath xmlns:m="http://schemas.openxmlformats.org/officeDocument/2006/math">
                      <m:f>
                        <m:fPr>
                          <m:ctrlPr>
                            <a:rPr lang="uk-UA" sz="1800" i="1" smtClean="0">
                              <a:latin typeface="Cambria Math" panose="02040503050406030204" pitchFamily="18" charset="0"/>
                            </a:rPr>
                          </m:ctrlPr>
                        </m:fPr>
                        <m:num>
                          <m:r>
                            <a:rPr lang="uk-UA" sz="1800" i="1" smtClean="0">
                              <a:latin typeface="Cambria Math" panose="02040503050406030204" pitchFamily="18" charset="0"/>
                              <a:ea typeface="Cambria Math" panose="02040503050406030204" pitchFamily="18" charset="0"/>
                            </a:rPr>
                            <m:t>𝜕</m:t>
                          </m:r>
                        </m:num>
                        <m:den>
                          <m:r>
                            <a:rPr lang="uk-UA" sz="1800" i="1" smtClean="0">
                              <a:latin typeface="Cambria Math" panose="02040503050406030204" pitchFamily="18" charset="0"/>
                              <a:ea typeface="Cambria Math" panose="02040503050406030204" pitchFamily="18" charset="0"/>
                            </a:rPr>
                            <m:t>𝜕</m:t>
                          </m:r>
                          <m:sSub>
                            <m:sSubPr>
                              <m:ctrlPr>
                                <a:rPr lang="uk-UA" sz="1800" i="1" smtClean="0">
                                  <a:latin typeface="Cambria Math" panose="02040503050406030204" pitchFamily="18" charset="0"/>
                                  <a:ea typeface="Cambria Math" panose="02040503050406030204" pitchFamily="18" charset="0"/>
                                </a:rPr>
                              </m:ctrlPr>
                            </m:sSubPr>
                            <m:e>
                              <m:r>
                                <a:rPr lang="uk-UA" sz="180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𝑗</m:t>
                              </m:r>
                            </m:sub>
                          </m:sSub>
                        </m:den>
                      </m:f>
                      <m:r>
                        <a:rPr lang="en-US" sz="1800" b="0" i="1" smtClean="0">
                          <a:latin typeface="Cambria Math" panose="02040503050406030204" pitchFamily="18" charset="0"/>
                        </a:rPr>
                        <m:t>𝐽</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rPr>
                        <m:t>)</m:t>
                      </m:r>
                      <m:r>
                        <a:rPr lang="ru-RU" sz="1800" b="0" i="1" smtClean="0">
                          <a:latin typeface="Cambria Math" panose="02040503050406030204" pitchFamily="18" charset="0"/>
                        </a:rPr>
                        <m:t>=</m:t>
                      </m:r>
                      <m:f>
                        <m:fPr>
                          <m:ctrlPr>
                            <a:rPr lang="ru-RU"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nary>
                        <m:naryPr>
                          <m:chr m:val="∑"/>
                          <m:ctrlPr>
                            <a:rPr lang="ru-RU"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𝑚</m:t>
                          </m:r>
                        </m:sup>
                        <m:e>
                          <m:d>
                            <m:dPr>
                              <m:begChr m:val="["/>
                              <m:endChr m:val="]"/>
                              <m:ctrlPr>
                                <a:rPr lang="ru-RU" sz="1800" b="0" i="1" smtClean="0">
                                  <a:latin typeface="Cambria Math" panose="02040503050406030204" pitchFamily="18" charset="0"/>
                                </a:rPr>
                              </m:ctrlPr>
                            </m:dPr>
                            <m:e>
                              <m:r>
                                <a:rPr lang="ru-RU" sz="1800" b="0" i="1" smtClean="0">
                                  <a:latin typeface="Cambria Math" panose="02040503050406030204" pitchFamily="18" charset="0"/>
                                  <a:ea typeface="Cambria Math" panose="02040503050406030204" pitchFamily="18" charset="0"/>
                                </a:rPr>
                                <m:t>𝜎</m:t>
                              </m:r>
                              <m:d>
                                <m:dPr>
                                  <m:ctrlPr>
                                    <a:rPr lang="en-US" sz="1800" b="0" i="1" smtClean="0">
                                      <a:latin typeface="Cambria Math" panose="02040503050406030204" pitchFamily="18" charset="0"/>
                                      <a:ea typeface="Cambria Math" panose="02040503050406030204" pitchFamily="18" charset="0"/>
                                    </a:rPr>
                                  </m:ctrlPr>
                                </m:dPr>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𝜃</m:t>
                                      </m:r>
                                    </m:e>
                                    <m:sup>
                                      <m:r>
                                        <a:rPr lang="en-US" sz="1800" b="0" i="1" smtClean="0">
                                          <a:latin typeface="Cambria Math" panose="02040503050406030204" pitchFamily="18" charset="0"/>
                                          <a:ea typeface="Cambria Math" panose="02040503050406030204" pitchFamily="18" charset="0"/>
                                        </a:rPr>
                                        <m:t>𝑇</m:t>
                                      </m:r>
                                    </m:sup>
                                  </m:sSup>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acc>
                                        <m:accPr>
                                          <m:chr m:val="⃗"/>
                                          <m:ctrlPr>
                                            <a:rPr lang="en-US" sz="1800" b="0" i="1" smtClean="0">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𝑥</m:t>
                                          </m:r>
                                        </m:e>
                                      </m:acc>
                                    </m:e>
                                    <m:sup>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up>
                                  </m:sSup>
                                </m:e>
                              </m:d>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up>
                              </m:sSup>
                            </m:e>
                          </m:d>
                          <m:sSubSup>
                            <m:sSubSupPr>
                              <m:ctrlPr>
                                <a:rPr lang="ru-RU" sz="1800" b="0" i="1" smtClean="0">
                                  <a:latin typeface="Cambria Math" panose="02040503050406030204" pitchFamily="18" charset="0"/>
                                </a:rPr>
                              </m:ctrlPr>
                            </m:sSubSup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bSup>
                        </m:e>
                      </m:nary>
                    </m:oMath>
                  </m:oMathPara>
                </a14:m>
                <a:endParaRPr lang="uk-UA" sz="1800" dirty="0"/>
              </a:p>
            </p:txBody>
          </p:sp>
        </mc:Choice>
        <mc:Fallback xmlns="">
          <p:sp>
            <p:nvSpPr>
              <p:cNvPr id="3" name="Объект 2"/>
              <p:cNvSpPr>
                <a:spLocks noGrp="1" noRot="1" noChangeAspect="1" noMove="1" noResize="1" noEditPoints="1" noAdjustHandles="1" noChangeArrowheads="1" noChangeShapeType="1" noTextEdit="1"/>
              </p:cNvSpPr>
              <p:nvPr>
                <p:ph sz="quarter" idx="13"/>
              </p:nvPr>
            </p:nvSpPr>
            <p:spPr>
              <a:xfrm>
                <a:off x="663191" y="2039815"/>
                <a:ext cx="5958673" cy="4571999"/>
              </a:xfrm>
              <a:blipFill>
                <a:blip r:embed="rId3"/>
                <a:stretch>
                  <a:fillRect l="-921" t="-1467"/>
                </a:stretch>
              </a:blipFill>
            </p:spPr>
            <p:txBody>
              <a:bodyPr/>
              <a:lstStyle/>
              <a:p>
                <a:r>
                  <a:rPr lang="uk-UA">
                    <a:noFill/>
                  </a:rPr>
                  <a:t> </a:t>
                </a:r>
              </a:p>
            </p:txBody>
          </p:sp>
        </mc:Fallback>
      </mc:AlternateContent>
      <p:pic>
        <p:nvPicPr>
          <p:cNvPr id="8" name="Объект 7"/>
          <p:cNvPicPr>
            <a:picLocks noGrp="1" noChangeAspect="1"/>
          </p:cNvPicPr>
          <p:nvPr>
            <p:ph sz="quarter" idx="14"/>
          </p:nvPr>
        </p:nvPicPr>
        <p:blipFill>
          <a:blip r:embed="rId4" cstate="print">
            <a:extLst>
              <a:ext uri="{28A0092B-C50C-407E-A947-70E740481C1C}">
                <a14:useLocalDpi xmlns:a14="http://schemas.microsoft.com/office/drawing/2010/main" val="0"/>
              </a:ext>
            </a:extLst>
          </a:blip>
          <a:stretch>
            <a:fillRect/>
          </a:stretch>
        </p:blipFill>
        <p:spPr>
          <a:xfrm>
            <a:off x="7318992" y="1694621"/>
            <a:ext cx="3864823" cy="4847980"/>
          </a:xfrm>
        </p:spPr>
      </p:pic>
      <p:sp>
        <p:nvSpPr>
          <p:cNvPr id="5" name="TextBox 4"/>
          <p:cNvSpPr txBox="1"/>
          <p:nvPr/>
        </p:nvSpPr>
        <p:spPr>
          <a:xfrm>
            <a:off x="6422877" y="2689982"/>
            <a:ext cx="481222" cy="369332"/>
          </a:xfrm>
          <a:prstGeom prst="rect">
            <a:avLst/>
          </a:prstGeom>
          <a:noFill/>
        </p:spPr>
        <p:txBody>
          <a:bodyPr wrap="none" rtlCol="0">
            <a:spAutoFit/>
          </a:bodyPr>
          <a:lstStyle/>
          <a:p>
            <a:r>
              <a:rPr lang="en-US" dirty="0" smtClean="0"/>
              <a:t>(1)</a:t>
            </a:r>
            <a:endParaRPr lang="uk-UA" dirty="0"/>
          </a:p>
        </p:txBody>
      </p:sp>
      <p:sp>
        <p:nvSpPr>
          <p:cNvPr id="6" name="TextBox 5"/>
          <p:cNvSpPr txBox="1"/>
          <p:nvPr/>
        </p:nvSpPr>
        <p:spPr>
          <a:xfrm>
            <a:off x="6489206" y="4040457"/>
            <a:ext cx="481222" cy="369332"/>
          </a:xfrm>
          <a:prstGeom prst="rect">
            <a:avLst/>
          </a:prstGeom>
          <a:noFill/>
        </p:spPr>
        <p:txBody>
          <a:bodyPr wrap="none" rtlCol="0">
            <a:spAutoFit/>
          </a:bodyPr>
          <a:lstStyle/>
          <a:p>
            <a:r>
              <a:rPr lang="en-US" dirty="0" smtClean="0"/>
              <a:t>(2)</a:t>
            </a:r>
            <a:endParaRPr lang="uk-UA" dirty="0"/>
          </a:p>
        </p:txBody>
      </p:sp>
      <p:sp>
        <p:nvSpPr>
          <p:cNvPr id="7" name="TextBox 6"/>
          <p:cNvSpPr txBox="1"/>
          <p:nvPr/>
        </p:nvSpPr>
        <p:spPr>
          <a:xfrm>
            <a:off x="6522371" y="5531888"/>
            <a:ext cx="481222" cy="369332"/>
          </a:xfrm>
          <a:prstGeom prst="rect">
            <a:avLst/>
          </a:prstGeom>
          <a:noFill/>
        </p:spPr>
        <p:txBody>
          <a:bodyPr wrap="none" rtlCol="0">
            <a:spAutoFit/>
          </a:bodyPr>
          <a:lstStyle/>
          <a:p>
            <a:r>
              <a:rPr lang="en-US" dirty="0" smtClean="0"/>
              <a:t>(3)</a:t>
            </a:r>
            <a:endParaRPr lang="uk-UA" dirty="0"/>
          </a:p>
        </p:txBody>
      </p:sp>
      <p:sp>
        <p:nvSpPr>
          <p:cNvPr id="9" name="Прямоугольник 8"/>
          <p:cNvSpPr/>
          <p:nvPr/>
        </p:nvSpPr>
        <p:spPr>
          <a:xfrm>
            <a:off x="7435779" y="1694621"/>
            <a:ext cx="3637505" cy="1754326"/>
          </a:xfrm>
          <a:prstGeom prst="rect">
            <a:avLst/>
          </a:prstGeom>
        </p:spPr>
        <p:txBody>
          <a:bodyPr wrap="square">
            <a:spAutoFit/>
          </a:bodyPr>
          <a:lstStyle/>
          <a:p>
            <a:r>
              <a:rPr lang="en-US" dirty="0" smtClean="0">
                <a:latin typeface="Monotype Corsiva" panose="03010101010201010101" pitchFamily="66" charset="0"/>
              </a:rPr>
              <a:t>So now you know how to train a logistic regression model. For stochastic gradient descent, you would of course just take one sample at a time, and for mini-batch gradient descent, you would take a mini-batch at a time.</a:t>
            </a:r>
            <a:endParaRPr lang="en-US" dirty="0">
              <a:latin typeface="Monotype Corsiva" panose="03010101010201010101" pitchFamily="66" charset="0"/>
            </a:endParaRPr>
          </a:p>
        </p:txBody>
      </p:sp>
    </p:spTree>
    <p:extLst>
      <p:ext uri="{BB962C8B-B14F-4D97-AF65-F5344CB8AC3E}">
        <p14:creationId xmlns:p14="http://schemas.microsoft.com/office/powerpoint/2010/main" val="1747328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18245" y="256778"/>
            <a:ext cx="5082328" cy="788252"/>
          </a:xfrm>
        </p:spPr>
        <p:txBody>
          <a:bodyPr vert="horz" lIns="91440" tIns="45720" rIns="91440" bIns="45720" rtlCol="0" anchor="ctr">
            <a:noAutofit/>
          </a:bodyPr>
          <a:lstStyle/>
          <a:p>
            <a:pPr algn="ctr"/>
            <a:r>
              <a:rPr lang="en-US" sz="4400" b="1" dirty="0"/>
              <a:t>dataset</a:t>
            </a:r>
            <a:endParaRPr lang="uk-UA" sz="4400" b="1" dirty="0"/>
          </a:p>
        </p:txBody>
      </p:sp>
      <p:pic>
        <p:nvPicPr>
          <p:cNvPr id="5" name="Объект 4"/>
          <p:cNvPicPr>
            <a:picLocks noGrp="1" noChangeAspect="1"/>
          </p:cNvPicPr>
          <p:nvPr>
            <p:ph sz="quarter" idx="13"/>
          </p:nvPr>
        </p:nvPicPr>
        <p:blipFill>
          <a:blip r:embed="rId3"/>
          <a:stretch>
            <a:fillRect/>
          </a:stretch>
        </p:blipFill>
        <p:spPr>
          <a:xfrm>
            <a:off x="736122" y="1774110"/>
            <a:ext cx="4549311" cy="4647626"/>
          </a:xfrm>
          <a:prstGeom prst="rect">
            <a:avLst/>
          </a:prstGeom>
        </p:spPr>
      </p:pic>
      <p:pic>
        <p:nvPicPr>
          <p:cNvPr id="6" name="Объект 5"/>
          <p:cNvPicPr>
            <a:picLocks noGrp="1" noChangeAspect="1"/>
          </p:cNvPicPr>
          <p:nvPr>
            <p:ph sz="quarter" idx="14"/>
          </p:nvPr>
        </p:nvPicPr>
        <p:blipFill>
          <a:blip r:embed="rId4"/>
          <a:stretch>
            <a:fillRect/>
          </a:stretch>
        </p:blipFill>
        <p:spPr>
          <a:xfrm>
            <a:off x="6165683" y="1774110"/>
            <a:ext cx="5283816" cy="4274998"/>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6719" y="256778"/>
            <a:ext cx="2671526" cy="3351125"/>
          </a:xfrm>
          <a:prstGeom prst="rect">
            <a:avLst/>
          </a:prstGeom>
          <a:ln>
            <a:solidFill>
              <a:srgbClr val="00B0F0"/>
            </a:solidFill>
          </a:ln>
        </p:spPr>
      </p:pic>
    </p:spTree>
    <p:extLst>
      <p:ext uri="{BB962C8B-B14F-4D97-AF65-F5344CB8AC3E}">
        <p14:creationId xmlns:p14="http://schemas.microsoft.com/office/powerpoint/2010/main" val="3126657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stretch>
            <a:fillRect/>
          </a:stretch>
        </p:blipFill>
        <p:spPr>
          <a:xfrm>
            <a:off x="1064904" y="3529077"/>
            <a:ext cx="4039889" cy="3037568"/>
          </a:xfrm>
          <a:prstGeom prst="rect">
            <a:avLst/>
          </a:prstGeom>
        </p:spPr>
      </p:pic>
      <p:sp>
        <p:nvSpPr>
          <p:cNvPr id="2" name="Заголовок 1"/>
          <p:cNvSpPr>
            <a:spLocks noGrp="1"/>
          </p:cNvSpPr>
          <p:nvPr>
            <p:ph type="title"/>
          </p:nvPr>
        </p:nvSpPr>
        <p:spPr>
          <a:xfrm>
            <a:off x="913149" y="196487"/>
            <a:ext cx="10364451" cy="1220330"/>
          </a:xfrm>
        </p:spPr>
        <p:txBody>
          <a:bodyPr vert="horz" lIns="91440" tIns="45720" rIns="91440" bIns="45720" rtlCol="0" anchor="ctr">
            <a:noAutofit/>
          </a:bodyPr>
          <a:lstStyle/>
          <a:p>
            <a:pPr algn="ctr"/>
            <a:r>
              <a:rPr lang="uk-UA" sz="4400" b="1" dirty="0"/>
              <a:t>Результат навчання</a:t>
            </a:r>
            <a:r>
              <a:rPr lang="ru-RU" sz="4400" b="1" dirty="0"/>
              <a:t>(</a:t>
            </a:r>
            <a:r>
              <a:rPr lang="en-US" sz="4400" b="1" dirty="0"/>
              <a:t>par.: petal widths ) </a:t>
            </a:r>
            <a:endParaRPr lang="uk-UA" sz="4400" b="1" dirty="0"/>
          </a:p>
        </p:txBody>
      </p:sp>
      <p:sp>
        <p:nvSpPr>
          <p:cNvPr id="4" name="Объект 3"/>
          <p:cNvSpPr>
            <a:spLocks noGrp="1"/>
          </p:cNvSpPr>
          <p:nvPr>
            <p:ph sz="quarter" idx="14"/>
          </p:nvPr>
        </p:nvSpPr>
        <p:spPr>
          <a:xfrm>
            <a:off x="5920992" y="1683804"/>
            <a:ext cx="5105400" cy="2091535"/>
          </a:xfrm>
        </p:spPr>
        <p:txBody>
          <a:bodyPr wrap="square">
            <a:spAutoFit/>
          </a:bodyPr>
          <a:lstStyle/>
          <a:p>
            <a:pPr marL="0" indent="0" defTabSz="457200">
              <a:buNone/>
            </a:pPr>
            <a:r>
              <a:rPr lang="uk-UA" sz="2400" dirty="0">
                <a:latin typeface="Caveat" panose="00000500000000000000" pitchFamily="2" charset="-52"/>
              </a:rPr>
              <a:t>Близько 1,6 см є </a:t>
            </a:r>
            <a:r>
              <a:rPr lang="uk-UA" sz="2400" u="sng" dirty="0">
                <a:latin typeface="Caveat" panose="00000500000000000000" pitchFamily="2" charset="-52"/>
              </a:rPr>
              <a:t>межа рішення</a:t>
            </a:r>
            <a:r>
              <a:rPr lang="uk-UA" sz="2400" dirty="0">
                <a:latin typeface="Caveat" panose="00000500000000000000" pitchFamily="2" charset="-52"/>
              </a:rPr>
              <a:t>, де обидві ймовірності дорівнюють 50%: якщо ширина пелюстки більше 1,6 см, то класифікатор передбачить, що квітка є віргінський ірис, а в іншому випадку - не віргінський ірис (хоча і не бути дуже впевненим у собі)</a:t>
            </a:r>
          </a:p>
        </p:txBody>
      </p:sp>
      <p:cxnSp>
        <p:nvCxnSpPr>
          <p:cNvPr id="7" name="Прямая со стрелкой 6"/>
          <p:cNvCxnSpPr/>
          <p:nvPr/>
        </p:nvCxnSpPr>
        <p:spPr>
          <a:xfrm flipH="1">
            <a:off x="3350954" y="2052735"/>
            <a:ext cx="5037267" cy="2873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Рисунок 8"/>
          <p:cNvPicPr>
            <a:picLocks noChangeAspect="1"/>
          </p:cNvPicPr>
          <p:nvPr/>
        </p:nvPicPr>
        <p:blipFill>
          <a:blip r:embed="rId4"/>
          <a:stretch>
            <a:fillRect/>
          </a:stretch>
        </p:blipFill>
        <p:spPr>
          <a:xfrm>
            <a:off x="6663636" y="3869662"/>
            <a:ext cx="3030869" cy="1927526"/>
          </a:xfrm>
          <a:prstGeom prst="rect">
            <a:avLst/>
          </a:prstGeom>
        </p:spPr>
      </p:pic>
      <p:pic>
        <p:nvPicPr>
          <p:cNvPr id="10" name="Объект 9"/>
          <p:cNvPicPr>
            <a:picLocks noGrp="1" noChangeAspect="1"/>
          </p:cNvPicPr>
          <p:nvPr>
            <p:ph sz="quarter" idx="13"/>
          </p:nvPr>
        </p:nvPicPr>
        <p:blipFill>
          <a:blip r:embed="rId5"/>
          <a:stretch>
            <a:fillRect/>
          </a:stretch>
        </p:blipFill>
        <p:spPr>
          <a:xfrm>
            <a:off x="913149" y="1642923"/>
            <a:ext cx="4343400" cy="1676400"/>
          </a:xfrm>
          <a:prstGeom prst="rect">
            <a:avLst/>
          </a:prstGeom>
        </p:spPr>
      </p:pic>
    </p:spTree>
    <p:extLst>
      <p:ext uri="{BB962C8B-B14F-4D97-AF65-F5344CB8AC3E}">
        <p14:creationId xmlns:p14="http://schemas.microsoft.com/office/powerpoint/2010/main" val="75725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Autofit/>
          </a:bodyPr>
          <a:lstStyle/>
          <a:p>
            <a:pPr algn="ctr"/>
            <a:r>
              <a:rPr lang="uk-UA" sz="4400" b="1" dirty="0" smtClean="0"/>
              <a:t>Результати навчання </a:t>
            </a:r>
            <a:r>
              <a:rPr lang="ru-RU" sz="4400" b="1" dirty="0" smtClean="0"/>
              <a:t>(</a:t>
            </a:r>
            <a:r>
              <a:rPr lang="en-US" sz="4400" b="1" dirty="0"/>
              <a:t>par.: petal length, petal width) </a:t>
            </a:r>
            <a:endParaRPr lang="uk-UA" sz="4400" b="1" dirty="0"/>
          </a:p>
        </p:txBody>
      </p:sp>
      <p:pic>
        <p:nvPicPr>
          <p:cNvPr id="9" name="Объект 3"/>
          <p:cNvPicPr>
            <a:picLocks noGrp="1" noChangeAspect="1"/>
          </p:cNvPicPr>
          <p:nvPr>
            <p:ph sz="half" idx="1"/>
          </p:nvPr>
        </p:nvPicPr>
        <p:blipFill>
          <a:blip r:embed="rId3"/>
          <a:stretch>
            <a:fillRect/>
          </a:stretch>
        </p:blipFill>
        <p:spPr>
          <a:xfrm>
            <a:off x="426163" y="2634967"/>
            <a:ext cx="4754563" cy="2547087"/>
          </a:xfrm>
          <a:prstGeom prst="rect">
            <a:avLst/>
          </a:prstGeom>
        </p:spPr>
      </p:pic>
      <p:pic>
        <p:nvPicPr>
          <p:cNvPr id="10" name="Объект 5"/>
          <p:cNvPicPr>
            <a:picLocks noGrp="1" noChangeAspect="1"/>
          </p:cNvPicPr>
          <p:nvPr>
            <p:ph sz="half" idx="2"/>
          </p:nvPr>
        </p:nvPicPr>
        <p:blipFill>
          <a:blip r:embed="rId4"/>
          <a:stretch>
            <a:fillRect/>
          </a:stretch>
        </p:blipFill>
        <p:spPr>
          <a:xfrm>
            <a:off x="5393905" y="2530926"/>
            <a:ext cx="6686298" cy="2809747"/>
          </a:xfrm>
          <a:prstGeom prst="rect">
            <a:avLst/>
          </a:prstGeom>
        </p:spPr>
      </p:pic>
    </p:spTree>
    <p:extLst>
      <p:ext uri="{BB962C8B-B14F-4D97-AF65-F5344CB8AC3E}">
        <p14:creationId xmlns:p14="http://schemas.microsoft.com/office/powerpoint/2010/main" val="2278232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7574" y="337163"/>
            <a:ext cx="10364451" cy="989219"/>
          </a:xfrm>
        </p:spPr>
        <p:txBody>
          <a:bodyPr vert="horz" lIns="91440" tIns="45720" rIns="91440" bIns="45720" rtlCol="0" anchor="ctr">
            <a:noAutofit/>
          </a:bodyPr>
          <a:lstStyle/>
          <a:p>
            <a:pPr algn="ctr"/>
            <a:r>
              <a:rPr lang="en-CA" sz="4400" b="1" dirty="0" err="1"/>
              <a:t>softmax</a:t>
            </a:r>
            <a:r>
              <a:rPr lang="en-CA" sz="4400" b="1" dirty="0"/>
              <a:t> regression </a:t>
            </a:r>
            <a:endParaRPr lang="uk-UA" sz="4400" b="1" dirty="0"/>
          </a:p>
        </p:txBody>
      </p:sp>
      <mc:AlternateContent xmlns:mc="http://schemas.openxmlformats.org/markup-compatibility/2006" xmlns:a14="http://schemas.microsoft.com/office/drawing/2010/main">
        <mc:Choice Requires="a14">
          <p:sp>
            <p:nvSpPr>
              <p:cNvPr id="3" name="Объект 2"/>
              <p:cNvSpPr>
                <a:spLocks noGrp="1"/>
              </p:cNvSpPr>
              <p:nvPr>
                <p:ph sz="quarter" idx="13"/>
              </p:nvPr>
            </p:nvSpPr>
            <p:spPr>
              <a:xfrm>
                <a:off x="442127" y="1858946"/>
                <a:ext cx="5577673" cy="4999054"/>
              </a:xfrm>
            </p:spPr>
            <p:txBody>
              <a:bodyPr>
                <a:noAutofit/>
              </a:bodyPr>
              <a:lstStyle/>
              <a:p>
                <a:pPr marL="457200" indent="-457200">
                  <a:lnSpc>
                    <a:spcPct val="120000"/>
                  </a:lnSpc>
                  <a:spcBef>
                    <a:spcPts val="600"/>
                  </a:spcBef>
                  <a:buFont typeface="+mj-lt"/>
                  <a:buAutoNum type="arabicParenR"/>
                </a:pPr>
                <a:r>
                  <a:rPr lang="uk-UA" sz="1600" dirty="0" smtClean="0"/>
                  <a:t>Багатозмінна логістична сума балів для класу </a:t>
                </a:r>
                <a:r>
                  <a:rPr lang="en-US" sz="1600" dirty="0" smtClean="0"/>
                  <a:t>k</a:t>
                </a:r>
                <a:r>
                  <a:rPr lang="en-US" sz="1600" dirty="0"/>
                  <a:t>:</a:t>
                </a:r>
                <a:endParaRPr lang="ru-RU" sz="1600" dirty="0" smtClean="0"/>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uk-UA"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𝑘</m:t>
                          </m:r>
                        </m:sub>
                      </m:sSub>
                      <m:d>
                        <m:dPr>
                          <m:ctrlPr>
                            <a:rPr lang="en-US" sz="1600" b="0" i="1" smtClean="0">
                              <a:latin typeface="Cambria Math" panose="02040503050406030204" pitchFamily="18" charset="0"/>
                            </a:rPr>
                          </m:ctrlPr>
                        </m:d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𝜃</m:t>
                              </m:r>
                            </m:e>
                            <m:sup>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sup>
                          </m:sSup>
                          <m:r>
                            <a:rPr lang="en-US" sz="1600" b="0" i="1" smtClean="0">
                              <a:latin typeface="Cambria Math" panose="02040503050406030204" pitchFamily="18" charset="0"/>
                            </a:rPr>
                            <m:t>)</m:t>
                          </m:r>
                        </m:e>
                        <m:sup>
                          <m:r>
                            <a:rPr lang="en-US" sz="1600" b="0" i="1" smtClean="0">
                              <a:latin typeface="Cambria Math" panose="02040503050406030204" pitchFamily="18" charset="0"/>
                            </a:rPr>
                            <m:t>𝑇</m:t>
                          </m:r>
                        </m:sup>
                      </m:sSup>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oMath>
                  </m:oMathPara>
                </a14:m>
                <a:endParaRPr lang="en-US" sz="1600" dirty="0" smtClean="0"/>
              </a:p>
              <a:p>
                <a:pPr marL="0" indent="0">
                  <a:lnSpc>
                    <a:spcPct val="120000"/>
                  </a:lnSpc>
                  <a:spcBef>
                    <a:spcPts val="600"/>
                  </a:spcBef>
                  <a:buNone/>
                </a:pP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𝜃</m:t>
                        </m:r>
                      </m:e>
                      <m:sup>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up>
                    </m:sSup>
                  </m:oMath>
                </a14:m>
                <a:r>
                  <a:rPr lang="en-US" sz="1600" dirty="0" smtClean="0"/>
                  <a:t> </a:t>
                </a:r>
                <a:r>
                  <a:rPr lang="en-US" sz="1600" dirty="0"/>
                  <a:t>- </a:t>
                </a:r>
                <a:r>
                  <a:rPr lang="uk-UA" sz="1600" dirty="0" smtClean="0"/>
                  <a:t>вектор параметрів класу в матриці параметрів</a:t>
                </a:r>
                <a:r>
                  <a:rPr lang="ru-RU" sz="1600" dirty="0" smtClean="0"/>
                  <a:t>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Θ</m:t>
                    </m:r>
                  </m:oMath>
                </a14:m>
                <a:r>
                  <a:rPr lang="ru-RU" sz="1600" dirty="0" smtClean="0"/>
                  <a:t>.</a:t>
                </a:r>
              </a:p>
              <a:p>
                <a:pPr marL="457200" indent="-457200">
                  <a:lnSpc>
                    <a:spcPct val="120000"/>
                  </a:lnSpc>
                  <a:spcBef>
                    <a:spcPts val="600"/>
                  </a:spcBef>
                  <a:buFont typeface="+mj-lt"/>
                  <a:buAutoNum type="arabicPeriod" startAt="2"/>
                </a:pPr>
                <a:r>
                  <a:rPr lang="uk-UA" sz="1600" dirty="0" smtClean="0"/>
                  <a:t>Багатозмінна логістична функція</a:t>
                </a:r>
                <a:r>
                  <a:rPr lang="en-CA" sz="1600" dirty="0" smtClean="0"/>
                  <a:t>:</a:t>
                </a:r>
                <a:r>
                  <a:rPr lang="uk-UA" sz="1600" dirty="0" smtClean="0"/>
                  <a:t> </a:t>
                </a:r>
              </a:p>
              <a:p>
                <a:pPr marL="0" indent="0">
                  <a:lnSpc>
                    <a:spcPct val="120000"/>
                  </a:lnSpc>
                  <a:spcBef>
                    <a:spcPts val="600"/>
                  </a:spcBef>
                  <a:buNone/>
                </a:pPr>
                <a:endParaRPr lang="en-CA" sz="1600" dirty="0" smtClean="0"/>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uk-UA" sz="1600" i="1" smtClean="0">
                              <a:latin typeface="Cambria Math" panose="02040503050406030204" pitchFamily="18" charset="0"/>
                            </a:rPr>
                          </m:ctrlPr>
                        </m:sSubPr>
                        <m:e>
                          <m:acc>
                            <m:accPr>
                              <m:chr m:val="̂"/>
                              <m:ctrlPr>
                                <a:rPr lang="uk-UA" sz="1600" i="1" smtClean="0">
                                  <a:latin typeface="Cambria Math" panose="02040503050406030204" pitchFamily="18" charset="0"/>
                                </a:rPr>
                              </m:ctrlPr>
                            </m:accPr>
                            <m:e>
                              <m:r>
                                <a:rPr lang="en-US" sz="1600" i="1">
                                  <a:latin typeface="Cambria Math" panose="02040503050406030204" pitchFamily="18" charset="0"/>
                                </a:rPr>
                                <m:t>𝑝</m:t>
                              </m:r>
                            </m:e>
                          </m:acc>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𝜎</m:t>
                      </m:r>
                      <m:sSub>
                        <m:sSubPr>
                          <m:ctrlPr>
                            <a:rPr lang="en-US" sz="1600" b="0" i="1" smtClean="0">
                              <a:latin typeface="Cambria Math" panose="02040503050406030204" pitchFamily="18" charset="0"/>
                              <a:ea typeface="Cambria Math" panose="02040503050406030204" pitchFamily="18" charset="0"/>
                            </a:rPr>
                          </m:ctrlPr>
                        </m:sSubPr>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𝑠</m:t>
                              </m:r>
                              <m:d>
                                <m:dPr>
                                  <m:ctrlPr>
                                    <a:rPr lang="en-US" sz="1600" i="1">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𝑥</m:t>
                                      </m:r>
                                    </m:e>
                                  </m:acc>
                                </m:e>
                              </m:d>
                            </m:e>
                          </m:d>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m:rPr>
                              <m:sty m:val="p"/>
                            </m:rPr>
                            <a:rPr lang="en-US" sz="1600" b="0" i="0" smtClean="0">
                              <a:latin typeface="Cambria Math" panose="02040503050406030204" pitchFamily="18" charset="0"/>
                              <a:ea typeface="Cambria Math" panose="02040503050406030204" pitchFamily="18" charset="0"/>
                            </a:rPr>
                            <m:t>exp</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num>
                        <m:den>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r>
                                <m:rPr>
                                  <m:sty m:val="p"/>
                                </m:rPr>
                                <a:rPr lang="en-US" sz="1600" b="0" i="0" smtClean="0">
                                  <a:latin typeface="Cambria Math" panose="02040503050406030204" pitchFamily="18" charset="0"/>
                                  <a:ea typeface="Cambria Math" panose="02040503050406030204" pitchFamily="18" charset="0"/>
                                </a:rPr>
                                <m:t>exp</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𝑥</m:t>
                                  </m:r>
                                </m:e>
                              </m:acc>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e>
                          </m:nary>
                        </m:den>
                      </m:f>
                    </m:oMath>
                  </m:oMathPara>
                </a14:m>
                <a:endParaRPr lang="en-US" sz="1600" dirty="0" smtClean="0"/>
              </a:p>
              <a:p>
                <a:pPr marL="0" indent="0">
                  <a:lnSpc>
                    <a:spcPct val="120000"/>
                  </a:lnSpc>
                  <a:spcBef>
                    <a:spcPts val="600"/>
                  </a:spcBef>
                  <a:buNone/>
                </a:pPr>
                <a14:m>
                  <m:oMath xmlns:m="http://schemas.openxmlformats.org/officeDocument/2006/math">
                    <m:r>
                      <a:rPr lang="en-US" sz="1600" b="0" i="1" smtClean="0">
                        <a:latin typeface="Cambria Math" panose="02040503050406030204" pitchFamily="18" charset="0"/>
                      </a:rPr>
                      <m:t>𝐾</m:t>
                    </m:r>
                  </m:oMath>
                </a14:m>
                <a:r>
                  <a:rPr lang="en-US" sz="1600" dirty="0"/>
                  <a:t>- </a:t>
                </a:r>
                <a:r>
                  <a:rPr lang="uk-UA" sz="1600" dirty="0" smtClean="0"/>
                  <a:t>кількість класів</a:t>
                </a:r>
                <a:r>
                  <a:rPr lang="en-US" sz="1600" dirty="0" smtClean="0"/>
                  <a:t>;</a:t>
                </a:r>
              </a:p>
              <a:p>
                <a:pPr marL="0" indent="0">
                  <a:lnSpc>
                    <a:spcPct val="120000"/>
                  </a:lnSpc>
                  <a:spcBef>
                    <a:spcPts val="600"/>
                  </a:spcBef>
                  <a:buNone/>
                </a:pPr>
                <a14:m>
                  <m:oMath xmlns:m="http://schemas.openxmlformats.org/officeDocument/2006/math">
                    <m:r>
                      <a:rPr lang="en-US" sz="1600" i="1">
                        <a:latin typeface="Cambria Math" panose="02040503050406030204" pitchFamily="18" charset="0"/>
                        <a:ea typeface="Cambria Math" panose="02040503050406030204" pitchFamily="18" charset="0"/>
                      </a:rPr>
                      <m:t>𝑠</m:t>
                    </m:r>
                    <m:d>
                      <m:dPr>
                        <m:ctrlPr>
                          <a:rPr lang="en-US" sz="1600" i="1">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𝑥</m:t>
                            </m:r>
                          </m:e>
                        </m:acc>
                      </m:e>
                    </m:d>
                  </m:oMath>
                </a14:m>
                <a:r>
                  <a:rPr lang="en-US" sz="1600" dirty="0" smtClean="0"/>
                  <a:t> </a:t>
                </a:r>
                <a:r>
                  <a:rPr lang="en-US" sz="1600" dirty="0"/>
                  <a:t>- </a:t>
                </a:r>
                <a:r>
                  <a:rPr lang="uk-UA" sz="1600" dirty="0" smtClean="0"/>
                  <a:t>вектор, який включає суми балів кожного класу зразка </a:t>
                </a:r>
                <a:r>
                  <a:rPr lang="en-US" sz="1600" b="1" dirty="0" smtClean="0"/>
                  <a:t>x</a:t>
                </a:r>
                <a:r>
                  <a:rPr lang="en-US" sz="1600" dirty="0" smtClean="0"/>
                  <a:t>.</a:t>
                </a:r>
              </a:p>
              <a:p>
                <a:pPr marL="0" indent="0">
                  <a:lnSpc>
                    <a:spcPct val="120000"/>
                  </a:lnSpc>
                  <a:spcBef>
                    <a:spcPts val="600"/>
                  </a:spcBef>
                  <a:buNone/>
                </a:pPr>
                <a14:m>
                  <m:oMath xmlns:m="http://schemas.openxmlformats.org/officeDocument/2006/math">
                    <m:r>
                      <a:rPr lang="en-US" sz="1600" i="1">
                        <a:latin typeface="Cambria Math" panose="02040503050406030204" pitchFamily="18" charset="0"/>
                        <a:ea typeface="Cambria Math" panose="02040503050406030204" pitchFamily="18" charset="0"/>
                      </a:rPr>
                      <m:t>𝜎</m:t>
                    </m:r>
                    <m:sSub>
                      <m:sSubPr>
                        <m:ctrlPr>
                          <a:rPr lang="en-US" sz="1600" i="1">
                            <a:latin typeface="Cambria Math" panose="02040503050406030204" pitchFamily="18" charset="0"/>
                            <a:ea typeface="Cambria Math" panose="02040503050406030204" pitchFamily="18" charset="0"/>
                          </a:rPr>
                        </m:ctrlPr>
                      </m:sSubPr>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𝑠</m:t>
                            </m:r>
                            <m:d>
                              <m:dPr>
                                <m:ctrlPr>
                                  <a:rPr lang="en-US" sz="1600" i="1">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𝑥</m:t>
                                    </m:r>
                                  </m:e>
                                </m:acc>
                              </m:e>
                            </m:d>
                          </m:e>
                        </m:d>
                      </m:e>
                      <m:sub>
                        <m:r>
                          <a:rPr lang="en-US" sz="1600" i="1">
                            <a:latin typeface="Cambria Math" panose="02040503050406030204" pitchFamily="18" charset="0"/>
                            <a:ea typeface="Cambria Math" panose="02040503050406030204" pitchFamily="18" charset="0"/>
                          </a:rPr>
                          <m:t>𝑘</m:t>
                        </m:r>
                      </m:sub>
                    </m:sSub>
                  </m:oMath>
                </a14:m>
                <a:r>
                  <a:rPr lang="en-US" sz="1600" dirty="0" smtClean="0"/>
                  <a:t> - </a:t>
                </a:r>
                <a:r>
                  <a:rPr lang="uk-UA" sz="1600" dirty="0" err="1" smtClean="0"/>
                  <a:t>оцінкова</a:t>
                </a:r>
                <a:r>
                  <a:rPr lang="uk-UA" sz="1600" dirty="0" smtClean="0"/>
                  <a:t> вірогідність того, що зразок</a:t>
                </a:r>
                <a:r>
                  <a:rPr lang="en-US" sz="1600" dirty="0" smtClean="0"/>
                  <a:t> </a:t>
                </a:r>
                <a:r>
                  <a:rPr lang="en-US" sz="1600" b="1" dirty="0"/>
                  <a:t>x</a:t>
                </a:r>
                <a:r>
                  <a:rPr lang="en-US" sz="1600" dirty="0"/>
                  <a:t> </a:t>
                </a:r>
                <a:r>
                  <a:rPr lang="uk-UA" sz="1600" dirty="0" smtClean="0"/>
                  <a:t>належить до класу </a:t>
                </a:r>
                <a:r>
                  <a:rPr lang="en-US" sz="1600" i="1" dirty="0" smtClean="0"/>
                  <a:t>k</a:t>
                </a:r>
                <a:r>
                  <a:rPr lang="en-US" sz="1600" dirty="0" smtClean="0"/>
                  <a:t> </a:t>
                </a:r>
                <a:r>
                  <a:rPr lang="uk-UA" sz="1600" dirty="0" smtClean="0"/>
                  <a:t>при заданих сумах балів кожного класу для зразка</a:t>
                </a:r>
                <a:r>
                  <a:rPr lang="en-US" sz="1600" dirty="0" smtClean="0"/>
                  <a:t>.</a:t>
                </a:r>
              </a:p>
              <a:p>
                <a:pPr marL="0" indent="0">
                  <a:lnSpc>
                    <a:spcPct val="120000"/>
                  </a:lnSpc>
                  <a:spcBef>
                    <a:spcPts val="600"/>
                  </a:spcBef>
                  <a:buNone/>
                </a:pPr>
                <a:endParaRPr lang="uk-UA" sz="1600" dirty="0"/>
              </a:p>
            </p:txBody>
          </p:sp>
        </mc:Choice>
        <mc:Fallback xmlns="">
          <p:sp>
            <p:nvSpPr>
              <p:cNvPr id="3" name="Объект 2"/>
              <p:cNvSpPr>
                <a:spLocks noGrp="1" noRot="1" noChangeAspect="1" noMove="1" noResize="1" noEditPoints="1" noAdjustHandles="1" noChangeArrowheads="1" noChangeShapeType="1" noTextEdit="1"/>
              </p:cNvSpPr>
              <p:nvPr>
                <p:ph sz="quarter" idx="13"/>
              </p:nvPr>
            </p:nvSpPr>
            <p:spPr>
              <a:xfrm>
                <a:off x="442127" y="1858946"/>
                <a:ext cx="5577673" cy="4999054"/>
              </a:xfrm>
              <a:blipFill>
                <a:blip r:embed="rId3"/>
                <a:stretch>
                  <a:fillRect l="-656"/>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4" name="Объект 3"/>
              <p:cNvSpPr>
                <a:spLocks noGrp="1"/>
              </p:cNvSpPr>
              <p:nvPr>
                <p:ph sz="quarter" idx="14"/>
              </p:nvPr>
            </p:nvSpPr>
            <p:spPr>
              <a:xfrm>
                <a:off x="6172200" y="1788607"/>
                <a:ext cx="5105400" cy="4652385"/>
              </a:xfrm>
            </p:spPr>
            <p:txBody>
              <a:bodyPr>
                <a:normAutofit fontScale="85000" lnSpcReduction="10000"/>
              </a:bodyPr>
              <a:lstStyle/>
              <a:p>
                <a:pPr marL="457200" indent="-457200">
                  <a:lnSpc>
                    <a:spcPct val="110000"/>
                  </a:lnSpc>
                  <a:spcBef>
                    <a:spcPts val="600"/>
                  </a:spcBef>
                  <a:buFont typeface="+mj-lt"/>
                  <a:buAutoNum type="arabicParenR" startAt="3"/>
                </a:pPr>
                <a:r>
                  <a:rPr lang="uk-UA" dirty="0" smtClean="0"/>
                  <a:t>Прогноз класифікатора, заснованого на багатозмінній логістичні </a:t>
                </a:r>
                <a:r>
                  <a:rPr lang="uk-UA" dirty="0" err="1" smtClean="0"/>
                  <a:t>решресії</a:t>
                </a:r>
                <a:r>
                  <a:rPr lang="en-US" dirty="0" smtClean="0"/>
                  <a:t>:</a:t>
                </a:r>
              </a:p>
              <a:p>
                <a:pPr marL="0" indent="0">
                  <a:lnSpc>
                    <a:spcPct val="110000"/>
                  </a:lnSpc>
                  <a:spcBef>
                    <a:spcPts val="600"/>
                  </a:spcBef>
                  <a:buNone/>
                </a:pPr>
                <a14:m>
                  <m:oMathPara xmlns:m="http://schemas.openxmlformats.org/officeDocument/2006/math">
                    <m:oMathParaPr>
                      <m:jc m:val="centerGroup"/>
                    </m:oMathParaPr>
                    <m:oMath xmlns:m="http://schemas.openxmlformats.org/officeDocument/2006/math">
                      <m:acc>
                        <m:accPr>
                          <m:chr m:val="̂"/>
                          <m:ctrlPr>
                            <a:rPr lang="uk-UA"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𝑘</m:t>
                              </m:r>
                            </m:lim>
                          </m:limLow>
                        </m:fName>
                        <m:e>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rPr>
                            <m:t>)</m:t>
                          </m:r>
                        </m:e>
                      </m:func>
                    </m:oMath>
                  </m:oMathPara>
                </a14:m>
                <a:endParaRPr lang="en-US" dirty="0" smtClean="0"/>
              </a:p>
              <a:p>
                <a:pPr marL="457200" indent="-457200">
                  <a:lnSpc>
                    <a:spcPct val="110000"/>
                  </a:lnSpc>
                  <a:spcBef>
                    <a:spcPts val="600"/>
                  </a:spcBef>
                  <a:buFont typeface="+mj-lt"/>
                  <a:buAutoNum type="arabicParenR" startAt="4"/>
                </a:pPr>
                <a:r>
                  <a:rPr lang="uk-UA" dirty="0" smtClean="0"/>
                  <a:t>Функція витрат у формі перехресної ентропії</a:t>
                </a:r>
                <a:r>
                  <a:rPr lang="en-US" dirty="0" smtClean="0"/>
                  <a:t>:</a:t>
                </a:r>
              </a:p>
              <a:p>
                <a:pPr marL="0" indent="0">
                  <a:lnSpc>
                    <a:spcPct val="110000"/>
                  </a:lnSpc>
                  <a:spcBef>
                    <a:spcPts val="6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e>
                              </m:func>
                            </m:e>
                          </m:nary>
                        </m:e>
                      </m:nary>
                    </m:oMath>
                  </m:oMathPara>
                </a14:m>
                <a:endParaRPr lang="en-US" dirty="0" smtClean="0"/>
              </a:p>
              <a:p>
                <a:pPr marL="0" indent="0">
                  <a:lnSpc>
                    <a:spcPct val="110000"/>
                  </a:lnSpc>
                  <a:spcBef>
                    <a:spcPts val="600"/>
                  </a:spcBef>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𝑘</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a14:m>
                <a:r>
                  <a:rPr lang="en-US" dirty="0" smtClean="0"/>
                  <a:t> </a:t>
                </a:r>
                <a:r>
                  <a:rPr lang="en-US" dirty="0"/>
                  <a:t>- 1, </a:t>
                </a:r>
                <a:r>
                  <a:rPr lang="uk-UA" dirty="0" smtClean="0"/>
                  <a:t>дорівнює</a:t>
                </a:r>
                <a:r>
                  <a:rPr lang="en-US" dirty="0" smtClean="0"/>
                  <a:t> </a:t>
                </a:r>
                <a:r>
                  <a:rPr lang="en-US" dirty="0"/>
                  <a:t>1 </a:t>
                </a:r>
                <a:r>
                  <a:rPr lang="uk-UA" dirty="0" smtClean="0"/>
                  <a:t>якщо цільовим класом </a:t>
                </a:r>
                <a:r>
                  <a:rPr lang="en-US" dirty="0" err="1" smtClean="0"/>
                  <a:t>i</a:t>
                </a:r>
                <a:r>
                  <a:rPr lang="en-US" dirty="0" smtClean="0"/>
                  <a:t>-</a:t>
                </a:r>
                <a:r>
                  <a:rPr lang="uk-UA" dirty="0" smtClean="0"/>
                  <a:t>го</a:t>
                </a:r>
                <a:r>
                  <a:rPr lang="en-US" dirty="0" smtClean="0"/>
                  <a:t> </a:t>
                </a:r>
                <a:r>
                  <a:rPr lang="uk-UA" dirty="0" smtClean="0"/>
                  <a:t>зразка є </a:t>
                </a:r>
                <a:r>
                  <a:rPr lang="en-US" dirty="0" smtClean="0"/>
                  <a:t>k;</a:t>
                </a:r>
                <a:r>
                  <a:rPr lang="uk-UA" dirty="0" smtClean="0"/>
                  <a:t> в протилежному випадку </a:t>
                </a:r>
                <a:r>
                  <a:rPr lang="uk-UA" dirty="0" err="1" smtClean="0"/>
                  <a:t>лорівнює</a:t>
                </a:r>
                <a:r>
                  <a:rPr lang="en-US" dirty="0" smtClean="0"/>
                  <a:t> </a:t>
                </a:r>
                <a:r>
                  <a:rPr lang="en-US" dirty="0"/>
                  <a:t>0</a:t>
                </a:r>
                <a:r>
                  <a:rPr lang="en-US" dirty="0" smtClean="0"/>
                  <a:t>.</a:t>
                </a:r>
              </a:p>
              <a:p>
                <a:pPr marL="457200" indent="-457200">
                  <a:lnSpc>
                    <a:spcPct val="110000"/>
                  </a:lnSpc>
                  <a:spcBef>
                    <a:spcPts val="600"/>
                  </a:spcBef>
                  <a:buFont typeface="+mj-lt"/>
                  <a:buAutoNum type="arabicParenR" startAt="5"/>
                </a:pPr>
                <a:r>
                  <a:rPr lang="uk-UA" dirty="0" smtClean="0"/>
                  <a:t>Вектор-градієнт перехресної ентропії для </a:t>
                </a:r>
                <a:r>
                  <a:rPr lang="uk-UA" dirty="0" err="1" smtClean="0"/>
                  <a:t>класа</a:t>
                </a:r>
                <a:r>
                  <a:rPr lang="uk-UA" dirty="0" smtClean="0"/>
                  <a:t> </a:t>
                </a:r>
                <a:r>
                  <a:rPr lang="en-US" dirty="0" smtClean="0"/>
                  <a:t>k:</a:t>
                </a:r>
              </a:p>
              <a:p>
                <a:pPr marL="0" indent="0">
                  <a:lnSpc>
                    <a:spcPct val="110000"/>
                  </a:lnSpc>
                  <a:spcBef>
                    <a:spcPts val="60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𝑘</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i="1">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nary>
                    </m:oMath>
                  </m:oMathPara>
                </a14:m>
                <a:endParaRPr lang="en-US" dirty="0" smtClean="0"/>
              </a:p>
              <a:p>
                <a:pPr marL="0" indent="0">
                  <a:lnSpc>
                    <a:spcPct val="110000"/>
                  </a:lnSpc>
                  <a:spcBef>
                    <a:spcPts val="600"/>
                  </a:spcBef>
                  <a:buNone/>
                </a:pPr>
                <a:endParaRPr lang="uk-UA" dirty="0"/>
              </a:p>
            </p:txBody>
          </p:sp>
        </mc:Choice>
        <mc:Fallback xmlns="">
          <p:sp>
            <p:nvSpPr>
              <p:cNvPr id="4" name="Объект 3"/>
              <p:cNvSpPr>
                <a:spLocks noGrp="1" noRot="1" noChangeAspect="1" noMove="1" noResize="1" noEditPoints="1" noAdjustHandles="1" noChangeArrowheads="1" noChangeShapeType="1" noTextEdit="1"/>
              </p:cNvSpPr>
              <p:nvPr>
                <p:ph sz="quarter" idx="14"/>
              </p:nvPr>
            </p:nvSpPr>
            <p:spPr>
              <a:xfrm>
                <a:off x="6172200" y="1788607"/>
                <a:ext cx="5105400" cy="4652385"/>
              </a:xfrm>
              <a:blipFill>
                <a:blip r:embed="rId4"/>
                <a:stretch>
                  <a:fillRect l="-836" t="-393"/>
                </a:stretch>
              </a:blipFill>
            </p:spPr>
            <p:txBody>
              <a:bodyPr/>
              <a:lstStyle/>
              <a:p>
                <a:r>
                  <a:rPr lang="uk-UA">
                    <a:noFill/>
                  </a:rPr>
                  <a:t> </a:t>
                </a:r>
              </a:p>
            </p:txBody>
          </p:sp>
        </mc:Fallback>
      </mc:AlternateContent>
    </p:spTree>
    <p:extLst>
      <p:ext uri="{BB962C8B-B14F-4D97-AF65-F5344CB8AC3E}">
        <p14:creationId xmlns:p14="http://schemas.microsoft.com/office/powerpoint/2010/main" val="153573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4" y="146244"/>
            <a:ext cx="10364451" cy="868639"/>
          </a:xfrm>
        </p:spPr>
        <p:txBody>
          <a:bodyPr vert="horz" lIns="91440" tIns="45720" rIns="91440" bIns="45720" rtlCol="0" anchor="ctr">
            <a:noAutofit/>
          </a:bodyPr>
          <a:lstStyle/>
          <a:p>
            <a:pPr algn="ctr"/>
            <a:r>
              <a:rPr lang="en-CA" sz="4400" b="1" dirty="0" err="1"/>
              <a:t>softmax</a:t>
            </a:r>
            <a:r>
              <a:rPr lang="en-CA" sz="4400" b="1" dirty="0"/>
              <a:t> regression result</a:t>
            </a:r>
            <a:endParaRPr lang="uk-UA" sz="4400" b="1" dirty="0"/>
          </a:p>
        </p:txBody>
      </p:sp>
      <p:pic>
        <p:nvPicPr>
          <p:cNvPr id="5" name="Объект 4"/>
          <p:cNvPicPr>
            <a:picLocks noGrp="1" noChangeAspect="1"/>
          </p:cNvPicPr>
          <p:nvPr>
            <p:ph sz="quarter" idx="13"/>
          </p:nvPr>
        </p:nvPicPr>
        <p:blipFill>
          <a:blip r:embed="rId3"/>
          <a:stretch>
            <a:fillRect/>
          </a:stretch>
        </p:blipFill>
        <p:spPr>
          <a:xfrm>
            <a:off x="532563" y="1599030"/>
            <a:ext cx="5105400" cy="1327545"/>
          </a:xfrm>
          <a:prstGeom prst="rect">
            <a:avLst/>
          </a:prstGeom>
        </p:spPr>
      </p:pic>
      <p:pic>
        <p:nvPicPr>
          <p:cNvPr id="6" name="Объект 5"/>
          <p:cNvPicPr>
            <a:picLocks noGrp="1" noChangeAspect="1"/>
          </p:cNvPicPr>
          <p:nvPr>
            <p:ph sz="quarter" idx="14"/>
          </p:nvPr>
        </p:nvPicPr>
        <p:blipFill>
          <a:blip r:embed="rId4"/>
          <a:stretch>
            <a:fillRect/>
          </a:stretch>
        </p:blipFill>
        <p:spPr>
          <a:xfrm>
            <a:off x="5874937" y="1090231"/>
            <a:ext cx="5737960" cy="2607562"/>
          </a:xfrm>
          <a:prstGeom prst="rect">
            <a:avLst/>
          </a:prstGeom>
        </p:spPr>
      </p:pic>
      <p:pic>
        <p:nvPicPr>
          <p:cNvPr id="8" name="Рисунок 7"/>
          <p:cNvPicPr>
            <a:picLocks noChangeAspect="1"/>
          </p:cNvPicPr>
          <p:nvPr/>
        </p:nvPicPr>
        <p:blipFill>
          <a:blip r:embed="rId5"/>
          <a:stretch>
            <a:fillRect/>
          </a:stretch>
        </p:blipFill>
        <p:spPr>
          <a:xfrm>
            <a:off x="5046314" y="4183255"/>
            <a:ext cx="3305175" cy="1485900"/>
          </a:xfrm>
          <a:prstGeom prst="rect">
            <a:avLst/>
          </a:prstGeom>
        </p:spPr>
      </p:pic>
      <p:pic>
        <p:nvPicPr>
          <p:cNvPr id="3" name="Рисунок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1033" y="3179127"/>
            <a:ext cx="2668459" cy="3347278"/>
          </a:xfrm>
          <a:prstGeom prst="rect">
            <a:avLst/>
          </a:prstGeom>
        </p:spPr>
      </p:pic>
    </p:spTree>
    <p:extLst>
      <p:ext uri="{BB962C8B-B14F-4D97-AF65-F5344CB8AC3E}">
        <p14:creationId xmlns:p14="http://schemas.microsoft.com/office/powerpoint/2010/main" val="4125018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149" y="246728"/>
            <a:ext cx="10364451" cy="989219"/>
          </a:xfrm>
        </p:spPr>
        <p:txBody>
          <a:bodyPr/>
          <a:lstStyle/>
          <a:p>
            <a:r>
              <a:rPr lang="en-CA" dirty="0"/>
              <a:t>Questions</a:t>
            </a:r>
            <a:endParaRPr lang="uk-UA" dirty="0"/>
          </a:p>
        </p:txBody>
      </p:sp>
      <p:sp>
        <p:nvSpPr>
          <p:cNvPr id="3" name="Объект 2"/>
          <p:cNvSpPr>
            <a:spLocks noGrp="1"/>
          </p:cNvSpPr>
          <p:nvPr>
            <p:ph sz="quarter" idx="13"/>
          </p:nvPr>
        </p:nvSpPr>
        <p:spPr>
          <a:xfrm>
            <a:off x="481695" y="1346479"/>
            <a:ext cx="5376494" cy="4652387"/>
          </a:xfrm>
        </p:spPr>
        <p:txBody>
          <a:bodyPr>
            <a:noAutofit/>
          </a:bodyPr>
          <a:lstStyle/>
          <a:p>
            <a:pPr marL="457200" indent="-457200">
              <a:buFont typeface="+mj-lt"/>
              <a:buAutoNum type="arabicParenR"/>
            </a:pPr>
            <a:r>
              <a:rPr lang="en-US" sz="1500" dirty="0" smtClean="0"/>
              <a:t>What </a:t>
            </a:r>
            <a:r>
              <a:rPr lang="en-US" sz="1500" dirty="0"/>
              <a:t>linear regression training algorithm can you use if you have a training set with millions of features</a:t>
            </a:r>
            <a:r>
              <a:rPr lang="en-US" sz="1500" dirty="0" smtClean="0"/>
              <a:t>?</a:t>
            </a:r>
            <a:endParaRPr lang="ru-RU" sz="1500" dirty="0" smtClean="0"/>
          </a:p>
          <a:p>
            <a:pPr marL="457200" indent="-457200">
              <a:buFont typeface="+mj-lt"/>
              <a:buAutoNum type="arabicParenR"/>
            </a:pPr>
            <a:r>
              <a:rPr lang="en-US" sz="1500" dirty="0" smtClean="0"/>
              <a:t>Suppose </a:t>
            </a:r>
            <a:r>
              <a:rPr lang="en-US" sz="1500" dirty="0"/>
              <a:t>the features in your training set have very different scales. Which algorithms might suffer from this and how? What can you do about it</a:t>
            </a:r>
            <a:r>
              <a:rPr lang="en-US" sz="1500" dirty="0" smtClean="0"/>
              <a:t>?</a:t>
            </a:r>
            <a:endParaRPr lang="ru-RU" sz="1500" dirty="0" smtClean="0"/>
          </a:p>
          <a:p>
            <a:pPr marL="457200" indent="-457200">
              <a:buFont typeface="+mj-lt"/>
              <a:buAutoNum type="arabicParenR"/>
            </a:pPr>
            <a:r>
              <a:rPr lang="en-US" sz="1500" dirty="0" smtClean="0"/>
              <a:t>Can </a:t>
            </a:r>
            <a:r>
              <a:rPr lang="en-US" sz="1500" dirty="0"/>
              <a:t>gradient descent get stuck in a local minimum when training a logistic regression model</a:t>
            </a:r>
            <a:r>
              <a:rPr lang="en-US" sz="1500" dirty="0" smtClean="0"/>
              <a:t>?</a:t>
            </a:r>
            <a:endParaRPr lang="ru-RU" sz="1500" dirty="0" smtClean="0"/>
          </a:p>
          <a:p>
            <a:pPr marL="457200" indent="-457200">
              <a:buFont typeface="+mj-lt"/>
              <a:buAutoNum type="arabicParenR"/>
            </a:pPr>
            <a:r>
              <a:rPr lang="en-US" sz="1500" dirty="0" smtClean="0"/>
              <a:t>Do </a:t>
            </a:r>
            <a:r>
              <a:rPr lang="en-US" sz="1500" dirty="0"/>
              <a:t>all gradient descent algorithms lead to the same model, provided you let them run long enough</a:t>
            </a:r>
            <a:r>
              <a:rPr lang="en-US" sz="1500" dirty="0" smtClean="0"/>
              <a:t>?</a:t>
            </a:r>
            <a:endParaRPr lang="ru-RU" sz="1500" dirty="0" smtClean="0"/>
          </a:p>
          <a:p>
            <a:pPr marL="457200" indent="-457200">
              <a:buFont typeface="+mj-lt"/>
              <a:buAutoNum type="arabicParenR"/>
            </a:pPr>
            <a:r>
              <a:rPr lang="en-US" sz="1500" dirty="0" smtClean="0"/>
              <a:t>Suppose </a:t>
            </a:r>
            <a:r>
              <a:rPr lang="en-US" sz="1500" dirty="0"/>
              <a:t>you are using batch gradient descent and plotting the validation error at each epoch. If you notice that the validation error is consistently increasing, what is likely going on? How can you fix this</a:t>
            </a:r>
            <a:r>
              <a:rPr lang="en-US" sz="1500" dirty="0" smtClean="0"/>
              <a:t>?</a:t>
            </a:r>
            <a:endParaRPr lang="ru-RU" sz="1500" dirty="0" smtClean="0"/>
          </a:p>
          <a:p>
            <a:pPr marL="457200" indent="-457200">
              <a:buFont typeface="+mj-lt"/>
              <a:buAutoNum type="arabicParenR"/>
            </a:pPr>
            <a:r>
              <a:rPr lang="en-US" sz="1500" dirty="0"/>
              <a:t>Is it a good idea to stop mini-batch gradient descent immediately when the validation error increases?</a:t>
            </a:r>
            <a:endParaRPr lang="ru-RU" sz="1500" dirty="0"/>
          </a:p>
          <a:p>
            <a:pPr marL="457200" indent="-457200">
              <a:buFont typeface="+mj-lt"/>
              <a:buAutoNum type="arabicParenR"/>
            </a:pPr>
            <a:endParaRPr lang="uk-UA" sz="1500" dirty="0"/>
          </a:p>
        </p:txBody>
      </p:sp>
      <p:sp>
        <p:nvSpPr>
          <p:cNvPr id="4" name="Объект 3"/>
          <p:cNvSpPr>
            <a:spLocks noGrp="1"/>
          </p:cNvSpPr>
          <p:nvPr>
            <p:ph sz="quarter" idx="14"/>
          </p:nvPr>
        </p:nvSpPr>
        <p:spPr>
          <a:xfrm>
            <a:off x="6172199" y="246728"/>
            <a:ext cx="5684855" cy="6194265"/>
          </a:xfrm>
        </p:spPr>
        <p:txBody>
          <a:bodyPr vert="horz" lIns="91440" tIns="45720" rIns="91440" bIns="45720" rtlCol="0">
            <a:noAutofit/>
          </a:bodyPr>
          <a:lstStyle/>
          <a:p>
            <a:pPr marL="457200" indent="-457200">
              <a:lnSpc>
                <a:spcPct val="100000"/>
              </a:lnSpc>
              <a:spcBef>
                <a:spcPts val="600"/>
              </a:spcBef>
              <a:buFont typeface="+mj-lt"/>
              <a:buAutoNum type="arabicParenR" startAt="7"/>
            </a:pPr>
            <a:r>
              <a:rPr lang="en-US" sz="1400" dirty="0" smtClean="0"/>
              <a:t>Which </a:t>
            </a:r>
            <a:r>
              <a:rPr lang="en-US" sz="1400" dirty="0"/>
              <a:t>gradient descent algorithm (among those discussed) will reach the neighborhood of the optimal solution the fastest? Which algorithm will actually converge? How can you make the other algorithms converge as well</a:t>
            </a:r>
            <a:r>
              <a:rPr lang="en-US" sz="1400" dirty="0" smtClean="0"/>
              <a:t>?</a:t>
            </a:r>
            <a:endParaRPr lang="ru-RU" sz="1400" dirty="0" smtClean="0"/>
          </a:p>
          <a:p>
            <a:pPr marL="457200" indent="-457200">
              <a:lnSpc>
                <a:spcPct val="100000"/>
              </a:lnSpc>
              <a:spcBef>
                <a:spcPts val="600"/>
              </a:spcBef>
              <a:buFont typeface="+mj-lt"/>
              <a:buAutoNum type="arabicParenR" startAt="7"/>
            </a:pPr>
            <a:r>
              <a:rPr lang="en-US" sz="1400" dirty="0" smtClean="0"/>
              <a:t> </a:t>
            </a:r>
            <a:r>
              <a:rPr lang="en-US" sz="1400" dirty="0"/>
              <a:t>Suppose you are using polynomial regression. You plot the learning curves and notice a large gap between the training error and the validation error. What happened? Name three ways to solve it</a:t>
            </a:r>
            <a:r>
              <a:rPr lang="en-US" sz="1400" dirty="0" smtClean="0"/>
              <a:t>.</a:t>
            </a:r>
            <a:endParaRPr lang="ru-RU" sz="1400" dirty="0" smtClean="0"/>
          </a:p>
          <a:p>
            <a:pPr marL="457200" indent="-457200">
              <a:lnSpc>
                <a:spcPct val="100000"/>
              </a:lnSpc>
              <a:spcBef>
                <a:spcPts val="600"/>
              </a:spcBef>
              <a:buFont typeface="+mj-lt"/>
              <a:buAutoNum type="arabicParenR" startAt="7"/>
            </a:pPr>
            <a:r>
              <a:rPr lang="en-US" sz="1400" dirty="0" smtClean="0"/>
              <a:t>Suppose </a:t>
            </a:r>
            <a:r>
              <a:rPr lang="en-US" sz="1400" dirty="0"/>
              <a:t>you are using ridge regression and notice that the training error and the validation error are almost the same and quite high. Would you say that the model suffers from high bias or high variance? Should you increase the regularization </a:t>
            </a:r>
            <a:r>
              <a:rPr lang="en-US" sz="1400" dirty="0" err="1"/>
              <a:t>hyperparameter</a:t>
            </a:r>
            <a:r>
              <a:rPr lang="en-US" sz="1400" dirty="0"/>
              <a:t> a or decrease it</a:t>
            </a:r>
            <a:r>
              <a:rPr lang="en-US" sz="1400" dirty="0" smtClean="0"/>
              <a:t>?</a:t>
            </a:r>
            <a:endParaRPr lang="ru-RU" sz="1400" dirty="0" smtClean="0"/>
          </a:p>
          <a:p>
            <a:pPr marL="457200" indent="-457200">
              <a:lnSpc>
                <a:spcPct val="100000"/>
              </a:lnSpc>
              <a:spcBef>
                <a:spcPts val="600"/>
              </a:spcBef>
              <a:buFont typeface="+mj-lt"/>
              <a:buAutoNum type="arabicParenR" startAt="7"/>
            </a:pPr>
            <a:r>
              <a:rPr lang="en-US" sz="1400" dirty="0" smtClean="0"/>
              <a:t> </a:t>
            </a:r>
            <a:r>
              <a:rPr lang="en-US" sz="1400" dirty="0"/>
              <a:t>Why would you want to use</a:t>
            </a:r>
            <a:r>
              <a:rPr lang="en-US" sz="1400" dirty="0" smtClean="0"/>
              <a:t>:</a:t>
            </a:r>
            <a:endParaRPr lang="ru-RU" sz="1400" dirty="0" smtClean="0"/>
          </a:p>
          <a:p>
            <a:pPr marL="0" indent="0">
              <a:lnSpc>
                <a:spcPct val="100000"/>
              </a:lnSpc>
              <a:spcBef>
                <a:spcPts val="600"/>
              </a:spcBef>
              <a:buNone/>
            </a:pPr>
            <a:r>
              <a:rPr lang="en-US" sz="1400" dirty="0" smtClean="0"/>
              <a:t>- </a:t>
            </a:r>
            <a:r>
              <a:rPr lang="en-US" sz="1400" dirty="0"/>
              <a:t>Ridge regression instead of regular linear regression (i.e. without any regularization</a:t>
            </a:r>
            <a:r>
              <a:rPr lang="en-US" sz="1400" dirty="0" smtClean="0"/>
              <a:t>)?</a:t>
            </a:r>
            <a:endParaRPr lang="ru-RU" sz="1400" dirty="0" smtClean="0"/>
          </a:p>
          <a:p>
            <a:pPr marL="0" indent="0">
              <a:lnSpc>
                <a:spcPct val="100000"/>
              </a:lnSpc>
              <a:spcBef>
                <a:spcPts val="600"/>
              </a:spcBef>
              <a:buNone/>
            </a:pPr>
            <a:r>
              <a:rPr lang="ru-RU" sz="1400" dirty="0" smtClean="0"/>
              <a:t>-</a:t>
            </a:r>
            <a:r>
              <a:rPr lang="en-US" sz="1400" dirty="0" smtClean="0"/>
              <a:t> </a:t>
            </a:r>
            <a:r>
              <a:rPr lang="en-US" sz="1400" dirty="0"/>
              <a:t>Lasso regression instead of Ridge regression</a:t>
            </a:r>
            <a:r>
              <a:rPr lang="en-US" sz="1400" dirty="0" smtClean="0"/>
              <a:t>?</a:t>
            </a:r>
            <a:endParaRPr lang="ru-RU" sz="1400" dirty="0" smtClean="0"/>
          </a:p>
          <a:p>
            <a:pPr marL="0" indent="0">
              <a:lnSpc>
                <a:spcPct val="100000"/>
              </a:lnSpc>
              <a:spcBef>
                <a:spcPts val="600"/>
              </a:spcBef>
              <a:buNone/>
            </a:pPr>
            <a:r>
              <a:rPr lang="en-US" sz="1400" dirty="0" smtClean="0"/>
              <a:t>- </a:t>
            </a:r>
            <a:r>
              <a:rPr lang="en-US" sz="1400" dirty="0"/>
              <a:t>Elastic net instead of Lasso regression</a:t>
            </a:r>
            <a:r>
              <a:rPr lang="en-US" sz="1400" dirty="0" smtClean="0"/>
              <a:t>?</a:t>
            </a:r>
            <a:endParaRPr lang="ru-RU" sz="1400" dirty="0" smtClean="0"/>
          </a:p>
          <a:p>
            <a:pPr marL="457200" indent="-457200">
              <a:lnSpc>
                <a:spcPct val="100000"/>
              </a:lnSpc>
              <a:spcBef>
                <a:spcPts val="600"/>
              </a:spcBef>
              <a:buFont typeface="+mj-lt"/>
              <a:buAutoNum type="arabicParenR" startAt="11"/>
            </a:pPr>
            <a:r>
              <a:rPr lang="en-US" sz="1400" dirty="0" smtClean="0"/>
              <a:t>Suppose </a:t>
            </a:r>
            <a:r>
              <a:rPr lang="en-US" sz="1400" dirty="0"/>
              <a:t>you want to classify photos as outside/inside and day/night. Should you implement two logistic regression based classifiers or one multivariable logistic regression based classifier?</a:t>
            </a:r>
            <a:endParaRPr lang="uk-UA" sz="1400" dirty="0"/>
          </a:p>
        </p:txBody>
      </p:sp>
    </p:spTree>
    <p:extLst>
      <p:ext uri="{BB962C8B-B14F-4D97-AF65-F5344CB8AC3E}">
        <p14:creationId xmlns:p14="http://schemas.microsoft.com/office/powerpoint/2010/main" val="46476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vert="horz" lIns="91440" tIns="45720" rIns="91440" bIns="45720" rtlCol="0" anchor="ctr">
            <a:normAutofit/>
          </a:bodyPr>
          <a:lstStyle/>
          <a:p>
            <a:r>
              <a:rPr lang="uk-UA" sz="6600" dirty="0" smtClean="0"/>
              <a:t>Лінійна регресія</a:t>
            </a:r>
            <a:endParaRPr lang="uk-UA" sz="6600" dirty="0"/>
          </a:p>
        </p:txBody>
      </p:sp>
      <p:sp>
        <p:nvSpPr>
          <p:cNvPr id="6" name="Текст 5"/>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3232220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Лінійна регресійна модель</a:t>
            </a:r>
            <a:endParaRPr lang="uk-UA" dirty="0"/>
          </a:p>
        </p:txBody>
      </p:sp>
      <mc:AlternateContent xmlns:mc="http://schemas.openxmlformats.org/markup-compatibility/2006" xmlns:a14="http://schemas.microsoft.com/office/drawing/2010/main">
        <mc:Choice Requires="a14">
          <p:sp>
            <p:nvSpPr>
              <p:cNvPr id="3" name="Объект 2"/>
              <p:cNvSpPr>
                <a:spLocks noGrp="1"/>
              </p:cNvSpPr>
              <p:nvPr>
                <p:ph sz="quarter" idx="13"/>
              </p:nvPr>
            </p:nvSpPr>
            <p:spPr/>
            <p:txBody>
              <a:bodyPr>
                <a:normAutofit/>
              </a:bodyPr>
              <a:lstStyle/>
              <a:p>
                <a:pPr marL="0" indent="0">
                  <a:buNone/>
                </a:pPr>
                <a:endParaRPr lang="en-US"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i="1">
                              <a:latin typeface="Cambria Math" panose="02040503050406030204" pitchFamily="18" charset="0"/>
                            </a:rPr>
                            <m:t>𝑦</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m:t>
                          </m:r>
                        </m:sub>
                      </m:sSub>
                    </m:oMath>
                  </m:oMathPara>
                </a14:m>
                <a:endParaRPr lang="en-US" sz="2400" dirty="0" smtClean="0"/>
              </a:p>
              <a:p>
                <a:pPr marL="0" indent="0">
                  <a:buNone/>
                </a:pP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dirty="0" smtClean="0"/>
                  <a:t> - </a:t>
                </a:r>
                <a:r>
                  <a:rPr lang="uk-UA" sz="2400" dirty="0" smtClean="0">
                    <a:latin typeface="Caveat" panose="00000500000000000000" pitchFamily="2" charset="-52"/>
                  </a:rPr>
                  <a:t>прогнозне значення (</a:t>
                </a:r>
                <a:r>
                  <a:rPr lang="en-US" sz="2400" dirty="0" smtClean="0">
                    <a:latin typeface="Caveat" panose="00000500000000000000" pitchFamily="2" charset="-52"/>
                  </a:rPr>
                  <a:t>predicted value)</a:t>
                </a:r>
              </a:p>
              <a:p>
                <a:pPr marL="0" indent="0">
                  <a:buNone/>
                </a:pPr>
                <a14:m>
                  <m:oMath xmlns:m="http://schemas.openxmlformats.org/officeDocument/2006/math">
                    <m:r>
                      <a:rPr lang="en-US" sz="2400" b="0" i="1" smtClean="0">
                        <a:latin typeface="Cambria Math" panose="02040503050406030204" pitchFamily="18" charset="0"/>
                      </a:rPr>
                      <m:t>𝑛</m:t>
                    </m:r>
                  </m:oMath>
                </a14:m>
                <a:r>
                  <a:rPr lang="en-US" sz="2400" dirty="0" smtClean="0">
                    <a:latin typeface="Caveat" panose="00000500000000000000" pitchFamily="2" charset="-52"/>
                  </a:rPr>
                  <a:t> – </a:t>
                </a:r>
                <a:r>
                  <a:rPr lang="uk-UA" sz="2400" dirty="0" smtClean="0">
                    <a:latin typeface="Caveat" panose="00000500000000000000" pitchFamily="2" charset="-52"/>
                  </a:rPr>
                  <a:t>кількість ознак </a:t>
                </a:r>
                <a:r>
                  <a:rPr lang="en-US" sz="2400" dirty="0" smtClean="0">
                    <a:latin typeface="Caveat" panose="00000500000000000000" pitchFamily="2" charset="-52"/>
                  </a:rPr>
                  <a:t>(number of features) </a:t>
                </a:r>
                <a:endParaRPr lang="uk-UA" sz="2400" dirty="0" smtClean="0">
                  <a:latin typeface="Caveat" panose="00000500000000000000" pitchFamily="2" charset="-52"/>
                </a:endParaRP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oMath>
                </a14:m>
                <a:r>
                  <a:rPr lang="uk-UA" sz="2400" dirty="0" smtClean="0">
                    <a:latin typeface="Caveat" panose="00000500000000000000" pitchFamily="2" charset="-52"/>
                  </a:rPr>
                  <a:t> - значення і-ї ознаки (</a:t>
                </a:r>
                <a:r>
                  <a:rPr lang="en-US" sz="2400" dirty="0" smtClean="0">
                    <a:latin typeface="Caveat" panose="00000500000000000000" pitchFamily="2" charset="-52"/>
                  </a:rPr>
                  <a:t>value of </a:t>
                </a:r>
                <a:r>
                  <a:rPr lang="en-US" sz="2400" dirty="0" err="1" smtClean="0">
                    <a:latin typeface="Caveat" panose="00000500000000000000" pitchFamily="2" charset="-52"/>
                  </a:rPr>
                  <a:t>i-th</a:t>
                </a:r>
                <a:r>
                  <a:rPr lang="en-US" sz="2400" dirty="0" smtClean="0">
                    <a:latin typeface="Caveat" panose="00000500000000000000" pitchFamily="2" charset="-52"/>
                  </a:rPr>
                  <a:t>  feature</a:t>
                </a:r>
                <a:r>
                  <a:rPr lang="uk-UA" sz="2400" dirty="0" smtClean="0">
                    <a:latin typeface="Caveat" panose="00000500000000000000" pitchFamily="2" charset="-52"/>
                  </a:rPr>
                  <a:t>)</a:t>
                </a:r>
                <a:endParaRPr lang="en-US" sz="2400" dirty="0" smtClean="0">
                  <a:latin typeface="Caveat" panose="00000500000000000000" pitchFamily="2" charset="-52"/>
                </a:endParaRP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𝑗</m:t>
                        </m:r>
                      </m:sub>
                    </m:sSub>
                  </m:oMath>
                </a14:m>
                <a:r>
                  <a:rPr lang="en-US" sz="2400" dirty="0" smtClean="0">
                    <a:latin typeface="Caveat" panose="00000500000000000000" pitchFamily="2" charset="-52"/>
                  </a:rPr>
                  <a:t> - j-</a:t>
                </a:r>
                <a:r>
                  <a:rPr lang="ru-RU" sz="2400" dirty="0" smtClean="0">
                    <a:latin typeface="Caveat" panose="00000500000000000000" pitchFamily="2" charset="-52"/>
                  </a:rPr>
                  <a:t>та </a:t>
                </a:r>
                <a:r>
                  <a:rPr lang="uk-UA" sz="2400" dirty="0" smtClean="0">
                    <a:latin typeface="Caveat" panose="00000500000000000000" pitchFamily="2" charset="-52"/>
                  </a:rPr>
                  <a:t>вага ознаки включаючи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0</m:t>
                        </m:r>
                      </m:sub>
                    </m:sSub>
                  </m:oMath>
                </a14:m>
                <a:r>
                  <a:rPr lang="uk-UA" sz="2400" dirty="0" smtClean="0">
                    <a:latin typeface="Caveat" panose="00000500000000000000" pitchFamily="2" charset="-52"/>
                  </a:rPr>
                  <a:t> член зміщення (</a:t>
                </a:r>
                <a:r>
                  <a:rPr lang="en-US" sz="2400" dirty="0" smtClean="0">
                    <a:latin typeface="Caveat" panose="00000500000000000000" pitchFamily="2" charset="-52"/>
                  </a:rPr>
                  <a:t>bias term</a:t>
                </a:r>
                <a:r>
                  <a:rPr lang="uk-UA" sz="2400" dirty="0" smtClean="0">
                    <a:latin typeface="Caveat" panose="00000500000000000000" pitchFamily="2" charset="-52"/>
                  </a:rPr>
                  <a:t>) або вільний член (</a:t>
                </a:r>
                <a:r>
                  <a:rPr lang="en-US" sz="2400" dirty="0" smtClean="0">
                    <a:latin typeface="Caveat" panose="00000500000000000000" pitchFamily="2" charset="-52"/>
                  </a:rPr>
                  <a:t>intercept term</a:t>
                </a:r>
                <a:r>
                  <a:rPr lang="uk-UA" sz="2400" dirty="0" smtClean="0">
                    <a:latin typeface="Caveat" panose="00000500000000000000" pitchFamily="2" charset="-52"/>
                  </a:rPr>
                  <a:t>)</a:t>
                </a:r>
              </a:p>
              <a:p>
                <a:pPr marL="0" indent="0">
                  <a:buNone/>
                </a:pPr>
                <a:endParaRPr lang="uk-UA" sz="2400" dirty="0" smtClean="0">
                  <a:latin typeface="Caveat" panose="00000500000000000000" pitchFamily="2" charset="-52"/>
                </a:endParaRPr>
              </a:p>
              <a:p>
                <a:pPr marL="0" indent="0">
                  <a:buNone/>
                </a:pPr>
                <a:endParaRPr lang="uk-UA" sz="2400" dirty="0">
                  <a:latin typeface="Caveat" panose="00000500000000000000" pitchFamily="2" charset="-52"/>
                </a:endParaRPr>
              </a:p>
            </p:txBody>
          </p:sp>
        </mc:Choice>
        <mc:Fallback xmlns="">
          <p:sp>
            <p:nvSpPr>
              <p:cNvPr id="3" name="Объект 2"/>
              <p:cNvSpPr>
                <a:spLocks noGrp="1" noRot="1" noChangeAspect="1" noMove="1" noResize="1" noEditPoints="1" noAdjustHandles="1" noChangeArrowheads="1" noChangeShapeType="1" noTextEdit="1"/>
              </p:cNvSpPr>
              <p:nvPr>
                <p:ph sz="quarter" idx="13"/>
              </p:nvPr>
            </p:nvSpPr>
            <p:spPr>
              <a:blipFill>
                <a:blip r:embed="rId3"/>
                <a:stretch>
                  <a:fillRect l="-1909" r="-358" b="-2313"/>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4" name="Объект 3"/>
              <p:cNvSpPr>
                <a:spLocks noGrp="1"/>
              </p:cNvSpPr>
              <p:nvPr>
                <p:ph sz="quarter" idx="14"/>
              </p:nvPr>
            </p:nvSpPr>
            <p:spPr>
              <a:xfrm>
                <a:off x="6172200" y="2071396"/>
                <a:ext cx="5105400" cy="3900196"/>
              </a:xfrm>
            </p:spPr>
            <p:txBody>
              <a:bodyPr>
                <a:noAutofit/>
              </a:bodyPr>
              <a:lstStyle/>
              <a:p>
                <a:pPr marL="0" indent="0">
                  <a:buNone/>
                </a:pPr>
                <a:r>
                  <a:rPr lang="uk-UA" sz="2400" dirty="0">
                    <a:latin typeface="Caveat" panose="00000500000000000000" pitchFamily="2" charset="-52"/>
                  </a:rPr>
                  <a:t>Векторизована форма</a:t>
                </a:r>
              </a:p>
              <a:p>
                <a:pPr marL="0" indent="0">
                  <a:buNone/>
                </a:pPr>
                <a:endParaRPr lang="uk-UA"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𝑥</m:t>
                          </m:r>
                        </m:e>
                      </m:acc>
                    </m:oMath>
                  </m:oMathPara>
                </a14:m>
                <a:endParaRPr lang="en-US" sz="2400" dirty="0" smtClean="0"/>
              </a:p>
              <a:p>
                <a:pPr marL="0" indent="0">
                  <a:buNone/>
                </a:pP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dirty="0" smtClean="0"/>
                  <a:t> – </a:t>
                </a:r>
                <a:r>
                  <a:rPr lang="uk-UA" sz="2400" dirty="0">
                    <a:latin typeface="Caveat" panose="00000500000000000000" pitchFamily="2" charset="-52"/>
                  </a:rPr>
                  <a:t>вектор параметрів </a:t>
                </a:r>
                <a:r>
                  <a:rPr lang="uk-UA" sz="2400" dirty="0" smtClean="0">
                    <a:latin typeface="Caveat" panose="00000500000000000000" pitchFamily="2" charset="-52"/>
                  </a:rPr>
                  <a:t>моделі включаючи член зміщення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0</m:t>
                        </m:r>
                      </m:sub>
                    </m:sSub>
                  </m:oMath>
                </a14:m>
                <a:r>
                  <a:rPr lang="uk-UA" sz="2400" dirty="0" smtClean="0">
                    <a:latin typeface="Caveat" panose="00000500000000000000" pitchFamily="2" charset="-52"/>
                  </a:rPr>
                  <a:t> та ваги ознак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𝑗</m:t>
                        </m:r>
                      </m:sub>
                    </m:sSub>
                  </m:oMath>
                </a14:m>
                <a:endParaRPr lang="uk-UA" sz="2400" dirty="0" smtClean="0">
                  <a:latin typeface="Caveat" panose="00000500000000000000" pitchFamily="2" charset="-52"/>
                </a:endParaRPr>
              </a:p>
              <a:p>
                <a:pPr marL="0"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𝜃</m:t>
                        </m:r>
                      </m:e>
                      <m:sup>
                        <m:r>
                          <a:rPr lang="en-US" sz="2400" i="1">
                            <a:latin typeface="Cambria Math" panose="02040503050406030204" pitchFamily="18" charset="0"/>
                          </a:rPr>
                          <m:t>𝑇</m:t>
                        </m:r>
                      </m:sup>
                    </m:sSup>
                  </m:oMath>
                </a14:m>
                <a:r>
                  <a:rPr lang="uk-UA" sz="2400" dirty="0" smtClean="0">
                    <a:latin typeface="Caveat" panose="00000500000000000000" pitchFamily="2" charset="-52"/>
                  </a:rPr>
                  <a:t> - транспонований вектор параметрів (вектор </a:t>
                </a:r>
                <a:r>
                  <a:rPr lang="uk-UA" sz="2400" dirty="0" err="1" smtClean="0">
                    <a:latin typeface="Caveat" panose="00000500000000000000" pitchFamily="2" charset="-52"/>
                  </a:rPr>
                  <a:t>строка</a:t>
                </a:r>
                <a:r>
                  <a:rPr lang="uk-UA" sz="2400" dirty="0" smtClean="0">
                    <a:latin typeface="Caveat" panose="00000500000000000000" pitchFamily="2" charset="-52"/>
                  </a:rPr>
                  <a:t>)</a:t>
                </a:r>
              </a:p>
              <a:p>
                <a:pPr marL="0" indent="0">
                  <a:buNone/>
                </a:pPr>
                <a14:m>
                  <m:oMath xmlns:m="http://schemas.openxmlformats.org/officeDocument/2006/math">
                    <m:acc>
                      <m:accPr>
                        <m:chr m:val="⃗"/>
                        <m:ctrlPr>
                          <a:rPr lang="en-US" sz="2400" i="1" smtClean="0">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𝑥</m:t>
                        </m:r>
                      </m:e>
                    </m:acc>
                  </m:oMath>
                </a14:m>
                <a:r>
                  <a:rPr lang="uk-UA" sz="2400" dirty="0" smtClean="0">
                    <a:latin typeface="Caveat" panose="00000500000000000000" pitchFamily="2" charset="-52"/>
                  </a:rPr>
                  <a:t> - вектор ознак</a:t>
                </a:r>
              </a:p>
              <a:p>
                <a:pPr marL="0"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𝜃</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𝑥</m:t>
                        </m:r>
                      </m:e>
                    </m:acc>
                  </m:oMath>
                </a14:m>
                <a:r>
                  <a:rPr lang="uk-UA" sz="2400" dirty="0" smtClean="0">
                    <a:latin typeface="Caveat" panose="00000500000000000000" pitchFamily="2" charset="-52"/>
                  </a:rPr>
                  <a:t> - скалярний добуток</a:t>
                </a:r>
                <a:endParaRPr lang="uk-UA" sz="2400" dirty="0">
                  <a:latin typeface="Caveat" panose="00000500000000000000" pitchFamily="2" charset="-52"/>
                </a:endParaRPr>
              </a:p>
            </p:txBody>
          </p:sp>
        </mc:Choice>
        <mc:Fallback xmlns="">
          <p:sp>
            <p:nvSpPr>
              <p:cNvPr id="4" name="Объект 3"/>
              <p:cNvSpPr>
                <a:spLocks noGrp="1" noRot="1" noChangeAspect="1" noMove="1" noResize="1" noEditPoints="1" noAdjustHandles="1" noChangeArrowheads="1" noChangeShapeType="1" noTextEdit="1"/>
              </p:cNvSpPr>
              <p:nvPr>
                <p:ph sz="quarter" idx="14"/>
              </p:nvPr>
            </p:nvSpPr>
            <p:spPr>
              <a:xfrm>
                <a:off x="6172200" y="2071396"/>
                <a:ext cx="5105400" cy="3900196"/>
              </a:xfrm>
              <a:blipFill>
                <a:blip r:embed="rId4"/>
                <a:stretch>
                  <a:fillRect l="-1912" t="-2031" r="-1553" b="-2188"/>
                </a:stretch>
              </a:blipFill>
            </p:spPr>
            <p:txBody>
              <a:bodyPr/>
              <a:lstStyle/>
              <a:p>
                <a:r>
                  <a:rPr lang="uk-UA">
                    <a:noFill/>
                  </a:rPr>
                  <a:t> </a:t>
                </a:r>
              </a:p>
            </p:txBody>
          </p:sp>
        </mc:Fallback>
      </mc:AlternateContent>
    </p:spTree>
    <p:extLst>
      <p:ext uri="{BB962C8B-B14F-4D97-AF65-F5344CB8AC3E}">
        <p14:creationId xmlns:p14="http://schemas.microsoft.com/office/powerpoint/2010/main" val="285823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spcBef>
                <a:spcPts val="600"/>
              </a:spcBef>
            </a:pPr>
            <a:r>
              <a:rPr lang="uk-UA" dirty="0" smtClean="0"/>
              <a:t>Показник продуктивності моделі</a:t>
            </a:r>
            <a:endParaRPr lang="ru-RU" dirty="0"/>
          </a:p>
        </p:txBody>
      </p:sp>
      <mc:AlternateContent xmlns:mc="http://schemas.openxmlformats.org/markup-compatibility/2006" xmlns:a14="http://schemas.microsoft.com/office/drawing/2010/main">
        <mc:Choice Requires="a14">
          <p:sp>
            <p:nvSpPr>
              <p:cNvPr id="4" name="Объект 3"/>
              <p:cNvSpPr>
                <a:spLocks noGrp="1"/>
              </p:cNvSpPr>
              <p:nvPr>
                <p:ph sz="quarter" idx="13"/>
              </p:nvPr>
            </p:nvSpPr>
            <p:spPr>
              <a:xfrm>
                <a:off x="5078062" y="1105319"/>
                <a:ext cx="6200163" cy="4978240"/>
              </a:xfrm>
              <a:ln>
                <a:solidFill>
                  <a:schemeClr val="accent3"/>
                </a:solidFill>
              </a:ln>
            </p:spPr>
            <p:txBody>
              <a:bodyPr>
                <a:noAutofit/>
              </a:bodyPr>
              <a:lstStyle/>
              <a:p>
                <a:pPr marL="0" indent="0">
                  <a:lnSpc>
                    <a:spcPct val="110000"/>
                  </a:lnSpc>
                  <a:spcBef>
                    <a:spcPts val="600"/>
                  </a:spcBef>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𝑅𝑀𝑆𝐸</m:t>
                      </m:r>
                      <m:d>
                        <m:dPr>
                          <m:ctrlPr>
                            <a:rPr lang="en-US" sz="2200" i="1">
                              <a:latin typeface="Cambria Math" panose="02040503050406030204" pitchFamily="18" charset="0"/>
                            </a:rPr>
                          </m:ctrlPr>
                        </m:dPr>
                        <m:e>
                          <m:r>
                            <a:rPr lang="en-US" sz="2200" i="1">
                              <a:latin typeface="Cambria Math" panose="02040503050406030204" pitchFamily="18" charset="0"/>
                            </a:rPr>
                            <m:t>𝑋</m:t>
                          </m:r>
                          <m:r>
                            <a:rPr lang="en-US" sz="2200" i="1">
                              <a:latin typeface="Cambria Math" panose="02040503050406030204" pitchFamily="18" charset="0"/>
                            </a:rPr>
                            <m:t>,</m:t>
                          </m:r>
                          <m:r>
                            <a:rPr lang="en-US" sz="2200" i="1">
                              <a:latin typeface="Cambria Math" panose="02040503050406030204" pitchFamily="18" charset="0"/>
                            </a:rPr>
                            <m:t>h</m:t>
                          </m:r>
                        </m:e>
                      </m:d>
                      <m:r>
                        <a:rPr lang="en-US" sz="2200" i="1">
                          <a:latin typeface="Cambria Math" panose="02040503050406030204" pitchFamily="18" charset="0"/>
                        </a:rPr>
                        <m:t>=</m:t>
                      </m:r>
                      <m:rad>
                        <m:radPr>
                          <m:degHide m:val="on"/>
                          <m:ctrlPr>
                            <a:rPr lang="en-US" sz="2200" i="1">
                              <a:latin typeface="Cambria Math" panose="02040503050406030204" pitchFamily="18" charset="0"/>
                            </a:rPr>
                          </m:ctrlPr>
                        </m:radPr>
                        <m:deg/>
                        <m:e>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𝑚</m:t>
                              </m:r>
                            </m:den>
                          </m:f>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𝑚</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rPr>
                                        <m:t>h</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acc>
                                                <m:accPr>
                                                  <m:chr m:val="⃗"/>
                                                  <m:ctrlPr>
                                                    <a:rPr lang="en-US" sz="2200" i="1" smtClean="0">
                                                      <a:latin typeface="Cambria Math" panose="02040503050406030204" pitchFamily="18" charset="0"/>
                                                    </a:rPr>
                                                  </m:ctrlPr>
                                                </m:accPr>
                                                <m:e>
                                                  <m:r>
                                                    <a:rPr lang="en-US" sz="2200" i="1">
                                                      <a:latin typeface="Cambria Math" panose="02040503050406030204" pitchFamily="18" charset="0"/>
                                                    </a:rPr>
                                                    <m:t>𝑥</m:t>
                                                  </m:r>
                                                </m:e>
                                              </m:acc>
                                            </m:e>
                                            <m:sup>
                                              <m:d>
                                                <m:dPr>
                                                  <m:ctrlPr>
                                                    <a:rPr lang="en-US" sz="2200" i="1">
                                                      <a:latin typeface="Cambria Math" panose="02040503050406030204" pitchFamily="18" charset="0"/>
                                                    </a:rPr>
                                                  </m:ctrlPr>
                                                </m:dPr>
                                                <m:e>
                                                  <m:r>
                                                    <a:rPr lang="en-US" sz="2200" i="1">
                                                      <a:latin typeface="Cambria Math" panose="02040503050406030204" pitchFamily="18" charset="0"/>
                                                    </a:rPr>
                                                    <m:t>𝑖</m:t>
                                                  </m:r>
                                                </m:e>
                                              </m:d>
                                            </m:sup>
                                          </m:sSup>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sup>
                                      </m:sSup>
                                    </m:e>
                                  </m:d>
                                </m:e>
                                <m:sup>
                                  <m:r>
                                    <a:rPr lang="en-US" sz="2200" i="1">
                                      <a:latin typeface="Cambria Math" panose="02040503050406030204" pitchFamily="18" charset="0"/>
                                    </a:rPr>
                                    <m:t>2</m:t>
                                  </m:r>
                                </m:sup>
                              </m:sSup>
                            </m:e>
                          </m:nary>
                        </m:e>
                      </m:rad>
                    </m:oMath>
                  </m:oMathPara>
                </a14:m>
                <a:endParaRPr lang="en-US" sz="2200" dirty="0"/>
              </a:p>
              <a:p>
                <a:pPr marL="0" indent="0">
                  <a:lnSpc>
                    <a:spcPct val="110000"/>
                  </a:lnSpc>
                  <a:spcBef>
                    <a:spcPts val="600"/>
                  </a:spcBef>
                  <a:buNone/>
                </a:pPr>
                <a14:m>
                  <m:oMath xmlns:m="http://schemas.openxmlformats.org/officeDocument/2006/math">
                    <m:r>
                      <a:rPr lang="en-US" sz="2200" i="1">
                        <a:latin typeface="Cambria Math" panose="02040503050406030204" pitchFamily="18" charset="0"/>
                      </a:rPr>
                      <m:t>𝑚</m:t>
                    </m:r>
                  </m:oMath>
                </a14:m>
                <a:r>
                  <a:rPr lang="en-US" sz="2200" dirty="0"/>
                  <a:t> </a:t>
                </a:r>
                <a:r>
                  <a:rPr lang="en-US" sz="2200" dirty="0" smtClean="0"/>
                  <a:t>– </a:t>
                </a:r>
                <a:r>
                  <a:rPr lang="uk-UA" sz="2200" dirty="0" smtClean="0">
                    <a:latin typeface="Caveat" panose="00000500000000000000" pitchFamily="2" charset="-52"/>
                  </a:rPr>
                  <a:t>кількість зразків в наборі даних</a:t>
                </a:r>
                <a:r>
                  <a:rPr lang="en-US" sz="2200" dirty="0" smtClean="0">
                    <a:latin typeface="Caveat" panose="00000500000000000000" pitchFamily="2" charset="-52"/>
                  </a:rPr>
                  <a:t>;</a:t>
                </a:r>
                <a:endParaRPr lang="en-US" sz="2200" dirty="0">
                  <a:latin typeface="Caveat" panose="00000500000000000000" pitchFamily="2" charset="-52"/>
                </a:endParaRPr>
              </a:p>
              <a:p>
                <a:pPr marL="0" indent="0">
                  <a:lnSpc>
                    <a:spcPct val="110000"/>
                  </a:lnSpc>
                  <a:spcBef>
                    <a:spcPts val="600"/>
                  </a:spcBef>
                  <a:buNone/>
                </a:pPr>
                <a14:m>
                  <m:oMath xmlns:m="http://schemas.openxmlformats.org/officeDocument/2006/math">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rPr>
                            </m:ctrlPr>
                          </m:accPr>
                          <m:e>
                            <m:r>
                              <a:rPr lang="en-US" sz="2200">
                                <a:latin typeface="Cambria Math" panose="02040503050406030204" pitchFamily="18" charset="0"/>
                              </a:rPr>
                              <m:t>𝑥</m:t>
                            </m:r>
                          </m:e>
                        </m:acc>
                      </m:e>
                      <m:sup>
                        <m:d>
                          <m:dPr>
                            <m:ctrlPr>
                              <a:rPr lang="en-US" sz="2200" i="1">
                                <a:latin typeface="Cambria Math" panose="02040503050406030204" pitchFamily="18" charset="0"/>
                              </a:rPr>
                            </m:ctrlPr>
                          </m:dPr>
                          <m:e>
                            <m:r>
                              <a:rPr lang="en-US" sz="2200">
                                <a:latin typeface="Cambria Math" panose="02040503050406030204" pitchFamily="18" charset="0"/>
                              </a:rPr>
                              <m:t>𝑖</m:t>
                            </m:r>
                          </m:e>
                        </m:d>
                      </m:sup>
                    </m:sSup>
                  </m:oMath>
                </a14:m>
                <a:r>
                  <a:rPr lang="en-US" sz="2200" dirty="0">
                    <a:latin typeface="Caveat" panose="00000500000000000000" pitchFamily="2" charset="-52"/>
                  </a:rPr>
                  <a:t> - </a:t>
                </a:r>
                <a:r>
                  <a:rPr lang="uk-UA" sz="2200" dirty="0" smtClean="0">
                    <a:latin typeface="Caveat" panose="00000500000000000000" pitchFamily="2" charset="-52"/>
                  </a:rPr>
                  <a:t>вектор всіх ознак</a:t>
                </a:r>
                <a:r>
                  <a:rPr lang="en-US" sz="2200" dirty="0" smtClean="0">
                    <a:latin typeface="Caveat" panose="00000500000000000000" pitchFamily="2" charset="-52"/>
                  </a:rPr>
                  <a:t> </a:t>
                </a:r>
                <a:r>
                  <a:rPr lang="en-US" sz="2200" dirty="0">
                    <a:latin typeface="Caveat" panose="00000500000000000000" pitchFamily="2" charset="-52"/>
                  </a:rPr>
                  <a:t>​​</a:t>
                </a:r>
                <a:r>
                  <a:rPr lang="en-US" sz="2200" dirty="0" smtClean="0">
                    <a:latin typeface="Caveat" panose="00000500000000000000" pitchFamily="2" charset="-52"/>
                  </a:rPr>
                  <a:t>(</a:t>
                </a:r>
                <a:r>
                  <a:rPr lang="uk-UA" sz="2200" dirty="0" smtClean="0">
                    <a:latin typeface="Caveat" panose="00000500000000000000" pitchFamily="2" charset="-52"/>
                  </a:rPr>
                  <a:t>за виключенням міток)</a:t>
                </a:r>
                <a:r>
                  <a:rPr lang="en-US" sz="2200" dirty="0" smtClean="0">
                    <a:latin typeface="Caveat" panose="00000500000000000000" pitchFamily="2" charset="-52"/>
                  </a:rPr>
                  <a:t>  </a:t>
                </a:r>
                <a:r>
                  <a:rPr lang="en-US" sz="2200" dirty="0" err="1" smtClean="0">
                    <a:latin typeface="Caveat" panose="00000500000000000000" pitchFamily="2" charset="-52"/>
                  </a:rPr>
                  <a:t>i</a:t>
                </a:r>
                <a:r>
                  <a:rPr lang="en-US" sz="2200" dirty="0" smtClean="0">
                    <a:latin typeface="Caveat" panose="00000500000000000000" pitchFamily="2" charset="-52"/>
                  </a:rPr>
                  <a:t>-</a:t>
                </a:r>
                <a:r>
                  <a:rPr lang="uk-UA" sz="2200" dirty="0" smtClean="0">
                    <a:latin typeface="Caveat" panose="00000500000000000000" pitchFamily="2" charset="-52"/>
                  </a:rPr>
                  <a:t>го</a:t>
                </a:r>
                <a:r>
                  <a:rPr lang="en-US" sz="2200" dirty="0" smtClean="0">
                    <a:latin typeface="Caveat" panose="00000500000000000000" pitchFamily="2" charset="-52"/>
                  </a:rPr>
                  <a:t> </a:t>
                </a:r>
                <a:r>
                  <a:rPr lang="uk-UA" sz="2200" dirty="0" smtClean="0">
                    <a:latin typeface="Caveat" panose="00000500000000000000" pitchFamily="2" charset="-52"/>
                  </a:rPr>
                  <a:t>зразка</a:t>
                </a:r>
                <a:r>
                  <a:rPr lang="en-US" sz="2200" dirty="0" smtClean="0">
                    <a:latin typeface="Caveat" panose="00000500000000000000" pitchFamily="2" charset="-52"/>
                  </a:rPr>
                  <a:t> </a:t>
                </a:r>
                <a:r>
                  <a:rPr lang="uk-UA" sz="2200" dirty="0" smtClean="0">
                    <a:latin typeface="Caveat" panose="00000500000000000000" pitchFamily="2" charset="-52"/>
                  </a:rPr>
                  <a:t>в наборі даних</a:t>
                </a:r>
                <a:r>
                  <a:rPr lang="en-US" sz="2200" dirty="0" smtClean="0">
                    <a:latin typeface="Caveat" panose="00000500000000000000" pitchFamily="2" charset="-52"/>
                  </a:rPr>
                  <a:t>,  </a:t>
                </a:r>
                <a14:m>
                  <m:oMath xmlns:m="http://schemas.openxmlformats.org/officeDocument/2006/math">
                    <m:sSup>
                      <m:sSupPr>
                        <m:ctrlPr>
                          <a:rPr lang="en-US" sz="2200" i="1">
                            <a:latin typeface="Cambria Math" panose="02040503050406030204" pitchFamily="18" charset="0"/>
                          </a:rPr>
                        </m:ctrlPr>
                      </m:sSupPr>
                      <m:e>
                        <m:r>
                          <a:rPr lang="en-US" sz="2200">
                            <a:latin typeface="Cambria Math" panose="02040503050406030204" pitchFamily="18" charset="0"/>
                          </a:rPr>
                          <m:t>𝑦</m:t>
                        </m:r>
                      </m:e>
                      <m:sup>
                        <m:r>
                          <a:rPr lang="en-US" sz="2200">
                            <a:latin typeface="Cambria Math" panose="02040503050406030204" pitchFamily="18" charset="0"/>
                          </a:rPr>
                          <m:t>(</m:t>
                        </m:r>
                        <m:r>
                          <a:rPr lang="en-US" sz="2200">
                            <a:latin typeface="Cambria Math" panose="02040503050406030204" pitchFamily="18" charset="0"/>
                          </a:rPr>
                          <m:t>𝑖</m:t>
                        </m:r>
                        <m:r>
                          <a:rPr lang="en-US" sz="2200">
                            <a:latin typeface="Cambria Math" panose="02040503050406030204" pitchFamily="18" charset="0"/>
                          </a:rPr>
                          <m:t>)</m:t>
                        </m:r>
                      </m:sup>
                    </m:sSup>
                  </m:oMath>
                </a14:m>
                <a:r>
                  <a:rPr lang="en-US" sz="2200" dirty="0">
                    <a:latin typeface="Caveat" panose="00000500000000000000" pitchFamily="2" charset="-52"/>
                  </a:rPr>
                  <a:t> </a:t>
                </a:r>
                <a:r>
                  <a:rPr lang="uk-UA" sz="2200" dirty="0" smtClean="0">
                    <a:latin typeface="Caveat" panose="00000500000000000000" pitchFamily="2" charset="-52"/>
                  </a:rPr>
                  <a:t>мітка </a:t>
                </a:r>
                <a:r>
                  <a:rPr lang="en-US" sz="2200" dirty="0" smtClean="0">
                    <a:latin typeface="Caveat" panose="00000500000000000000" pitchFamily="2" charset="-52"/>
                  </a:rPr>
                  <a:t>(</a:t>
                </a:r>
                <a:r>
                  <a:rPr lang="uk-UA" sz="2200" dirty="0" smtClean="0">
                    <a:latin typeface="Caveat" panose="00000500000000000000" pitchFamily="2" charset="-52"/>
                  </a:rPr>
                  <a:t>бажане вихідне значення для даного зразка</a:t>
                </a:r>
                <a:r>
                  <a:rPr lang="en-US" sz="2200" dirty="0" smtClean="0">
                    <a:latin typeface="Caveat" panose="00000500000000000000" pitchFamily="2" charset="-52"/>
                  </a:rPr>
                  <a:t>).</a:t>
                </a:r>
                <a:endParaRPr lang="en-US" sz="2200" dirty="0">
                  <a:latin typeface="Caveat" panose="00000500000000000000" pitchFamily="2" charset="-52"/>
                </a:endParaRPr>
              </a:p>
              <a:p>
                <a:pPr marL="0" indent="0">
                  <a:lnSpc>
                    <a:spcPct val="110000"/>
                  </a:lnSpc>
                  <a:spcBef>
                    <a:spcPts val="600"/>
                  </a:spcBef>
                  <a:buNone/>
                </a:pPr>
                <a14:m>
                  <m:oMath xmlns:m="http://schemas.openxmlformats.org/officeDocument/2006/math">
                    <m:r>
                      <a:rPr lang="en-US" sz="2200">
                        <a:latin typeface="Cambria Math" panose="02040503050406030204" pitchFamily="18" charset="0"/>
                      </a:rPr>
                      <m:t>𝑋</m:t>
                    </m:r>
                  </m:oMath>
                </a14:m>
                <a:r>
                  <a:rPr lang="en-US" sz="2200" dirty="0">
                    <a:latin typeface="Caveat" panose="00000500000000000000" pitchFamily="2" charset="-52"/>
                  </a:rPr>
                  <a:t> </a:t>
                </a:r>
                <a:r>
                  <a:rPr lang="en-US" sz="2200" dirty="0" smtClean="0">
                    <a:latin typeface="Caveat" panose="00000500000000000000" pitchFamily="2" charset="-52"/>
                  </a:rPr>
                  <a:t>– </a:t>
                </a:r>
                <a:r>
                  <a:rPr lang="uk-UA" sz="2200" dirty="0" smtClean="0">
                    <a:latin typeface="Caveat" panose="00000500000000000000" pitchFamily="2" charset="-52"/>
                  </a:rPr>
                  <a:t>матриця, яка включає значення всіх ознак </a:t>
                </a:r>
                <a:r>
                  <a:rPr lang="en-US" sz="2200" dirty="0" smtClean="0">
                    <a:latin typeface="Caveat" panose="00000500000000000000" pitchFamily="2" charset="-52"/>
                  </a:rPr>
                  <a:t>​​(</a:t>
                </a:r>
                <a:r>
                  <a:rPr lang="uk-UA" sz="2200" dirty="0">
                    <a:latin typeface="Caveat" panose="00000500000000000000" pitchFamily="2" charset="-52"/>
                  </a:rPr>
                  <a:t>за виключенням міток</a:t>
                </a:r>
                <a:r>
                  <a:rPr lang="en-US" sz="2200" dirty="0" smtClean="0">
                    <a:latin typeface="Caveat" panose="00000500000000000000" pitchFamily="2" charset="-52"/>
                  </a:rPr>
                  <a:t>) </a:t>
                </a:r>
                <a:r>
                  <a:rPr lang="uk-UA" sz="2200" dirty="0" smtClean="0">
                    <a:latin typeface="Caveat" panose="00000500000000000000" pitchFamily="2" charset="-52"/>
                  </a:rPr>
                  <a:t>всіх зразків набору даних</a:t>
                </a:r>
                <a:r>
                  <a:rPr lang="en-US" sz="2200" dirty="0" smtClean="0">
                    <a:latin typeface="Caveat" panose="00000500000000000000" pitchFamily="2" charset="-52"/>
                  </a:rPr>
                  <a:t>. </a:t>
                </a:r>
                <a:r>
                  <a:rPr lang="uk-UA" sz="2200" dirty="0" smtClean="0">
                    <a:latin typeface="Caveat" panose="00000500000000000000" pitchFamily="2" charset="-52"/>
                  </a:rPr>
                  <a:t>Кожен зразок в окремому рядку.</a:t>
                </a:r>
                <a:endParaRPr lang="en-US" sz="2200" dirty="0">
                  <a:latin typeface="Caveat" panose="00000500000000000000" pitchFamily="2" charset="-52"/>
                </a:endParaRPr>
              </a:p>
              <a:p>
                <a:pPr marL="0" indent="0">
                  <a:lnSpc>
                    <a:spcPct val="110000"/>
                  </a:lnSpc>
                  <a:spcBef>
                    <a:spcPts val="600"/>
                  </a:spcBef>
                  <a:buNone/>
                </a:pPr>
                <a14:m>
                  <m:oMath xmlns:m="http://schemas.openxmlformats.org/officeDocument/2006/math">
                    <m:r>
                      <a:rPr lang="en-US" sz="2200">
                        <a:latin typeface="Cambria Math" panose="02040503050406030204" pitchFamily="18" charset="0"/>
                      </a:rPr>
                      <m:t>h</m:t>
                    </m:r>
                  </m:oMath>
                </a14:m>
                <a:r>
                  <a:rPr lang="en-US" sz="2200" dirty="0">
                    <a:latin typeface="Caveat" panose="00000500000000000000" pitchFamily="2" charset="-52"/>
                  </a:rPr>
                  <a:t> - </a:t>
                </a:r>
                <a:r>
                  <a:rPr lang="uk-UA" sz="2200" dirty="0" smtClean="0">
                    <a:latin typeface="Caveat" panose="00000500000000000000" pitchFamily="2" charset="-52"/>
                  </a:rPr>
                  <a:t>функція передбачення</a:t>
                </a:r>
                <a:r>
                  <a:rPr lang="en-US" sz="2200" dirty="0" smtClean="0">
                    <a:latin typeface="Caveat" panose="00000500000000000000" pitchFamily="2" charset="-52"/>
                  </a:rPr>
                  <a:t>, </a:t>
                </a:r>
                <a:r>
                  <a:rPr lang="uk-UA" sz="2200" dirty="0" smtClean="0">
                    <a:latin typeface="Caveat" panose="00000500000000000000" pitchFamily="2" charset="-52"/>
                  </a:rPr>
                  <a:t>або гіпотеза  </a:t>
                </a:r>
                <a14:m>
                  <m:oMath xmlns:m="http://schemas.openxmlformats.org/officeDocument/2006/math">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rPr>
                            </m:ctrlPr>
                          </m:accPr>
                          <m:e>
                            <m:r>
                              <a:rPr lang="en-US" sz="2200">
                                <a:latin typeface="Cambria Math" panose="02040503050406030204" pitchFamily="18" charset="0"/>
                              </a:rPr>
                              <m:t>𝑦</m:t>
                            </m:r>
                          </m:e>
                        </m:acc>
                      </m:e>
                      <m:sup>
                        <m:r>
                          <a:rPr lang="en-US" sz="2200">
                            <a:latin typeface="Cambria Math" panose="02040503050406030204" pitchFamily="18" charset="0"/>
                          </a:rPr>
                          <m:t>(</m:t>
                        </m:r>
                        <m:r>
                          <a:rPr lang="en-US" sz="2200">
                            <a:latin typeface="Cambria Math" panose="02040503050406030204" pitchFamily="18" charset="0"/>
                          </a:rPr>
                          <m:t>𝑖</m:t>
                        </m:r>
                        <m:r>
                          <a:rPr lang="en-US" sz="2200">
                            <a:latin typeface="Cambria Math" panose="02040503050406030204" pitchFamily="18" charset="0"/>
                          </a:rPr>
                          <m:t>)</m:t>
                        </m:r>
                      </m:sup>
                    </m:sSup>
                    <m:r>
                      <a:rPr lang="en-US" sz="2200">
                        <a:latin typeface="Cambria Math" panose="02040503050406030204" pitchFamily="18" charset="0"/>
                      </a:rPr>
                      <m:t>=</m:t>
                    </m:r>
                    <m:r>
                      <a:rPr lang="en-US" sz="2200">
                        <a:latin typeface="Cambria Math" panose="02040503050406030204" pitchFamily="18" charset="0"/>
                      </a:rPr>
                      <m:t>h</m:t>
                    </m:r>
                    <m:r>
                      <a:rPr lang="en-US" sz="2200">
                        <a:latin typeface="Cambria Math" panose="02040503050406030204" pitchFamily="18" charset="0"/>
                      </a:rPr>
                      <m:t>(</m:t>
                    </m:r>
                    <m:sSup>
                      <m:sSupPr>
                        <m:ctrlPr>
                          <a:rPr lang="en-US" sz="2200" i="1">
                            <a:latin typeface="Cambria Math" panose="02040503050406030204" pitchFamily="18" charset="0"/>
                          </a:rPr>
                        </m:ctrlPr>
                      </m:sSupPr>
                      <m:e>
                        <m:r>
                          <a:rPr lang="en-US" sz="2200">
                            <a:latin typeface="Cambria Math" panose="02040503050406030204" pitchFamily="18" charset="0"/>
                          </a:rPr>
                          <m:t>𝑥</m:t>
                        </m:r>
                      </m:e>
                      <m:sup>
                        <m:d>
                          <m:dPr>
                            <m:ctrlPr>
                              <a:rPr lang="en-US" sz="2200" i="1">
                                <a:latin typeface="Cambria Math" panose="02040503050406030204" pitchFamily="18" charset="0"/>
                              </a:rPr>
                            </m:ctrlPr>
                          </m:dPr>
                          <m:e>
                            <m:r>
                              <a:rPr lang="en-US" sz="2200">
                                <a:latin typeface="Cambria Math" panose="02040503050406030204" pitchFamily="18" charset="0"/>
                              </a:rPr>
                              <m:t>𝑖</m:t>
                            </m:r>
                          </m:e>
                        </m:d>
                      </m:sup>
                    </m:sSup>
                    <m:r>
                      <a:rPr lang="en-US" sz="2200">
                        <a:latin typeface="Cambria Math" panose="02040503050406030204" pitchFamily="18" charset="0"/>
                      </a:rPr>
                      <m:t>)</m:t>
                    </m:r>
                  </m:oMath>
                </a14:m>
                <a:r>
                  <a:rPr lang="en-US" sz="2200" dirty="0">
                    <a:latin typeface="Caveat" panose="00000500000000000000" pitchFamily="2" charset="-52"/>
                  </a:rPr>
                  <a:t>.</a:t>
                </a:r>
                <a:endParaRPr lang="uk-UA" sz="2200" dirty="0">
                  <a:latin typeface="Caveat" panose="00000500000000000000" pitchFamily="2" charset="-52"/>
                </a:endParaRPr>
              </a:p>
              <a:p>
                <a:pPr marL="0" indent="457200">
                  <a:lnSpc>
                    <a:spcPct val="100000"/>
                  </a:lnSpc>
                  <a:spcBef>
                    <a:spcPts val="600"/>
                  </a:spcBef>
                  <a:buNone/>
                </a:pPr>
                <a:endParaRPr lang="uk-UA" sz="2200" dirty="0"/>
              </a:p>
            </p:txBody>
          </p:sp>
        </mc:Choice>
        <mc:Fallback xmlns="">
          <p:sp>
            <p:nvSpPr>
              <p:cNvPr id="4" name="Объект 3"/>
              <p:cNvSpPr>
                <a:spLocks noGrp="1" noRot="1" noChangeAspect="1" noMove="1" noResize="1" noEditPoints="1" noAdjustHandles="1" noChangeArrowheads="1" noChangeShapeType="1" noTextEdit="1"/>
              </p:cNvSpPr>
              <p:nvPr>
                <p:ph sz="quarter" idx="13"/>
              </p:nvPr>
            </p:nvSpPr>
            <p:spPr>
              <a:xfrm>
                <a:off x="5078062" y="1105319"/>
                <a:ext cx="6200163" cy="4978240"/>
              </a:xfrm>
              <a:blipFill>
                <a:blip r:embed="rId3"/>
                <a:stretch>
                  <a:fillRect l="-1178" r="-981"/>
                </a:stretch>
              </a:blipFill>
              <a:ln>
                <a:solidFill>
                  <a:schemeClr val="accent3"/>
                </a:solidFill>
              </a:ln>
            </p:spPr>
            <p:txBody>
              <a:bodyPr/>
              <a:lstStyle/>
              <a:p>
                <a:r>
                  <a:rPr lang="uk-UA">
                    <a:noFill/>
                  </a:rPr>
                  <a:t> </a:t>
                </a:r>
              </a:p>
            </p:txBody>
          </p:sp>
        </mc:Fallback>
      </mc:AlternateContent>
      <p:sp>
        <p:nvSpPr>
          <p:cNvPr id="6" name="Текст 5"/>
          <p:cNvSpPr>
            <a:spLocks noGrp="1"/>
          </p:cNvSpPr>
          <p:nvPr>
            <p:ph type="body" sz="half" idx="2"/>
          </p:nvPr>
        </p:nvSpPr>
        <p:spPr/>
        <p:txBody>
          <a:bodyPr>
            <a:normAutofit lnSpcReduction="10000"/>
          </a:bodyPr>
          <a:lstStyle/>
          <a:p>
            <a:pPr indent="457200" algn="l">
              <a:lnSpc>
                <a:spcPct val="100000"/>
              </a:lnSpc>
              <a:spcBef>
                <a:spcPts val="600"/>
              </a:spcBef>
            </a:pPr>
            <a:r>
              <a:rPr lang="uk-UA" sz="2000" dirty="0" smtClean="0"/>
              <a:t>Типовим показником продуктивності для проблем регресії є квадратний корінь з середньоквадратичної помилки (RMSE).</a:t>
            </a:r>
          </a:p>
          <a:p>
            <a:pPr indent="457200" algn="l">
              <a:lnSpc>
                <a:spcPct val="100000"/>
              </a:lnSpc>
              <a:spcBef>
                <a:spcPts val="600"/>
              </a:spcBef>
            </a:pPr>
            <a:r>
              <a:rPr lang="uk-UA" sz="2000" dirty="0" smtClean="0"/>
              <a:t>Це дає уявлення про те, яку помилку система зазвичай робить у своїх передбаченнях (з вищою вагою для більших помилок).</a:t>
            </a:r>
            <a:endParaRPr lang="uk-UA" sz="2000" dirty="0"/>
          </a:p>
        </p:txBody>
      </p:sp>
    </p:spTree>
    <p:extLst>
      <p:ext uri="{BB962C8B-B14F-4D97-AF65-F5344CB8AC3E}">
        <p14:creationId xmlns:p14="http://schemas.microsoft.com/office/powerpoint/2010/main" val="76583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spcBef>
                <a:spcPts val="600"/>
              </a:spcBef>
            </a:pPr>
            <a:r>
              <a:rPr lang="en-US" dirty="0"/>
              <a:t>mean absolute error (MAE)</a:t>
            </a:r>
            <a:endParaRPr lang="ru-RU" dirty="0"/>
          </a:p>
        </p:txBody>
      </p:sp>
      <mc:AlternateContent xmlns:mc="http://schemas.openxmlformats.org/markup-compatibility/2006" xmlns:a14="http://schemas.microsoft.com/office/drawing/2010/main">
        <mc:Choice Requires="a14">
          <p:sp>
            <p:nvSpPr>
              <p:cNvPr id="4" name="Объект 3"/>
              <p:cNvSpPr>
                <a:spLocks noGrp="1"/>
              </p:cNvSpPr>
              <p:nvPr>
                <p:ph sz="quarter" idx="13"/>
              </p:nvPr>
            </p:nvSpPr>
            <p:spPr>
              <a:xfrm>
                <a:off x="5078062" y="1024932"/>
                <a:ext cx="6200163" cy="4766267"/>
              </a:xfrm>
              <a:ln>
                <a:solidFill>
                  <a:schemeClr val="accent3"/>
                </a:solidFill>
              </a:ln>
            </p:spPr>
            <p:txBody>
              <a:bodyPr>
                <a:normAutofit/>
              </a:bodyPr>
              <a:lstStyle/>
              <a:p>
                <a:pPr marL="0" indent="0">
                  <a:lnSpc>
                    <a:spcPct val="110000"/>
                  </a:lnSpc>
                  <a:spcBef>
                    <a:spcPts val="200"/>
                  </a:spcBef>
                  <a:buNone/>
                </a:pPr>
                <a:endParaRPr lang="uk-UA" i="1" dirty="0" smtClean="0">
                  <a:latin typeface="Cambria Math" panose="02040503050406030204" pitchFamily="18" charset="0"/>
                </a:endParaRPr>
              </a:p>
              <a:p>
                <a:pPr marL="0" indent="0">
                  <a:lnSpc>
                    <a:spcPct val="110000"/>
                  </a:lnSpc>
                  <a:spcBef>
                    <a:spcPts val="200"/>
                  </a:spcBef>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b="0" i="1" smtClean="0">
                          <a:latin typeface="Cambria Math" panose="02040503050406030204" pitchFamily="18" charset="0"/>
                        </a:rPr>
                        <m:t>𝐴</m:t>
                      </m:r>
                      <m:r>
                        <a:rPr lang="en-US" i="1" smtClean="0">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d>
                            <m:dPr>
                              <m:begChr m:val="|"/>
                              <m:endChr m:val="|"/>
                              <m:ctrlPr>
                                <a:rPr lang="en-US" i="1" smtClean="0">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e>
                      </m:nary>
                    </m:oMath>
                  </m:oMathPara>
                </a14:m>
                <a:endParaRPr lang="en-US" dirty="0"/>
              </a:p>
              <a:p>
                <a:pPr marL="0" lvl="0" indent="0">
                  <a:lnSpc>
                    <a:spcPct val="110000"/>
                  </a:lnSpc>
                  <a:spcBef>
                    <a:spcPts val="600"/>
                  </a:spcBef>
                  <a:buClr>
                    <a:srgbClr val="1CADE4">
                      <a:lumMod val="75000"/>
                    </a:srgbClr>
                  </a:buClr>
                  <a:buNone/>
                </a:pPr>
                <a14:m>
                  <m:oMath xmlns:m="http://schemas.openxmlformats.org/officeDocument/2006/math">
                    <m:r>
                      <a:rPr lang="en-US" sz="2200" i="1">
                        <a:solidFill>
                          <a:prstClr val="black"/>
                        </a:solidFill>
                        <a:latin typeface="Cambria Math" panose="02040503050406030204" pitchFamily="18" charset="0"/>
                      </a:rPr>
                      <m:t>𝑚</m:t>
                    </m:r>
                  </m:oMath>
                </a14:m>
                <a:r>
                  <a:rPr lang="en-US" sz="2200" dirty="0">
                    <a:solidFill>
                      <a:prstClr val="black"/>
                    </a:solidFill>
                  </a:rPr>
                  <a:t> – </a:t>
                </a:r>
                <a:r>
                  <a:rPr lang="uk-UA" sz="2200" dirty="0">
                    <a:solidFill>
                      <a:prstClr val="black"/>
                    </a:solidFill>
                    <a:latin typeface="Caveat" panose="00000500000000000000" pitchFamily="2" charset="-52"/>
                  </a:rPr>
                  <a:t>кількість зразків в наборі даних</a:t>
                </a:r>
                <a:r>
                  <a:rPr lang="en-US" sz="2200" dirty="0">
                    <a:solidFill>
                      <a:prstClr val="black"/>
                    </a:solidFill>
                    <a:latin typeface="Caveat" panose="00000500000000000000" pitchFamily="2" charset="-52"/>
                  </a:rPr>
                  <a:t>;</a:t>
                </a:r>
              </a:p>
              <a:p>
                <a:pPr marL="0" lvl="0" indent="0">
                  <a:lnSpc>
                    <a:spcPct val="110000"/>
                  </a:lnSpc>
                  <a:spcBef>
                    <a:spcPts val="600"/>
                  </a:spcBef>
                  <a:buClr>
                    <a:srgbClr val="1CADE4">
                      <a:lumMod val="75000"/>
                    </a:srgbClr>
                  </a:buClr>
                  <a:buNone/>
                </a:pPr>
                <a14:m>
                  <m:oMath xmlns:m="http://schemas.openxmlformats.org/officeDocument/2006/math">
                    <m:sSup>
                      <m:sSupPr>
                        <m:ctrlPr>
                          <a:rPr lang="en-US" sz="2200" i="1">
                            <a:solidFill>
                              <a:prstClr val="black"/>
                            </a:solidFill>
                            <a:latin typeface="Cambria Math" panose="02040503050406030204" pitchFamily="18" charset="0"/>
                          </a:rPr>
                        </m:ctrlPr>
                      </m:sSupPr>
                      <m:e>
                        <m:acc>
                          <m:accPr>
                            <m:chr m:val="⃗"/>
                            <m:ctrlPr>
                              <a:rPr lang="en-US" sz="2200" i="1">
                                <a:solidFill>
                                  <a:prstClr val="black"/>
                                </a:solidFill>
                                <a:latin typeface="Cambria Math" panose="02040503050406030204" pitchFamily="18" charset="0"/>
                              </a:rPr>
                            </m:ctrlPr>
                          </m:accPr>
                          <m:e>
                            <m:r>
                              <a:rPr lang="en-US" sz="2200">
                                <a:solidFill>
                                  <a:prstClr val="black"/>
                                </a:solidFill>
                                <a:latin typeface="Cambria Math" panose="02040503050406030204" pitchFamily="18" charset="0"/>
                              </a:rPr>
                              <m:t>𝑥</m:t>
                            </m:r>
                          </m:e>
                        </m:acc>
                      </m:e>
                      <m:sup>
                        <m:d>
                          <m:dPr>
                            <m:ctrlPr>
                              <a:rPr lang="en-US" sz="2200" i="1">
                                <a:solidFill>
                                  <a:prstClr val="black"/>
                                </a:solidFill>
                                <a:latin typeface="Cambria Math" panose="02040503050406030204" pitchFamily="18" charset="0"/>
                              </a:rPr>
                            </m:ctrlPr>
                          </m:dPr>
                          <m:e>
                            <m:r>
                              <a:rPr lang="en-US" sz="2200">
                                <a:solidFill>
                                  <a:prstClr val="black"/>
                                </a:solidFill>
                                <a:latin typeface="Cambria Math" panose="02040503050406030204" pitchFamily="18" charset="0"/>
                              </a:rPr>
                              <m:t>𝑖</m:t>
                            </m:r>
                          </m:e>
                        </m:d>
                      </m:sup>
                    </m:sSup>
                  </m:oMath>
                </a14:m>
                <a:r>
                  <a:rPr lang="en-US" sz="2200" dirty="0">
                    <a:solidFill>
                      <a:prstClr val="black"/>
                    </a:solidFill>
                    <a:latin typeface="Caveat" panose="00000500000000000000" pitchFamily="2" charset="-52"/>
                  </a:rPr>
                  <a:t> - </a:t>
                </a:r>
                <a:r>
                  <a:rPr lang="uk-UA" sz="2200" dirty="0">
                    <a:solidFill>
                      <a:prstClr val="black"/>
                    </a:solidFill>
                    <a:latin typeface="Caveat" panose="00000500000000000000" pitchFamily="2" charset="-52"/>
                  </a:rPr>
                  <a:t>вектор всіх ознак</a:t>
                </a:r>
                <a:r>
                  <a:rPr lang="en-US" sz="2200" dirty="0">
                    <a:solidFill>
                      <a:prstClr val="black"/>
                    </a:solidFill>
                    <a:latin typeface="Caveat" panose="00000500000000000000" pitchFamily="2" charset="-52"/>
                  </a:rPr>
                  <a:t> ​​(</a:t>
                </a:r>
                <a:r>
                  <a:rPr lang="uk-UA" sz="2200" dirty="0">
                    <a:solidFill>
                      <a:prstClr val="black"/>
                    </a:solidFill>
                    <a:latin typeface="Caveat" panose="00000500000000000000" pitchFamily="2" charset="-52"/>
                  </a:rPr>
                  <a:t>за виключенням міток)</a:t>
                </a:r>
                <a:r>
                  <a:rPr lang="en-US" sz="2200" dirty="0">
                    <a:solidFill>
                      <a:prstClr val="black"/>
                    </a:solidFill>
                    <a:latin typeface="Caveat" panose="00000500000000000000" pitchFamily="2" charset="-52"/>
                  </a:rPr>
                  <a:t>  </a:t>
                </a:r>
                <a:r>
                  <a:rPr lang="en-US" sz="2200" dirty="0" err="1">
                    <a:solidFill>
                      <a:prstClr val="black"/>
                    </a:solidFill>
                    <a:latin typeface="Caveat" panose="00000500000000000000" pitchFamily="2" charset="-52"/>
                  </a:rPr>
                  <a:t>i</a:t>
                </a:r>
                <a:r>
                  <a:rPr lang="en-US" sz="2200" dirty="0">
                    <a:solidFill>
                      <a:prstClr val="black"/>
                    </a:solidFill>
                    <a:latin typeface="Caveat" panose="00000500000000000000" pitchFamily="2" charset="-52"/>
                  </a:rPr>
                  <a:t>-</a:t>
                </a:r>
                <a:r>
                  <a:rPr lang="uk-UA" sz="2200" dirty="0">
                    <a:solidFill>
                      <a:prstClr val="black"/>
                    </a:solidFill>
                    <a:latin typeface="Caveat" panose="00000500000000000000" pitchFamily="2" charset="-52"/>
                  </a:rPr>
                  <a:t>го</a:t>
                </a:r>
                <a:r>
                  <a:rPr lang="en-US" sz="2200" dirty="0">
                    <a:solidFill>
                      <a:prstClr val="black"/>
                    </a:solidFill>
                    <a:latin typeface="Caveat" panose="00000500000000000000" pitchFamily="2" charset="-52"/>
                  </a:rPr>
                  <a:t> </a:t>
                </a:r>
                <a:r>
                  <a:rPr lang="uk-UA" sz="2200" dirty="0">
                    <a:solidFill>
                      <a:prstClr val="black"/>
                    </a:solidFill>
                    <a:latin typeface="Caveat" panose="00000500000000000000" pitchFamily="2" charset="-52"/>
                  </a:rPr>
                  <a:t>зразка</a:t>
                </a:r>
                <a:r>
                  <a:rPr lang="en-US" sz="2200" dirty="0">
                    <a:solidFill>
                      <a:prstClr val="black"/>
                    </a:solidFill>
                    <a:latin typeface="Caveat" panose="00000500000000000000" pitchFamily="2" charset="-52"/>
                  </a:rPr>
                  <a:t> </a:t>
                </a:r>
                <a:r>
                  <a:rPr lang="uk-UA" sz="2200" dirty="0">
                    <a:solidFill>
                      <a:prstClr val="black"/>
                    </a:solidFill>
                    <a:latin typeface="Caveat" panose="00000500000000000000" pitchFamily="2" charset="-52"/>
                  </a:rPr>
                  <a:t>в наборі даних</a:t>
                </a:r>
                <a:r>
                  <a:rPr lang="en-US" sz="2200" dirty="0">
                    <a:solidFill>
                      <a:prstClr val="black"/>
                    </a:solidFill>
                    <a:latin typeface="Caveat" panose="00000500000000000000" pitchFamily="2" charset="-52"/>
                  </a:rPr>
                  <a:t>,  </a:t>
                </a:r>
                <a14:m>
                  <m:oMath xmlns:m="http://schemas.openxmlformats.org/officeDocument/2006/math">
                    <m:sSup>
                      <m:sSupPr>
                        <m:ctrlPr>
                          <a:rPr lang="en-US" sz="2200" i="1">
                            <a:solidFill>
                              <a:prstClr val="black"/>
                            </a:solidFill>
                            <a:latin typeface="Cambria Math" panose="02040503050406030204" pitchFamily="18" charset="0"/>
                          </a:rPr>
                        </m:ctrlPr>
                      </m:sSupPr>
                      <m:e>
                        <m:r>
                          <a:rPr lang="en-US" sz="2200">
                            <a:solidFill>
                              <a:prstClr val="black"/>
                            </a:solidFill>
                            <a:latin typeface="Cambria Math" panose="02040503050406030204" pitchFamily="18" charset="0"/>
                          </a:rPr>
                          <m:t>𝑦</m:t>
                        </m:r>
                      </m:e>
                      <m:sup>
                        <m:r>
                          <a:rPr lang="en-US" sz="2200">
                            <a:solidFill>
                              <a:prstClr val="black"/>
                            </a:solidFill>
                            <a:latin typeface="Cambria Math" panose="02040503050406030204" pitchFamily="18" charset="0"/>
                          </a:rPr>
                          <m:t>(</m:t>
                        </m:r>
                        <m:r>
                          <a:rPr lang="en-US" sz="2200">
                            <a:solidFill>
                              <a:prstClr val="black"/>
                            </a:solidFill>
                            <a:latin typeface="Cambria Math" panose="02040503050406030204" pitchFamily="18" charset="0"/>
                          </a:rPr>
                          <m:t>𝑖</m:t>
                        </m:r>
                        <m:r>
                          <a:rPr lang="en-US" sz="2200">
                            <a:solidFill>
                              <a:prstClr val="black"/>
                            </a:solidFill>
                            <a:latin typeface="Cambria Math" panose="02040503050406030204" pitchFamily="18" charset="0"/>
                          </a:rPr>
                          <m:t>)</m:t>
                        </m:r>
                      </m:sup>
                    </m:sSup>
                  </m:oMath>
                </a14:m>
                <a:r>
                  <a:rPr lang="en-US" sz="2200" dirty="0">
                    <a:solidFill>
                      <a:prstClr val="black"/>
                    </a:solidFill>
                    <a:latin typeface="Caveat" panose="00000500000000000000" pitchFamily="2" charset="-52"/>
                  </a:rPr>
                  <a:t> </a:t>
                </a:r>
                <a:r>
                  <a:rPr lang="uk-UA" sz="2200" dirty="0">
                    <a:solidFill>
                      <a:prstClr val="black"/>
                    </a:solidFill>
                    <a:latin typeface="Caveat" panose="00000500000000000000" pitchFamily="2" charset="-52"/>
                  </a:rPr>
                  <a:t>мітка </a:t>
                </a:r>
                <a:r>
                  <a:rPr lang="en-US" sz="2200" dirty="0">
                    <a:solidFill>
                      <a:prstClr val="black"/>
                    </a:solidFill>
                    <a:latin typeface="Caveat" panose="00000500000000000000" pitchFamily="2" charset="-52"/>
                  </a:rPr>
                  <a:t>(</a:t>
                </a:r>
                <a:r>
                  <a:rPr lang="uk-UA" sz="2200" dirty="0">
                    <a:solidFill>
                      <a:prstClr val="black"/>
                    </a:solidFill>
                    <a:latin typeface="Caveat" panose="00000500000000000000" pitchFamily="2" charset="-52"/>
                  </a:rPr>
                  <a:t>бажане вихідне значення для даного зразка</a:t>
                </a:r>
                <a:r>
                  <a:rPr lang="en-US" sz="2200" dirty="0">
                    <a:solidFill>
                      <a:prstClr val="black"/>
                    </a:solidFill>
                    <a:latin typeface="Caveat" panose="00000500000000000000" pitchFamily="2" charset="-52"/>
                  </a:rPr>
                  <a:t>).</a:t>
                </a:r>
              </a:p>
              <a:p>
                <a:pPr marL="0" lvl="0" indent="0">
                  <a:lnSpc>
                    <a:spcPct val="110000"/>
                  </a:lnSpc>
                  <a:spcBef>
                    <a:spcPts val="600"/>
                  </a:spcBef>
                  <a:buClr>
                    <a:srgbClr val="1CADE4">
                      <a:lumMod val="75000"/>
                    </a:srgbClr>
                  </a:buClr>
                  <a:buNone/>
                </a:pPr>
                <a14:m>
                  <m:oMath xmlns:m="http://schemas.openxmlformats.org/officeDocument/2006/math">
                    <m:r>
                      <a:rPr lang="en-US" sz="2200">
                        <a:solidFill>
                          <a:prstClr val="black"/>
                        </a:solidFill>
                        <a:latin typeface="Cambria Math" panose="02040503050406030204" pitchFamily="18" charset="0"/>
                      </a:rPr>
                      <m:t>𝑋</m:t>
                    </m:r>
                  </m:oMath>
                </a14:m>
                <a:r>
                  <a:rPr lang="en-US" sz="2200" dirty="0">
                    <a:solidFill>
                      <a:prstClr val="black"/>
                    </a:solidFill>
                    <a:latin typeface="Caveat" panose="00000500000000000000" pitchFamily="2" charset="-52"/>
                  </a:rPr>
                  <a:t> – </a:t>
                </a:r>
                <a:r>
                  <a:rPr lang="uk-UA" sz="2200" dirty="0">
                    <a:solidFill>
                      <a:prstClr val="black"/>
                    </a:solidFill>
                    <a:latin typeface="Caveat" panose="00000500000000000000" pitchFamily="2" charset="-52"/>
                  </a:rPr>
                  <a:t>матриця, яка включає значення всіх ознак </a:t>
                </a:r>
                <a:r>
                  <a:rPr lang="en-US" sz="2200" dirty="0">
                    <a:solidFill>
                      <a:prstClr val="black"/>
                    </a:solidFill>
                    <a:latin typeface="Caveat" panose="00000500000000000000" pitchFamily="2" charset="-52"/>
                  </a:rPr>
                  <a:t>​​(</a:t>
                </a:r>
                <a:r>
                  <a:rPr lang="uk-UA" sz="2200" dirty="0">
                    <a:solidFill>
                      <a:prstClr val="black"/>
                    </a:solidFill>
                    <a:latin typeface="Caveat" panose="00000500000000000000" pitchFamily="2" charset="-52"/>
                  </a:rPr>
                  <a:t>за виключенням міток</a:t>
                </a:r>
                <a:r>
                  <a:rPr lang="en-US" sz="2200" dirty="0">
                    <a:solidFill>
                      <a:prstClr val="black"/>
                    </a:solidFill>
                    <a:latin typeface="Caveat" panose="00000500000000000000" pitchFamily="2" charset="-52"/>
                  </a:rPr>
                  <a:t>) </a:t>
                </a:r>
                <a:r>
                  <a:rPr lang="uk-UA" sz="2200" dirty="0">
                    <a:solidFill>
                      <a:prstClr val="black"/>
                    </a:solidFill>
                    <a:latin typeface="Caveat" panose="00000500000000000000" pitchFamily="2" charset="-52"/>
                  </a:rPr>
                  <a:t>всіх зразків набору даних</a:t>
                </a:r>
                <a:r>
                  <a:rPr lang="en-US" sz="2200" dirty="0">
                    <a:solidFill>
                      <a:prstClr val="black"/>
                    </a:solidFill>
                    <a:latin typeface="Caveat" panose="00000500000000000000" pitchFamily="2" charset="-52"/>
                  </a:rPr>
                  <a:t>. </a:t>
                </a:r>
                <a:r>
                  <a:rPr lang="uk-UA" sz="2200" dirty="0">
                    <a:solidFill>
                      <a:prstClr val="black"/>
                    </a:solidFill>
                    <a:latin typeface="Caveat" panose="00000500000000000000" pitchFamily="2" charset="-52"/>
                  </a:rPr>
                  <a:t>Кожен зразок в окремому рядку.</a:t>
                </a:r>
                <a:endParaRPr lang="en-US" sz="2200" dirty="0">
                  <a:solidFill>
                    <a:prstClr val="black"/>
                  </a:solidFill>
                  <a:latin typeface="Caveat" panose="00000500000000000000" pitchFamily="2" charset="-52"/>
                </a:endParaRPr>
              </a:p>
              <a:p>
                <a:pPr marL="0" lvl="0" indent="0">
                  <a:lnSpc>
                    <a:spcPct val="110000"/>
                  </a:lnSpc>
                  <a:spcBef>
                    <a:spcPts val="600"/>
                  </a:spcBef>
                  <a:buClr>
                    <a:srgbClr val="1CADE4">
                      <a:lumMod val="75000"/>
                    </a:srgbClr>
                  </a:buClr>
                  <a:buNone/>
                </a:pPr>
                <a14:m>
                  <m:oMath xmlns:m="http://schemas.openxmlformats.org/officeDocument/2006/math">
                    <m:r>
                      <a:rPr lang="en-US" sz="2200">
                        <a:solidFill>
                          <a:prstClr val="black"/>
                        </a:solidFill>
                        <a:latin typeface="Cambria Math" panose="02040503050406030204" pitchFamily="18" charset="0"/>
                      </a:rPr>
                      <m:t>h</m:t>
                    </m:r>
                  </m:oMath>
                </a14:m>
                <a:r>
                  <a:rPr lang="en-US" sz="2200" dirty="0">
                    <a:solidFill>
                      <a:prstClr val="black"/>
                    </a:solidFill>
                    <a:latin typeface="Caveat" panose="00000500000000000000" pitchFamily="2" charset="-52"/>
                  </a:rPr>
                  <a:t> - </a:t>
                </a:r>
                <a:r>
                  <a:rPr lang="uk-UA" sz="2200" dirty="0">
                    <a:solidFill>
                      <a:prstClr val="black"/>
                    </a:solidFill>
                    <a:latin typeface="Caveat" panose="00000500000000000000" pitchFamily="2" charset="-52"/>
                  </a:rPr>
                  <a:t>функція передбачення</a:t>
                </a:r>
                <a:r>
                  <a:rPr lang="en-US" sz="2200" dirty="0">
                    <a:solidFill>
                      <a:prstClr val="black"/>
                    </a:solidFill>
                    <a:latin typeface="Caveat" panose="00000500000000000000" pitchFamily="2" charset="-52"/>
                  </a:rPr>
                  <a:t>, </a:t>
                </a:r>
                <a:r>
                  <a:rPr lang="uk-UA" sz="2200" dirty="0">
                    <a:solidFill>
                      <a:prstClr val="black"/>
                    </a:solidFill>
                    <a:latin typeface="Caveat" panose="00000500000000000000" pitchFamily="2" charset="-52"/>
                  </a:rPr>
                  <a:t>або гіпотеза  </a:t>
                </a:r>
                <a14:m>
                  <m:oMath xmlns:m="http://schemas.openxmlformats.org/officeDocument/2006/math">
                    <m:sSup>
                      <m:sSupPr>
                        <m:ctrlPr>
                          <a:rPr lang="en-US" sz="2200" i="1">
                            <a:solidFill>
                              <a:prstClr val="black"/>
                            </a:solidFill>
                            <a:latin typeface="Cambria Math" panose="02040503050406030204" pitchFamily="18" charset="0"/>
                          </a:rPr>
                        </m:ctrlPr>
                      </m:sSupPr>
                      <m:e>
                        <m:acc>
                          <m:accPr>
                            <m:chr m:val="̂"/>
                            <m:ctrlPr>
                              <a:rPr lang="en-US" sz="2200" i="1">
                                <a:solidFill>
                                  <a:prstClr val="black"/>
                                </a:solidFill>
                                <a:latin typeface="Cambria Math" panose="02040503050406030204" pitchFamily="18" charset="0"/>
                              </a:rPr>
                            </m:ctrlPr>
                          </m:accPr>
                          <m:e>
                            <m:r>
                              <a:rPr lang="en-US" sz="2200">
                                <a:solidFill>
                                  <a:prstClr val="black"/>
                                </a:solidFill>
                                <a:latin typeface="Cambria Math" panose="02040503050406030204" pitchFamily="18" charset="0"/>
                              </a:rPr>
                              <m:t>𝑦</m:t>
                            </m:r>
                          </m:e>
                        </m:acc>
                      </m:e>
                      <m:sup>
                        <m:r>
                          <a:rPr lang="en-US" sz="2200">
                            <a:solidFill>
                              <a:prstClr val="black"/>
                            </a:solidFill>
                            <a:latin typeface="Cambria Math" panose="02040503050406030204" pitchFamily="18" charset="0"/>
                          </a:rPr>
                          <m:t>(</m:t>
                        </m:r>
                        <m:r>
                          <a:rPr lang="en-US" sz="2200">
                            <a:solidFill>
                              <a:prstClr val="black"/>
                            </a:solidFill>
                            <a:latin typeface="Cambria Math" panose="02040503050406030204" pitchFamily="18" charset="0"/>
                          </a:rPr>
                          <m:t>𝑖</m:t>
                        </m:r>
                        <m:r>
                          <a:rPr lang="en-US" sz="2200">
                            <a:solidFill>
                              <a:prstClr val="black"/>
                            </a:solidFill>
                            <a:latin typeface="Cambria Math" panose="02040503050406030204" pitchFamily="18" charset="0"/>
                          </a:rPr>
                          <m:t>)</m:t>
                        </m:r>
                      </m:sup>
                    </m:sSup>
                    <m:r>
                      <a:rPr lang="en-US" sz="2200">
                        <a:solidFill>
                          <a:prstClr val="black"/>
                        </a:solidFill>
                        <a:latin typeface="Cambria Math" panose="02040503050406030204" pitchFamily="18" charset="0"/>
                      </a:rPr>
                      <m:t>=</m:t>
                    </m:r>
                    <m:r>
                      <a:rPr lang="en-US" sz="2200">
                        <a:solidFill>
                          <a:prstClr val="black"/>
                        </a:solidFill>
                        <a:latin typeface="Cambria Math" panose="02040503050406030204" pitchFamily="18" charset="0"/>
                      </a:rPr>
                      <m:t>h</m:t>
                    </m:r>
                    <m:r>
                      <a:rPr lang="en-US" sz="2200">
                        <a:solidFill>
                          <a:prstClr val="black"/>
                        </a:solidFill>
                        <a:latin typeface="Cambria Math" panose="02040503050406030204" pitchFamily="18" charset="0"/>
                      </a:rPr>
                      <m:t>(</m:t>
                    </m:r>
                    <m:sSup>
                      <m:sSupPr>
                        <m:ctrlPr>
                          <a:rPr lang="en-US" sz="2200" i="1">
                            <a:solidFill>
                              <a:prstClr val="black"/>
                            </a:solidFill>
                            <a:latin typeface="Cambria Math" panose="02040503050406030204" pitchFamily="18" charset="0"/>
                          </a:rPr>
                        </m:ctrlPr>
                      </m:sSupPr>
                      <m:e>
                        <m:r>
                          <a:rPr lang="en-US" sz="2200">
                            <a:solidFill>
                              <a:prstClr val="black"/>
                            </a:solidFill>
                            <a:latin typeface="Cambria Math" panose="02040503050406030204" pitchFamily="18" charset="0"/>
                          </a:rPr>
                          <m:t>𝑥</m:t>
                        </m:r>
                      </m:e>
                      <m:sup>
                        <m:d>
                          <m:dPr>
                            <m:ctrlPr>
                              <a:rPr lang="en-US" sz="2200" i="1">
                                <a:solidFill>
                                  <a:prstClr val="black"/>
                                </a:solidFill>
                                <a:latin typeface="Cambria Math" panose="02040503050406030204" pitchFamily="18" charset="0"/>
                              </a:rPr>
                            </m:ctrlPr>
                          </m:dPr>
                          <m:e>
                            <m:r>
                              <a:rPr lang="en-US" sz="2200">
                                <a:solidFill>
                                  <a:prstClr val="black"/>
                                </a:solidFill>
                                <a:latin typeface="Cambria Math" panose="02040503050406030204" pitchFamily="18" charset="0"/>
                              </a:rPr>
                              <m:t>𝑖</m:t>
                            </m:r>
                          </m:e>
                        </m:d>
                      </m:sup>
                    </m:sSup>
                    <m:r>
                      <a:rPr lang="en-US" sz="2200">
                        <a:solidFill>
                          <a:prstClr val="black"/>
                        </a:solidFill>
                        <a:latin typeface="Cambria Math" panose="02040503050406030204" pitchFamily="18" charset="0"/>
                      </a:rPr>
                      <m:t>)</m:t>
                    </m:r>
                  </m:oMath>
                </a14:m>
                <a:r>
                  <a:rPr lang="en-US" sz="2200" dirty="0">
                    <a:solidFill>
                      <a:prstClr val="black"/>
                    </a:solidFill>
                    <a:latin typeface="Caveat" panose="00000500000000000000" pitchFamily="2" charset="-52"/>
                  </a:rPr>
                  <a:t>.</a:t>
                </a:r>
                <a:endParaRPr lang="uk-UA" sz="2200" dirty="0">
                  <a:solidFill>
                    <a:prstClr val="black"/>
                  </a:solidFill>
                  <a:latin typeface="Caveat" panose="00000500000000000000" pitchFamily="2" charset="-52"/>
                </a:endParaRPr>
              </a:p>
              <a:p>
                <a:pPr marL="0" indent="457200">
                  <a:lnSpc>
                    <a:spcPct val="100000"/>
                  </a:lnSpc>
                  <a:spcBef>
                    <a:spcPts val="600"/>
                  </a:spcBef>
                  <a:buNone/>
                </a:pPr>
                <a:endParaRPr lang="uk-UA" dirty="0"/>
              </a:p>
            </p:txBody>
          </p:sp>
        </mc:Choice>
        <mc:Fallback xmlns="">
          <p:sp>
            <p:nvSpPr>
              <p:cNvPr id="4" name="Объект 3"/>
              <p:cNvSpPr>
                <a:spLocks noGrp="1" noRot="1" noChangeAspect="1" noMove="1" noResize="1" noEditPoints="1" noAdjustHandles="1" noChangeArrowheads="1" noChangeShapeType="1" noTextEdit="1"/>
              </p:cNvSpPr>
              <p:nvPr>
                <p:ph sz="quarter" idx="13"/>
              </p:nvPr>
            </p:nvSpPr>
            <p:spPr>
              <a:xfrm>
                <a:off x="5078062" y="1024932"/>
                <a:ext cx="6200163" cy="4766267"/>
              </a:xfrm>
              <a:blipFill>
                <a:blip r:embed="rId3"/>
                <a:stretch>
                  <a:fillRect l="-1178" r="-981"/>
                </a:stretch>
              </a:blipFill>
              <a:ln>
                <a:solidFill>
                  <a:schemeClr val="accent3"/>
                </a:solidFill>
              </a:ln>
            </p:spPr>
            <p:txBody>
              <a:bodyPr/>
              <a:lstStyle/>
              <a:p>
                <a:r>
                  <a:rPr lang="uk-UA">
                    <a:noFill/>
                  </a:rPr>
                  <a:t> </a:t>
                </a:r>
              </a:p>
            </p:txBody>
          </p:sp>
        </mc:Fallback>
      </mc:AlternateContent>
      <p:sp>
        <p:nvSpPr>
          <p:cNvPr id="6" name="Текст 5"/>
          <p:cNvSpPr>
            <a:spLocks noGrp="1"/>
          </p:cNvSpPr>
          <p:nvPr>
            <p:ph type="body" sz="half" idx="2"/>
          </p:nvPr>
        </p:nvSpPr>
        <p:spPr>
          <a:xfrm>
            <a:off x="597160" y="2632852"/>
            <a:ext cx="4252304" cy="3158348"/>
          </a:xfrm>
        </p:spPr>
        <p:txBody>
          <a:bodyPr>
            <a:noAutofit/>
          </a:bodyPr>
          <a:lstStyle/>
          <a:p>
            <a:pPr indent="457200" algn="l">
              <a:lnSpc>
                <a:spcPct val="100000"/>
              </a:lnSpc>
              <a:spcBef>
                <a:spcPts val="600"/>
              </a:spcBef>
            </a:pPr>
            <a:r>
              <a:rPr lang="uk-UA" sz="1700" dirty="0"/>
              <a:t>Припустимо, що є багато </a:t>
            </a:r>
            <a:r>
              <a:rPr lang="uk-UA" sz="1700" dirty="0" smtClean="0"/>
              <a:t>даних </a:t>
            </a:r>
            <a:r>
              <a:rPr lang="uk-UA" sz="1700" dirty="0"/>
              <a:t>із викидами. У цій ситуації ви можете розглянути можливість використання середньої абсолютної похибки (</a:t>
            </a:r>
            <a:r>
              <a:rPr lang="en-US" sz="1700" dirty="0"/>
              <a:t>MAE), </a:t>
            </a:r>
            <a:r>
              <a:rPr lang="uk-UA" sz="1700" dirty="0"/>
              <a:t>яка також називається середнім абсолютним відхиленням</a:t>
            </a:r>
            <a:r>
              <a:rPr lang="uk-UA" sz="1700" dirty="0" smtClean="0"/>
              <a:t>.</a:t>
            </a:r>
          </a:p>
          <a:p>
            <a:pPr indent="457200" algn="l">
              <a:lnSpc>
                <a:spcPct val="100000"/>
              </a:lnSpc>
              <a:spcBef>
                <a:spcPts val="600"/>
              </a:spcBef>
            </a:pPr>
            <a:r>
              <a:rPr lang="uk-UA" sz="1700" dirty="0" smtClean="0"/>
              <a:t>Метрики </a:t>
            </a:r>
            <a:r>
              <a:rPr lang="en-US" sz="1700" dirty="0"/>
              <a:t>RMSE </a:t>
            </a:r>
            <a:r>
              <a:rPr lang="uk-UA" sz="1700" dirty="0"/>
              <a:t>і </a:t>
            </a:r>
            <a:r>
              <a:rPr lang="en-US" sz="1700" dirty="0"/>
              <a:t>MAE — </a:t>
            </a:r>
            <a:r>
              <a:rPr lang="uk-UA" sz="1700" dirty="0"/>
              <a:t>це способи вимірювання відстані між двома векторами: прогнозним вектором і цільовим вектором. Існують різні міри відстані, або норми.</a:t>
            </a:r>
          </a:p>
        </p:txBody>
      </p:sp>
    </p:spTree>
    <p:extLst>
      <p:ext uri="{BB962C8B-B14F-4D97-AF65-F5344CB8AC3E}">
        <p14:creationId xmlns:p14="http://schemas.microsoft.com/office/powerpoint/2010/main" val="17133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57954" y="258057"/>
            <a:ext cx="7275496" cy="788252"/>
          </a:xfrm>
        </p:spPr>
        <p:txBody>
          <a:bodyPr>
            <a:normAutofit/>
          </a:bodyPr>
          <a:lstStyle/>
          <a:p>
            <a:r>
              <a:rPr lang="uk-UA" sz="4400" dirty="0" smtClean="0"/>
              <a:t>нормальне </a:t>
            </a:r>
            <a:r>
              <a:rPr lang="uk-UA" sz="4400" dirty="0"/>
              <a:t>Рівняння</a:t>
            </a:r>
          </a:p>
        </p:txBody>
      </p:sp>
      <mc:AlternateContent xmlns:mc="http://schemas.openxmlformats.org/markup-compatibility/2006" xmlns:a14="http://schemas.microsoft.com/office/drawing/2010/main">
        <mc:Choice Requires="a14">
          <p:sp>
            <p:nvSpPr>
              <p:cNvPr id="3" name="Объект 2"/>
              <p:cNvSpPr>
                <a:spLocks noGrp="1"/>
              </p:cNvSpPr>
              <p:nvPr>
                <p:ph sz="quarter" idx="13"/>
              </p:nvPr>
            </p:nvSpPr>
            <p:spPr>
              <a:xfrm>
                <a:off x="977380" y="1189111"/>
                <a:ext cx="4684593" cy="1155718"/>
              </a:xfrm>
            </p:spPr>
            <p:txBody>
              <a:bodyPr/>
              <a:lstStyle/>
              <a:p>
                <a:pPr marL="0" indent="0">
                  <a:buNone/>
                </a:pPr>
                <a:r>
                  <a:rPr lang="uk-UA" dirty="0"/>
                  <a:t>Р</a:t>
                </a:r>
                <a:r>
                  <a:rPr lang="uk-UA" dirty="0" smtClean="0"/>
                  <a:t>ішення в аналітичному вигляді</a:t>
                </a:r>
                <a:r>
                  <a:rPr lang="en-US" dirty="0"/>
                  <a:t> </a:t>
                </a:r>
                <a:r>
                  <a:rPr lang="en-US" dirty="0" smtClean="0"/>
                  <a:t>(closed-form </a:t>
                </a:r>
                <a:r>
                  <a:rPr lang="en-US" dirty="0"/>
                  <a:t>solution</a:t>
                </a:r>
                <a:r>
                  <a:rPr lang="en-US" dirty="0" smtClean="0"/>
                  <a:t>):</a:t>
                </a:r>
              </a:p>
              <a:p>
                <a:pPr marL="0" indent="0">
                  <a:buNone/>
                </a:pPr>
                <a:r>
                  <a:rPr lang="en-US" dirty="0" smtClean="0"/>
                  <a:t>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d>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endParaRPr lang="uk-UA" dirty="0" smtClean="0"/>
              </a:p>
            </p:txBody>
          </p:sp>
        </mc:Choice>
        <mc:Fallback xmlns="">
          <p:sp>
            <p:nvSpPr>
              <p:cNvPr id="3" name="Объект 2"/>
              <p:cNvSpPr>
                <a:spLocks noGrp="1" noRot="1" noChangeAspect="1" noMove="1" noResize="1" noEditPoints="1" noAdjustHandles="1" noChangeArrowheads="1" noChangeShapeType="1" noTextEdit="1"/>
              </p:cNvSpPr>
              <p:nvPr>
                <p:ph sz="quarter" idx="13"/>
              </p:nvPr>
            </p:nvSpPr>
            <p:spPr>
              <a:xfrm>
                <a:off x="977380" y="1189111"/>
                <a:ext cx="4684593" cy="1155718"/>
              </a:xfrm>
              <a:blipFill>
                <a:blip r:embed="rId2"/>
                <a:stretch>
                  <a:fillRect l="-1300" t="-5263"/>
                </a:stretch>
              </a:blipFill>
            </p:spPr>
            <p:txBody>
              <a:bodyPr/>
              <a:lstStyle/>
              <a:p>
                <a:r>
                  <a:rPr lang="uk-UA">
                    <a:noFill/>
                  </a:rPr>
                  <a:t> </a:t>
                </a:r>
              </a:p>
            </p:txBody>
          </p:sp>
        </mc:Fallback>
      </mc:AlternateContent>
      <p:pic>
        <p:nvPicPr>
          <p:cNvPr id="7" name="Рисунок 6"/>
          <p:cNvPicPr>
            <a:picLocks noChangeAspect="1"/>
          </p:cNvPicPr>
          <p:nvPr/>
        </p:nvPicPr>
        <p:blipFill>
          <a:blip r:embed="rId3"/>
          <a:stretch>
            <a:fillRect/>
          </a:stretch>
        </p:blipFill>
        <p:spPr>
          <a:xfrm>
            <a:off x="9037051" y="3885980"/>
            <a:ext cx="3008570" cy="1721718"/>
          </a:xfrm>
          <a:prstGeom prst="rect">
            <a:avLst/>
          </a:prstGeom>
          <a:ln>
            <a:solidFill>
              <a:schemeClr val="accent2"/>
            </a:solidFill>
          </a:ln>
        </p:spPr>
      </p:pic>
      <p:sp>
        <p:nvSpPr>
          <p:cNvPr id="8" name="Прямоугольная выноска 7"/>
          <p:cNvSpPr/>
          <p:nvPr/>
        </p:nvSpPr>
        <p:spPr>
          <a:xfrm>
            <a:off x="10494362" y="2649585"/>
            <a:ext cx="1548440" cy="713432"/>
          </a:xfrm>
          <a:prstGeom prst="wedgeRectCallout">
            <a:avLst>
              <a:gd name="adj1" fmla="val -99260"/>
              <a:gd name="adj2" fmla="val 142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smtClean="0">
                <a:latin typeface="Bahnschrift Light Condensed" panose="020B0502040204020203" pitchFamily="34" charset="0"/>
              </a:rPr>
              <a:t>Використання</a:t>
            </a:r>
            <a:r>
              <a:rPr lang="ru-RU" sz="1600" dirty="0" smtClean="0">
                <a:latin typeface="Bahnschrift Light Condensed" panose="020B0502040204020203" pitchFamily="34" charset="0"/>
              </a:rPr>
              <a:t> </a:t>
            </a:r>
            <a:r>
              <a:rPr lang="en-US" sz="1600" dirty="0" err="1">
                <a:latin typeface="Bahnschrift Light Condensed" panose="020B0502040204020203" pitchFamily="34" charset="0"/>
              </a:rPr>
              <a:t>Scikit</a:t>
            </a:r>
            <a:r>
              <a:rPr lang="en-US" sz="1600" dirty="0">
                <a:latin typeface="Bahnschrift Light Condensed" panose="020B0502040204020203" pitchFamily="34" charset="0"/>
              </a:rPr>
              <a:t>-Learn, </a:t>
            </a:r>
            <a:endParaRPr lang="uk-UA" sz="1600" dirty="0">
              <a:latin typeface="Bahnschrift Light Condensed" panose="020B0502040204020203" pitchFamily="34" charset="0"/>
            </a:endParaRPr>
          </a:p>
        </p:txBody>
      </p:sp>
      <p:pic>
        <p:nvPicPr>
          <p:cNvPr id="4" name="Рисунок 3"/>
          <p:cNvPicPr>
            <a:picLocks noChangeAspect="1"/>
          </p:cNvPicPr>
          <p:nvPr/>
        </p:nvPicPr>
        <p:blipFill>
          <a:blip r:embed="rId4"/>
          <a:stretch>
            <a:fillRect/>
          </a:stretch>
        </p:blipFill>
        <p:spPr>
          <a:xfrm>
            <a:off x="977380" y="2278186"/>
            <a:ext cx="3665248" cy="763593"/>
          </a:xfrm>
          <a:prstGeom prst="rect">
            <a:avLst/>
          </a:prstGeom>
        </p:spPr>
      </p:pic>
      <p:pic>
        <p:nvPicPr>
          <p:cNvPr id="9" name="Рисунок 8"/>
          <p:cNvPicPr>
            <a:picLocks noChangeAspect="1"/>
          </p:cNvPicPr>
          <p:nvPr/>
        </p:nvPicPr>
        <p:blipFill>
          <a:blip r:embed="rId5"/>
          <a:stretch>
            <a:fillRect/>
          </a:stretch>
        </p:blipFill>
        <p:spPr>
          <a:xfrm>
            <a:off x="777585" y="3265713"/>
            <a:ext cx="4156387" cy="3175129"/>
          </a:xfrm>
          <a:prstGeom prst="rect">
            <a:avLst/>
          </a:prstGeom>
        </p:spPr>
      </p:pic>
      <p:pic>
        <p:nvPicPr>
          <p:cNvPr id="12" name="Объект 11"/>
          <p:cNvPicPr>
            <a:picLocks noGrp="1" noChangeAspect="1"/>
          </p:cNvPicPr>
          <p:nvPr>
            <p:ph sz="quarter" idx="14"/>
          </p:nvPr>
        </p:nvPicPr>
        <p:blipFill>
          <a:blip r:embed="rId6"/>
          <a:stretch>
            <a:fillRect/>
          </a:stretch>
        </p:blipFill>
        <p:spPr>
          <a:xfrm>
            <a:off x="6049636" y="1003929"/>
            <a:ext cx="4086225" cy="1047750"/>
          </a:xfrm>
          <a:prstGeom prst="rect">
            <a:avLst/>
          </a:prstGeom>
        </p:spPr>
      </p:pic>
      <p:cxnSp>
        <p:nvCxnSpPr>
          <p:cNvPr id="14" name="Прямая со стрелкой 13"/>
          <p:cNvCxnSpPr>
            <a:endCxn id="3" idx="3"/>
          </p:cNvCxnSpPr>
          <p:nvPr/>
        </p:nvCxnSpPr>
        <p:spPr>
          <a:xfrm flipV="1">
            <a:off x="3900196" y="1766970"/>
            <a:ext cx="1761777" cy="257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p:cNvPicPr>
            <a:picLocks noChangeAspect="1"/>
          </p:cNvPicPr>
          <p:nvPr/>
        </p:nvPicPr>
        <p:blipFill>
          <a:blip r:embed="rId7"/>
          <a:stretch>
            <a:fillRect/>
          </a:stretch>
        </p:blipFill>
        <p:spPr>
          <a:xfrm>
            <a:off x="5844847" y="2451862"/>
            <a:ext cx="4495800" cy="1219200"/>
          </a:xfrm>
          <a:prstGeom prst="rect">
            <a:avLst/>
          </a:prstGeom>
        </p:spPr>
      </p:pic>
      <mc:AlternateContent xmlns:mc="http://schemas.openxmlformats.org/markup-compatibility/2006" xmlns:a14="http://schemas.microsoft.com/office/drawing/2010/main">
        <mc:Choice Requires="a14">
          <p:sp>
            <p:nvSpPr>
              <p:cNvPr id="16" name="TextBox 15"/>
              <p:cNvSpPr txBox="1"/>
              <p:nvPr/>
            </p:nvSpPr>
            <p:spPr>
              <a:xfrm>
                <a:off x="5769900" y="2087653"/>
                <a:ext cx="4645695" cy="381066"/>
              </a:xfrm>
              <a:prstGeom prst="rect">
                <a:avLst/>
              </a:prstGeom>
              <a:noFill/>
            </p:spPr>
            <p:txBody>
              <a:bodyPr wrap="none" rtlCol="0">
                <a:spAutoFit/>
              </a:bodyPr>
              <a:lstStyle/>
              <a:p>
                <a:r>
                  <a:rPr lang="uk-UA" dirty="0" smtClean="0"/>
                  <a:t>Прогноз з використанням розрахованих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oMath>
                </a14:m>
                <a:r>
                  <a:rPr lang="uk-UA" dirty="0" smtClean="0"/>
                  <a:t> </a:t>
                </a:r>
                <a:endParaRPr lang="uk-UA" dirty="0"/>
              </a:p>
            </p:txBody>
          </p:sp>
        </mc:Choice>
        <mc:Fallback xmlns="">
          <p:sp>
            <p:nvSpPr>
              <p:cNvPr id="16" name="TextBox 15"/>
              <p:cNvSpPr txBox="1">
                <a:spLocks noRot="1" noChangeAspect="1" noMove="1" noResize="1" noEditPoints="1" noAdjustHandles="1" noChangeArrowheads="1" noChangeShapeType="1" noTextEdit="1"/>
              </p:cNvSpPr>
              <p:nvPr/>
            </p:nvSpPr>
            <p:spPr>
              <a:xfrm>
                <a:off x="5769900" y="2087653"/>
                <a:ext cx="4645695" cy="381066"/>
              </a:xfrm>
              <a:prstGeom prst="rect">
                <a:avLst/>
              </a:prstGeom>
              <a:blipFill>
                <a:blip r:embed="rId8"/>
                <a:stretch>
                  <a:fillRect l="-1181" t="-6349" r="-2100" b="-22222"/>
                </a:stretch>
              </a:blipFill>
            </p:spPr>
            <p:txBody>
              <a:bodyPr/>
              <a:lstStyle/>
              <a:p>
                <a:r>
                  <a:rPr lang="uk-UA">
                    <a:noFill/>
                  </a:rPr>
                  <a:t> </a:t>
                </a:r>
              </a:p>
            </p:txBody>
          </p:sp>
        </mc:Fallback>
      </mc:AlternateContent>
      <p:pic>
        <p:nvPicPr>
          <p:cNvPr id="17" name="Рисунок 16"/>
          <p:cNvPicPr>
            <a:picLocks noChangeAspect="1"/>
          </p:cNvPicPr>
          <p:nvPr/>
        </p:nvPicPr>
        <p:blipFill>
          <a:blip r:embed="rId9"/>
          <a:stretch>
            <a:fillRect/>
          </a:stretch>
        </p:blipFill>
        <p:spPr>
          <a:xfrm>
            <a:off x="5844847" y="3885980"/>
            <a:ext cx="3079131" cy="2405571"/>
          </a:xfrm>
          <a:prstGeom prst="rect">
            <a:avLst/>
          </a:prstGeom>
        </p:spPr>
      </p:pic>
    </p:spTree>
    <p:extLst>
      <p:ext uri="{BB962C8B-B14F-4D97-AF65-F5344CB8AC3E}">
        <p14:creationId xmlns:p14="http://schemas.microsoft.com/office/powerpoint/2010/main" val="68878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21615" y="206518"/>
            <a:ext cx="8079381" cy="653175"/>
          </a:xfrm>
        </p:spPr>
        <p:txBody>
          <a:bodyPr>
            <a:normAutofit fontScale="90000"/>
          </a:bodyPr>
          <a:lstStyle/>
          <a:p>
            <a:r>
              <a:rPr lang="uk-UA" dirty="0" smtClean="0"/>
              <a:t>Градієнтний спуск </a:t>
            </a:r>
            <a:r>
              <a:rPr lang="en-US" dirty="0" smtClean="0"/>
              <a:t>– GD</a:t>
            </a:r>
            <a:endParaRPr lang="uk-UA" dirty="0"/>
          </a:p>
        </p:txBody>
      </p:sp>
      <p:pic>
        <p:nvPicPr>
          <p:cNvPr id="11" name="Объект 8"/>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989974" y="1050628"/>
            <a:ext cx="4218858" cy="5289602"/>
          </a:xfrm>
        </p:spPr>
      </p:pic>
      <p:sp>
        <p:nvSpPr>
          <p:cNvPr id="13" name="Прямоугольник 12"/>
          <p:cNvSpPr/>
          <p:nvPr/>
        </p:nvSpPr>
        <p:spPr>
          <a:xfrm>
            <a:off x="5426376" y="4491613"/>
            <a:ext cx="6096000" cy="1477328"/>
          </a:xfrm>
          <a:prstGeom prst="rect">
            <a:avLst/>
          </a:prstGeom>
        </p:spPr>
        <p:txBody>
          <a:bodyPr>
            <a:spAutoFit/>
          </a:bodyPr>
          <a:lstStyle/>
          <a:p>
            <a:r>
              <a:rPr lang="uk-UA">
                <a:latin typeface="Caveat" panose="00000500000000000000" pitchFamily="2" charset="-52"/>
              </a:rPr>
              <a:t>На малюнку показано дві основні проблеми з градієнтним спуском: якщо випадкова ініціалізація запускає алгоритм зліва, він буде сходитися до локального мінімуму, який не такий хороший, як глобальний мінімум. </a:t>
            </a:r>
            <a:r>
              <a:rPr lang="uk-UA" dirty="0">
                <a:latin typeface="Caveat" panose="00000500000000000000" pitchFamily="2" charset="-52"/>
              </a:rPr>
              <a:t>Якщо алгоритм запускається справа, він дуже довго перетинає плато, а якщо зупиняється занадто рано, глобальний мінімум ніколи не буде досягнутий.</a:t>
            </a:r>
            <a:endParaRPr lang="en-US" dirty="0">
              <a:latin typeface="Caveat" panose="00000500000000000000" pitchFamily="2" charset="-52"/>
            </a:endParaRPr>
          </a:p>
        </p:txBody>
      </p:sp>
      <p:pic>
        <p:nvPicPr>
          <p:cNvPr id="15" name="Объект 14"/>
          <p:cNvPicPr>
            <a:picLocks noGrp="1" noChangeAspect="1"/>
          </p:cNvPicPr>
          <p:nvPr>
            <p:ph sz="quarter" idx="14"/>
          </p:nvPr>
        </p:nvPicPr>
        <p:blipFill>
          <a:blip r:embed="rId4" cstate="print">
            <a:extLst>
              <a:ext uri="{28A0092B-C50C-407E-A947-70E740481C1C}">
                <a14:useLocalDpi xmlns:a14="http://schemas.microsoft.com/office/drawing/2010/main" val="0"/>
              </a:ext>
            </a:extLst>
          </a:blip>
          <a:stretch>
            <a:fillRect/>
          </a:stretch>
        </p:blipFill>
        <p:spPr>
          <a:xfrm>
            <a:off x="6018245" y="1293926"/>
            <a:ext cx="4213134" cy="2763454"/>
          </a:xfrm>
        </p:spPr>
      </p:pic>
    </p:spTree>
    <p:extLst>
      <p:ext uri="{BB962C8B-B14F-4D97-AF65-F5344CB8AC3E}">
        <p14:creationId xmlns:p14="http://schemas.microsoft.com/office/powerpoint/2010/main" val="32502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6999" y="132193"/>
            <a:ext cx="10364451" cy="1211416"/>
          </a:xfrm>
        </p:spPr>
        <p:txBody>
          <a:bodyPr>
            <a:normAutofit/>
          </a:bodyPr>
          <a:lstStyle/>
          <a:p>
            <a:pPr algn="ctr"/>
            <a:r>
              <a:rPr lang="uk-UA" sz="4400" dirty="0" smtClean="0"/>
              <a:t>Пакетний градієнтний спуск</a:t>
            </a:r>
            <a:endParaRPr lang="uk-UA" sz="4400" dirty="0"/>
          </a:p>
        </p:txBody>
      </p:sp>
      <mc:AlternateContent xmlns:mc="http://schemas.openxmlformats.org/markup-compatibility/2006" xmlns:a14="http://schemas.microsoft.com/office/drawing/2010/main">
        <mc:Choice Requires="a14">
          <p:sp>
            <p:nvSpPr>
              <p:cNvPr id="3" name="Объект 2"/>
              <p:cNvSpPr>
                <a:spLocks noGrp="1"/>
              </p:cNvSpPr>
              <p:nvPr>
                <p:ph sz="quarter" idx="13"/>
              </p:nvPr>
            </p:nvSpPr>
            <p:spPr>
              <a:xfrm>
                <a:off x="703385" y="1808704"/>
                <a:ext cx="5316415" cy="3982496"/>
              </a:xfrm>
            </p:spPr>
            <p:txBody>
              <a:bodyPr>
                <a:normAutofit fontScale="85000" lnSpcReduction="10000"/>
              </a:bodyPr>
              <a:lstStyle/>
              <a:p>
                <a:pPr marL="0" indent="0">
                  <a:buNone/>
                </a:pPr>
                <a:r>
                  <a:rPr lang="uk-UA" dirty="0" smtClean="0"/>
                  <a:t>Часткова похідна (</a:t>
                </a:r>
                <a:r>
                  <a:rPr lang="en-US" dirty="0" smtClean="0"/>
                  <a:t>partial derivatives</a:t>
                </a:r>
                <a:r>
                  <a:rPr lang="uk-UA" dirty="0" smtClean="0"/>
                  <a:t>)</a:t>
                </a:r>
                <a:r>
                  <a:rPr lang="en-US" dirty="0" smtClean="0"/>
                  <a:t> </a:t>
                </a:r>
                <a:r>
                  <a:rPr lang="uk-UA" dirty="0" smtClean="0"/>
                  <a:t>функції вартості</a:t>
                </a:r>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uk-UA" i="1" smtClean="0">
                              <a:latin typeface="Cambria Math" panose="02040503050406030204" pitchFamily="18" charset="0"/>
                            </a:rPr>
                          </m:ctrlPr>
                        </m:fPr>
                        <m:num>
                          <m:r>
                            <a:rPr lang="uk-UA" i="1" smtClean="0">
                              <a:latin typeface="Cambria Math" panose="02040503050406030204" pitchFamily="18" charset="0"/>
                              <a:ea typeface="Cambria Math" panose="02040503050406030204" pitchFamily="18" charset="0"/>
                            </a:rPr>
                            <m:t>𝜕</m:t>
                          </m:r>
                        </m:num>
                        <m:den>
                          <m:r>
                            <a:rPr lang="uk-UA" i="1" smtClean="0">
                              <a:latin typeface="Cambria Math" panose="02040503050406030204" pitchFamily="18" charset="0"/>
                              <a:ea typeface="Cambria Math" panose="02040503050406030204" pitchFamily="18" charset="0"/>
                            </a:rPr>
                            <m:t>𝜕</m:t>
                          </m:r>
                          <m:sSub>
                            <m:sSubPr>
                              <m:ctrlPr>
                                <a:rPr lang="uk-UA" i="1" smtClean="0">
                                  <a:latin typeface="Cambria Math" panose="02040503050406030204" pitchFamily="18" charset="0"/>
                                  <a:ea typeface="Cambria Math" panose="02040503050406030204" pitchFamily="18" charset="0"/>
                                </a:rPr>
                              </m:ctrlPr>
                            </m:sSubPr>
                            <m:e>
                              <m:r>
                                <a:rPr lang="uk-UA"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rPr>
                        <m:t>𝑀𝑆𝐸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p>
                              </m:sSup>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e>
                      </m:nary>
                    </m:oMath>
                  </m:oMathPara>
                </a14:m>
                <a:endParaRPr lang="en-US" dirty="0" smtClean="0"/>
              </a:p>
              <a:p>
                <a:pPr marL="0" indent="0">
                  <a:buNone/>
                </a:pPr>
                <a:r>
                  <a:rPr lang="uk-UA" dirty="0" smtClean="0"/>
                  <a:t>Градієнтний вектор функції вартості</a:t>
                </a: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uk-UA" i="1" smtClean="0">
                              <a:latin typeface="Cambria Math" panose="02040503050406030204" pitchFamily="18" charset="0"/>
                              <a:ea typeface="Cambria Math" panose="02040503050406030204" pitchFamily="18" charset="0"/>
                            </a:rPr>
                            <m:t>𝛻</m:t>
                          </m:r>
                        </m:e>
                        <m:sub>
                          <m:r>
                            <a:rPr lang="uk-UA" i="1" smtClean="0">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𝑀𝑆𝐸</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m:t>
                      </m:r>
                      <m:d>
                        <m:dPr>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f>
                                      <m:fPr>
                                        <m:ctrlPr>
                                          <a:rPr lang="uk-UA" i="1">
                                            <a:latin typeface="Cambria Math" panose="02040503050406030204" pitchFamily="18" charset="0"/>
                                          </a:rPr>
                                        </m:ctrlPr>
                                      </m:fPr>
                                      <m:num>
                                        <m:r>
                                          <a:rPr lang="uk-UA" i="1">
                                            <a:latin typeface="Cambria Math" panose="02040503050406030204" pitchFamily="18" charset="0"/>
                                            <a:ea typeface="Cambria Math" panose="02040503050406030204" pitchFamily="18" charset="0"/>
                                          </a:rPr>
                                          <m:t>𝜕</m:t>
                                        </m:r>
                                      </m:num>
                                      <m:den>
                                        <m:r>
                                          <a:rPr lang="uk-UA" i="1">
                                            <a:latin typeface="Cambria Math" panose="02040503050406030204" pitchFamily="18" charset="0"/>
                                            <a:ea typeface="Cambria Math" panose="02040503050406030204" pitchFamily="18" charset="0"/>
                                          </a:rPr>
                                          <m:t>𝜕</m:t>
                                        </m:r>
                                        <m:sSub>
                                          <m:sSubPr>
                                            <m:ctrlPr>
                                              <a:rPr lang="uk-UA" i="1">
                                                <a:latin typeface="Cambria Math" panose="02040503050406030204" pitchFamily="18" charset="0"/>
                                                <a:ea typeface="Cambria Math" panose="02040503050406030204" pitchFamily="18" charset="0"/>
                                              </a:rPr>
                                            </m:ctrlPr>
                                          </m:sSubPr>
                                          <m:e>
                                            <m:r>
                                              <a:rPr lang="uk-UA"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den>
                                    </m:f>
                                    <m:r>
                                      <a:rPr lang="en-US" i="1">
                                        <a:latin typeface="Cambria Math" panose="02040503050406030204" pitchFamily="18" charset="0"/>
                                      </a:rPr>
                                      <m:t>𝑀𝑆𝐸</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mr>
                                <m:mr>
                                  <m:e>
                                    <m:f>
                                      <m:fPr>
                                        <m:ctrlPr>
                                          <a:rPr lang="uk-UA" i="1">
                                            <a:latin typeface="Cambria Math" panose="02040503050406030204" pitchFamily="18" charset="0"/>
                                          </a:rPr>
                                        </m:ctrlPr>
                                      </m:fPr>
                                      <m:num>
                                        <m:r>
                                          <a:rPr lang="uk-UA" i="1">
                                            <a:latin typeface="Cambria Math" panose="02040503050406030204" pitchFamily="18" charset="0"/>
                                            <a:ea typeface="Cambria Math" panose="02040503050406030204" pitchFamily="18" charset="0"/>
                                          </a:rPr>
                                          <m:t>𝜕</m:t>
                                        </m:r>
                                      </m:num>
                                      <m:den>
                                        <m:r>
                                          <a:rPr lang="uk-UA" i="1">
                                            <a:latin typeface="Cambria Math" panose="02040503050406030204" pitchFamily="18" charset="0"/>
                                            <a:ea typeface="Cambria Math" panose="02040503050406030204" pitchFamily="18" charset="0"/>
                                          </a:rPr>
                                          <m:t>𝜕</m:t>
                                        </m:r>
                                        <m:sSub>
                                          <m:sSubPr>
                                            <m:ctrlPr>
                                              <a:rPr lang="uk-UA" i="1">
                                                <a:latin typeface="Cambria Math" panose="02040503050406030204" pitchFamily="18" charset="0"/>
                                                <a:ea typeface="Cambria Math" panose="02040503050406030204" pitchFamily="18" charset="0"/>
                                              </a:rPr>
                                            </m:ctrlPr>
                                          </m:sSubPr>
                                          <m:e>
                                            <m:r>
                                              <a:rPr lang="uk-UA"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den>
                                    </m:f>
                                    <m:r>
                                      <a:rPr lang="en-US" i="1">
                                        <a:latin typeface="Cambria Math" panose="02040503050406030204" pitchFamily="18" charset="0"/>
                                      </a:rPr>
                                      <m:t>𝑀𝑆𝐸</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mr>
                                <m:mr>
                                  <m:e>
                                    <m:r>
                                      <a:rPr lang="en-US" b="0" i="1" smtClean="0">
                                        <a:latin typeface="Cambria Math" panose="02040503050406030204" pitchFamily="18" charset="0"/>
                                      </a:rPr>
                                      <m:t>…</m:t>
                                    </m:r>
                                  </m:e>
                                </m:mr>
                              </m:m>
                            </m:e>
                            <m:e>
                              <m:f>
                                <m:fPr>
                                  <m:ctrlPr>
                                    <a:rPr lang="uk-UA" i="1">
                                      <a:latin typeface="Cambria Math" panose="02040503050406030204" pitchFamily="18" charset="0"/>
                                    </a:rPr>
                                  </m:ctrlPr>
                                </m:fPr>
                                <m:num>
                                  <m:r>
                                    <a:rPr lang="uk-UA" i="1">
                                      <a:latin typeface="Cambria Math" panose="02040503050406030204" pitchFamily="18" charset="0"/>
                                      <a:ea typeface="Cambria Math" panose="02040503050406030204" pitchFamily="18" charset="0"/>
                                    </a:rPr>
                                    <m:t>𝜕</m:t>
                                  </m:r>
                                </m:num>
                                <m:den>
                                  <m:r>
                                    <a:rPr lang="uk-UA" i="1">
                                      <a:latin typeface="Cambria Math" panose="02040503050406030204" pitchFamily="18" charset="0"/>
                                      <a:ea typeface="Cambria Math" panose="02040503050406030204" pitchFamily="18" charset="0"/>
                                    </a:rPr>
                                    <m:t>𝜕</m:t>
                                  </m:r>
                                  <m:sSub>
                                    <m:sSubPr>
                                      <m:ctrlPr>
                                        <a:rPr lang="uk-UA" i="1">
                                          <a:latin typeface="Cambria Math" panose="02040503050406030204" pitchFamily="18" charset="0"/>
                                          <a:ea typeface="Cambria Math" panose="02040503050406030204" pitchFamily="18" charset="0"/>
                                        </a:rPr>
                                      </m:ctrlPr>
                                    </m:sSubPr>
                                    <m:e>
                                      <m:r>
                                        <a:rPr lang="uk-UA"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rPr>
                                <m:t>𝑀𝑆𝐸</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eqAr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d>
                    </m:oMath>
                  </m:oMathPara>
                </a14:m>
                <a:endParaRPr lang="uk-UA" dirty="0"/>
              </a:p>
            </p:txBody>
          </p:sp>
        </mc:Choice>
        <mc:Fallback xmlns="">
          <p:sp>
            <p:nvSpPr>
              <p:cNvPr id="3" name="Объект 2"/>
              <p:cNvSpPr>
                <a:spLocks noGrp="1" noRot="1" noChangeAspect="1" noMove="1" noResize="1" noEditPoints="1" noAdjustHandles="1" noChangeArrowheads="1" noChangeShapeType="1" noTextEdit="1"/>
              </p:cNvSpPr>
              <p:nvPr>
                <p:ph sz="quarter" idx="13"/>
              </p:nvPr>
            </p:nvSpPr>
            <p:spPr>
              <a:xfrm>
                <a:off x="703385" y="1808704"/>
                <a:ext cx="5316415" cy="3982496"/>
              </a:xfrm>
              <a:blipFill>
                <a:blip r:embed="rId3"/>
                <a:stretch>
                  <a:fillRect l="-687" t="-1991"/>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4" name="Объект 3"/>
              <p:cNvSpPr>
                <a:spLocks noGrp="1"/>
              </p:cNvSpPr>
              <p:nvPr>
                <p:ph sz="quarter" idx="14"/>
              </p:nvPr>
            </p:nvSpPr>
            <p:spPr>
              <a:xfrm>
                <a:off x="6172200" y="1808704"/>
                <a:ext cx="5105400" cy="3982495"/>
              </a:xfrm>
            </p:spPr>
            <p:txBody>
              <a:bodyPr/>
              <a:lstStyle/>
              <a:p>
                <a:pPr marL="0" indent="0">
                  <a:buNone/>
                </a:pPr>
                <a:r>
                  <a:rPr lang="uk-UA" dirty="0" smtClean="0"/>
                  <a:t>Крок градієнтного спуску</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uk-UA" i="1" smtClean="0">
                              <a:latin typeface="Cambria Math" panose="02040503050406030204" pitchFamily="18" charset="0"/>
                            </a:rPr>
                          </m:ctrlPr>
                        </m:sSupPr>
                        <m:e>
                          <m:r>
                            <a:rPr lang="uk-UA"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r>
                            <a:rPr lang="en-US" b="0" i="1" smtClean="0">
                              <a:latin typeface="Cambria Math" panose="02040503050406030204" pitchFamily="18" charset="0"/>
                            </a:rPr>
                            <m:t>𝑛𝑒𝑥𝑡</m:t>
                          </m:r>
                          <m:r>
                            <a:rPr lang="en-US" b="0" i="1" smtClean="0">
                              <a:latin typeface="Cambria Math" panose="02040503050406030204" pitchFamily="18" charset="0"/>
                            </a:rPr>
                            <m:t> </m:t>
                          </m:r>
                          <m:r>
                            <a:rPr lang="en-US" b="0" i="1" smtClean="0">
                              <a:latin typeface="Cambria Math" panose="02040503050406030204" pitchFamily="18" charset="0"/>
                            </a:rPr>
                            <m:t>𝑠𝑡𝑒𝑝</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𝜂</m:t>
                      </m:r>
                      <m:sSub>
                        <m:sSubPr>
                          <m:ctrlPr>
                            <a:rPr lang="uk-UA" i="1">
                              <a:latin typeface="Cambria Math" panose="02040503050406030204" pitchFamily="18" charset="0"/>
                            </a:rPr>
                          </m:ctrlPr>
                        </m:sSubPr>
                        <m:e>
                          <m:r>
                            <a:rPr lang="uk-UA" i="1">
                              <a:latin typeface="Cambria Math" panose="02040503050406030204" pitchFamily="18" charset="0"/>
                              <a:ea typeface="Cambria Math" panose="02040503050406030204" pitchFamily="18" charset="0"/>
                            </a:rPr>
                            <m:t>𝛻</m:t>
                          </m:r>
                        </m:e>
                        <m:sub>
                          <m:r>
                            <a:rPr lang="uk-UA"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𝑀𝑆𝐸</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m:oMathPara>
                </a14:m>
                <a:endParaRPr lang="en-US" dirty="0" smtClean="0"/>
              </a:p>
              <a:p>
                <a:pPr marL="0" indent="0">
                  <a:buNone/>
                </a:pPr>
                <a14:m>
                  <m:oMath xmlns:m="http://schemas.openxmlformats.org/officeDocument/2006/math">
                    <m:r>
                      <a:rPr lang="uk-UA" i="1" smtClean="0">
                        <a:latin typeface="Cambria Math" panose="02040503050406030204" pitchFamily="18" charset="0"/>
                        <a:ea typeface="Cambria Math" panose="02040503050406030204" pitchFamily="18" charset="0"/>
                      </a:rPr>
                      <m:t>𝜂</m:t>
                    </m:r>
                  </m:oMath>
                </a14:m>
                <a:r>
                  <a:rPr lang="en-US" dirty="0" smtClean="0"/>
                  <a:t> – </a:t>
                </a:r>
                <a:r>
                  <a:rPr lang="uk-UA" sz="1800" dirty="0">
                    <a:latin typeface="Caveat" panose="00000500000000000000" pitchFamily="2" charset="-52"/>
                  </a:rPr>
                  <a:t>швидкість навчання (</a:t>
                </a:r>
                <a:r>
                  <a:rPr lang="en-US" sz="1800" dirty="0">
                    <a:latin typeface="Caveat" panose="00000500000000000000" pitchFamily="2" charset="-52"/>
                  </a:rPr>
                  <a:t>learning speed</a:t>
                </a:r>
                <a:r>
                  <a:rPr lang="uk-UA" sz="1800" dirty="0">
                    <a:latin typeface="Caveat" panose="00000500000000000000" pitchFamily="2" charset="-52"/>
                  </a:rPr>
                  <a:t>)</a:t>
                </a:r>
              </a:p>
              <a:p>
                <a:pPr marL="0" indent="0">
                  <a:buNone/>
                </a:pPr>
                <a:endParaRPr lang="uk-UA" dirty="0"/>
              </a:p>
            </p:txBody>
          </p:sp>
        </mc:Choice>
        <mc:Fallback xmlns="">
          <p:sp>
            <p:nvSpPr>
              <p:cNvPr id="4" name="Объект 3"/>
              <p:cNvSpPr>
                <a:spLocks noGrp="1" noRot="1" noChangeAspect="1" noMove="1" noResize="1" noEditPoints="1" noAdjustHandles="1" noChangeArrowheads="1" noChangeShapeType="1" noTextEdit="1"/>
              </p:cNvSpPr>
              <p:nvPr>
                <p:ph sz="quarter" idx="14"/>
              </p:nvPr>
            </p:nvSpPr>
            <p:spPr>
              <a:xfrm>
                <a:off x="6172200" y="1808704"/>
                <a:ext cx="5105400" cy="3982495"/>
              </a:xfrm>
              <a:blipFill>
                <a:blip r:embed="rId4"/>
                <a:stretch>
                  <a:fillRect l="-1314" t="-1685"/>
                </a:stretch>
              </a:blipFill>
            </p:spPr>
            <p:txBody>
              <a:bodyPr/>
              <a:lstStyle/>
              <a:p>
                <a:r>
                  <a:rPr lang="uk-UA">
                    <a:noFill/>
                  </a:rPr>
                  <a:t> </a:t>
                </a:r>
              </a:p>
            </p:txBody>
          </p:sp>
        </mc:Fallback>
      </mc:AlternateContent>
      <p:sp>
        <p:nvSpPr>
          <p:cNvPr id="5" name="Прямоугольник 4"/>
          <p:cNvSpPr/>
          <p:nvPr/>
        </p:nvSpPr>
        <p:spPr>
          <a:xfrm>
            <a:off x="204995" y="5460137"/>
            <a:ext cx="6437645" cy="923330"/>
          </a:xfrm>
          <a:prstGeom prst="rect">
            <a:avLst/>
          </a:prstGeom>
        </p:spPr>
        <p:txBody>
          <a:bodyPr wrap="square">
            <a:spAutoFit/>
          </a:bodyPr>
          <a:lstStyle/>
          <a:p>
            <a:r>
              <a:rPr lang="uk-UA" dirty="0" smtClean="0">
                <a:latin typeface="Caveat" panose="00000500000000000000" pitchFamily="2" charset="-52"/>
              </a:rPr>
              <a:t>Формула передбачає обчислення всього навчального набору X на кожному кроці градієнтного спуску! Ось чому алгоритм називається </a:t>
            </a:r>
            <a:r>
              <a:rPr lang="uk-UA" u="sng" dirty="0" smtClean="0">
                <a:latin typeface="Caveat" panose="00000500000000000000" pitchFamily="2" charset="-52"/>
              </a:rPr>
              <a:t>пакетним градієнтним спуском:</a:t>
            </a:r>
            <a:r>
              <a:rPr lang="uk-UA" dirty="0" smtClean="0">
                <a:latin typeface="Caveat" panose="00000500000000000000" pitchFamily="2" charset="-52"/>
              </a:rPr>
              <a:t> на кожному кроці він обчислює цілий пакет навчальних даних.</a:t>
            </a:r>
            <a:endParaRPr lang="uk-UA" dirty="0">
              <a:latin typeface="Caveat" panose="00000500000000000000" pitchFamily="2" charset="-52"/>
            </a:endParaRPr>
          </a:p>
        </p:txBody>
      </p:sp>
      <p:pic>
        <p:nvPicPr>
          <p:cNvPr id="6" name="Рисунок 5"/>
          <p:cNvPicPr>
            <a:picLocks noChangeAspect="1"/>
          </p:cNvPicPr>
          <p:nvPr/>
        </p:nvPicPr>
        <p:blipFill>
          <a:blip r:embed="rId5"/>
          <a:stretch>
            <a:fillRect/>
          </a:stretch>
        </p:blipFill>
        <p:spPr>
          <a:xfrm>
            <a:off x="7113081" y="3337779"/>
            <a:ext cx="3371850" cy="2714625"/>
          </a:xfrm>
          <a:prstGeom prst="rect">
            <a:avLst/>
          </a:prstGeom>
        </p:spPr>
      </p:pic>
      <p:cxnSp>
        <p:nvCxnSpPr>
          <p:cNvPr id="8" name="Прямая со стрелкой 7"/>
          <p:cNvCxnSpPr/>
          <p:nvPr/>
        </p:nvCxnSpPr>
        <p:spPr>
          <a:xfrm>
            <a:off x="5803641" y="4404049"/>
            <a:ext cx="1651518" cy="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380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1084</TotalTime>
  <Words>4599</Words>
  <Application>Microsoft Office PowerPoint</Application>
  <PresentationFormat>Широкоэкранный</PresentationFormat>
  <Paragraphs>257</Paragraphs>
  <Slides>27</Slides>
  <Notes>22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27</vt:i4>
      </vt:variant>
    </vt:vector>
  </HeadingPairs>
  <TitlesOfParts>
    <vt:vector size="39" baseType="lpstr">
      <vt:lpstr>Arial</vt:lpstr>
      <vt:lpstr>Bahnschrift Light Condensed</vt:lpstr>
      <vt:lpstr>Bahnschrift Light SemiCondensed</vt:lpstr>
      <vt:lpstr>Calibri</vt:lpstr>
      <vt:lpstr>Cambria</vt:lpstr>
      <vt:lpstr>Cambria Math</vt:lpstr>
      <vt:lpstr>Caveat</vt:lpstr>
      <vt:lpstr>Monotype Corsiva</vt:lpstr>
      <vt:lpstr>Rockwell</vt:lpstr>
      <vt:lpstr>Rockwell Condensed</vt:lpstr>
      <vt:lpstr>Wingdings</vt:lpstr>
      <vt:lpstr>Дерево</vt:lpstr>
      <vt:lpstr>Регресійний та кореляційний аналіз</vt:lpstr>
      <vt:lpstr>Зміст</vt:lpstr>
      <vt:lpstr>Лінійна регресія</vt:lpstr>
      <vt:lpstr>Лінійна регресійна модель</vt:lpstr>
      <vt:lpstr>Показник продуктивності моделі</vt:lpstr>
      <vt:lpstr>mean absolute error (MAE)</vt:lpstr>
      <vt:lpstr>нормальне Рівняння</vt:lpstr>
      <vt:lpstr>Градієнтний спуск – GD</vt:lpstr>
      <vt:lpstr>Пакетний градієнтний спуск</vt:lpstr>
      <vt:lpstr>Вплив швидкості навчання</vt:lpstr>
      <vt:lpstr>Стохастичний градієнтний спуск- SGD</vt:lpstr>
      <vt:lpstr>Міні Пакетний градієнтний спуск</vt:lpstr>
      <vt:lpstr>Шляхи алгоритмів градієнтного спуску у просторі параметрів</vt:lpstr>
      <vt:lpstr>Поліноміальна регресія</vt:lpstr>
      <vt:lpstr>Криві навчання</vt:lpstr>
      <vt:lpstr>Регуляризовані лінійні моделі</vt:lpstr>
      <vt:lpstr>Гребенева регресія</vt:lpstr>
      <vt:lpstr>Лассо-регресія</vt:lpstr>
      <vt:lpstr>Еластична мережа</vt:lpstr>
      <vt:lpstr>Логістична регресія</vt:lpstr>
      <vt:lpstr>Навчання та функція вартості</vt:lpstr>
      <vt:lpstr>dataset</vt:lpstr>
      <vt:lpstr>Результат навчання(par.: petal widths ) </vt:lpstr>
      <vt:lpstr>Результати навчання (par.: petal length, petal width) </vt:lpstr>
      <vt:lpstr>softmax regression </vt:lpstr>
      <vt:lpstr>softmax regression result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Дерево рішень</dc:title>
  <dc:creator>it_admin</dc:creator>
  <cp:lastModifiedBy>it_admin</cp:lastModifiedBy>
  <cp:revision>117</cp:revision>
  <dcterms:created xsi:type="dcterms:W3CDTF">2024-07-08T06:07:31Z</dcterms:created>
  <dcterms:modified xsi:type="dcterms:W3CDTF">2024-11-22T16:06:02Z</dcterms:modified>
</cp:coreProperties>
</file>