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40" r:id="rId1"/>
  </p:sldMasterIdLst>
  <p:notesMasterIdLst>
    <p:notesMasterId r:id="rId28"/>
  </p:notesMasterIdLst>
  <p:sldIdLst>
    <p:sldId id="256" r:id="rId2"/>
    <p:sldId id="299" r:id="rId3"/>
    <p:sldId id="305" r:id="rId4"/>
    <p:sldId id="304" r:id="rId5"/>
    <p:sldId id="302" r:id="rId6"/>
    <p:sldId id="306" r:id="rId7"/>
    <p:sldId id="307" r:id="rId8"/>
    <p:sldId id="301" r:id="rId9"/>
    <p:sldId id="303" r:id="rId10"/>
    <p:sldId id="309" r:id="rId11"/>
    <p:sldId id="311" r:id="rId12"/>
    <p:sldId id="314" r:id="rId13"/>
    <p:sldId id="315" r:id="rId14"/>
    <p:sldId id="312" r:id="rId15"/>
    <p:sldId id="313" r:id="rId16"/>
    <p:sldId id="319" r:id="rId17"/>
    <p:sldId id="317" r:id="rId18"/>
    <p:sldId id="320" r:id="rId19"/>
    <p:sldId id="321" r:id="rId20"/>
    <p:sldId id="316" r:id="rId21"/>
    <p:sldId id="323" r:id="rId22"/>
    <p:sldId id="310" r:id="rId23"/>
    <p:sldId id="324" r:id="rId24"/>
    <p:sldId id="325" r:id="rId25"/>
    <p:sldId id="326" r:id="rId26"/>
    <p:sldId id="32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9535" autoAdjust="0"/>
  </p:normalViewPr>
  <p:slideViewPr>
    <p:cSldViewPr snapToGrid="0">
      <p:cViewPr varScale="1">
        <p:scale>
          <a:sx n="103" d="100"/>
          <a:sy n="103" d="100"/>
        </p:scale>
        <p:origin x="852"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rawing1.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1.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FF8DDAA-85E9-4362-A133-35C92AEF8A51}" type="doc">
      <dgm:prSet loTypeId="urn:microsoft.com/office/officeart/2005/8/layout/vProcess5" loCatId="process" qsTypeId="urn:microsoft.com/office/officeart/2005/8/quickstyle/simple5" qsCatId="simple" csTypeId="urn:microsoft.com/office/officeart/2005/8/colors/accent1_2" csCatId="accent1" phldr="1"/>
      <dgm:spPr/>
      <dgm:t>
        <a:bodyPr/>
        <a:lstStyle/>
        <a:p>
          <a:endParaRPr lang="ru-RU"/>
        </a:p>
      </dgm:t>
    </dgm:pt>
    <dgm:pt modelId="{BB272D6C-F9C1-4A28-8A76-E08B1274DBFC}">
      <dgm:prSet phldrT="[Текст]"/>
      <dgm:spPr/>
      <dgm:t>
        <a:bodyPr/>
        <a:lstStyle/>
        <a:p>
          <a:r>
            <a:rPr lang="en-US" b="1" i="0" dirty="0" smtClean="0"/>
            <a:t>Step-1: Identifying the business objective</a:t>
          </a:r>
          <a:endParaRPr lang="ru-RU" dirty="0"/>
        </a:p>
      </dgm:t>
    </dgm:pt>
    <dgm:pt modelId="{9DB6A877-59E2-4C99-90CE-6956A0A984AB}" type="parTrans" cxnId="{AC5534AC-3C9A-457C-9E10-13A069BC32D8}">
      <dgm:prSet/>
      <dgm:spPr/>
      <dgm:t>
        <a:bodyPr/>
        <a:lstStyle/>
        <a:p>
          <a:endParaRPr lang="ru-RU"/>
        </a:p>
      </dgm:t>
    </dgm:pt>
    <dgm:pt modelId="{40F9C7EC-55BC-45C2-9A2A-9257CE9D63C4}" type="sibTrans" cxnId="{AC5534AC-3C9A-457C-9E10-13A069BC32D8}">
      <dgm:prSet/>
      <dgm:spPr/>
      <dgm:t>
        <a:bodyPr/>
        <a:lstStyle/>
        <a:p>
          <a:endParaRPr lang="ru-RU"/>
        </a:p>
      </dgm:t>
    </dgm:pt>
    <dgm:pt modelId="{9FA26B27-8283-485E-9119-DA611760E759}">
      <dgm:prSet phldrT="[Текст]"/>
      <dgm:spPr/>
      <dgm:t>
        <a:bodyPr/>
        <a:lstStyle/>
        <a:p>
          <a:r>
            <a:rPr lang="en-CA" b="1" i="0" dirty="0" smtClean="0"/>
            <a:t>Step-2: Identifying Granularity</a:t>
          </a:r>
          <a:endParaRPr lang="ru-RU" dirty="0"/>
        </a:p>
      </dgm:t>
    </dgm:pt>
    <dgm:pt modelId="{A735CC6C-0A0C-44DF-A2E7-9FBC07C09183}" type="parTrans" cxnId="{410D36A4-E7E9-4D2B-90E7-BB2BC3A098E3}">
      <dgm:prSet/>
      <dgm:spPr/>
      <dgm:t>
        <a:bodyPr/>
        <a:lstStyle/>
        <a:p>
          <a:endParaRPr lang="ru-RU"/>
        </a:p>
      </dgm:t>
    </dgm:pt>
    <dgm:pt modelId="{352BF1F5-3379-4DC0-9E60-E325A821D5EC}" type="sibTrans" cxnId="{410D36A4-E7E9-4D2B-90E7-BB2BC3A098E3}">
      <dgm:prSet/>
      <dgm:spPr/>
      <dgm:t>
        <a:bodyPr/>
        <a:lstStyle/>
        <a:p>
          <a:endParaRPr lang="ru-RU"/>
        </a:p>
      </dgm:t>
    </dgm:pt>
    <dgm:pt modelId="{D6F8A524-FD20-4FBB-9BEA-658D5683C20F}">
      <dgm:prSet phldrT="[Текст]"/>
      <dgm:spPr/>
      <dgm:t>
        <a:bodyPr/>
        <a:lstStyle/>
        <a:p>
          <a:r>
            <a:rPr lang="en-US" b="1" i="0" dirty="0" smtClean="0"/>
            <a:t>Step-3: Identifying Dimensions and their Attributes</a:t>
          </a:r>
          <a:endParaRPr lang="ru-RU" dirty="0"/>
        </a:p>
      </dgm:t>
    </dgm:pt>
    <dgm:pt modelId="{EBBCB128-8998-4C45-B3A7-E3D1C495C574}" type="parTrans" cxnId="{154CECE0-473A-444E-B824-2F9F55CD51B1}">
      <dgm:prSet/>
      <dgm:spPr/>
      <dgm:t>
        <a:bodyPr/>
        <a:lstStyle/>
        <a:p>
          <a:endParaRPr lang="ru-RU"/>
        </a:p>
      </dgm:t>
    </dgm:pt>
    <dgm:pt modelId="{54275159-5A42-463C-8BEB-0D80DD622B51}" type="sibTrans" cxnId="{154CECE0-473A-444E-B824-2F9F55CD51B1}">
      <dgm:prSet/>
      <dgm:spPr/>
      <dgm:t>
        <a:bodyPr/>
        <a:lstStyle/>
        <a:p>
          <a:endParaRPr lang="ru-RU"/>
        </a:p>
      </dgm:t>
    </dgm:pt>
    <dgm:pt modelId="{5C41F15E-8CB4-488D-8F7D-9D2A8B40BE4C}">
      <dgm:prSet phldrT="[Текст]"/>
      <dgm:spPr/>
      <dgm:t>
        <a:bodyPr/>
        <a:lstStyle/>
        <a:p>
          <a:r>
            <a:rPr lang="en-CA" b="1" i="0" dirty="0" smtClean="0"/>
            <a:t>Step-5: Building of Schema</a:t>
          </a:r>
          <a:endParaRPr lang="ru-RU" dirty="0"/>
        </a:p>
      </dgm:t>
    </dgm:pt>
    <dgm:pt modelId="{F94825E3-1A76-4530-AB47-70D8CE9AB818}" type="parTrans" cxnId="{0D419F80-CD60-4578-AFD4-17A7107B2255}">
      <dgm:prSet/>
      <dgm:spPr/>
      <dgm:t>
        <a:bodyPr/>
        <a:lstStyle/>
        <a:p>
          <a:endParaRPr lang="ru-RU"/>
        </a:p>
      </dgm:t>
    </dgm:pt>
    <dgm:pt modelId="{6A87970A-BD6A-4711-B053-A500C204D672}" type="sibTrans" cxnId="{0D419F80-CD60-4578-AFD4-17A7107B2255}">
      <dgm:prSet/>
      <dgm:spPr/>
      <dgm:t>
        <a:bodyPr/>
        <a:lstStyle/>
        <a:p>
          <a:endParaRPr lang="ru-RU"/>
        </a:p>
      </dgm:t>
    </dgm:pt>
    <dgm:pt modelId="{21130D11-9F83-432E-A0C0-45BC35EE6B19}">
      <dgm:prSet phldrT="[Текст]"/>
      <dgm:spPr/>
      <dgm:t>
        <a:bodyPr/>
        <a:lstStyle/>
        <a:p>
          <a:r>
            <a:rPr lang="en-CA" b="1" i="0" dirty="0" smtClean="0"/>
            <a:t>Step-4: Identifying the Fact</a:t>
          </a:r>
          <a:endParaRPr lang="ru-RU" dirty="0"/>
        </a:p>
      </dgm:t>
    </dgm:pt>
    <dgm:pt modelId="{DE3D848B-FB1C-4B77-A255-6A2C213D86DC}" type="parTrans" cxnId="{024C9AB0-0115-4B60-909E-11F7414B93D6}">
      <dgm:prSet/>
      <dgm:spPr/>
      <dgm:t>
        <a:bodyPr/>
        <a:lstStyle/>
        <a:p>
          <a:endParaRPr lang="ru-RU"/>
        </a:p>
      </dgm:t>
    </dgm:pt>
    <dgm:pt modelId="{85C0C0B4-B2DE-45BE-B994-51E881AF4CE7}" type="sibTrans" cxnId="{024C9AB0-0115-4B60-909E-11F7414B93D6}">
      <dgm:prSet/>
      <dgm:spPr/>
      <dgm:t>
        <a:bodyPr/>
        <a:lstStyle/>
        <a:p>
          <a:endParaRPr lang="ru-RU"/>
        </a:p>
      </dgm:t>
    </dgm:pt>
    <dgm:pt modelId="{C042E955-C2A4-441E-A7A4-C3C99306A4D0}" type="pres">
      <dgm:prSet presAssocID="{8FF8DDAA-85E9-4362-A133-35C92AEF8A51}" presName="outerComposite" presStyleCnt="0">
        <dgm:presLayoutVars>
          <dgm:chMax val="5"/>
          <dgm:dir/>
          <dgm:resizeHandles val="exact"/>
        </dgm:presLayoutVars>
      </dgm:prSet>
      <dgm:spPr/>
    </dgm:pt>
    <dgm:pt modelId="{44D47E35-371B-4BEE-9C19-0976B3E1CF93}" type="pres">
      <dgm:prSet presAssocID="{8FF8DDAA-85E9-4362-A133-35C92AEF8A51}" presName="dummyMaxCanvas" presStyleCnt="0">
        <dgm:presLayoutVars/>
      </dgm:prSet>
      <dgm:spPr/>
    </dgm:pt>
    <dgm:pt modelId="{54788BD5-3658-4084-B219-615A72148739}" type="pres">
      <dgm:prSet presAssocID="{8FF8DDAA-85E9-4362-A133-35C92AEF8A51}" presName="FiveNodes_1" presStyleLbl="node1" presStyleIdx="0" presStyleCnt="5">
        <dgm:presLayoutVars>
          <dgm:bulletEnabled val="1"/>
        </dgm:presLayoutVars>
      </dgm:prSet>
      <dgm:spPr/>
    </dgm:pt>
    <dgm:pt modelId="{F61783EB-7E17-4DB2-B941-2B512CC18513}" type="pres">
      <dgm:prSet presAssocID="{8FF8DDAA-85E9-4362-A133-35C92AEF8A51}" presName="FiveNodes_2" presStyleLbl="node1" presStyleIdx="1" presStyleCnt="5">
        <dgm:presLayoutVars>
          <dgm:bulletEnabled val="1"/>
        </dgm:presLayoutVars>
      </dgm:prSet>
      <dgm:spPr/>
      <dgm:t>
        <a:bodyPr/>
        <a:lstStyle/>
        <a:p>
          <a:endParaRPr lang="ru-RU"/>
        </a:p>
      </dgm:t>
    </dgm:pt>
    <dgm:pt modelId="{2326C1A1-92C0-4B26-BBA2-E88B533EB3ED}" type="pres">
      <dgm:prSet presAssocID="{8FF8DDAA-85E9-4362-A133-35C92AEF8A51}" presName="FiveNodes_3" presStyleLbl="node1" presStyleIdx="2" presStyleCnt="5">
        <dgm:presLayoutVars>
          <dgm:bulletEnabled val="1"/>
        </dgm:presLayoutVars>
      </dgm:prSet>
      <dgm:spPr/>
      <dgm:t>
        <a:bodyPr/>
        <a:lstStyle/>
        <a:p>
          <a:endParaRPr lang="ru-RU"/>
        </a:p>
      </dgm:t>
    </dgm:pt>
    <dgm:pt modelId="{1E0B33A5-2E3C-4F94-A8C7-7A381DFB6256}" type="pres">
      <dgm:prSet presAssocID="{8FF8DDAA-85E9-4362-A133-35C92AEF8A51}" presName="FiveNodes_4" presStyleLbl="node1" presStyleIdx="3" presStyleCnt="5">
        <dgm:presLayoutVars>
          <dgm:bulletEnabled val="1"/>
        </dgm:presLayoutVars>
      </dgm:prSet>
      <dgm:spPr/>
      <dgm:t>
        <a:bodyPr/>
        <a:lstStyle/>
        <a:p>
          <a:endParaRPr lang="ru-RU"/>
        </a:p>
      </dgm:t>
    </dgm:pt>
    <dgm:pt modelId="{C781AE68-1AD6-4779-B1CD-90B5F3C624CD}" type="pres">
      <dgm:prSet presAssocID="{8FF8DDAA-85E9-4362-A133-35C92AEF8A51}" presName="FiveNodes_5" presStyleLbl="node1" presStyleIdx="4" presStyleCnt="5">
        <dgm:presLayoutVars>
          <dgm:bulletEnabled val="1"/>
        </dgm:presLayoutVars>
      </dgm:prSet>
      <dgm:spPr/>
      <dgm:t>
        <a:bodyPr/>
        <a:lstStyle/>
        <a:p>
          <a:endParaRPr lang="ru-RU"/>
        </a:p>
      </dgm:t>
    </dgm:pt>
    <dgm:pt modelId="{D4F6645F-8847-4383-8CB7-29D1784F0E1F}" type="pres">
      <dgm:prSet presAssocID="{8FF8DDAA-85E9-4362-A133-35C92AEF8A51}" presName="FiveConn_1-2" presStyleLbl="fgAccFollowNode1" presStyleIdx="0" presStyleCnt="4">
        <dgm:presLayoutVars>
          <dgm:bulletEnabled val="1"/>
        </dgm:presLayoutVars>
      </dgm:prSet>
      <dgm:spPr/>
    </dgm:pt>
    <dgm:pt modelId="{A3E8D4FA-DA31-4001-BC9E-F078DF5D5AC1}" type="pres">
      <dgm:prSet presAssocID="{8FF8DDAA-85E9-4362-A133-35C92AEF8A51}" presName="FiveConn_2-3" presStyleLbl="fgAccFollowNode1" presStyleIdx="1" presStyleCnt="4">
        <dgm:presLayoutVars>
          <dgm:bulletEnabled val="1"/>
        </dgm:presLayoutVars>
      </dgm:prSet>
      <dgm:spPr/>
    </dgm:pt>
    <dgm:pt modelId="{7846905A-C938-4422-ADA0-6EF3E6A74B8B}" type="pres">
      <dgm:prSet presAssocID="{8FF8DDAA-85E9-4362-A133-35C92AEF8A51}" presName="FiveConn_3-4" presStyleLbl="fgAccFollowNode1" presStyleIdx="2" presStyleCnt="4">
        <dgm:presLayoutVars>
          <dgm:bulletEnabled val="1"/>
        </dgm:presLayoutVars>
      </dgm:prSet>
      <dgm:spPr/>
    </dgm:pt>
    <dgm:pt modelId="{E8C1065F-152C-45A9-B244-87029A57E084}" type="pres">
      <dgm:prSet presAssocID="{8FF8DDAA-85E9-4362-A133-35C92AEF8A51}" presName="FiveConn_4-5" presStyleLbl="fgAccFollowNode1" presStyleIdx="3" presStyleCnt="4">
        <dgm:presLayoutVars>
          <dgm:bulletEnabled val="1"/>
        </dgm:presLayoutVars>
      </dgm:prSet>
      <dgm:spPr/>
    </dgm:pt>
    <dgm:pt modelId="{2562CEC8-90D6-4205-9767-ED258AEDCF7F}" type="pres">
      <dgm:prSet presAssocID="{8FF8DDAA-85E9-4362-A133-35C92AEF8A51}" presName="FiveNodes_1_text" presStyleLbl="node1" presStyleIdx="4" presStyleCnt="5">
        <dgm:presLayoutVars>
          <dgm:bulletEnabled val="1"/>
        </dgm:presLayoutVars>
      </dgm:prSet>
      <dgm:spPr/>
    </dgm:pt>
    <dgm:pt modelId="{C493148B-2150-4467-820E-C291FA0E1FED}" type="pres">
      <dgm:prSet presAssocID="{8FF8DDAA-85E9-4362-A133-35C92AEF8A51}" presName="FiveNodes_2_text" presStyleLbl="node1" presStyleIdx="4" presStyleCnt="5">
        <dgm:presLayoutVars>
          <dgm:bulletEnabled val="1"/>
        </dgm:presLayoutVars>
      </dgm:prSet>
      <dgm:spPr/>
      <dgm:t>
        <a:bodyPr/>
        <a:lstStyle/>
        <a:p>
          <a:endParaRPr lang="ru-RU"/>
        </a:p>
      </dgm:t>
    </dgm:pt>
    <dgm:pt modelId="{DDE56A95-F8D0-42FD-8E07-447366F39A70}" type="pres">
      <dgm:prSet presAssocID="{8FF8DDAA-85E9-4362-A133-35C92AEF8A51}" presName="FiveNodes_3_text" presStyleLbl="node1" presStyleIdx="4" presStyleCnt="5">
        <dgm:presLayoutVars>
          <dgm:bulletEnabled val="1"/>
        </dgm:presLayoutVars>
      </dgm:prSet>
      <dgm:spPr/>
      <dgm:t>
        <a:bodyPr/>
        <a:lstStyle/>
        <a:p>
          <a:endParaRPr lang="ru-RU"/>
        </a:p>
      </dgm:t>
    </dgm:pt>
    <dgm:pt modelId="{A5DDBF77-B73F-4B77-837F-0A0A15A0CFD9}" type="pres">
      <dgm:prSet presAssocID="{8FF8DDAA-85E9-4362-A133-35C92AEF8A51}" presName="FiveNodes_4_text" presStyleLbl="node1" presStyleIdx="4" presStyleCnt="5">
        <dgm:presLayoutVars>
          <dgm:bulletEnabled val="1"/>
        </dgm:presLayoutVars>
      </dgm:prSet>
      <dgm:spPr/>
      <dgm:t>
        <a:bodyPr/>
        <a:lstStyle/>
        <a:p>
          <a:endParaRPr lang="ru-RU"/>
        </a:p>
      </dgm:t>
    </dgm:pt>
    <dgm:pt modelId="{6DE2A9B8-DCED-4516-B264-F3D4C82F2EF8}" type="pres">
      <dgm:prSet presAssocID="{8FF8DDAA-85E9-4362-A133-35C92AEF8A51}" presName="FiveNodes_5_text" presStyleLbl="node1" presStyleIdx="4" presStyleCnt="5">
        <dgm:presLayoutVars>
          <dgm:bulletEnabled val="1"/>
        </dgm:presLayoutVars>
      </dgm:prSet>
      <dgm:spPr/>
      <dgm:t>
        <a:bodyPr/>
        <a:lstStyle/>
        <a:p>
          <a:endParaRPr lang="ru-RU"/>
        </a:p>
      </dgm:t>
    </dgm:pt>
  </dgm:ptLst>
  <dgm:cxnLst>
    <dgm:cxn modelId="{4A1E8C2B-05D7-4DD7-AD77-CD177EE4D901}" type="presOf" srcId="{9FA26B27-8283-485E-9119-DA611760E759}" destId="{F61783EB-7E17-4DB2-B941-2B512CC18513}" srcOrd="0" destOrd="0" presId="urn:microsoft.com/office/officeart/2005/8/layout/vProcess5"/>
    <dgm:cxn modelId="{592D67D0-F5DE-4684-8C7D-2E388B7A6FB8}" type="presOf" srcId="{21130D11-9F83-432E-A0C0-45BC35EE6B19}" destId="{1E0B33A5-2E3C-4F94-A8C7-7A381DFB6256}" srcOrd="0" destOrd="0" presId="urn:microsoft.com/office/officeart/2005/8/layout/vProcess5"/>
    <dgm:cxn modelId="{2DEADF0D-DBA6-41B6-A1E5-F32755D06F04}" type="presOf" srcId="{BB272D6C-F9C1-4A28-8A76-E08B1274DBFC}" destId="{54788BD5-3658-4084-B219-615A72148739}" srcOrd="0" destOrd="0" presId="urn:microsoft.com/office/officeart/2005/8/layout/vProcess5"/>
    <dgm:cxn modelId="{C568BD65-C664-4A28-822A-94B59B80D35B}" type="presOf" srcId="{D6F8A524-FD20-4FBB-9BEA-658D5683C20F}" destId="{DDE56A95-F8D0-42FD-8E07-447366F39A70}" srcOrd="1" destOrd="0" presId="urn:microsoft.com/office/officeart/2005/8/layout/vProcess5"/>
    <dgm:cxn modelId="{66A30EB3-EA52-4923-B007-F4DB6733C841}" type="presOf" srcId="{352BF1F5-3379-4DC0-9E60-E325A821D5EC}" destId="{A3E8D4FA-DA31-4001-BC9E-F078DF5D5AC1}" srcOrd="0" destOrd="0" presId="urn:microsoft.com/office/officeart/2005/8/layout/vProcess5"/>
    <dgm:cxn modelId="{B551E491-8ADB-41EB-B930-BF68D36077EA}" type="presOf" srcId="{D6F8A524-FD20-4FBB-9BEA-658D5683C20F}" destId="{2326C1A1-92C0-4B26-BBA2-E88B533EB3ED}" srcOrd="0" destOrd="0" presId="urn:microsoft.com/office/officeart/2005/8/layout/vProcess5"/>
    <dgm:cxn modelId="{C4818D9C-979B-415D-8ABF-B5B8685C5B79}" type="presOf" srcId="{85C0C0B4-B2DE-45BE-B994-51E881AF4CE7}" destId="{E8C1065F-152C-45A9-B244-87029A57E084}" srcOrd="0" destOrd="0" presId="urn:microsoft.com/office/officeart/2005/8/layout/vProcess5"/>
    <dgm:cxn modelId="{9DAE50EE-7620-4184-BC54-6D0427EBF7AD}" type="presOf" srcId="{BB272D6C-F9C1-4A28-8A76-E08B1274DBFC}" destId="{2562CEC8-90D6-4205-9767-ED258AEDCF7F}" srcOrd="1" destOrd="0" presId="urn:microsoft.com/office/officeart/2005/8/layout/vProcess5"/>
    <dgm:cxn modelId="{DBB1D04E-E4E1-4E97-9E2A-5F37A5E3D11E}" type="presOf" srcId="{9FA26B27-8283-485E-9119-DA611760E759}" destId="{C493148B-2150-4467-820E-C291FA0E1FED}" srcOrd="1" destOrd="0" presId="urn:microsoft.com/office/officeart/2005/8/layout/vProcess5"/>
    <dgm:cxn modelId="{154CECE0-473A-444E-B824-2F9F55CD51B1}" srcId="{8FF8DDAA-85E9-4362-A133-35C92AEF8A51}" destId="{D6F8A524-FD20-4FBB-9BEA-658D5683C20F}" srcOrd="2" destOrd="0" parTransId="{EBBCB128-8998-4C45-B3A7-E3D1C495C574}" sibTransId="{54275159-5A42-463C-8BEB-0D80DD622B51}"/>
    <dgm:cxn modelId="{AC5534AC-3C9A-457C-9E10-13A069BC32D8}" srcId="{8FF8DDAA-85E9-4362-A133-35C92AEF8A51}" destId="{BB272D6C-F9C1-4A28-8A76-E08B1274DBFC}" srcOrd="0" destOrd="0" parTransId="{9DB6A877-59E2-4C99-90CE-6956A0A984AB}" sibTransId="{40F9C7EC-55BC-45C2-9A2A-9257CE9D63C4}"/>
    <dgm:cxn modelId="{EAAD83D4-809D-447F-9334-67443BCD835D}" type="presOf" srcId="{8FF8DDAA-85E9-4362-A133-35C92AEF8A51}" destId="{C042E955-C2A4-441E-A7A4-C3C99306A4D0}" srcOrd="0" destOrd="0" presId="urn:microsoft.com/office/officeart/2005/8/layout/vProcess5"/>
    <dgm:cxn modelId="{410D36A4-E7E9-4D2B-90E7-BB2BC3A098E3}" srcId="{8FF8DDAA-85E9-4362-A133-35C92AEF8A51}" destId="{9FA26B27-8283-485E-9119-DA611760E759}" srcOrd="1" destOrd="0" parTransId="{A735CC6C-0A0C-44DF-A2E7-9FBC07C09183}" sibTransId="{352BF1F5-3379-4DC0-9E60-E325A821D5EC}"/>
    <dgm:cxn modelId="{EB27E3A4-007B-41E7-A417-C4B9757577E9}" type="presOf" srcId="{5C41F15E-8CB4-488D-8F7D-9D2A8B40BE4C}" destId="{6DE2A9B8-DCED-4516-B264-F3D4C82F2EF8}" srcOrd="1" destOrd="0" presId="urn:microsoft.com/office/officeart/2005/8/layout/vProcess5"/>
    <dgm:cxn modelId="{1297D420-508A-414E-9196-B7F4F2FB0F42}" type="presOf" srcId="{54275159-5A42-463C-8BEB-0D80DD622B51}" destId="{7846905A-C938-4422-ADA0-6EF3E6A74B8B}" srcOrd="0" destOrd="0" presId="urn:microsoft.com/office/officeart/2005/8/layout/vProcess5"/>
    <dgm:cxn modelId="{024C9AB0-0115-4B60-909E-11F7414B93D6}" srcId="{8FF8DDAA-85E9-4362-A133-35C92AEF8A51}" destId="{21130D11-9F83-432E-A0C0-45BC35EE6B19}" srcOrd="3" destOrd="0" parTransId="{DE3D848B-FB1C-4B77-A255-6A2C213D86DC}" sibTransId="{85C0C0B4-B2DE-45BE-B994-51E881AF4CE7}"/>
    <dgm:cxn modelId="{359D4555-932B-4D8B-A99E-08418F619FD1}" type="presOf" srcId="{21130D11-9F83-432E-A0C0-45BC35EE6B19}" destId="{A5DDBF77-B73F-4B77-837F-0A0A15A0CFD9}" srcOrd="1" destOrd="0" presId="urn:microsoft.com/office/officeart/2005/8/layout/vProcess5"/>
    <dgm:cxn modelId="{0D419F80-CD60-4578-AFD4-17A7107B2255}" srcId="{8FF8DDAA-85E9-4362-A133-35C92AEF8A51}" destId="{5C41F15E-8CB4-488D-8F7D-9D2A8B40BE4C}" srcOrd="4" destOrd="0" parTransId="{F94825E3-1A76-4530-AB47-70D8CE9AB818}" sibTransId="{6A87970A-BD6A-4711-B053-A500C204D672}"/>
    <dgm:cxn modelId="{31335129-9C2F-49B8-BB35-387CE1ABCC3F}" type="presOf" srcId="{40F9C7EC-55BC-45C2-9A2A-9257CE9D63C4}" destId="{D4F6645F-8847-4383-8CB7-29D1784F0E1F}" srcOrd="0" destOrd="0" presId="urn:microsoft.com/office/officeart/2005/8/layout/vProcess5"/>
    <dgm:cxn modelId="{9775B1A9-979A-4298-A95D-998282994AF5}" type="presOf" srcId="{5C41F15E-8CB4-488D-8F7D-9D2A8B40BE4C}" destId="{C781AE68-1AD6-4779-B1CD-90B5F3C624CD}" srcOrd="0" destOrd="0" presId="urn:microsoft.com/office/officeart/2005/8/layout/vProcess5"/>
    <dgm:cxn modelId="{73354C3D-E663-470C-9262-D5FF3114F54D}" type="presParOf" srcId="{C042E955-C2A4-441E-A7A4-C3C99306A4D0}" destId="{44D47E35-371B-4BEE-9C19-0976B3E1CF93}" srcOrd="0" destOrd="0" presId="urn:microsoft.com/office/officeart/2005/8/layout/vProcess5"/>
    <dgm:cxn modelId="{780E3EBE-27F4-403E-B705-BBC9134E0CB9}" type="presParOf" srcId="{C042E955-C2A4-441E-A7A4-C3C99306A4D0}" destId="{54788BD5-3658-4084-B219-615A72148739}" srcOrd="1" destOrd="0" presId="urn:microsoft.com/office/officeart/2005/8/layout/vProcess5"/>
    <dgm:cxn modelId="{7F3DB08E-8E03-40BB-8708-7E063A4A0A94}" type="presParOf" srcId="{C042E955-C2A4-441E-A7A4-C3C99306A4D0}" destId="{F61783EB-7E17-4DB2-B941-2B512CC18513}" srcOrd="2" destOrd="0" presId="urn:microsoft.com/office/officeart/2005/8/layout/vProcess5"/>
    <dgm:cxn modelId="{8015BC71-BD00-4E89-A2AD-9C687EAEE84C}" type="presParOf" srcId="{C042E955-C2A4-441E-A7A4-C3C99306A4D0}" destId="{2326C1A1-92C0-4B26-BBA2-E88B533EB3ED}" srcOrd="3" destOrd="0" presId="urn:microsoft.com/office/officeart/2005/8/layout/vProcess5"/>
    <dgm:cxn modelId="{C7C86E89-0338-418D-966E-04B85F4D9D45}" type="presParOf" srcId="{C042E955-C2A4-441E-A7A4-C3C99306A4D0}" destId="{1E0B33A5-2E3C-4F94-A8C7-7A381DFB6256}" srcOrd="4" destOrd="0" presId="urn:microsoft.com/office/officeart/2005/8/layout/vProcess5"/>
    <dgm:cxn modelId="{5900DB6B-BF61-4C78-B1C6-051F1C9F4E60}" type="presParOf" srcId="{C042E955-C2A4-441E-A7A4-C3C99306A4D0}" destId="{C781AE68-1AD6-4779-B1CD-90B5F3C624CD}" srcOrd="5" destOrd="0" presId="urn:microsoft.com/office/officeart/2005/8/layout/vProcess5"/>
    <dgm:cxn modelId="{120E00E9-359B-4CF1-B066-BC4766E6ED03}" type="presParOf" srcId="{C042E955-C2A4-441E-A7A4-C3C99306A4D0}" destId="{D4F6645F-8847-4383-8CB7-29D1784F0E1F}" srcOrd="6" destOrd="0" presId="urn:microsoft.com/office/officeart/2005/8/layout/vProcess5"/>
    <dgm:cxn modelId="{E9B37380-0C58-4889-86C7-BA6AB3A5A729}" type="presParOf" srcId="{C042E955-C2A4-441E-A7A4-C3C99306A4D0}" destId="{A3E8D4FA-DA31-4001-BC9E-F078DF5D5AC1}" srcOrd="7" destOrd="0" presId="urn:microsoft.com/office/officeart/2005/8/layout/vProcess5"/>
    <dgm:cxn modelId="{20FAF6EF-50D0-404D-BC4E-1A79AF33A900}" type="presParOf" srcId="{C042E955-C2A4-441E-A7A4-C3C99306A4D0}" destId="{7846905A-C938-4422-ADA0-6EF3E6A74B8B}" srcOrd="8" destOrd="0" presId="urn:microsoft.com/office/officeart/2005/8/layout/vProcess5"/>
    <dgm:cxn modelId="{AA5E9353-C907-4BAB-A452-EAADDE5F2A17}" type="presParOf" srcId="{C042E955-C2A4-441E-A7A4-C3C99306A4D0}" destId="{E8C1065F-152C-45A9-B244-87029A57E084}" srcOrd="9" destOrd="0" presId="urn:microsoft.com/office/officeart/2005/8/layout/vProcess5"/>
    <dgm:cxn modelId="{A9B13682-0148-4256-AF91-2C46777C40DA}" type="presParOf" srcId="{C042E955-C2A4-441E-A7A4-C3C99306A4D0}" destId="{2562CEC8-90D6-4205-9767-ED258AEDCF7F}" srcOrd="10" destOrd="0" presId="urn:microsoft.com/office/officeart/2005/8/layout/vProcess5"/>
    <dgm:cxn modelId="{ED6E60B6-D978-4F90-A354-93D46C242270}" type="presParOf" srcId="{C042E955-C2A4-441E-A7A4-C3C99306A4D0}" destId="{C493148B-2150-4467-820E-C291FA0E1FED}" srcOrd="11" destOrd="0" presId="urn:microsoft.com/office/officeart/2005/8/layout/vProcess5"/>
    <dgm:cxn modelId="{8ADF553E-1BF6-43C8-9444-AEF5C0926519}" type="presParOf" srcId="{C042E955-C2A4-441E-A7A4-C3C99306A4D0}" destId="{DDE56A95-F8D0-42FD-8E07-447366F39A70}" srcOrd="12" destOrd="0" presId="urn:microsoft.com/office/officeart/2005/8/layout/vProcess5"/>
    <dgm:cxn modelId="{2D907685-4147-4EEC-B7A7-18128C62C8CE}" type="presParOf" srcId="{C042E955-C2A4-441E-A7A4-C3C99306A4D0}" destId="{A5DDBF77-B73F-4B77-837F-0A0A15A0CFD9}" srcOrd="13" destOrd="0" presId="urn:microsoft.com/office/officeart/2005/8/layout/vProcess5"/>
    <dgm:cxn modelId="{3F551717-F3DB-4076-8240-234CC2160588}" type="presParOf" srcId="{C042E955-C2A4-441E-A7A4-C3C99306A4D0}" destId="{6DE2A9B8-DCED-4516-B264-F3D4C82F2EF8}"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BC2DE6-D22B-4E58-B3EB-4CA173E03643}" type="doc">
      <dgm:prSet loTypeId="urn:microsoft.com/office/officeart/2005/8/layout/radial1" loCatId="cycle" qsTypeId="urn:microsoft.com/office/officeart/2005/8/quickstyle/simple4" qsCatId="simple" csTypeId="urn:microsoft.com/office/officeart/2005/8/colors/accent1_2" csCatId="accent1" phldr="1"/>
      <dgm:spPr/>
      <dgm:t>
        <a:bodyPr/>
        <a:lstStyle/>
        <a:p>
          <a:endParaRPr lang="ru-RU"/>
        </a:p>
      </dgm:t>
    </dgm:pt>
    <dgm:pt modelId="{5332AD3C-199C-49D0-9F6F-5E28EBBF8DB5}">
      <dgm:prSet phldrT="[Текст]"/>
      <dgm:spPr/>
      <dgm:t>
        <a:bodyPr/>
        <a:lstStyle/>
        <a:p>
          <a:r>
            <a:rPr lang="uk-UA" noProof="0" dirty="0" smtClean="0"/>
            <a:t>Таблиця фактів</a:t>
          </a:r>
          <a:endParaRPr lang="uk-UA" noProof="0" dirty="0"/>
        </a:p>
      </dgm:t>
    </dgm:pt>
    <dgm:pt modelId="{73EB9EA3-72BB-41F9-8411-5B5DC73CBC50}" type="parTrans" cxnId="{B89C416F-0915-4AAA-A331-48D1D3C583EA}">
      <dgm:prSet/>
      <dgm:spPr/>
      <dgm:t>
        <a:bodyPr/>
        <a:lstStyle/>
        <a:p>
          <a:endParaRPr lang="uk-UA" noProof="0" dirty="0"/>
        </a:p>
      </dgm:t>
    </dgm:pt>
    <dgm:pt modelId="{12228A51-365D-4BA5-BE66-C044B750073D}" type="sibTrans" cxnId="{B89C416F-0915-4AAA-A331-48D1D3C583EA}">
      <dgm:prSet/>
      <dgm:spPr/>
      <dgm:t>
        <a:bodyPr/>
        <a:lstStyle/>
        <a:p>
          <a:endParaRPr lang="uk-UA" noProof="0" dirty="0"/>
        </a:p>
      </dgm:t>
    </dgm:pt>
    <dgm:pt modelId="{BC6DA1D8-388C-4190-9DC2-DD8316B27EB5}">
      <dgm:prSet phldrT="[Текст]"/>
      <dgm:spPr/>
      <dgm:t>
        <a:bodyPr/>
        <a:lstStyle/>
        <a:p>
          <a:r>
            <a:rPr lang="uk-UA" noProof="0" dirty="0" smtClean="0"/>
            <a:t>Таблиця розмірності 2</a:t>
          </a:r>
          <a:endParaRPr lang="uk-UA" noProof="0" dirty="0"/>
        </a:p>
      </dgm:t>
    </dgm:pt>
    <dgm:pt modelId="{AAB48BE0-D584-4659-B497-D5CCB6B6FE4C}" type="parTrans" cxnId="{EB1BAA37-751F-4B1B-9C4B-EB45C6B1BEE2}">
      <dgm:prSet/>
      <dgm:spPr/>
      <dgm:t>
        <a:bodyPr/>
        <a:lstStyle/>
        <a:p>
          <a:endParaRPr lang="uk-UA" noProof="0" dirty="0"/>
        </a:p>
      </dgm:t>
    </dgm:pt>
    <dgm:pt modelId="{C643DF4A-4745-4C22-B0B6-9F3092F63BC5}" type="sibTrans" cxnId="{EB1BAA37-751F-4B1B-9C4B-EB45C6B1BEE2}">
      <dgm:prSet/>
      <dgm:spPr/>
      <dgm:t>
        <a:bodyPr/>
        <a:lstStyle/>
        <a:p>
          <a:endParaRPr lang="uk-UA" noProof="0" dirty="0"/>
        </a:p>
      </dgm:t>
    </dgm:pt>
    <dgm:pt modelId="{52D08D63-B428-4905-B9B4-02114BD0FBBB}">
      <dgm:prSet phldrT="[Текст]"/>
      <dgm:spPr/>
      <dgm:t>
        <a:bodyPr/>
        <a:lstStyle/>
        <a:p>
          <a:r>
            <a:rPr lang="uk-UA" noProof="0" dirty="0" smtClean="0"/>
            <a:t>Таблиця розмірності 3</a:t>
          </a:r>
          <a:endParaRPr lang="uk-UA" noProof="0" dirty="0"/>
        </a:p>
      </dgm:t>
    </dgm:pt>
    <dgm:pt modelId="{1368EC63-E726-4365-B590-DAA54BAC4FBF}" type="parTrans" cxnId="{AF978C39-4F5F-4BE3-B6AD-28F2BDF0F6C0}">
      <dgm:prSet/>
      <dgm:spPr/>
      <dgm:t>
        <a:bodyPr/>
        <a:lstStyle/>
        <a:p>
          <a:endParaRPr lang="uk-UA" noProof="0" dirty="0"/>
        </a:p>
      </dgm:t>
    </dgm:pt>
    <dgm:pt modelId="{29ACD9BD-1A5A-493C-AA70-610DD0113833}" type="sibTrans" cxnId="{AF978C39-4F5F-4BE3-B6AD-28F2BDF0F6C0}">
      <dgm:prSet/>
      <dgm:spPr/>
      <dgm:t>
        <a:bodyPr/>
        <a:lstStyle/>
        <a:p>
          <a:endParaRPr lang="uk-UA" noProof="0" dirty="0"/>
        </a:p>
      </dgm:t>
    </dgm:pt>
    <dgm:pt modelId="{ED43775F-6F96-4B4E-ADD3-36861FB00942}">
      <dgm:prSet phldrT="[Текст]"/>
      <dgm:spPr/>
      <dgm:t>
        <a:bodyPr/>
        <a:lstStyle/>
        <a:p>
          <a:r>
            <a:rPr lang="uk-UA" noProof="0" dirty="0" smtClean="0"/>
            <a:t>Таблиця розмірності  </a:t>
          </a:r>
          <a:r>
            <a:rPr lang="en-US" noProof="0" dirty="0" smtClean="0"/>
            <a:t>N</a:t>
          </a:r>
          <a:endParaRPr lang="uk-UA" noProof="0" dirty="0"/>
        </a:p>
      </dgm:t>
    </dgm:pt>
    <dgm:pt modelId="{35D36761-9AFC-40A6-A7B2-BC75911D7C29}" type="parTrans" cxnId="{743FE924-F88B-4EFD-9893-B31FC2A82054}">
      <dgm:prSet/>
      <dgm:spPr/>
      <dgm:t>
        <a:bodyPr/>
        <a:lstStyle/>
        <a:p>
          <a:endParaRPr lang="uk-UA" noProof="0" dirty="0"/>
        </a:p>
      </dgm:t>
    </dgm:pt>
    <dgm:pt modelId="{2A547743-DDF4-456E-859A-EBDBF49AFE87}" type="sibTrans" cxnId="{743FE924-F88B-4EFD-9893-B31FC2A82054}">
      <dgm:prSet/>
      <dgm:spPr/>
      <dgm:t>
        <a:bodyPr/>
        <a:lstStyle/>
        <a:p>
          <a:endParaRPr lang="uk-UA" noProof="0" dirty="0"/>
        </a:p>
      </dgm:t>
    </dgm:pt>
    <dgm:pt modelId="{239C37FF-43A5-420A-B88B-7C95FCBBF91E}">
      <dgm:prSet phldrT="[Текст]"/>
      <dgm:spPr/>
      <dgm:t>
        <a:bodyPr/>
        <a:lstStyle/>
        <a:p>
          <a:r>
            <a:rPr lang="uk-UA" noProof="0" dirty="0" smtClean="0"/>
            <a:t>Таблиця розмірності 1</a:t>
          </a:r>
          <a:endParaRPr lang="uk-UA" noProof="0" dirty="0"/>
        </a:p>
      </dgm:t>
    </dgm:pt>
    <dgm:pt modelId="{A8621E0D-6FF1-4CC7-8C0D-5AD9F42767EC}" type="parTrans" cxnId="{11A4A525-5A40-4800-9919-FC231B3A68DD}">
      <dgm:prSet/>
      <dgm:spPr/>
      <dgm:t>
        <a:bodyPr/>
        <a:lstStyle/>
        <a:p>
          <a:endParaRPr lang="uk-UA" noProof="0" dirty="0"/>
        </a:p>
      </dgm:t>
    </dgm:pt>
    <dgm:pt modelId="{94B821AD-AA2B-43AF-9C5C-1B2BD6AD2DDF}" type="sibTrans" cxnId="{11A4A525-5A40-4800-9919-FC231B3A68DD}">
      <dgm:prSet/>
      <dgm:spPr/>
      <dgm:t>
        <a:bodyPr/>
        <a:lstStyle/>
        <a:p>
          <a:endParaRPr lang="uk-UA" noProof="0" dirty="0"/>
        </a:p>
      </dgm:t>
    </dgm:pt>
    <dgm:pt modelId="{8053A853-DF60-4D3E-B7DF-E08DE5B228CB}" type="pres">
      <dgm:prSet presAssocID="{DFBC2DE6-D22B-4E58-B3EB-4CA173E03643}" presName="cycle" presStyleCnt="0">
        <dgm:presLayoutVars>
          <dgm:chMax val="1"/>
          <dgm:dir/>
          <dgm:animLvl val="ctr"/>
          <dgm:resizeHandles val="exact"/>
        </dgm:presLayoutVars>
      </dgm:prSet>
      <dgm:spPr/>
    </dgm:pt>
    <dgm:pt modelId="{0812373C-31D9-46F4-8A88-E0D63D5EC7ED}" type="pres">
      <dgm:prSet presAssocID="{5332AD3C-199C-49D0-9F6F-5E28EBBF8DB5}" presName="centerShape" presStyleLbl="node0" presStyleIdx="0" presStyleCnt="1"/>
      <dgm:spPr/>
      <dgm:t>
        <a:bodyPr/>
        <a:lstStyle/>
        <a:p>
          <a:endParaRPr lang="ru-RU"/>
        </a:p>
      </dgm:t>
    </dgm:pt>
    <dgm:pt modelId="{27402C5F-EA51-42C8-B258-2E705C6C2863}" type="pres">
      <dgm:prSet presAssocID="{AAB48BE0-D584-4659-B497-D5CCB6B6FE4C}" presName="Name9" presStyleLbl="parChTrans1D2" presStyleIdx="0" presStyleCnt="4"/>
      <dgm:spPr/>
    </dgm:pt>
    <dgm:pt modelId="{E259F609-136F-4976-95B1-191035FFBD8E}" type="pres">
      <dgm:prSet presAssocID="{AAB48BE0-D584-4659-B497-D5CCB6B6FE4C}" presName="connTx" presStyleLbl="parChTrans1D2" presStyleIdx="0" presStyleCnt="4"/>
      <dgm:spPr/>
    </dgm:pt>
    <dgm:pt modelId="{45DF24E2-93F7-4979-92F1-3ED4474DA8C0}" type="pres">
      <dgm:prSet presAssocID="{BC6DA1D8-388C-4190-9DC2-DD8316B27EB5}" presName="node" presStyleLbl="node1" presStyleIdx="0" presStyleCnt="4">
        <dgm:presLayoutVars>
          <dgm:bulletEnabled val="1"/>
        </dgm:presLayoutVars>
      </dgm:prSet>
      <dgm:spPr/>
      <dgm:t>
        <a:bodyPr/>
        <a:lstStyle/>
        <a:p>
          <a:endParaRPr lang="ru-RU"/>
        </a:p>
      </dgm:t>
    </dgm:pt>
    <dgm:pt modelId="{8AA83E7A-F9EE-44C4-8BA8-4169040852E2}" type="pres">
      <dgm:prSet presAssocID="{1368EC63-E726-4365-B590-DAA54BAC4FBF}" presName="Name9" presStyleLbl="parChTrans1D2" presStyleIdx="1" presStyleCnt="4"/>
      <dgm:spPr/>
    </dgm:pt>
    <dgm:pt modelId="{977568C9-686A-4B50-ADA7-F5BA40D5727D}" type="pres">
      <dgm:prSet presAssocID="{1368EC63-E726-4365-B590-DAA54BAC4FBF}" presName="connTx" presStyleLbl="parChTrans1D2" presStyleIdx="1" presStyleCnt="4"/>
      <dgm:spPr/>
    </dgm:pt>
    <dgm:pt modelId="{82F7E43A-359F-43CC-92C5-382CE4BFE31D}" type="pres">
      <dgm:prSet presAssocID="{52D08D63-B428-4905-B9B4-02114BD0FBBB}" presName="node" presStyleLbl="node1" presStyleIdx="1" presStyleCnt="4">
        <dgm:presLayoutVars>
          <dgm:bulletEnabled val="1"/>
        </dgm:presLayoutVars>
      </dgm:prSet>
      <dgm:spPr/>
      <dgm:t>
        <a:bodyPr/>
        <a:lstStyle/>
        <a:p>
          <a:endParaRPr lang="ru-RU"/>
        </a:p>
      </dgm:t>
    </dgm:pt>
    <dgm:pt modelId="{95D24E0D-B2F1-48BB-AD61-69550AC56484}" type="pres">
      <dgm:prSet presAssocID="{35D36761-9AFC-40A6-A7B2-BC75911D7C29}" presName="Name9" presStyleLbl="parChTrans1D2" presStyleIdx="2" presStyleCnt="4"/>
      <dgm:spPr/>
    </dgm:pt>
    <dgm:pt modelId="{18747A8F-0EA1-4FB9-BB84-81DF9E1AB4FE}" type="pres">
      <dgm:prSet presAssocID="{35D36761-9AFC-40A6-A7B2-BC75911D7C29}" presName="connTx" presStyleLbl="parChTrans1D2" presStyleIdx="2" presStyleCnt="4"/>
      <dgm:spPr/>
    </dgm:pt>
    <dgm:pt modelId="{632FB6BE-15D4-4E94-8DBB-8E4CBFB08321}" type="pres">
      <dgm:prSet presAssocID="{ED43775F-6F96-4B4E-ADD3-36861FB00942}" presName="node" presStyleLbl="node1" presStyleIdx="2" presStyleCnt="4">
        <dgm:presLayoutVars>
          <dgm:bulletEnabled val="1"/>
        </dgm:presLayoutVars>
      </dgm:prSet>
      <dgm:spPr/>
      <dgm:t>
        <a:bodyPr/>
        <a:lstStyle/>
        <a:p>
          <a:endParaRPr lang="ru-RU"/>
        </a:p>
      </dgm:t>
    </dgm:pt>
    <dgm:pt modelId="{3E3D23ED-81AC-403F-B040-662E2C0BD795}" type="pres">
      <dgm:prSet presAssocID="{A8621E0D-6FF1-4CC7-8C0D-5AD9F42767EC}" presName="Name9" presStyleLbl="parChTrans1D2" presStyleIdx="3" presStyleCnt="4"/>
      <dgm:spPr/>
    </dgm:pt>
    <dgm:pt modelId="{B5509001-5615-487C-B71C-448A617CD7E5}" type="pres">
      <dgm:prSet presAssocID="{A8621E0D-6FF1-4CC7-8C0D-5AD9F42767EC}" presName="connTx" presStyleLbl="parChTrans1D2" presStyleIdx="3" presStyleCnt="4"/>
      <dgm:spPr/>
    </dgm:pt>
    <dgm:pt modelId="{76E6F9D8-230B-4C6E-B87B-FC3DFC087E43}" type="pres">
      <dgm:prSet presAssocID="{239C37FF-43A5-420A-B88B-7C95FCBBF91E}" presName="node" presStyleLbl="node1" presStyleIdx="3" presStyleCnt="4">
        <dgm:presLayoutVars>
          <dgm:bulletEnabled val="1"/>
        </dgm:presLayoutVars>
      </dgm:prSet>
      <dgm:spPr/>
      <dgm:t>
        <a:bodyPr/>
        <a:lstStyle/>
        <a:p>
          <a:endParaRPr lang="ru-RU"/>
        </a:p>
      </dgm:t>
    </dgm:pt>
  </dgm:ptLst>
  <dgm:cxnLst>
    <dgm:cxn modelId="{C80385B2-2B7E-4331-BFAC-92C85D665090}" type="presOf" srcId="{BC6DA1D8-388C-4190-9DC2-DD8316B27EB5}" destId="{45DF24E2-93F7-4979-92F1-3ED4474DA8C0}" srcOrd="0" destOrd="0" presId="urn:microsoft.com/office/officeart/2005/8/layout/radial1"/>
    <dgm:cxn modelId="{D43BACDA-6E10-4383-B8C6-C0C8B1FA6754}" type="presOf" srcId="{AAB48BE0-D584-4659-B497-D5CCB6B6FE4C}" destId="{E259F609-136F-4976-95B1-191035FFBD8E}" srcOrd="1" destOrd="0" presId="urn:microsoft.com/office/officeart/2005/8/layout/radial1"/>
    <dgm:cxn modelId="{F7682964-0BDD-4387-86CC-C8970D788164}" type="presOf" srcId="{A8621E0D-6FF1-4CC7-8C0D-5AD9F42767EC}" destId="{B5509001-5615-487C-B71C-448A617CD7E5}" srcOrd="1" destOrd="0" presId="urn:microsoft.com/office/officeart/2005/8/layout/radial1"/>
    <dgm:cxn modelId="{EB1BAA37-751F-4B1B-9C4B-EB45C6B1BEE2}" srcId="{5332AD3C-199C-49D0-9F6F-5E28EBBF8DB5}" destId="{BC6DA1D8-388C-4190-9DC2-DD8316B27EB5}" srcOrd="0" destOrd="0" parTransId="{AAB48BE0-D584-4659-B497-D5CCB6B6FE4C}" sibTransId="{C643DF4A-4745-4C22-B0B6-9F3092F63BC5}"/>
    <dgm:cxn modelId="{E053BBFA-7B6E-4E24-9CCD-037B3D87906A}" type="presOf" srcId="{1368EC63-E726-4365-B590-DAA54BAC4FBF}" destId="{977568C9-686A-4B50-ADA7-F5BA40D5727D}" srcOrd="1" destOrd="0" presId="urn:microsoft.com/office/officeart/2005/8/layout/radial1"/>
    <dgm:cxn modelId="{C1EFCDEA-D032-4B7F-BA27-7547A2835F3A}" type="presOf" srcId="{52D08D63-B428-4905-B9B4-02114BD0FBBB}" destId="{82F7E43A-359F-43CC-92C5-382CE4BFE31D}" srcOrd="0" destOrd="0" presId="urn:microsoft.com/office/officeart/2005/8/layout/radial1"/>
    <dgm:cxn modelId="{A3D231BA-D12A-4920-93C9-BFA6A77497B6}" type="presOf" srcId="{35D36761-9AFC-40A6-A7B2-BC75911D7C29}" destId="{95D24E0D-B2F1-48BB-AD61-69550AC56484}" srcOrd="0" destOrd="0" presId="urn:microsoft.com/office/officeart/2005/8/layout/radial1"/>
    <dgm:cxn modelId="{743FE924-F88B-4EFD-9893-B31FC2A82054}" srcId="{5332AD3C-199C-49D0-9F6F-5E28EBBF8DB5}" destId="{ED43775F-6F96-4B4E-ADD3-36861FB00942}" srcOrd="2" destOrd="0" parTransId="{35D36761-9AFC-40A6-A7B2-BC75911D7C29}" sibTransId="{2A547743-DDF4-456E-859A-EBDBF49AFE87}"/>
    <dgm:cxn modelId="{11A4A525-5A40-4800-9919-FC231B3A68DD}" srcId="{5332AD3C-199C-49D0-9F6F-5E28EBBF8DB5}" destId="{239C37FF-43A5-420A-B88B-7C95FCBBF91E}" srcOrd="3" destOrd="0" parTransId="{A8621E0D-6FF1-4CC7-8C0D-5AD9F42767EC}" sibTransId="{94B821AD-AA2B-43AF-9C5C-1B2BD6AD2DDF}"/>
    <dgm:cxn modelId="{AF978C39-4F5F-4BE3-B6AD-28F2BDF0F6C0}" srcId="{5332AD3C-199C-49D0-9F6F-5E28EBBF8DB5}" destId="{52D08D63-B428-4905-B9B4-02114BD0FBBB}" srcOrd="1" destOrd="0" parTransId="{1368EC63-E726-4365-B590-DAA54BAC4FBF}" sibTransId="{29ACD9BD-1A5A-493C-AA70-610DD0113833}"/>
    <dgm:cxn modelId="{146CC2AE-53A9-4FFC-8B58-9A2DD8DC88D6}" type="presOf" srcId="{239C37FF-43A5-420A-B88B-7C95FCBBF91E}" destId="{76E6F9D8-230B-4C6E-B87B-FC3DFC087E43}" srcOrd="0" destOrd="0" presId="urn:microsoft.com/office/officeart/2005/8/layout/radial1"/>
    <dgm:cxn modelId="{9CDF2CCC-7A1F-4C20-9602-33E5B2527C8D}" type="presOf" srcId="{DFBC2DE6-D22B-4E58-B3EB-4CA173E03643}" destId="{8053A853-DF60-4D3E-B7DF-E08DE5B228CB}" srcOrd="0" destOrd="0" presId="urn:microsoft.com/office/officeart/2005/8/layout/radial1"/>
    <dgm:cxn modelId="{BBD75D48-6F50-4D91-A783-520FFF3F3CDD}" type="presOf" srcId="{AAB48BE0-D584-4659-B497-D5CCB6B6FE4C}" destId="{27402C5F-EA51-42C8-B258-2E705C6C2863}" srcOrd="0" destOrd="0" presId="urn:microsoft.com/office/officeart/2005/8/layout/radial1"/>
    <dgm:cxn modelId="{5D76967F-CCB0-41B5-B6D1-BE930708CCB6}" type="presOf" srcId="{1368EC63-E726-4365-B590-DAA54BAC4FBF}" destId="{8AA83E7A-F9EE-44C4-8BA8-4169040852E2}" srcOrd="0" destOrd="0" presId="urn:microsoft.com/office/officeart/2005/8/layout/radial1"/>
    <dgm:cxn modelId="{641C1473-5C9B-4E25-9BD9-44C147C92DD6}" type="presOf" srcId="{35D36761-9AFC-40A6-A7B2-BC75911D7C29}" destId="{18747A8F-0EA1-4FB9-BB84-81DF9E1AB4FE}" srcOrd="1" destOrd="0" presId="urn:microsoft.com/office/officeart/2005/8/layout/radial1"/>
    <dgm:cxn modelId="{4C064ED7-29B9-431E-AA4E-86BBDF22A183}" type="presOf" srcId="{ED43775F-6F96-4B4E-ADD3-36861FB00942}" destId="{632FB6BE-15D4-4E94-8DBB-8E4CBFB08321}" srcOrd="0" destOrd="0" presId="urn:microsoft.com/office/officeart/2005/8/layout/radial1"/>
    <dgm:cxn modelId="{A51A6F35-FDF7-4827-84C0-D9C8E441DE76}" type="presOf" srcId="{A8621E0D-6FF1-4CC7-8C0D-5AD9F42767EC}" destId="{3E3D23ED-81AC-403F-B040-662E2C0BD795}" srcOrd="0" destOrd="0" presId="urn:microsoft.com/office/officeart/2005/8/layout/radial1"/>
    <dgm:cxn modelId="{B89C416F-0915-4AAA-A331-48D1D3C583EA}" srcId="{DFBC2DE6-D22B-4E58-B3EB-4CA173E03643}" destId="{5332AD3C-199C-49D0-9F6F-5E28EBBF8DB5}" srcOrd="0" destOrd="0" parTransId="{73EB9EA3-72BB-41F9-8411-5B5DC73CBC50}" sibTransId="{12228A51-365D-4BA5-BE66-C044B750073D}"/>
    <dgm:cxn modelId="{99F02C82-A8BC-4F07-9364-980F6FBCB157}" type="presOf" srcId="{5332AD3C-199C-49D0-9F6F-5E28EBBF8DB5}" destId="{0812373C-31D9-46F4-8A88-E0D63D5EC7ED}" srcOrd="0" destOrd="0" presId="urn:microsoft.com/office/officeart/2005/8/layout/radial1"/>
    <dgm:cxn modelId="{74ACDD41-FCE3-4A32-90F7-3ABCF08390E9}" type="presParOf" srcId="{8053A853-DF60-4D3E-B7DF-E08DE5B228CB}" destId="{0812373C-31D9-46F4-8A88-E0D63D5EC7ED}" srcOrd="0" destOrd="0" presId="urn:microsoft.com/office/officeart/2005/8/layout/radial1"/>
    <dgm:cxn modelId="{06279E7B-C04B-40F2-B32B-3F7B52687EC5}" type="presParOf" srcId="{8053A853-DF60-4D3E-B7DF-E08DE5B228CB}" destId="{27402C5F-EA51-42C8-B258-2E705C6C2863}" srcOrd="1" destOrd="0" presId="urn:microsoft.com/office/officeart/2005/8/layout/radial1"/>
    <dgm:cxn modelId="{BCC94C0D-CBDD-4272-B486-403A6B00FD2E}" type="presParOf" srcId="{27402C5F-EA51-42C8-B258-2E705C6C2863}" destId="{E259F609-136F-4976-95B1-191035FFBD8E}" srcOrd="0" destOrd="0" presId="urn:microsoft.com/office/officeart/2005/8/layout/radial1"/>
    <dgm:cxn modelId="{CA3ADC39-CF80-4043-8FE9-5A17B4493DD6}" type="presParOf" srcId="{8053A853-DF60-4D3E-B7DF-E08DE5B228CB}" destId="{45DF24E2-93F7-4979-92F1-3ED4474DA8C0}" srcOrd="2" destOrd="0" presId="urn:microsoft.com/office/officeart/2005/8/layout/radial1"/>
    <dgm:cxn modelId="{77CA9ED4-3413-412B-92CE-4BA6FD97BE01}" type="presParOf" srcId="{8053A853-DF60-4D3E-B7DF-E08DE5B228CB}" destId="{8AA83E7A-F9EE-44C4-8BA8-4169040852E2}" srcOrd="3" destOrd="0" presId="urn:microsoft.com/office/officeart/2005/8/layout/radial1"/>
    <dgm:cxn modelId="{DA7540E8-00A3-4E93-8665-EF0937996AE9}" type="presParOf" srcId="{8AA83E7A-F9EE-44C4-8BA8-4169040852E2}" destId="{977568C9-686A-4B50-ADA7-F5BA40D5727D}" srcOrd="0" destOrd="0" presId="urn:microsoft.com/office/officeart/2005/8/layout/radial1"/>
    <dgm:cxn modelId="{6EF7B52D-06D4-4D9C-BB73-FF6F61FBEAB7}" type="presParOf" srcId="{8053A853-DF60-4D3E-B7DF-E08DE5B228CB}" destId="{82F7E43A-359F-43CC-92C5-382CE4BFE31D}" srcOrd="4" destOrd="0" presId="urn:microsoft.com/office/officeart/2005/8/layout/radial1"/>
    <dgm:cxn modelId="{50B66B62-5F6C-41D1-B771-BBC0D4ADDA3E}" type="presParOf" srcId="{8053A853-DF60-4D3E-B7DF-E08DE5B228CB}" destId="{95D24E0D-B2F1-48BB-AD61-69550AC56484}" srcOrd="5" destOrd="0" presId="urn:microsoft.com/office/officeart/2005/8/layout/radial1"/>
    <dgm:cxn modelId="{F9865CD1-3793-4055-A311-40A444FE6229}" type="presParOf" srcId="{95D24E0D-B2F1-48BB-AD61-69550AC56484}" destId="{18747A8F-0EA1-4FB9-BB84-81DF9E1AB4FE}" srcOrd="0" destOrd="0" presId="urn:microsoft.com/office/officeart/2005/8/layout/radial1"/>
    <dgm:cxn modelId="{D9A4A923-5AAA-4904-95FD-04D5A6E212E2}" type="presParOf" srcId="{8053A853-DF60-4D3E-B7DF-E08DE5B228CB}" destId="{632FB6BE-15D4-4E94-8DBB-8E4CBFB08321}" srcOrd="6" destOrd="0" presId="urn:microsoft.com/office/officeart/2005/8/layout/radial1"/>
    <dgm:cxn modelId="{E7488A93-DEC8-480A-B0FE-94C9C36558CD}" type="presParOf" srcId="{8053A853-DF60-4D3E-B7DF-E08DE5B228CB}" destId="{3E3D23ED-81AC-403F-B040-662E2C0BD795}" srcOrd="7" destOrd="0" presId="urn:microsoft.com/office/officeart/2005/8/layout/radial1"/>
    <dgm:cxn modelId="{2AC9DAD9-38C1-4CB3-BA40-728C4C6299C5}" type="presParOf" srcId="{3E3D23ED-81AC-403F-B040-662E2C0BD795}" destId="{B5509001-5615-487C-B71C-448A617CD7E5}" srcOrd="0" destOrd="0" presId="urn:microsoft.com/office/officeart/2005/8/layout/radial1"/>
    <dgm:cxn modelId="{E04D31E0-5216-4B65-BE4F-0EC1B0E3C17E}" type="presParOf" srcId="{8053A853-DF60-4D3E-B7DF-E08DE5B228CB}" destId="{76E6F9D8-230B-4C6E-B87B-FC3DFC087E43}"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BC2DE6-D22B-4E58-B3EB-4CA173E03643}" type="doc">
      <dgm:prSet loTypeId="urn:microsoft.com/office/officeart/2005/8/layout/radial1" loCatId="cycle" qsTypeId="urn:microsoft.com/office/officeart/2005/8/quickstyle/simple4" qsCatId="simple" csTypeId="urn:microsoft.com/office/officeart/2005/8/colors/accent1_2" csCatId="accent1" phldr="1"/>
      <dgm:spPr/>
      <dgm:t>
        <a:bodyPr/>
        <a:lstStyle/>
        <a:p>
          <a:endParaRPr lang="ru-RU"/>
        </a:p>
      </dgm:t>
    </dgm:pt>
    <dgm:pt modelId="{5332AD3C-199C-49D0-9F6F-5E28EBBF8DB5}">
      <dgm:prSet phldrT="[Текст]"/>
      <dgm:spPr/>
      <dgm:t>
        <a:bodyPr/>
        <a:lstStyle/>
        <a:p>
          <a:r>
            <a:rPr lang="uk-UA" noProof="0" dirty="0" smtClean="0"/>
            <a:t>Таблиця фактів (продажів)</a:t>
          </a:r>
          <a:endParaRPr lang="uk-UA" noProof="0" dirty="0"/>
        </a:p>
      </dgm:t>
    </dgm:pt>
    <dgm:pt modelId="{73EB9EA3-72BB-41F9-8411-5B5DC73CBC50}" type="parTrans" cxnId="{B89C416F-0915-4AAA-A331-48D1D3C583EA}">
      <dgm:prSet/>
      <dgm:spPr/>
      <dgm:t>
        <a:bodyPr/>
        <a:lstStyle/>
        <a:p>
          <a:endParaRPr lang="uk-UA" noProof="0" dirty="0"/>
        </a:p>
      </dgm:t>
    </dgm:pt>
    <dgm:pt modelId="{12228A51-365D-4BA5-BE66-C044B750073D}" type="sibTrans" cxnId="{B89C416F-0915-4AAA-A331-48D1D3C583EA}">
      <dgm:prSet/>
      <dgm:spPr/>
      <dgm:t>
        <a:bodyPr/>
        <a:lstStyle/>
        <a:p>
          <a:endParaRPr lang="uk-UA" noProof="0" dirty="0"/>
        </a:p>
      </dgm:t>
    </dgm:pt>
    <dgm:pt modelId="{BC6DA1D8-388C-4190-9DC2-DD8316B27EB5}">
      <dgm:prSet phldrT="[Текст]"/>
      <dgm:spPr/>
      <dgm:t>
        <a:bodyPr/>
        <a:lstStyle/>
        <a:p>
          <a:r>
            <a:rPr lang="uk-UA" noProof="0" dirty="0" smtClean="0"/>
            <a:t>Таблиця розмірності (товари)</a:t>
          </a:r>
          <a:endParaRPr lang="uk-UA" noProof="0" dirty="0"/>
        </a:p>
      </dgm:t>
    </dgm:pt>
    <dgm:pt modelId="{AAB48BE0-D584-4659-B497-D5CCB6B6FE4C}" type="parTrans" cxnId="{EB1BAA37-751F-4B1B-9C4B-EB45C6B1BEE2}">
      <dgm:prSet/>
      <dgm:spPr>
        <a:ln>
          <a:headEnd type="none" w="med" len="med"/>
          <a:tailEnd type="arrow" w="med" len="med"/>
        </a:ln>
      </dgm:spPr>
      <dgm:t>
        <a:bodyPr/>
        <a:lstStyle/>
        <a:p>
          <a:endParaRPr lang="uk-UA" noProof="0" dirty="0"/>
        </a:p>
      </dgm:t>
    </dgm:pt>
    <dgm:pt modelId="{C643DF4A-4745-4C22-B0B6-9F3092F63BC5}" type="sibTrans" cxnId="{EB1BAA37-751F-4B1B-9C4B-EB45C6B1BEE2}">
      <dgm:prSet/>
      <dgm:spPr/>
      <dgm:t>
        <a:bodyPr/>
        <a:lstStyle/>
        <a:p>
          <a:endParaRPr lang="uk-UA" noProof="0" dirty="0"/>
        </a:p>
      </dgm:t>
    </dgm:pt>
    <dgm:pt modelId="{52D08D63-B428-4905-B9B4-02114BD0FBBB}">
      <dgm:prSet phldrT="[Текст]"/>
      <dgm:spPr/>
      <dgm:t>
        <a:bodyPr/>
        <a:lstStyle/>
        <a:p>
          <a:r>
            <a:rPr lang="uk-UA" noProof="0" dirty="0" smtClean="0"/>
            <a:t>Таблиця розмірності (час)</a:t>
          </a:r>
          <a:endParaRPr lang="uk-UA" noProof="0" dirty="0"/>
        </a:p>
      </dgm:t>
    </dgm:pt>
    <dgm:pt modelId="{1368EC63-E726-4365-B590-DAA54BAC4FBF}" type="parTrans" cxnId="{AF978C39-4F5F-4BE3-B6AD-28F2BDF0F6C0}">
      <dgm:prSet/>
      <dgm:spPr>
        <a:ln>
          <a:headEnd type="none" w="med" len="med"/>
          <a:tailEnd type="arrow" w="med" len="med"/>
        </a:ln>
      </dgm:spPr>
      <dgm:t>
        <a:bodyPr/>
        <a:lstStyle/>
        <a:p>
          <a:endParaRPr lang="uk-UA" noProof="0" dirty="0"/>
        </a:p>
      </dgm:t>
    </dgm:pt>
    <dgm:pt modelId="{29ACD9BD-1A5A-493C-AA70-610DD0113833}" type="sibTrans" cxnId="{AF978C39-4F5F-4BE3-B6AD-28F2BDF0F6C0}">
      <dgm:prSet/>
      <dgm:spPr/>
      <dgm:t>
        <a:bodyPr/>
        <a:lstStyle/>
        <a:p>
          <a:endParaRPr lang="uk-UA" noProof="0" dirty="0"/>
        </a:p>
      </dgm:t>
    </dgm:pt>
    <dgm:pt modelId="{ED43775F-6F96-4B4E-ADD3-36861FB00942}">
      <dgm:prSet phldrT="[Текст]"/>
      <dgm:spPr/>
      <dgm:t>
        <a:bodyPr/>
        <a:lstStyle/>
        <a:p>
          <a:r>
            <a:rPr lang="uk-UA" noProof="0" dirty="0" smtClean="0"/>
            <a:t>Таблиця розмірності  (підрозділ)</a:t>
          </a:r>
          <a:endParaRPr lang="uk-UA" noProof="0" dirty="0"/>
        </a:p>
      </dgm:t>
    </dgm:pt>
    <dgm:pt modelId="{35D36761-9AFC-40A6-A7B2-BC75911D7C29}" type="parTrans" cxnId="{743FE924-F88B-4EFD-9893-B31FC2A82054}">
      <dgm:prSet/>
      <dgm:spPr>
        <a:ln>
          <a:headEnd type="none" w="med" len="med"/>
          <a:tailEnd type="arrow" w="med" len="med"/>
        </a:ln>
      </dgm:spPr>
      <dgm:t>
        <a:bodyPr/>
        <a:lstStyle/>
        <a:p>
          <a:endParaRPr lang="uk-UA" noProof="0" dirty="0"/>
        </a:p>
      </dgm:t>
    </dgm:pt>
    <dgm:pt modelId="{2A547743-DDF4-456E-859A-EBDBF49AFE87}" type="sibTrans" cxnId="{743FE924-F88B-4EFD-9893-B31FC2A82054}">
      <dgm:prSet/>
      <dgm:spPr/>
      <dgm:t>
        <a:bodyPr/>
        <a:lstStyle/>
        <a:p>
          <a:endParaRPr lang="uk-UA" noProof="0" dirty="0"/>
        </a:p>
      </dgm:t>
    </dgm:pt>
    <dgm:pt modelId="{239C37FF-43A5-420A-B88B-7C95FCBBF91E}">
      <dgm:prSet phldrT="[Текст]"/>
      <dgm:spPr/>
      <dgm:t>
        <a:bodyPr/>
        <a:lstStyle/>
        <a:p>
          <a:r>
            <a:rPr lang="uk-UA" noProof="0" dirty="0" smtClean="0"/>
            <a:t>Таблиця розмірності (локація)</a:t>
          </a:r>
          <a:endParaRPr lang="uk-UA" noProof="0" dirty="0"/>
        </a:p>
      </dgm:t>
    </dgm:pt>
    <dgm:pt modelId="{A8621E0D-6FF1-4CC7-8C0D-5AD9F42767EC}" type="parTrans" cxnId="{11A4A525-5A40-4800-9919-FC231B3A68DD}">
      <dgm:prSet/>
      <dgm:spPr>
        <a:ln>
          <a:headEnd type="none" w="med" len="med"/>
          <a:tailEnd type="arrow" w="med" len="med"/>
        </a:ln>
      </dgm:spPr>
      <dgm:t>
        <a:bodyPr/>
        <a:lstStyle/>
        <a:p>
          <a:endParaRPr lang="uk-UA" noProof="0" dirty="0"/>
        </a:p>
      </dgm:t>
    </dgm:pt>
    <dgm:pt modelId="{94B821AD-AA2B-43AF-9C5C-1B2BD6AD2DDF}" type="sibTrans" cxnId="{11A4A525-5A40-4800-9919-FC231B3A68DD}">
      <dgm:prSet/>
      <dgm:spPr/>
      <dgm:t>
        <a:bodyPr/>
        <a:lstStyle/>
        <a:p>
          <a:endParaRPr lang="uk-UA" noProof="0" dirty="0"/>
        </a:p>
      </dgm:t>
    </dgm:pt>
    <dgm:pt modelId="{8053A853-DF60-4D3E-B7DF-E08DE5B228CB}" type="pres">
      <dgm:prSet presAssocID="{DFBC2DE6-D22B-4E58-B3EB-4CA173E03643}" presName="cycle" presStyleCnt="0">
        <dgm:presLayoutVars>
          <dgm:chMax val="1"/>
          <dgm:dir/>
          <dgm:animLvl val="ctr"/>
          <dgm:resizeHandles val="exact"/>
        </dgm:presLayoutVars>
      </dgm:prSet>
      <dgm:spPr/>
    </dgm:pt>
    <dgm:pt modelId="{0812373C-31D9-46F4-8A88-E0D63D5EC7ED}" type="pres">
      <dgm:prSet presAssocID="{5332AD3C-199C-49D0-9F6F-5E28EBBF8DB5}" presName="centerShape" presStyleLbl="node0" presStyleIdx="0" presStyleCnt="1"/>
      <dgm:spPr/>
      <dgm:t>
        <a:bodyPr/>
        <a:lstStyle/>
        <a:p>
          <a:endParaRPr lang="ru-RU"/>
        </a:p>
      </dgm:t>
    </dgm:pt>
    <dgm:pt modelId="{27402C5F-EA51-42C8-B258-2E705C6C2863}" type="pres">
      <dgm:prSet presAssocID="{AAB48BE0-D584-4659-B497-D5CCB6B6FE4C}" presName="Name9" presStyleLbl="parChTrans1D2" presStyleIdx="0" presStyleCnt="4"/>
      <dgm:spPr/>
    </dgm:pt>
    <dgm:pt modelId="{E259F609-136F-4976-95B1-191035FFBD8E}" type="pres">
      <dgm:prSet presAssocID="{AAB48BE0-D584-4659-B497-D5CCB6B6FE4C}" presName="connTx" presStyleLbl="parChTrans1D2" presStyleIdx="0" presStyleCnt="4"/>
      <dgm:spPr/>
    </dgm:pt>
    <dgm:pt modelId="{45DF24E2-93F7-4979-92F1-3ED4474DA8C0}" type="pres">
      <dgm:prSet presAssocID="{BC6DA1D8-388C-4190-9DC2-DD8316B27EB5}" presName="node" presStyleLbl="node1" presStyleIdx="0" presStyleCnt="4">
        <dgm:presLayoutVars>
          <dgm:bulletEnabled val="1"/>
        </dgm:presLayoutVars>
      </dgm:prSet>
      <dgm:spPr/>
      <dgm:t>
        <a:bodyPr/>
        <a:lstStyle/>
        <a:p>
          <a:endParaRPr lang="ru-RU"/>
        </a:p>
      </dgm:t>
    </dgm:pt>
    <dgm:pt modelId="{8AA83E7A-F9EE-44C4-8BA8-4169040852E2}" type="pres">
      <dgm:prSet presAssocID="{1368EC63-E726-4365-B590-DAA54BAC4FBF}" presName="Name9" presStyleLbl="parChTrans1D2" presStyleIdx="1" presStyleCnt="4"/>
      <dgm:spPr/>
    </dgm:pt>
    <dgm:pt modelId="{977568C9-686A-4B50-ADA7-F5BA40D5727D}" type="pres">
      <dgm:prSet presAssocID="{1368EC63-E726-4365-B590-DAA54BAC4FBF}" presName="connTx" presStyleLbl="parChTrans1D2" presStyleIdx="1" presStyleCnt="4"/>
      <dgm:spPr/>
    </dgm:pt>
    <dgm:pt modelId="{82F7E43A-359F-43CC-92C5-382CE4BFE31D}" type="pres">
      <dgm:prSet presAssocID="{52D08D63-B428-4905-B9B4-02114BD0FBBB}" presName="node" presStyleLbl="node1" presStyleIdx="1" presStyleCnt="4">
        <dgm:presLayoutVars>
          <dgm:bulletEnabled val="1"/>
        </dgm:presLayoutVars>
      </dgm:prSet>
      <dgm:spPr/>
      <dgm:t>
        <a:bodyPr/>
        <a:lstStyle/>
        <a:p>
          <a:endParaRPr lang="ru-RU"/>
        </a:p>
      </dgm:t>
    </dgm:pt>
    <dgm:pt modelId="{95D24E0D-B2F1-48BB-AD61-69550AC56484}" type="pres">
      <dgm:prSet presAssocID="{35D36761-9AFC-40A6-A7B2-BC75911D7C29}" presName="Name9" presStyleLbl="parChTrans1D2" presStyleIdx="2" presStyleCnt="4"/>
      <dgm:spPr/>
    </dgm:pt>
    <dgm:pt modelId="{18747A8F-0EA1-4FB9-BB84-81DF9E1AB4FE}" type="pres">
      <dgm:prSet presAssocID="{35D36761-9AFC-40A6-A7B2-BC75911D7C29}" presName="connTx" presStyleLbl="parChTrans1D2" presStyleIdx="2" presStyleCnt="4"/>
      <dgm:spPr/>
    </dgm:pt>
    <dgm:pt modelId="{632FB6BE-15D4-4E94-8DBB-8E4CBFB08321}" type="pres">
      <dgm:prSet presAssocID="{ED43775F-6F96-4B4E-ADD3-36861FB00942}" presName="node" presStyleLbl="node1" presStyleIdx="2" presStyleCnt="4">
        <dgm:presLayoutVars>
          <dgm:bulletEnabled val="1"/>
        </dgm:presLayoutVars>
      </dgm:prSet>
      <dgm:spPr/>
      <dgm:t>
        <a:bodyPr/>
        <a:lstStyle/>
        <a:p>
          <a:endParaRPr lang="ru-RU"/>
        </a:p>
      </dgm:t>
    </dgm:pt>
    <dgm:pt modelId="{3E3D23ED-81AC-403F-B040-662E2C0BD795}" type="pres">
      <dgm:prSet presAssocID="{A8621E0D-6FF1-4CC7-8C0D-5AD9F42767EC}" presName="Name9" presStyleLbl="parChTrans1D2" presStyleIdx="3" presStyleCnt="4"/>
      <dgm:spPr/>
    </dgm:pt>
    <dgm:pt modelId="{B5509001-5615-487C-B71C-448A617CD7E5}" type="pres">
      <dgm:prSet presAssocID="{A8621E0D-6FF1-4CC7-8C0D-5AD9F42767EC}" presName="connTx" presStyleLbl="parChTrans1D2" presStyleIdx="3" presStyleCnt="4"/>
      <dgm:spPr/>
    </dgm:pt>
    <dgm:pt modelId="{76E6F9D8-230B-4C6E-B87B-FC3DFC087E43}" type="pres">
      <dgm:prSet presAssocID="{239C37FF-43A5-420A-B88B-7C95FCBBF91E}" presName="node" presStyleLbl="node1" presStyleIdx="3" presStyleCnt="4">
        <dgm:presLayoutVars>
          <dgm:bulletEnabled val="1"/>
        </dgm:presLayoutVars>
      </dgm:prSet>
      <dgm:spPr/>
      <dgm:t>
        <a:bodyPr/>
        <a:lstStyle/>
        <a:p>
          <a:endParaRPr lang="ru-RU"/>
        </a:p>
      </dgm:t>
    </dgm:pt>
  </dgm:ptLst>
  <dgm:cxnLst>
    <dgm:cxn modelId="{743FE924-F88B-4EFD-9893-B31FC2A82054}" srcId="{5332AD3C-199C-49D0-9F6F-5E28EBBF8DB5}" destId="{ED43775F-6F96-4B4E-ADD3-36861FB00942}" srcOrd="2" destOrd="0" parTransId="{35D36761-9AFC-40A6-A7B2-BC75911D7C29}" sibTransId="{2A547743-DDF4-456E-859A-EBDBF49AFE87}"/>
    <dgm:cxn modelId="{BBD75D48-6F50-4D91-A783-520FFF3F3CDD}" type="presOf" srcId="{AAB48BE0-D584-4659-B497-D5CCB6B6FE4C}" destId="{27402C5F-EA51-42C8-B258-2E705C6C2863}" srcOrd="0" destOrd="0" presId="urn:microsoft.com/office/officeart/2005/8/layout/radial1"/>
    <dgm:cxn modelId="{C1EFCDEA-D032-4B7F-BA27-7547A2835F3A}" type="presOf" srcId="{52D08D63-B428-4905-B9B4-02114BD0FBBB}" destId="{82F7E43A-359F-43CC-92C5-382CE4BFE31D}" srcOrd="0" destOrd="0" presId="urn:microsoft.com/office/officeart/2005/8/layout/radial1"/>
    <dgm:cxn modelId="{E053BBFA-7B6E-4E24-9CCD-037B3D87906A}" type="presOf" srcId="{1368EC63-E726-4365-B590-DAA54BAC4FBF}" destId="{977568C9-686A-4B50-ADA7-F5BA40D5727D}" srcOrd="1" destOrd="0" presId="urn:microsoft.com/office/officeart/2005/8/layout/radial1"/>
    <dgm:cxn modelId="{11A4A525-5A40-4800-9919-FC231B3A68DD}" srcId="{5332AD3C-199C-49D0-9F6F-5E28EBBF8DB5}" destId="{239C37FF-43A5-420A-B88B-7C95FCBBF91E}" srcOrd="3" destOrd="0" parTransId="{A8621E0D-6FF1-4CC7-8C0D-5AD9F42767EC}" sibTransId="{94B821AD-AA2B-43AF-9C5C-1B2BD6AD2DDF}"/>
    <dgm:cxn modelId="{A3D231BA-D12A-4920-93C9-BFA6A77497B6}" type="presOf" srcId="{35D36761-9AFC-40A6-A7B2-BC75911D7C29}" destId="{95D24E0D-B2F1-48BB-AD61-69550AC56484}" srcOrd="0" destOrd="0" presId="urn:microsoft.com/office/officeart/2005/8/layout/radial1"/>
    <dgm:cxn modelId="{9CDF2CCC-7A1F-4C20-9602-33E5B2527C8D}" type="presOf" srcId="{DFBC2DE6-D22B-4E58-B3EB-4CA173E03643}" destId="{8053A853-DF60-4D3E-B7DF-E08DE5B228CB}" srcOrd="0" destOrd="0" presId="urn:microsoft.com/office/officeart/2005/8/layout/radial1"/>
    <dgm:cxn modelId="{F7682964-0BDD-4387-86CC-C8970D788164}" type="presOf" srcId="{A8621E0D-6FF1-4CC7-8C0D-5AD9F42767EC}" destId="{B5509001-5615-487C-B71C-448A617CD7E5}" srcOrd="1" destOrd="0" presId="urn:microsoft.com/office/officeart/2005/8/layout/radial1"/>
    <dgm:cxn modelId="{C80385B2-2B7E-4331-BFAC-92C85D665090}" type="presOf" srcId="{BC6DA1D8-388C-4190-9DC2-DD8316B27EB5}" destId="{45DF24E2-93F7-4979-92F1-3ED4474DA8C0}" srcOrd="0" destOrd="0" presId="urn:microsoft.com/office/officeart/2005/8/layout/radial1"/>
    <dgm:cxn modelId="{5D76967F-CCB0-41B5-B6D1-BE930708CCB6}" type="presOf" srcId="{1368EC63-E726-4365-B590-DAA54BAC4FBF}" destId="{8AA83E7A-F9EE-44C4-8BA8-4169040852E2}" srcOrd="0" destOrd="0" presId="urn:microsoft.com/office/officeart/2005/8/layout/radial1"/>
    <dgm:cxn modelId="{641C1473-5C9B-4E25-9BD9-44C147C92DD6}" type="presOf" srcId="{35D36761-9AFC-40A6-A7B2-BC75911D7C29}" destId="{18747A8F-0EA1-4FB9-BB84-81DF9E1AB4FE}" srcOrd="1" destOrd="0" presId="urn:microsoft.com/office/officeart/2005/8/layout/radial1"/>
    <dgm:cxn modelId="{99F02C82-A8BC-4F07-9364-980F6FBCB157}" type="presOf" srcId="{5332AD3C-199C-49D0-9F6F-5E28EBBF8DB5}" destId="{0812373C-31D9-46F4-8A88-E0D63D5EC7ED}" srcOrd="0" destOrd="0" presId="urn:microsoft.com/office/officeart/2005/8/layout/radial1"/>
    <dgm:cxn modelId="{4C064ED7-29B9-431E-AA4E-86BBDF22A183}" type="presOf" srcId="{ED43775F-6F96-4B4E-ADD3-36861FB00942}" destId="{632FB6BE-15D4-4E94-8DBB-8E4CBFB08321}" srcOrd="0" destOrd="0" presId="urn:microsoft.com/office/officeart/2005/8/layout/radial1"/>
    <dgm:cxn modelId="{B89C416F-0915-4AAA-A331-48D1D3C583EA}" srcId="{DFBC2DE6-D22B-4E58-B3EB-4CA173E03643}" destId="{5332AD3C-199C-49D0-9F6F-5E28EBBF8DB5}" srcOrd="0" destOrd="0" parTransId="{73EB9EA3-72BB-41F9-8411-5B5DC73CBC50}" sibTransId="{12228A51-365D-4BA5-BE66-C044B750073D}"/>
    <dgm:cxn modelId="{EB1BAA37-751F-4B1B-9C4B-EB45C6B1BEE2}" srcId="{5332AD3C-199C-49D0-9F6F-5E28EBBF8DB5}" destId="{BC6DA1D8-388C-4190-9DC2-DD8316B27EB5}" srcOrd="0" destOrd="0" parTransId="{AAB48BE0-D584-4659-B497-D5CCB6B6FE4C}" sibTransId="{C643DF4A-4745-4C22-B0B6-9F3092F63BC5}"/>
    <dgm:cxn modelId="{146CC2AE-53A9-4FFC-8B58-9A2DD8DC88D6}" type="presOf" srcId="{239C37FF-43A5-420A-B88B-7C95FCBBF91E}" destId="{76E6F9D8-230B-4C6E-B87B-FC3DFC087E43}" srcOrd="0" destOrd="0" presId="urn:microsoft.com/office/officeart/2005/8/layout/radial1"/>
    <dgm:cxn modelId="{A51A6F35-FDF7-4827-84C0-D9C8E441DE76}" type="presOf" srcId="{A8621E0D-6FF1-4CC7-8C0D-5AD9F42767EC}" destId="{3E3D23ED-81AC-403F-B040-662E2C0BD795}" srcOrd="0" destOrd="0" presId="urn:microsoft.com/office/officeart/2005/8/layout/radial1"/>
    <dgm:cxn modelId="{D43BACDA-6E10-4383-B8C6-C0C8B1FA6754}" type="presOf" srcId="{AAB48BE0-D584-4659-B497-D5CCB6B6FE4C}" destId="{E259F609-136F-4976-95B1-191035FFBD8E}" srcOrd="1" destOrd="0" presId="urn:microsoft.com/office/officeart/2005/8/layout/radial1"/>
    <dgm:cxn modelId="{AF978C39-4F5F-4BE3-B6AD-28F2BDF0F6C0}" srcId="{5332AD3C-199C-49D0-9F6F-5E28EBBF8DB5}" destId="{52D08D63-B428-4905-B9B4-02114BD0FBBB}" srcOrd="1" destOrd="0" parTransId="{1368EC63-E726-4365-B590-DAA54BAC4FBF}" sibTransId="{29ACD9BD-1A5A-493C-AA70-610DD0113833}"/>
    <dgm:cxn modelId="{74ACDD41-FCE3-4A32-90F7-3ABCF08390E9}" type="presParOf" srcId="{8053A853-DF60-4D3E-B7DF-E08DE5B228CB}" destId="{0812373C-31D9-46F4-8A88-E0D63D5EC7ED}" srcOrd="0" destOrd="0" presId="urn:microsoft.com/office/officeart/2005/8/layout/radial1"/>
    <dgm:cxn modelId="{06279E7B-C04B-40F2-B32B-3F7B52687EC5}" type="presParOf" srcId="{8053A853-DF60-4D3E-B7DF-E08DE5B228CB}" destId="{27402C5F-EA51-42C8-B258-2E705C6C2863}" srcOrd="1" destOrd="0" presId="urn:microsoft.com/office/officeart/2005/8/layout/radial1"/>
    <dgm:cxn modelId="{BCC94C0D-CBDD-4272-B486-403A6B00FD2E}" type="presParOf" srcId="{27402C5F-EA51-42C8-B258-2E705C6C2863}" destId="{E259F609-136F-4976-95B1-191035FFBD8E}" srcOrd="0" destOrd="0" presId="urn:microsoft.com/office/officeart/2005/8/layout/radial1"/>
    <dgm:cxn modelId="{CA3ADC39-CF80-4043-8FE9-5A17B4493DD6}" type="presParOf" srcId="{8053A853-DF60-4D3E-B7DF-E08DE5B228CB}" destId="{45DF24E2-93F7-4979-92F1-3ED4474DA8C0}" srcOrd="2" destOrd="0" presId="urn:microsoft.com/office/officeart/2005/8/layout/radial1"/>
    <dgm:cxn modelId="{77CA9ED4-3413-412B-92CE-4BA6FD97BE01}" type="presParOf" srcId="{8053A853-DF60-4D3E-B7DF-E08DE5B228CB}" destId="{8AA83E7A-F9EE-44C4-8BA8-4169040852E2}" srcOrd="3" destOrd="0" presId="urn:microsoft.com/office/officeart/2005/8/layout/radial1"/>
    <dgm:cxn modelId="{DA7540E8-00A3-4E93-8665-EF0937996AE9}" type="presParOf" srcId="{8AA83E7A-F9EE-44C4-8BA8-4169040852E2}" destId="{977568C9-686A-4B50-ADA7-F5BA40D5727D}" srcOrd="0" destOrd="0" presId="urn:microsoft.com/office/officeart/2005/8/layout/radial1"/>
    <dgm:cxn modelId="{6EF7B52D-06D4-4D9C-BB73-FF6F61FBEAB7}" type="presParOf" srcId="{8053A853-DF60-4D3E-B7DF-E08DE5B228CB}" destId="{82F7E43A-359F-43CC-92C5-382CE4BFE31D}" srcOrd="4" destOrd="0" presId="urn:microsoft.com/office/officeart/2005/8/layout/radial1"/>
    <dgm:cxn modelId="{50B66B62-5F6C-41D1-B771-BBC0D4ADDA3E}" type="presParOf" srcId="{8053A853-DF60-4D3E-B7DF-E08DE5B228CB}" destId="{95D24E0D-B2F1-48BB-AD61-69550AC56484}" srcOrd="5" destOrd="0" presId="urn:microsoft.com/office/officeart/2005/8/layout/radial1"/>
    <dgm:cxn modelId="{F9865CD1-3793-4055-A311-40A444FE6229}" type="presParOf" srcId="{95D24E0D-B2F1-48BB-AD61-69550AC56484}" destId="{18747A8F-0EA1-4FB9-BB84-81DF9E1AB4FE}" srcOrd="0" destOrd="0" presId="urn:microsoft.com/office/officeart/2005/8/layout/radial1"/>
    <dgm:cxn modelId="{D9A4A923-5AAA-4904-95FD-04D5A6E212E2}" type="presParOf" srcId="{8053A853-DF60-4D3E-B7DF-E08DE5B228CB}" destId="{632FB6BE-15D4-4E94-8DBB-8E4CBFB08321}" srcOrd="6" destOrd="0" presId="urn:microsoft.com/office/officeart/2005/8/layout/radial1"/>
    <dgm:cxn modelId="{E7488A93-DEC8-480A-B0FE-94C9C36558CD}" type="presParOf" srcId="{8053A853-DF60-4D3E-B7DF-E08DE5B228CB}" destId="{3E3D23ED-81AC-403F-B040-662E2C0BD795}" srcOrd="7" destOrd="0" presId="urn:microsoft.com/office/officeart/2005/8/layout/radial1"/>
    <dgm:cxn modelId="{2AC9DAD9-38C1-4CB3-BA40-728C4C6299C5}" type="presParOf" srcId="{3E3D23ED-81AC-403F-B040-662E2C0BD795}" destId="{B5509001-5615-487C-B71C-448A617CD7E5}" srcOrd="0" destOrd="0" presId="urn:microsoft.com/office/officeart/2005/8/layout/radial1"/>
    <dgm:cxn modelId="{E04D31E0-5216-4B65-BE4F-0EC1B0E3C17E}" type="presParOf" srcId="{8053A853-DF60-4D3E-B7DF-E08DE5B228CB}" destId="{76E6F9D8-230B-4C6E-B87B-FC3DFC087E43}" srcOrd="8" destOrd="0" presId="urn:microsoft.com/office/officeart/2005/8/layout/radial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903315D-3683-4F0B-9EBF-EE5981E57A1C}" type="doc">
      <dgm:prSet loTypeId="urn:microsoft.com/office/officeart/2005/8/layout/cycle3" loCatId="cycle" qsTypeId="urn:microsoft.com/office/officeart/2005/8/quickstyle/3d1" qsCatId="3D" csTypeId="urn:microsoft.com/office/officeart/2005/8/colors/accent1_2" csCatId="accent1" phldr="1"/>
      <dgm:spPr/>
      <dgm:t>
        <a:bodyPr/>
        <a:lstStyle/>
        <a:p>
          <a:endParaRPr lang="ru-RU"/>
        </a:p>
      </dgm:t>
    </dgm:pt>
    <dgm:pt modelId="{5D84CE35-30E9-4071-BAC9-310BF42F128F}">
      <dgm:prSet phldrT="[Текст]"/>
      <dgm:spPr/>
      <dgm:t>
        <a:bodyPr/>
        <a:lstStyle/>
        <a:p>
          <a:r>
            <a:rPr lang="en-CA" b="1" i="0" dirty="0" smtClean="0"/>
            <a:t>Requirement Specification</a:t>
          </a:r>
          <a:endParaRPr lang="ru-RU" dirty="0"/>
        </a:p>
      </dgm:t>
    </dgm:pt>
    <dgm:pt modelId="{C990D6D5-83B8-4860-B1FB-393AD272E4D1}" type="parTrans" cxnId="{0A884159-9408-405C-A051-EAC2E227E143}">
      <dgm:prSet/>
      <dgm:spPr/>
      <dgm:t>
        <a:bodyPr/>
        <a:lstStyle/>
        <a:p>
          <a:endParaRPr lang="ru-RU"/>
        </a:p>
      </dgm:t>
    </dgm:pt>
    <dgm:pt modelId="{E0DF0242-DDC3-41B4-BF8A-4AD697C90DC6}" type="sibTrans" cxnId="{0A884159-9408-405C-A051-EAC2E227E143}">
      <dgm:prSet/>
      <dgm:spPr/>
      <dgm:t>
        <a:bodyPr/>
        <a:lstStyle/>
        <a:p>
          <a:endParaRPr lang="ru-RU"/>
        </a:p>
      </dgm:t>
    </dgm:pt>
    <dgm:pt modelId="{E6489BDB-34D7-4AEA-8A55-422EB02470A5}">
      <dgm:prSet phldrT="[Текст]"/>
      <dgm:spPr/>
      <dgm:t>
        <a:bodyPr/>
        <a:lstStyle/>
        <a:p>
          <a:r>
            <a:rPr lang="en-CA" b="1" i="0" dirty="0" smtClean="0"/>
            <a:t>Data Modelling</a:t>
          </a:r>
          <a:endParaRPr lang="ru-RU" dirty="0"/>
        </a:p>
      </dgm:t>
    </dgm:pt>
    <dgm:pt modelId="{2879D44A-38DE-4975-9E8F-E1AD38540512}" type="parTrans" cxnId="{95FC0FBA-9F1A-4E3E-99A6-25F021D12EEB}">
      <dgm:prSet/>
      <dgm:spPr/>
      <dgm:t>
        <a:bodyPr/>
        <a:lstStyle/>
        <a:p>
          <a:endParaRPr lang="ru-RU"/>
        </a:p>
      </dgm:t>
    </dgm:pt>
    <dgm:pt modelId="{54B522AD-0392-454A-B091-429F1CF91DA9}" type="sibTrans" cxnId="{95FC0FBA-9F1A-4E3E-99A6-25F021D12EEB}">
      <dgm:prSet/>
      <dgm:spPr/>
      <dgm:t>
        <a:bodyPr/>
        <a:lstStyle/>
        <a:p>
          <a:endParaRPr lang="ru-RU"/>
        </a:p>
      </dgm:t>
    </dgm:pt>
    <dgm:pt modelId="{73AD3867-653F-4BD7-A635-6056698CA003}">
      <dgm:prSet phldrT="[Текст]"/>
      <dgm:spPr/>
      <dgm:t>
        <a:bodyPr/>
        <a:lstStyle/>
        <a:p>
          <a:r>
            <a:rPr lang="en-CA" b="1" i="0" dirty="0" smtClean="0"/>
            <a:t>ELT Design and Development</a:t>
          </a:r>
          <a:endParaRPr lang="ru-RU" dirty="0"/>
        </a:p>
      </dgm:t>
    </dgm:pt>
    <dgm:pt modelId="{98E18084-817F-42A7-A919-2CA080F82852}" type="parTrans" cxnId="{1018608F-4990-4148-98F3-FDF0D1B112E8}">
      <dgm:prSet/>
      <dgm:spPr/>
      <dgm:t>
        <a:bodyPr/>
        <a:lstStyle/>
        <a:p>
          <a:endParaRPr lang="ru-RU"/>
        </a:p>
      </dgm:t>
    </dgm:pt>
    <dgm:pt modelId="{57060483-BF81-492F-A5EA-831704FCD898}" type="sibTrans" cxnId="{1018608F-4990-4148-98F3-FDF0D1B112E8}">
      <dgm:prSet/>
      <dgm:spPr/>
      <dgm:t>
        <a:bodyPr/>
        <a:lstStyle/>
        <a:p>
          <a:endParaRPr lang="ru-RU"/>
        </a:p>
      </dgm:t>
    </dgm:pt>
    <dgm:pt modelId="{5E72DD3F-E029-4754-AD4F-76C1BDAB8932}">
      <dgm:prSet phldrT="[Текст]"/>
      <dgm:spPr/>
      <dgm:t>
        <a:bodyPr/>
        <a:lstStyle/>
        <a:p>
          <a:r>
            <a:rPr lang="en-CA" b="1" i="0" dirty="0" smtClean="0"/>
            <a:t>OLAP Cubes</a:t>
          </a:r>
          <a:endParaRPr lang="ru-RU" dirty="0"/>
        </a:p>
      </dgm:t>
    </dgm:pt>
    <dgm:pt modelId="{8DE07EDF-3E86-4215-99E7-CCFE505960E6}" type="parTrans" cxnId="{583205AA-9F99-4163-82D7-3BCC9DFC66FB}">
      <dgm:prSet/>
      <dgm:spPr/>
      <dgm:t>
        <a:bodyPr/>
        <a:lstStyle/>
        <a:p>
          <a:endParaRPr lang="ru-RU"/>
        </a:p>
      </dgm:t>
    </dgm:pt>
    <dgm:pt modelId="{0F590F08-3C53-44FB-B2C0-5571C721E397}" type="sibTrans" cxnId="{583205AA-9F99-4163-82D7-3BCC9DFC66FB}">
      <dgm:prSet/>
      <dgm:spPr/>
      <dgm:t>
        <a:bodyPr/>
        <a:lstStyle/>
        <a:p>
          <a:endParaRPr lang="ru-RU"/>
        </a:p>
      </dgm:t>
    </dgm:pt>
    <dgm:pt modelId="{B5B2B49D-262B-45E0-B489-0A946F7C656F}">
      <dgm:prSet phldrT="[Текст]"/>
      <dgm:spPr/>
      <dgm:t>
        <a:bodyPr/>
        <a:lstStyle/>
        <a:p>
          <a:r>
            <a:rPr lang="en-CA" b="1" i="0" dirty="0" smtClean="0"/>
            <a:t>UI Development</a:t>
          </a:r>
          <a:endParaRPr lang="ru-RU" dirty="0"/>
        </a:p>
      </dgm:t>
    </dgm:pt>
    <dgm:pt modelId="{6B1F38BD-7EFA-4E19-8F12-7471CAED194C}" type="parTrans" cxnId="{E0561BC3-85AC-47B9-9211-614AE24A0848}">
      <dgm:prSet/>
      <dgm:spPr/>
      <dgm:t>
        <a:bodyPr/>
        <a:lstStyle/>
        <a:p>
          <a:endParaRPr lang="ru-RU"/>
        </a:p>
      </dgm:t>
    </dgm:pt>
    <dgm:pt modelId="{5C1D62CF-BFA4-476C-9B33-3CC7169CAE67}" type="sibTrans" cxnId="{E0561BC3-85AC-47B9-9211-614AE24A0848}">
      <dgm:prSet/>
      <dgm:spPr/>
      <dgm:t>
        <a:bodyPr/>
        <a:lstStyle/>
        <a:p>
          <a:endParaRPr lang="ru-RU"/>
        </a:p>
      </dgm:t>
    </dgm:pt>
    <dgm:pt modelId="{139D15FD-F685-45CF-A26A-C57F5F006B77}">
      <dgm:prSet phldrT="[Текст]"/>
      <dgm:spPr/>
      <dgm:t>
        <a:bodyPr/>
        <a:lstStyle/>
        <a:p>
          <a:r>
            <a:rPr lang="en-CA" b="1" i="0" smtClean="0"/>
            <a:t>Maintenance</a:t>
          </a:r>
          <a:endParaRPr lang="ru-RU" dirty="0"/>
        </a:p>
      </dgm:t>
    </dgm:pt>
    <dgm:pt modelId="{F2FB8C93-5901-47DA-A896-52AE1BF71C23}" type="parTrans" cxnId="{961289EA-C6E3-4FF8-B98E-A4029B43E71A}">
      <dgm:prSet/>
      <dgm:spPr/>
      <dgm:t>
        <a:bodyPr/>
        <a:lstStyle/>
        <a:p>
          <a:endParaRPr lang="ru-RU"/>
        </a:p>
      </dgm:t>
    </dgm:pt>
    <dgm:pt modelId="{4B746026-5E45-4211-B18C-8755B2771E93}" type="sibTrans" cxnId="{961289EA-C6E3-4FF8-B98E-A4029B43E71A}">
      <dgm:prSet/>
      <dgm:spPr/>
      <dgm:t>
        <a:bodyPr/>
        <a:lstStyle/>
        <a:p>
          <a:endParaRPr lang="ru-RU"/>
        </a:p>
      </dgm:t>
    </dgm:pt>
    <dgm:pt modelId="{9DA5D88D-7C76-4358-8726-B1BC784B5DC5}">
      <dgm:prSet phldrT="[Текст]"/>
      <dgm:spPr/>
      <dgm:t>
        <a:bodyPr/>
        <a:lstStyle/>
        <a:p>
          <a:r>
            <a:rPr lang="en-CA" b="1" i="0" smtClean="0"/>
            <a:t>Test and Deployment</a:t>
          </a:r>
          <a:endParaRPr lang="ru-RU" dirty="0"/>
        </a:p>
      </dgm:t>
    </dgm:pt>
    <dgm:pt modelId="{7835F02B-23EE-4398-A77B-B841ECD9A384}" type="parTrans" cxnId="{39103294-CBB9-421B-AA08-44D91AF0599E}">
      <dgm:prSet/>
      <dgm:spPr/>
      <dgm:t>
        <a:bodyPr/>
        <a:lstStyle/>
        <a:p>
          <a:endParaRPr lang="ru-RU"/>
        </a:p>
      </dgm:t>
    </dgm:pt>
    <dgm:pt modelId="{C1479D86-38FF-47C2-9A93-A8EEBBD1E592}" type="sibTrans" cxnId="{39103294-CBB9-421B-AA08-44D91AF0599E}">
      <dgm:prSet/>
      <dgm:spPr/>
      <dgm:t>
        <a:bodyPr/>
        <a:lstStyle/>
        <a:p>
          <a:endParaRPr lang="ru-RU"/>
        </a:p>
      </dgm:t>
    </dgm:pt>
    <dgm:pt modelId="{A55AB907-33F9-44F8-ACEB-0A9C443476DC}" type="pres">
      <dgm:prSet presAssocID="{1903315D-3683-4F0B-9EBF-EE5981E57A1C}" presName="Name0" presStyleCnt="0">
        <dgm:presLayoutVars>
          <dgm:dir/>
          <dgm:resizeHandles val="exact"/>
        </dgm:presLayoutVars>
      </dgm:prSet>
      <dgm:spPr/>
    </dgm:pt>
    <dgm:pt modelId="{68517626-1920-4326-9C93-9CD78D438439}" type="pres">
      <dgm:prSet presAssocID="{1903315D-3683-4F0B-9EBF-EE5981E57A1C}" presName="cycle" presStyleCnt="0"/>
      <dgm:spPr/>
    </dgm:pt>
    <dgm:pt modelId="{A7C68CDA-14A7-46E7-A27E-E20114E454A8}" type="pres">
      <dgm:prSet presAssocID="{5D84CE35-30E9-4071-BAC9-310BF42F128F}" presName="nodeFirstNode" presStyleLbl="node1" presStyleIdx="0" presStyleCnt="7">
        <dgm:presLayoutVars>
          <dgm:bulletEnabled val="1"/>
        </dgm:presLayoutVars>
      </dgm:prSet>
      <dgm:spPr/>
      <dgm:t>
        <a:bodyPr/>
        <a:lstStyle/>
        <a:p>
          <a:endParaRPr lang="ru-RU"/>
        </a:p>
      </dgm:t>
    </dgm:pt>
    <dgm:pt modelId="{13A48BDA-56C1-451F-9DB0-981B2A1AEFF0}" type="pres">
      <dgm:prSet presAssocID="{E0DF0242-DDC3-41B4-BF8A-4AD697C90DC6}" presName="sibTransFirstNode" presStyleLbl="bgShp" presStyleIdx="0" presStyleCnt="1"/>
      <dgm:spPr/>
    </dgm:pt>
    <dgm:pt modelId="{518688E0-D59E-4BDB-8142-0D4CC09E796B}" type="pres">
      <dgm:prSet presAssocID="{E6489BDB-34D7-4AEA-8A55-422EB02470A5}" presName="nodeFollowingNodes" presStyleLbl="node1" presStyleIdx="1" presStyleCnt="7">
        <dgm:presLayoutVars>
          <dgm:bulletEnabled val="1"/>
        </dgm:presLayoutVars>
      </dgm:prSet>
      <dgm:spPr/>
      <dgm:t>
        <a:bodyPr/>
        <a:lstStyle/>
        <a:p>
          <a:endParaRPr lang="ru-RU"/>
        </a:p>
      </dgm:t>
    </dgm:pt>
    <dgm:pt modelId="{CFD8F478-B56B-4D08-8C06-4D2323B77EE3}" type="pres">
      <dgm:prSet presAssocID="{73AD3867-653F-4BD7-A635-6056698CA003}" presName="nodeFollowingNodes" presStyleLbl="node1" presStyleIdx="2" presStyleCnt="7">
        <dgm:presLayoutVars>
          <dgm:bulletEnabled val="1"/>
        </dgm:presLayoutVars>
      </dgm:prSet>
      <dgm:spPr/>
      <dgm:t>
        <a:bodyPr/>
        <a:lstStyle/>
        <a:p>
          <a:endParaRPr lang="ru-RU"/>
        </a:p>
      </dgm:t>
    </dgm:pt>
    <dgm:pt modelId="{B9C1040D-7CDE-4ED7-8FD7-279FE07C8CD5}" type="pres">
      <dgm:prSet presAssocID="{5E72DD3F-E029-4754-AD4F-76C1BDAB8932}" presName="nodeFollowingNodes" presStyleLbl="node1" presStyleIdx="3" presStyleCnt="7">
        <dgm:presLayoutVars>
          <dgm:bulletEnabled val="1"/>
        </dgm:presLayoutVars>
      </dgm:prSet>
      <dgm:spPr/>
      <dgm:t>
        <a:bodyPr/>
        <a:lstStyle/>
        <a:p>
          <a:endParaRPr lang="ru-RU"/>
        </a:p>
      </dgm:t>
    </dgm:pt>
    <dgm:pt modelId="{2539DE83-B82C-4C70-856B-CCD303926B74}" type="pres">
      <dgm:prSet presAssocID="{B5B2B49D-262B-45E0-B489-0A946F7C656F}" presName="nodeFollowingNodes" presStyleLbl="node1" presStyleIdx="4" presStyleCnt="7">
        <dgm:presLayoutVars>
          <dgm:bulletEnabled val="1"/>
        </dgm:presLayoutVars>
      </dgm:prSet>
      <dgm:spPr/>
      <dgm:t>
        <a:bodyPr/>
        <a:lstStyle/>
        <a:p>
          <a:endParaRPr lang="ru-RU"/>
        </a:p>
      </dgm:t>
    </dgm:pt>
    <dgm:pt modelId="{45716196-8151-4EDA-A29C-A3073962876D}" type="pres">
      <dgm:prSet presAssocID="{139D15FD-F685-45CF-A26A-C57F5F006B77}" presName="nodeFollowingNodes" presStyleLbl="node1" presStyleIdx="5" presStyleCnt="7">
        <dgm:presLayoutVars>
          <dgm:bulletEnabled val="1"/>
        </dgm:presLayoutVars>
      </dgm:prSet>
      <dgm:spPr/>
      <dgm:t>
        <a:bodyPr/>
        <a:lstStyle/>
        <a:p>
          <a:endParaRPr lang="ru-RU"/>
        </a:p>
      </dgm:t>
    </dgm:pt>
    <dgm:pt modelId="{F0A4D985-87E2-449E-B96E-B52889D64F8F}" type="pres">
      <dgm:prSet presAssocID="{9DA5D88D-7C76-4358-8726-B1BC784B5DC5}" presName="nodeFollowingNodes" presStyleLbl="node1" presStyleIdx="6" presStyleCnt="7">
        <dgm:presLayoutVars>
          <dgm:bulletEnabled val="1"/>
        </dgm:presLayoutVars>
      </dgm:prSet>
      <dgm:spPr/>
      <dgm:t>
        <a:bodyPr/>
        <a:lstStyle/>
        <a:p>
          <a:endParaRPr lang="ru-RU"/>
        </a:p>
      </dgm:t>
    </dgm:pt>
  </dgm:ptLst>
  <dgm:cxnLst>
    <dgm:cxn modelId="{39103294-CBB9-421B-AA08-44D91AF0599E}" srcId="{1903315D-3683-4F0B-9EBF-EE5981E57A1C}" destId="{9DA5D88D-7C76-4358-8726-B1BC784B5DC5}" srcOrd="6" destOrd="0" parTransId="{7835F02B-23EE-4398-A77B-B841ECD9A384}" sibTransId="{C1479D86-38FF-47C2-9A93-A8EEBBD1E592}"/>
    <dgm:cxn modelId="{583205AA-9F99-4163-82D7-3BCC9DFC66FB}" srcId="{1903315D-3683-4F0B-9EBF-EE5981E57A1C}" destId="{5E72DD3F-E029-4754-AD4F-76C1BDAB8932}" srcOrd="3" destOrd="0" parTransId="{8DE07EDF-3E86-4215-99E7-CCFE505960E6}" sibTransId="{0F590F08-3C53-44FB-B2C0-5571C721E397}"/>
    <dgm:cxn modelId="{1018608F-4990-4148-98F3-FDF0D1B112E8}" srcId="{1903315D-3683-4F0B-9EBF-EE5981E57A1C}" destId="{73AD3867-653F-4BD7-A635-6056698CA003}" srcOrd="2" destOrd="0" parTransId="{98E18084-817F-42A7-A919-2CA080F82852}" sibTransId="{57060483-BF81-492F-A5EA-831704FCD898}"/>
    <dgm:cxn modelId="{EA5D6F33-E754-47E3-9CC7-5336AC9772E6}" type="presOf" srcId="{5E72DD3F-E029-4754-AD4F-76C1BDAB8932}" destId="{B9C1040D-7CDE-4ED7-8FD7-279FE07C8CD5}" srcOrd="0" destOrd="0" presId="urn:microsoft.com/office/officeart/2005/8/layout/cycle3"/>
    <dgm:cxn modelId="{7378A68D-7BC6-4961-9D00-0AB08925FD0B}" type="presOf" srcId="{E6489BDB-34D7-4AEA-8A55-422EB02470A5}" destId="{518688E0-D59E-4BDB-8142-0D4CC09E796B}" srcOrd="0" destOrd="0" presId="urn:microsoft.com/office/officeart/2005/8/layout/cycle3"/>
    <dgm:cxn modelId="{95FC0FBA-9F1A-4E3E-99A6-25F021D12EEB}" srcId="{1903315D-3683-4F0B-9EBF-EE5981E57A1C}" destId="{E6489BDB-34D7-4AEA-8A55-422EB02470A5}" srcOrd="1" destOrd="0" parTransId="{2879D44A-38DE-4975-9E8F-E1AD38540512}" sibTransId="{54B522AD-0392-454A-B091-429F1CF91DA9}"/>
    <dgm:cxn modelId="{44769E3E-91C3-41D7-9A1B-FFF5F87C8F88}" type="presOf" srcId="{139D15FD-F685-45CF-A26A-C57F5F006B77}" destId="{45716196-8151-4EDA-A29C-A3073962876D}" srcOrd="0" destOrd="0" presId="urn:microsoft.com/office/officeart/2005/8/layout/cycle3"/>
    <dgm:cxn modelId="{403FB583-F52F-4A5D-9D2B-70616F69D086}" type="presOf" srcId="{1903315D-3683-4F0B-9EBF-EE5981E57A1C}" destId="{A55AB907-33F9-44F8-ACEB-0A9C443476DC}" srcOrd="0" destOrd="0" presId="urn:microsoft.com/office/officeart/2005/8/layout/cycle3"/>
    <dgm:cxn modelId="{A38E0C8D-BC97-4E7C-B924-851315000050}" type="presOf" srcId="{5D84CE35-30E9-4071-BAC9-310BF42F128F}" destId="{A7C68CDA-14A7-46E7-A27E-E20114E454A8}" srcOrd="0" destOrd="0" presId="urn:microsoft.com/office/officeart/2005/8/layout/cycle3"/>
    <dgm:cxn modelId="{E0561BC3-85AC-47B9-9211-614AE24A0848}" srcId="{1903315D-3683-4F0B-9EBF-EE5981E57A1C}" destId="{B5B2B49D-262B-45E0-B489-0A946F7C656F}" srcOrd="4" destOrd="0" parTransId="{6B1F38BD-7EFA-4E19-8F12-7471CAED194C}" sibTransId="{5C1D62CF-BFA4-476C-9B33-3CC7169CAE67}"/>
    <dgm:cxn modelId="{FACE6F08-237C-446E-A4C8-26AC68B068F0}" type="presOf" srcId="{B5B2B49D-262B-45E0-B489-0A946F7C656F}" destId="{2539DE83-B82C-4C70-856B-CCD303926B74}" srcOrd="0" destOrd="0" presId="urn:microsoft.com/office/officeart/2005/8/layout/cycle3"/>
    <dgm:cxn modelId="{0A884159-9408-405C-A051-EAC2E227E143}" srcId="{1903315D-3683-4F0B-9EBF-EE5981E57A1C}" destId="{5D84CE35-30E9-4071-BAC9-310BF42F128F}" srcOrd="0" destOrd="0" parTransId="{C990D6D5-83B8-4860-B1FB-393AD272E4D1}" sibTransId="{E0DF0242-DDC3-41B4-BF8A-4AD697C90DC6}"/>
    <dgm:cxn modelId="{961289EA-C6E3-4FF8-B98E-A4029B43E71A}" srcId="{1903315D-3683-4F0B-9EBF-EE5981E57A1C}" destId="{139D15FD-F685-45CF-A26A-C57F5F006B77}" srcOrd="5" destOrd="0" parTransId="{F2FB8C93-5901-47DA-A896-52AE1BF71C23}" sibTransId="{4B746026-5E45-4211-B18C-8755B2771E93}"/>
    <dgm:cxn modelId="{CECA8CD3-1503-49B6-9BCB-3AE4AA660A4B}" type="presOf" srcId="{73AD3867-653F-4BD7-A635-6056698CA003}" destId="{CFD8F478-B56B-4D08-8C06-4D2323B77EE3}" srcOrd="0" destOrd="0" presId="urn:microsoft.com/office/officeart/2005/8/layout/cycle3"/>
    <dgm:cxn modelId="{3A6D2C44-6A34-4724-AF2A-6B9F737D3420}" type="presOf" srcId="{E0DF0242-DDC3-41B4-BF8A-4AD697C90DC6}" destId="{13A48BDA-56C1-451F-9DB0-981B2A1AEFF0}" srcOrd="0" destOrd="0" presId="urn:microsoft.com/office/officeart/2005/8/layout/cycle3"/>
    <dgm:cxn modelId="{7A18CAA3-FFB4-4A3B-9CC7-0DC77E1005AC}" type="presOf" srcId="{9DA5D88D-7C76-4358-8726-B1BC784B5DC5}" destId="{F0A4D985-87E2-449E-B96E-B52889D64F8F}" srcOrd="0" destOrd="0" presId="urn:microsoft.com/office/officeart/2005/8/layout/cycle3"/>
    <dgm:cxn modelId="{179E992F-3785-4360-957D-37249039ED3A}" type="presParOf" srcId="{A55AB907-33F9-44F8-ACEB-0A9C443476DC}" destId="{68517626-1920-4326-9C93-9CD78D438439}" srcOrd="0" destOrd="0" presId="urn:microsoft.com/office/officeart/2005/8/layout/cycle3"/>
    <dgm:cxn modelId="{932EE407-1EFE-4FB5-8B96-6E5B8EE18BB7}" type="presParOf" srcId="{68517626-1920-4326-9C93-9CD78D438439}" destId="{A7C68CDA-14A7-46E7-A27E-E20114E454A8}" srcOrd="0" destOrd="0" presId="urn:microsoft.com/office/officeart/2005/8/layout/cycle3"/>
    <dgm:cxn modelId="{1316B8A1-0979-47D2-ABF6-2D9E294B4C77}" type="presParOf" srcId="{68517626-1920-4326-9C93-9CD78D438439}" destId="{13A48BDA-56C1-451F-9DB0-981B2A1AEFF0}" srcOrd="1" destOrd="0" presId="urn:microsoft.com/office/officeart/2005/8/layout/cycle3"/>
    <dgm:cxn modelId="{4123E1A5-DAA2-4AFC-8AD8-CC3358264993}" type="presParOf" srcId="{68517626-1920-4326-9C93-9CD78D438439}" destId="{518688E0-D59E-4BDB-8142-0D4CC09E796B}" srcOrd="2" destOrd="0" presId="urn:microsoft.com/office/officeart/2005/8/layout/cycle3"/>
    <dgm:cxn modelId="{9B1C4593-8E6F-420B-B7E1-4E2E108A9AB5}" type="presParOf" srcId="{68517626-1920-4326-9C93-9CD78D438439}" destId="{CFD8F478-B56B-4D08-8C06-4D2323B77EE3}" srcOrd="3" destOrd="0" presId="urn:microsoft.com/office/officeart/2005/8/layout/cycle3"/>
    <dgm:cxn modelId="{718EDD7A-C020-4C60-858A-C1296746861A}" type="presParOf" srcId="{68517626-1920-4326-9C93-9CD78D438439}" destId="{B9C1040D-7CDE-4ED7-8FD7-279FE07C8CD5}" srcOrd="4" destOrd="0" presId="urn:microsoft.com/office/officeart/2005/8/layout/cycle3"/>
    <dgm:cxn modelId="{C0DF6753-1D27-4EBE-8714-5942DACDE487}" type="presParOf" srcId="{68517626-1920-4326-9C93-9CD78D438439}" destId="{2539DE83-B82C-4C70-856B-CCD303926B74}" srcOrd="5" destOrd="0" presId="urn:microsoft.com/office/officeart/2005/8/layout/cycle3"/>
    <dgm:cxn modelId="{8AB36F0F-3577-4488-8EBD-84A144374725}" type="presParOf" srcId="{68517626-1920-4326-9C93-9CD78D438439}" destId="{45716196-8151-4EDA-A29C-A3073962876D}" srcOrd="6" destOrd="0" presId="urn:microsoft.com/office/officeart/2005/8/layout/cycle3"/>
    <dgm:cxn modelId="{BA336434-A5E3-4BBE-AA16-BF701A58FC58}" type="presParOf" srcId="{68517626-1920-4326-9C93-9CD78D438439}" destId="{F0A4D985-87E2-449E-B96E-B52889D64F8F}" srcOrd="7"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788BD5-3658-4084-B219-615A72148739}">
      <dsp:nvSpPr>
        <dsp:cNvPr id="0" name=""/>
        <dsp:cNvSpPr/>
      </dsp:nvSpPr>
      <dsp:spPr>
        <a:xfrm>
          <a:off x="0" y="0"/>
          <a:ext cx="3661012" cy="82131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i="0" kern="1200" dirty="0" smtClean="0"/>
            <a:t>Step-1: Identifying the business objective</a:t>
          </a:r>
          <a:endParaRPr lang="ru-RU" sz="1600" kern="1200" dirty="0"/>
        </a:p>
      </dsp:txBody>
      <dsp:txXfrm>
        <a:off x="24055" y="24055"/>
        <a:ext cx="2678657" cy="773204"/>
      </dsp:txXfrm>
    </dsp:sp>
    <dsp:sp modelId="{F61783EB-7E17-4DB2-B941-2B512CC18513}">
      <dsp:nvSpPr>
        <dsp:cNvPr id="0" name=""/>
        <dsp:cNvSpPr/>
      </dsp:nvSpPr>
      <dsp:spPr>
        <a:xfrm>
          <a:off x="273387" y="935385"/>
          <a:ext cx="3661012" cy="82131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b="1" i="0" kern="1200" dirty="0" smtClean="0"/>
            <a:t>Step-2: Identifying Granularity</a:t>
          </a:r>
          <a:endParaRPr lang="ru-RU" sz="1600" kern="1200" dirty="0"/>
        </a:p>
      </dsp:txBody>
      <dsp:txXfrm>
        <a:off x="297442" y="959440"/>
        <a:ext cx="2805661" cy="773204"/>
      </dsp:txXfrm>
    </dsp:sp>
    <dsp:sp modelId="{2326C1A1-92C0-4B26-BBA2-E88B533EB3ED}">
      <dsp:nvSpPr>
        <dsp:cNvPr id="0" name=""/>
        <dsp:cNvSpPr/>
      </dsp:nvSpPr>
      <dsp:spPr>
        <a:xfrm>
          <a:off x="546774" y="1870770"/>
          <a:ext cx="3661012" cy="82131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b="1" i="0" kern="1200" dirty="0" smtClean="0"/>
            <a:t>Step-3: Identifying Dimensions and their Attributes</a:t>
          </a:r>
          <a:endParaRPr lang="ru-RU" sz="1600" kern="1200" dirty="0"/>
        </a:p>
      </dsp:txBody>
      <dsp:txXfrm>
        <a:off x="570829" y="1894825"/>
        <a:ext cx="2805661" cy="773204"/>
      </dsp:txXfrm>
    </dsp:sp>
    <dsp:sp modelId="{1E0B33A5-2E3C-4F94-A8C7-7A381DFB6256}">
      <dsp:nvSpPr>
        <dsp:cNvPr id="0" name=""/>
        <dsp:cNvSpPr/>
      </dsp:nvSpPr>
      <dsp:spPr>
        <a:xfrm>
          <a:off x="820161" y="2806156"/>
          <a:ext cx="3661012" cy="82131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b="1" i="0" kern="1200" dirty="0" smtClean="0"/>
            <a:t>Step-4: Identifying the Fact</a:t>
          </a:r>
          <a:endParaRPr lang="ru-RU" sz="1600" kern="1200" dirty="0"/>
        </a:p>
      </dsp:txBody>
      <dsp:txXfrm>
        <a:off x="844216" y="2830211"/>
        <a:ext cx="2805661" cy="773204"/>
      </dsp:txXfrm>
    </dsp:sp>
    <dsp:sp modelId="{C781AE68-1AD6-4779-B1CD-90B5F3C624CD}">
      <dsp:nvSpPr>
        <dsp:cNvPr id="0" name=""/>
        <dsp:cNvSpPr/>
      </dsp:nvSpPr>
      <dsp:spPr>
        <a:xfrm>
          <a:off x="1093549" y="3741541"/>
          <a:ext cx="3661012" cy="821314"/>
        </a:xfrm>
        <a:prstGeom prst="roundRect">
          <a:avLst>
            <a:gd name="adj" fmla="val 10000"/>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outerShdw blurRad="50800" dist="19050" dir="5400000" algn="tl" rotWithShape="0">
            <a:srgbClr val="000000">
              <a:alpha val="60000"/>
            </a:srgbClr>
          </a:outerShdw>
          <a:softEdge rad="12700"/>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CA" sz="1600" b="1" i="0" kern="1200" dirty="0" smtClean="0"/>
            <a:t>Step-5: Building of Schema</a:t>
          </a:r>
          <a:endParaRPr lang="ru-RU" sz="1600" kern="1200" dirty="0"/>
        </a:p>
      </dsp:txBody>
      <dsp:txXfrm>
        <a:off x="1117604" y="3765596"/>
        <a:ext cx="2805661" cy="773204"/>
      </dsp:txXfrm>
    </dsp:sp>
    <dsp:sp modelId="{D4F6645F-8847-4383-8CB7-29D1784F0E1F}">
      <dsp:nvSpPr>
        <dsp:cNvPr id="0" name=""/>
        <dsp:cNvSpPr/>
      </dsp:nvSpPr>
      <dsp:spPr>
        <a:xfrm>
          <a:off x="3127158" y="600015"/>
          <a:ext cx="533854" cy="533854"/>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ru-RU" sz="2500" kern="1200"/>
        </a:p>
      </dsp:txBody>
      <dsp:txXfrm>
        <a:off x="3247275" y="600015"/>
        <a:ext cx="293620" cy="401725"/>
      </dsp:txXfrm>
    </dsp:sp>
    <dsp:sp modelId="{A3E8D4FA-DA31-4001-BC9E-F078DF5D5AC1}">
      <dsp:nvSpPr>
        <dsp:cNvPr id="0" name=""/>
        <dsp:cNvSpPr/>
      </dsp:nvSpPr>
      <dsp:spPr>
        <a:xfrm>
          <a:off x="3400545" y="1535401"/>
          <a:ext cx="533854" cy="533854"/>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ru-RU" sz="2500" kern="1200"/>
        </a:p>
      </dsp:txBody>
      <dsp:txXfrm>
        <a:off x="3520662" y="1535401"/>
        <a:ext cx="293620" cy="401725"/>
      </dsp:txXfrm>
    </dsp:sp>
    <dsp:sp modelId="{7846905A-C938-4422-ADA0-6EF3E6A74B8B}">
      <dsp:nvSpPr>
        <dsp:cNvPr id="0" name=""/>
        <dsp:cNvSpPr/>
      </dsp:nvSpPr>
      <dsp:spPr>
        <a:xfrm>
          <a:off x="3673933" y="2457097"/>
          <a:ext cx="533854" cy="533854"/>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ru-RU" sz="2500" kern="1200"/>
        </a:p>
      </dsp:txBody>
      <dsp:txXfrm>
        <a:off x="3794050" y="2457097"/>
        <a:ext cx="293620" cy="401725"/>
      </dsp:txXfrm>
    </dsp:sp>
    <dsp:sp modelId="{E8C1065F-152C-45A9-B244-87029A57E084}">
      <dsp:nvSpPr>
        <dsp:cNvPr id="0" name=""/>
        <dsp:cNvSpPr/>
      </dsp:nvSpPr>
      <dsp:spPr>
        <a:xfrm>
          <a:off x="3947320" y="3401609"/>
          <a:ext cx="533854" cy="533854"/>
        </a:xfrm>
        <a:prstGeom prst="downArrow">
          <a:avLst>
            <a:gd name="adj1" fmla="val 55000"/>
            <a:gd name="adj2" fmla="val 45000"/>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ln>
        <a:effectLst>
          <a:softEdge rad="12700"/>
        </a:effectLst>
      </dsp:spPr>
      <dsp:style>
        <a:lnRef idx="1">
          <a:scrgbClr r="0" g="0" b="0"/>
        </a:lnRef>
        <a:fillRef idx="1">
          <a:scrgbClr r="0" g="0" b="0"/>
        </a:fillRef>
        <a:effectRef idx="2">
          <a:scrgbClr r="0" g="0" b="0"/>
        </a:effectRef>
        <a:fontRef idx="minor"/>
      </dsp:style>
      <dsp:txBody>
        <a:bodyPr spcFirstLastPara="0" vert="horz" wrap="square" lIns="31750" tIns="31750" rIns="31750" bIns="31750" numCol="1" spcCol="1270" anchor="ctr" anchorCtr="0">
          <a:noAutofit/>
        </a:bodyPr>
        <a:lstStyle/>
        <a:p>
          <a:pPr lvl="0" algn="ctr" defTabSz="1111250">
            <a:lnSpc>
              <a:spcPct val="90000"/>
            </a:lnSpc>
            <a:spcBef>
              <a:spcPct val="0"/>
            </a:spcBef>
            <a:spcAft>
              <a:spcPct val="35000"/>
            </a:spcAft>
          </a:pPr>
          <a:endParaRPr lang="ru-RU" sz="2500" kern="1200"/>
        </a:p>
      </dsp:txBody>
      <dsp:txXfrm>
        <a:off x="4067437" y="3401609"/>
        <a:ext cx="293620" cy="4017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2373C-31D9-46F4-8A88-E0D63D5EC7ED}">
      <dsp:nvSpPr>
        <dsp:cNvPr id="0" name=""/>
        <dsp:cNvSpPr/>
      </dsp:nvSpPr>
      <dsp:spPr>
        <a:xfrm>
          <a:off x="1829641" y="1441497"/>
          <a:ext cx="1095279" cy="1095279"/>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uk-UA" sz="1500" kern="1200" noProof="0" dirty="0" smtClean="0"/>
            <a:t>Таблиця фактів</a:t>
          </a:r>
          <a:endParaRPr lang="uk-UA" sz="1500" kern="1200" noProof="0" dirty="0"/>
        </a:p>
      </dsp:txBody>
      <dsp:txXfrm>
        <a:off x="1990041" y="1601897"/>
        <a:ext cx="774479" cy="774479"/>
      </dsp:txXfrm>
    </dsp:sp>
    <dsp:sp modelId="{27402C5F-EA51-42C8-B258-2E705C6C2863}">
      <dsp:nvSpPr>
        <dsp:cNvPr id="0" name=""/>
        <dsp:cNvSpPr/>
      </dsp:nvSpPr>
      <dsp:spPr>
        <a:xfrm rot="16200000">
          <a:off x="2212248" y="1255732"/>
          <a:ext cx="330065" cy="41465"/>
        </a:xfrm>
        <a:custGeom>
          <a:avLst/>
          <a:gdLst/>
          <a:ahLst/>
          <a:cxnLst/>
          <a:rect l="0" t="0" r="0" b="0"/>
          <a:pathLst>
            <a:path>
              <a:moveTo>
                <a:pt x="0" y="20732"/>
              </a:moveTo>
              <a:lnTo>
                <a:pt x="330065" y="20732"/>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uk-UA" sz="500" kern="1200" noProof="0" dirty="0"/>
        </a:p>
      </dsp:txBody>
      <dsp:txXfrm>
        <a:off x="2369029" y="1268213"/>
        <a:ext cx="16503" cy="16503"/>
      </dsp:txXfrm>
    </dsp:sp>
    <dsp:sp modelId="{45DF24E2-93F7-4979-92F1-3ED4474DA8C0}">
      <dsp:nvSpPr>
        <dsp:cNvPr id="0" name=""/>
        <dsp:cNvSpPr/>
      </dsp:nvSpPr>
      <dsp:spPr>
        <a:xfrm>
          <a:off x="1829641" y="16152"/>
          <a:ext cx="1095279" cy="1095279"/>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uk-UA" sz="1100" kern="1200" noProof="0" dirty="0" smtClean="0"/>
            <a:t>Таблиця розмірності 2</a:t>
          </a:r>
          <a:endParaRPr lang="uk-UA" sz="1100" kern="1200" noProof="0" dirty="0"/>
        </a:p>
      </dsp:txBody>
      <dsp:txXfrm>
        <a:off x="1990041" y="176552"/>
        <a:ext cx="774479" cy="774479"/>
      </dsp:txXfrm>
    </dsp:sp>
    <dsp:sp modelId="{8AA83E7A-F9EE-44C4-8BA8-4169040852E2}">
      <dsp:nvSpPr>
        <dsp:cNvPr id="0" name=""/>
        <dsp:cNvSpPr/>
      </dsp:nvSpPr>
      <dsp:spPr>
        <a:xfrm>
          <a:off x="2924920" y="1968404"/>
          <a:ext cx="330065" cy="41465"/>
        </a:xfrm>
        <a:custGeom>
          <a:avLst/>
          <a:gdLst/>
          <a:ahLst/>
          <a:cxnLst/>
          <a:rect l="0" t="0" r="0" b="0"/>
          <a:pathLst>
            <a:path>
              <a:moveTo>
                <a:pt x="0" y="20732"/>
              </a:moveTo>
              <a:lnTo>
                <a:pt x="330065" y="20732"/>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uk-UA" sz="500" kern="1200" noProof="0" dirty="0"/>
        </a:p>
      </dsp:txBody>
      <dsp:txXfrm>
        <a:off x="3081701" y="1980885"/>
        <a:ext cx="16503" cy="16503"/>
      </dsp:txXfrm>
    </dsp:sp>
    <dsp:sp modelId="{82F7E43A-359F-43CC-92C5-382CE4BFE31D}">
      <dsp:nvSpPr>
        <dsp:cNvPr id="0" name=""/>
        <dsp:cNvSpPr/>
      </dsp:nvSpPr>
      <dsp:spPr>
        <a:xfrm>
          <a:off x="3254986" y="1441497"/>
          <a:ext cx="1095279" cy="1095279"/>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uk-UA" sz="1100" kern="1200" noProof="0" dirty="0" smtClean="0"/>
            <a:t>Таблиця розмірності 3</a:t>
          </a:r>
          <a:endParaRPr lang="uk-UA" sz="1100" kern="1200" noProof="0" dirty="0"/>
        </a:p>
      </dsp:txBody>
      <dsp:txXfrm>
        <a:off x="3415386" y="1601897"/>
        <a:ext cx="774479" cy="774479"/>
      </dsp:txXfrm>
    </dsp:sp>
    <dsp:sp modelId="{95D24E0D-B2F1-48BB-AD61-69550AC56484}">
      <dsp:nvSpPr>
        <dsp:cNvPr id="0" name=""/>
        <dsp:cNvSpPr/>
      </dsp:nvSpPr>
      <dsp:spPr>
        <a:xfrm rot="5400000">
          <a:off x="2212248" y="2681077"/>
          <a:ext cx="330065" cy="41465"/>
        </a:xfrm>
        <a:custGeom>
          <a:avLst/>
          <a:gdLst/>
          <a:ahLst/>
          <a:cxnLst/>
          <a:rect l="0" t="0" r="0" b="0"/>
          <a:pathLst>
            <a:path>
              <a:moveTo>
                <a:pt x="0" y="20732"/>
              </a:moveTo>
              <a:lnTo>
                <a:pt x="330065" y="20732"/>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uk-UA" sz="500" kern="1200" noProof="0" dirty="0"/>
        </a:p>
      </dsp:txBody>
      <dsp:txXfrm>
        <a:off x="2369029" y="2693558"/>
        <a:ext cx="16503" cy="16503"/>
      </dsp:txXfrm>
    </dsp:sp>
    <dsp:sp modelId="{632FB6BE-15D4-4E94-8DBB-8E4CBFB08321}">
      <dsp:nvSpPr>
        <dsp:cNvPr id="0" name=""/>
        <dsp:cNvSpPr/>
      </dsp:nvSpPr>
      <dsp:spPr>
        <a:xfrm>
          <a:off x="1829641" y="2866842"/>
          <a:ext cx="1095279" cy="1095279"/>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uk-UA" sz="1100" kern="1200" noProof="0" dirty="0" smtClean="0"/>
            <a:t>Таблиця розмірності  </a:t>
          </a:r>
          <a:r>
            <a:rPr lang="en-US" sz="1100" kern="1200" noProof="0" dirty="0" smtClean="0"/>
            <a:t>N</a:t>
          </a:r>
          <a:endParaRPr lang="uk-UA" sz="1100" kern="1200" noProof="0" dirty="0"/>
        </a:p>
      </dsp:txBody>
      <dsp:txXfrm>
        <a:off x="1990041" y="3027242"/>
        <a:ext cx="774479" cy="774479"/>
      </dsp:txXfrm>
    </dsp:sp>
    <dsp:sp modelId="{3E3D23ED-81AC-403F-B040-662E2C0BD795}">
      <dsp:nvSpPr>
        <dsp:cNvPr id="0" name=""/>
        <dsp:cNvSpPr/>
      </dsp:nvSpPr>
      <dsp:spPr>
        <a:xfrm rot="10800000">
          <a:off x="1499575" y="1968404"/>
          <a:ext cx="330065" cy="41465"/>
        </a:xfrm>
        <a:custGeom>
          <a:avLst/>
          <a:gdLst/>
          <a:ahLst/>
          <a:cxnLst/>
          <a:rect l="0" t="0" r="0" b="0"/>
          <a:pathLst>
            <a:path>
              <a:moveTo>
                <a:pt x="0" y="20732"/>
              </a:moveTo>
              <a:lnTo>
                <a:pt x="330065" y="20732"/>
              </a:lnTo>
            </a:path>
          </a:pathLst>
        </a:custGeom>
        <a:noFill/>
        <a:ln w="6350"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uk-UA" sz="500" kern="1200" noProof="0" dirty="0"/>
        </a:p>
      </dsp:txBody>
      <dsp:txXfrm rot="10800000">
        <a:off x="1656356" y="1980885"/>
        <a:ext cx="16503" cy="16503"/>
      </dsp:txXfrm>
    </dsp:sp>
    <dsp:sp modelId="{76E6F9D8-230B-4C6E-B87B-FC3DFC087E43}">
      <dsp:nvSpPr>
        <dsp:cNvPr id="0" name=""/>
        <dsp:cNvSpPr/>
      </dsp:nvSpPr>
      <dsp:spPr>
        <a:xfrm>
          <a:off x="404296" y="1441497"/>
          <a:ext cx="1095279" cy="1095279"/>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uk-UA" sz="1100" kern="1200" noProof="0" dirty="0" smtClean="0"/>
            <a:t>Таблиця розмірності 1</a:t>
          </a:r>
          <a:endParaRPr lang="uk-UA" sz="1100" kern="1200" noProof="0" dirty="0"/>
        </a:p>
      </dsp:txBody>
      <dsp:txXfrm>
        <a:off x="564696" y="1601897"/>
        <a:ext cx="774479" cy="7744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12373C-31D9-46F4-8A88-E0D63D5EC7ED}">
      <dsp:nvSpPr>
        <dsp:cNvPr id="0" name=""/>
        <dsp:cNvSpPr/>
      </dsp:nvSpPr>
      <dsp:spPr>
        <a:xfrm>
          <a:off x="1724921" y="1701287"/>
          <a:ext cx="1304718" cy="1304718"/>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uk-UA" sz="1400" kern="1200" noProof="0" dirty="0" smtClean="0"/>
            <a:t>Таблиця фактів (продажів)</a:t>
          </a:r>
          <a:endParaRPr lang="uk-UA" sz="1400" kern="1200" noProof="0" dirty="0"/>
        </a:p>
      </dsp:txBody>
      <dsp:txXfrm>
        <a:off x="1915993" y="1892359"/>
        <a:ext cx="922574" cy="922574"/>
      </dsp:txXfrm>
    </dsp:sp>
    <dsp:sp modelId="{27402C5F-EA51-42C8-B258-2E705C6C2863}">
      <dsp:nvSpPr>
        <dsp:cNvPr id="0" name=""/>
        <dsp:cNvSpPr/>
      </dsp:nvSpPr>
      <dsp:spPr>
        <a:xfrm rot="16200000">
          <a:off x="2180261" y="1479570"/>
          <a:ext cx="394038" cy="49394"/>
        </a:xfrm>
        <a:custGeom>
          <a:avLst/>
          <a:gdLst/>
          <a:ahLst/>
          <a:cxnLst/>
          <a:rect l="0" t="0" r="0" b="0"/>
          <a:pathLst>
            <a:path>
              <a:moveTo>
                <a:pt x="0" y="24697"/>
              </a:moveTo>
              <a:lnTo>
                <a:pt x="394038" y="24697"/>
              </a:lnTo>
            </a:path>
          </a:pathLst>
        </a:custGeom>
        <a:noFill/>
        <a:ln w="6350" cap="flat" cmpd="sng" algn="ctr">
          <a:solidFill>
            <a:scrgbClr r="0" g="0" b="0"/>
          </a:solidFill>
          <a:prstDash val="solid"/>
          <a:headEnd type="none" w="med" len="med"/>
          <a:tailEnd type="arrow"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uk-UA" sz="500" kern="1200" noProof="0" dirty="0"/>
        </a:p>
      </dsp:txBody>
      <dsp:txXfrm>
        <a:off x="2367430" y="1494417"/>
        <a:ext cx="19701" cy="19701"/>
      </dsp:txXfrm>
    </dsp:sp>
    <dsp:sp modelId="{45DF24E2-93F7-4979-92F1-3ED4474DA8C0}">
      <dsp:nvSpPr>
        <dsp:cNvPr id="0" name=""/>
        <dsp:cNvSpPr/>
      </dsp:nvSpPr>
      <dsp:spPr>
        <a:xfrm>
          <a:off x="1724921" y="2530"/>
          <a:ext cx="1304718" cy="1304718"/>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uk-UA" sz="1300" kern="1200" noProof="0" dirty="0" smtClean="0"/>
            <a:t>Таблиця розмірності (товари)</a:t>
          </a:r>
          <a:endParaRPr lang="uk-UA" sz="1300" kern="1200" noProof="0" dirty="0"/>
        </a:p>
      </dsp:txBody>
      <dsp:txXfrm>
        <a:off x="1915993" y="193602"/>
        <a:ext cx="922574" cy="922574"/>
      </dsp:txXfrm>
    </dsp:sp>
    <dsp:sp modelId="{8AA83E7A-F9EE-44C4-8BA8-4169040852E2}">
      <dsp:nvSpPr>
        <dsp:cNvPr id="0" name=""/>
        <dsp:cNvSpPr/>
      </dsp:nvSpPr>
      <dsp:spPr>
        <a:xfrm>
          <a:off x="3029640" y="2328949"/>
          <a:ext cx="394038" cy="49394"/>
        </a:xfrm>
        <a:custGeom>
          <a:avLst/>
          <a:gdLst/>
          <a:ahLst/>
          <a:cxnLst/>
          <a:rect l="0" t="0" r="0" b="0"/>
          <a:pathLst>
            <a:path>
              <a:moveTo>
                <a:pt x="0" y="24697"/>
              </a:moveTo>
              <a:lnTo>
                <a:pt x="394038" y="24697"/>
              </a:lnTo>
            </a:path>
          </a:pathLst>
        </a:custGeom>
        <a:noFill/>
        <a:ln w="6350" cap="flat" cmpd="sng" algn="ctr">
          <a:solidFill>
            <a:scrgbClr r="0" g="0" b="0"/>
          </a:solidFill>
          <a:prstDash val="solid"/>
          <a:headEnd type="none" w="med" len="med"/>
          <a:tailEnd type="arrow"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uk-UA" sz="500" kern="1200" noProof="0" dirty="0"/>
        </a:p>
      </dsp:txBody>
      <dsp:txXfrm>
        <a:off x="3216808" y="2343796"/>
        <a:ext cx="19701" cy="19701"/>
      </dsp:txXfrm>
    </dsp:sp>
    <dsp:sp modelId="{82F7E43A-359F-43CC-92C5-382CE4BFE31D}">
      <dsp:nvSpPr>
        <dsp:cNvPr id="0" name=""/>
        <dsp:cNvSpPr/>
      </dsp:nvSpPr>
      <dsp:spPr>
        <a:xfrm>
          <a:off x="3423679" y="1701287"/>
          <a:ext cx="1304718" cy="1304718"/>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uk-UA" sz="1300" kern="1200" noProof="0" dirty="0" smtClean="0"/>
            <a:t>Таблиця розмірності (час)</a:t>
          </a:r>
          <a:endParaRPr lang="uk-UA" sz="1300" kern="1200" noProof="0" dirty="0"/>
        </a:p>
      </dsp:txBody>
      <dsp:txXfrm>
        <a:off x="3614751" y="1892359"/>
        <a:ext cx="922574" cy="922574"/>
      </dsp:txXfrm>
    </dsp:sp>
    <dsp:sp modelId="{95D24E0D-B2F1-48BB-AD61-69550AC56484}">
      <dsp:nvSpPr>
        <dsp:cNvPr id="0" name=""/>
        <dsp:cNvSpPr/>
      </dsp:nvSpPr>
      <dsp:spPr>
        <a:xfrm rot="5400000">
          <a:off x="2180261" y="3178328"/>
          <a:ext cx="394038" cy="49394"/>
        </a:xfrm>
        <a:custGeom>
          <a:avLst/>
          <a:gdLst/>
          <a:ahLst/>
          <a:cxnLst/>
          <a:rect l="0" t="0" r="0" b="0"/>
          <a:pathLst>
            <a:path>
              <a:moveTo>
                <a:pt x="0" y="24697"/>
              </a:moveTo>
              <a:lnTo>
                <a:pt x="394038" y="24697"/>
              </a:lnTo>
            </a:path>
          </a:pathLst>
        </a:custGeom>
        <a:noFill/>
        <a:ln w="6350" cap="flat" cmpd="sng" algn="ctr">
          <a:solidFill>
            <a:scrgbClr r="0" g="0" b="0"/>
          </a:solidFill>
          <a:prstDash val="solid"/>
          <a:headEnd type="none" w="med" len="med"/>
          <a:tailEnd type="arrow"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uk-UA" sz="500" kern="1200" noProof="0" dirty="0"/>
        </a:p>
      </dsp:txBody>
      <dsp:txXfrm>
        <a:off x="2367430" y="3193174"/>
        <a:ext cx="19701" cy="19701"/>
      </dsp:txXfrm>
    </dsp:sp>
    <dsp:sp modelId="{632FB6BE-15D4-4E94-8DBB-8E4CBFB08321}">
      <dsp:nvSpPr>
        <dsp:cNvPr id="0" name=""/>
        <dsp:cNvSpPr/>
      </dsp:nvSpPr>
      <dsp:spPr>
        <a:xfrm>
          <a:off x="1724921" y="3400045"/>
          <a:ext cx="1304718" cy="1304718"/>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uk-UA" sz="1300" kern="1200" noProof="0" dirty="0" smtClean="0"/>
            <a:t>Таблиця розмірності  (підрозділ)</a:t>
          </a:r>
          <a:endParaRPr lang="uk-UA" sz="1300" kern="1200" noProof="0" dirty="0"/>
        </a:p>
      </dsp:txBody>
      <dsp:txXfrm>
        <a:off x="1915993" y="3591117"/>
        <a:ext cx="922574" cy="922574"/>
      </dsp:txXfrm>
    </dsp:sp>
    <dsp:sp modelId="{3E3D23ED-81AC-403F-B040-662E2C0BD795}">
      <dsp:nvSpPr>
        <dsp:cNvPr id="0" name=""/>
        <dsp:cNvSpPr/>
      </dsp:nvSpPr>
      <dsp:spPr>
        <a:xfrm rot="10800000">
          <a:off x="1330882" y="2328949"/>
          <a:ext cx="394038" cy="49394"/>
        </a:xfrm>
        <a:custGeom>
          <a:avLst/>
          <a:gdLst/>
          <a:ahLst/>
          <a:cxnLst/>
          <a:rect l="0" t="0" r="0" b="0"/>
          <a:pathLst>
            <a:path>
              <a:moveTo>
                <a:pt x="0" y="24697"/>
              </a:moveTo>
              <a:lnTo>
                <a:pt x="394038" y="24697"/>
              </a:lnTo>
            </a:path>
          </a:pathLst>
        </a:custGeom>
        <a:noFill/>
        <a:ln w="6350" cap="flat" cmpd="sng" algn="ctr">
          <a:solidFill>
            <a:scrgbClr r="0" g="0" b="0"/>
          </a:solidFill>
          <a:prstDash val="solid"/>
          <a:headEnd type="none" w="med" len="med"/>
          <a:tailEnd type="arrow" w="med" len="me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uk-UA" sz="500" kern="1200" noProof="0" dirty="0"/>
        </a:p>
      </dsp:txBody>
      <dsp:txXfrm rot="10800000">
        <a:off x="1518051" y="2343796"/>
        <a:ext cx="19701" cy="19701"/>
      </dsp:txXfrm>
    </dsp:sp>
    <dsp:sp modelId="{76E6F9D8-230B-4C6E-B87B-FC3DFC087E43}">
      <dsp:nvSpPr>
        <dsp:cNvPr id="0" name=""/>
        <dsp:cNvSpPr/>
      </dsp:nvSpPr>
      <dsp:spPr>
        <a:xfrm>
          <a:off x="26164" y="1701287"/>
          <a:ext cx="1304718" cy="1304718"/>
        </a:xfrm>
        <a:prstGeom prst="ellipse">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dsp:spPr>
      <dsp:style>
        <a:lnRef idx="0">
          <a:scrgbClr r="0" g="0" b="0"/>
        </a:lnRef>
        <a:fillRef idx="3">
          <a:scrgbClr r="0" g="0" b="0"/>
        </a:fillRef>
        <a:effectRef idx="2">
          <a:scrgbClr r="0" g="0" b="0"/>
        </a:effectRef>
        <a:fontRef idx="minor">
          <a:schemeClr val="lt1"/>
        </a:fontRef>
      </dsp:style>
      <dsp:txBody>
        <a:bodyPr spcFirstLastPara="0" vert="horz" wrap="square" lIns="8255" tIns="8255" rIns="8255" bIns="8255" numCol="1" spcCol="1270" anchor="ctr" anchorCtr="0">
          <a:noAutofit/>
        </a:bodyPr>
        <a:lstStyle/>
        <a:p>
          <a:pPr lvl="0" algn="ctr" defTabSz="577850">
            <a:lnSpc>
              <a:spcPct val="90000"/>
            </a:lnSpc>
            <a:spcBef>
              <a:spcPct val="0"/>
            </a:spcBef>
            <a:spcAft>
              <a:spcPct val="35000"/>
            </a:spcAft>
          </a:pPr>
          <a:r>
            <a:rPr lang="uk-UA" sz="1300" kern="1200" noProof="0" dirty="0" smtClean="0"/>
            <a:t>Таблиця розмірності (локація)</a:t>
          </a:r>
          <a:endParaRPr lang="uk-UA" sz="1300" kern="1200" noProof="0" dirty="0"/>
        </a:p>
      </dsp:txBody>
      <dsp:txXfrm>
        <a:off x="217236" y="1892359"/>
        <a:ext cx="922574" cy="9225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A48BDA-56C1-451F-9DB0-981B2A1AEFF0}">
      <dsp:nvSpPr>
        <dsp:cNvPr id="0" name=""/>
        <dsp:cNvSpPr/>
      </dsp:nvSpPr>
      <dsp:spPr>
        <a:xfrm>
          <a:off x="325039" y="16173"/>
          <a:ext cx="4732873" cy="4732873"/>
        </a:xfrm>
        <a:prstGeom prst="circularArrow">
          <a:avLst>
            <a:gd name="adj1" fmla="val 5544"/>
            <a:gd name="adj2" fmla="val 330680"/>
            <a:gd name="adj3" fmla="val 14542389"/>
            <a:gd name="adj4" fmla="val 16935026"/>
            <a:gd name="adj5" fmla="val 5757"/>
          </a:avLst>
        </a:prstGeom>
        <a:blipFill rotWithShape="0">
          <a:blip xmlns:r="http://schemas.openxmlformats.org/officeDocument/2006/relationships" r:embed="rId1">
            <a:duotone>
              <a:schemeClr val="accent1">
                <a:tint val="40000"/>
                <a:hueOff val="0"/>
                <a:satOff val="0"/>
                <a:lumOff val="0"/>
                <a:alphaOff val="0"/>
                <a:shade val="36000"/>
                <a:satMod val="120000"/>
              </a:schemeClr>
              <a:schemeClr val="accent1">
                <a:tint val="40000"/>
                <a:hueOff val="0"/>
                <a:satOff val="0"/>
                <a:lumOff val="0"/>
                <a:alphaOff val="0"/>
                <a:tint val="40000"/>
              </a:schemeClr>
            </a:duotone>
          </a:blip>
          <a:tile tx="0" ty="0" sx="60000" sy="59000" flip="none" algn="tl"/>
        </a:blipFill>
        <a:ln>
          <a:noFill/>
        </a:ln>
        <a:effectLst/>
        <a:scene3d>
          <a:camera prst="orthographicFront"/>
          <a:lightRig rig="flat" dir="t"/>
        </a:scene3d>
        <a:sp3d z="-190500" extrusionH="12700" prstMaterial="plastic">
          <a:bevelT w="50800" h="50800"/>
        </a:sp3d>
      </dsp:spPr>
      <dsp:style>
        <a:lnRef idx="0">
          <a:scrgbClr r="0" g="0" b="0"/>
        </a:lnRef>
        <a:fillRef idx="3">
          <a:scrgbClr r="0" g="0" b="0"/>
        </a:fillRef>
        <a:effectRef idx="0">
          <a:scrgbClr r="0" g="0" b="0"/>
        </a:effectRef>
        <a:fontRef idx="minor"/>
      </dsp:style>
    </dsp:sp>
    <dsp:sp modelId="{A7C68CDA-14A7-46E7-A27E-E20114E454A8}">
      <dsp:nvSpPr>
        <dsp:cNvPr id="0" name=""/>
        <dsp:cNvSpPr/>
      </dsp:nvSpPr>
      <dsp:spPr>
        <a:xfrm>
          <a:off x="1968667" y="50569"/>
          <a:ext cx="1445617" cy="722808"/>
        </a:xfrm>
        <a:prstGeom prst="round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CA" sz="1300" b="1" i="0" kern="1200" dirty="0" smtClean="0"/>
            <a:t>Requirement Specification</a:t>
          </a:r>
          <a:endParaRPr lang="ru-RU" sz="1300" kern="1200" dirty="0"/>
        </a:p>
      </dsp:txBody>
      <dsp:txXfrm>
        <a:off x="2003952" y="85854"/>
        <a:ext cx="1375047" cy="652238"/>
      </dsp:txXfrm>
    </dsp:sp>
    <dsp:sp modelId="{518688E0-D59E-4BDB-8142-0D4CC09E796B}">
      <dsp:nvSpPr>
        <dsp:cNvPr id="0" name=""/>
        <dsp:cNvSpPr/>
      </dsp:nvSpPr>
      <dsp:spPr>
        <a:xfrm>
          <a:off x="3546624" y="810473"/>
          <a:ext cx="1445617" cy="722808"/>
        </a:xfrm>
        <a:prstGeom prst="round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CA" sz="1300" b="1" i="0" kern="1200" dirty="0" smtClean="0"/>
            <a:t>Data Modelling</a:t>
          </a:r>
          <a:endParaRPr lang="ru-RU" sz="1300" kern="1200" dirty="0"/>
        </a:p>
      </dsp:txBody>
      <dsp:txXfrm>
        <a:off x="3581909" y="845758"/>
        <a:ext cx="1375047" cy="652238"/>
      </dsp:txXfrm>
    </dsp:sp>
    <dsp:sp modelId="{CFD8F478-B56B-4D08-8C06-4D2323B77EE3}">
      <dsp:nvSpPr>
        <dsp:cNvPr id="0" name=""/>
        <dsp:cNvSpPr/>
      </dsp:nvSpPr>
      <dsp:spPr>
        <a:xfrm>
          <a:off x="3936348" y="2517962"/>
          <a:ext cx="1445617" cy="722808"/>
        </a:xfrm>
        <a:prstGeom prst="round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CA" sz="1300" b="1" i="0" kern="1200" dirty="0" smtClean="0"/>
            <a:t>ELT Design and Development</a:t>
          </a:r>
          <a:endParaRPr lang="ru-RU" sz="1300" kern="1200" dirty="0"/>
        </a:p>
      </dsp:txBody>
      <dsp:txXfrm>
        <a:off x="3971633" y="2553247"/>
        <a:ext cx="1375047" cy="652238"/>
      </dsp:txXfrm>
    </dsp:sp>
    <dsp:sp modelId="{B9C1040D-7CDE-4ED7-8FD7-279FE07C8CD5}">
      <dsp:nvSpPr>
        <dsp:cNvPr id="0" name=""/>
        <dsp:cNvSpPr/>
      </dsp:nvSpPr>
      <dsp:spPr>
        <a:xfrm>
          <a:off x="2844367" y="3887262"/>
          <a:ext cx="1445617" cy="722808"/>
        </a:xfrm>
        <a:prstGeom prst="round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CA" sz="1300" b="1" i="0" kern="1200" dirty="0" smtClean="0"/>
            <a:t>OLAP Cubes</a:t>
          </a:r>
          <a:endParaRPr lang="ru-RU" sz="1300" kern="1200" dirty="0"/>
        </a:p>
      </dsp:txBody>
      <dsp:txXfrm>
        <a:off x="2879652" y="3922547"/>
        <a:ext cx="1375047" cy="652238"/>
      </dsp:txXfrm>
    </dsp:sp>
    <dsp:sp modelId="{2539DE83-B82C-4C70-856B-CCD303926B74}">
      <dsp:nvSpPr>
        <dsp:cNvPr id="0" name=""/>
        <dsp:cNvSpPr/>
      </dsp:nvSpPr>
      <dsp:spPr>
        <a:xfrm>
          <a:off x="1092967" y="3887262"/>
          <a:ext cx="1445617" cy="722808"/>
        </a:xfrm>
        <a:prstGeom prst="round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CA" sz="1300" b="1" i="0" kern="1200" dirty="0" smtClean="0"/>
            <a:t>UI Development</a:t>
          </a:r>
          <a:endParaRPr lang="ru-RU" sz="1300" kern="1200" dirty="0"/>
        </a:p>
      </dsp:txBody>
      <dsp:txXfrm>
        <a:off x="1128252" y="3922547"/>
        <a:ext cx="1375047" cy="652238"/>
      </dsp:txXfrm>
    </dsp:sp>
    <dsp:sp modelId="{45716196-8151-4EDA-A29C-A3073962876D}">
      <dsp:nvSpPr>
        <dsp:cNvPr id="0" name=""/>
        <dsp:cNvSpPr/>
      </dsp:nvSpPr>
      <dsp:spPr>
        <a:xfrm>
          <a:off x="987" y="2517962"/>
          <a:ext cx="1445617" cy="722808"/>
        </a:xfrm>
        <a:prstGeom prst="round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CA" sz="1300" b="1" i="0" kern="1200" smtClean="0"/>
            <a:t>Maintenance</a:t>
          </a:r>
          <a:endParaRPr lang="ru-RU" sz="1300" kern="1200" dirty="0"/>
        </a:p>
      </dsp:txBody>
      <dsp:txXfrm>
        <a:off x="36272" y="2553247"/>
        <a:ext cx="1375047" cy="652238"/>
      </dsp:txXfrm>
    </dsp:sp>
    <dsp:sp modelId="{F0A4D985-87E2-449E-B96E-B52889D64F8F}">
      <dsp:nvSpPr>
        <dsp:cNvPr id="0" name=""/>
        <dsp:cNvSpPr/>
      </dsp:nvSpPr>
      <dsp:spPr>
        <a:xfrm>
          <a:off x="390710" y="810473"/>
          <a:ext cx="1445617" cy="722808"/>
        </a:xfrm>
        <a:prstGeom prst="roundRect">
          <a:avLst/>
        </a:prstGeom>
        <a:blipFill rotWithShape="0">
          <a:blip xmlns:r="http://schemas.openxmlformats.org/officeDocument/2006/relationships" r:embed="rId1">
            <a:duotone>
              <a:schemeClr val="accent1">
                <a:hueOff val="0"/>
                <a:satOff val="0"/>
                <a:lumOff val="0"/>
                <a:alphaOff val="0"/>
                <a:shade val="36000"/>
                <a:satMod val="120000"/>
              </a:schemeClr>
              <a:schemeClr val="accent1">
                <a:hueOff val="0"/>
                <a:satOff val="0"/>
                <a:lumOff val="0"/>
                <a:alphaOff val="0"/>
                <a:tint val="40000"/>
              </a:schemeClr>
            </a:duotone>
          </a:blip>
          <a:tile tx="0" ty="0" sx="60000" sy="59000" flip="none" algn="tl"/>
        </a:blipFill>
        <a:ln>
          <a:noFill/>
        </a:ln>
        <a:effectLst>
          <a:softEdge rad="12700"/>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9530" tIns="49530" rIns="49530" bIns="49530" numCol="1" spcCol="1270" anchor="ctr" anchorCtr="0">
          <a:noAutofit/>
        </a:bodyPr>
        <a:lstStyle/>
        <a:p>
          <a:pPr lvl="0" algn="ctr" defTabSz="577850">
            <a:lnSpc>
              <a:spcPct val="90000"/>
            </a:lnSpc>
            <a:spcBef>
              <a:spcPct val="0"/>
            </a:spcBef>
            <a:spcAft>
              <a:spcPct val="35000"/>
            </a:spcAft>
          </a:pPr>
          <a:r>
            <a:rPr lang="en-CA" sz="1300" b="1" i="0" kern="1200" smtClean="0"/>
            <a:t>Test and Deployment</a:t>
          </a:r>
          <a:endParaRPr lang="ru-RU" sz="1300" kern="1200" dirty="0"/>
        </a:p>
      </dsp:txBody>
      <dsp:txXfrm>
        <a:off x="425995" y="845758"/>
        <a:ext cx="1375047" cy="65223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CBBF81-6C87-4E27-8C13-41378E093853}" type="datetimeFigureOut">
              <a:rPr lang="ru-RU" smtClean="0"/>
              <a:t>15.11.2024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BBEF58-BC6E-41A8-A723-B0598B5AAE06}" type="slidenum">
              <a:rPr lang="ru-RU" smtClean="0"/>
              <a:t>‹#›</a:t>
            </a:fld>
            <a:endParaRPr lang="ru-RU"/>
          </a:p>
        </p:txBody>
      </p:sp>
    </p:spTree>
    <p:extLst>
      <p:ext uri="{BB962C8B-B14F-4D97-AF65-F5344CB8AC3E}">
        <p14:creationId xmlns:p14="http://schemas.microsoft.com/office/powerpoint/2010/main" val="4002667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Система керування базами даних (СУБД) зберігає дані у формі таблиць і використовує модель </a:t>
            </a:r>
            <a:r>
              <a:rPr lang="en-CA" dirty="0" smtClean="0"/>
              <a:t>ER, </a:t>
            </a:r>
            <a:r>
              <a:rPr lang="uk-UA" dirty="0" smtClean="0"/>
              <a:t>а метою є властивості </a:t>
            </a:r>
            <a:r>
              <a:rPr lang="en-CA" dirty="0" smtClean="0"/>
              <a:t>ACID. </a:t>
            </a:r>
            <a:r>
              <a:rPr lang="uk-UA" dirty="0" smtClean="0"/>
              <a:t>Наприклад, СУБД коледжу має таблиці для студентів, викладачів тощо. </a:t>
            </a:r>
          </a:p>
          <a:p>
            <a:r>
              <a:rPr lang="en-US" dirty="0" smtClean="0"/>
              <a:t>A Database Management System (DBMS) stores data in the form of tables and uses an ER model and the goal is ACID properties. For example, a DBMS of a college has tables for students, faculty, etc. </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2</a:t>
            </a:fld>
            <a:endParaRPr lang="ru-RU"/>
          </a:p>
        </p:txBody>
      </p:sp>
    </p:spTree>
    <p:extLst>
      <p:ext uri="{BB962C8B-B14F-4D97-AF65-F5344CB8AC3E}">
        <p14:creationId xmlns:p14="http://schemas.microsoft.com/office/powerpoint/2010/main" val="1622311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Сховища даних мають важливе значення для сучасного управління даними, забезпечуючи міцну основу для організацій для консолідації та стратегічного аналізу даних. Його відмінні риси дають підприємствам інструменти для прийняття обґрунтованих рішень і отримання цінної інформації з їхніх даних.</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7</a:t>
            </a:fld>
            <a:endParaRPr lang="ru-RU"/>
          </a:p>
        </p:txBody>
      </p:sp>
    </p:spTree>
    <p:extLst>
      <p:ext uri="{BB962C8B-B14F-4D97-AF65-F5344CB8AC3E}">
        <p14:creationId xmlns:p14="http://schemas.microsoft.com/office/powerpoint/2010/main" val="2213765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Сховище даних — це неоднорідна сукупність різних джерел даних, організованих за єдиною схемою. Під час будівництва сховища даних розробники повинні широко розглядати передбачуване використання сховища. На етапі проектування неможливо передбачити всі можливі запити чи аналізи. </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8</a:t>
            </a:fld>
            <a:endParaRPr lang="ru-RU"/>
          </a:p>
        </p:txBody>
      </p:sp>
    </p:spTree>
    <p:extLst>
      <p:ext uri="{BB962C8B-B14F-4D97-AF65-F5344CB8AC3E}">
        <p14:creationId xmlns:p14="http://schemas.microsoft.com/office/powerpoint/2010/main" val="2460467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9</a:t>
            </a:fld>
            <a:endParaRPr lang="ru-RU"/>
          </a:p>
        </p:txBody>
      </p:sp>
    </p:spTree>
    <p:extLst>
      <p:ext uri="{BB962C8B-B14F-4D97-AF65-F5344CB8AC3E}">
        <p14:creationId xmlns:p14="http://schemas.microsoft.com/office/powerpoint/2010/main" val="37558887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14</a:t>
            </a:fld>
            <a:endParaRPr lang="ru-RU"/>
          </a:p>
        </p:txBody>
      </p:sp>
    </p:spTree>
    <p:extLst>
      <p:ext uri="{BB962C8B-B14F-4D97-AF65-F5344CB8AC3E}">
        <p14:creationId xmlns:p14="http://schemas.microsoft.com/office/powerpoint/2010/main" val="10732151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en-US" sz="1200" b="0" i="0" kern="1200" dirty="0" smtClean="0">
                <a:solidFill>
                  <a:schemeClr val="tx1"/>
                </a:solidFill>
                <a:effectLst/>
                <a:latin typeface="+mn-lt"/>
                <a:ea typeface="+mn-ea"/>
                <a:cs typeface="+mn-cs"/>
              </a:rPr>
              <a:t>OLAP (online analytical processing) and data warehousing uses multi dimensional databases. It is used to show multiple dimensions of the data to users. </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16</a:t>
            </a:fld>
            <a:endParaRPr lang="ru-RU"/>
          </a:p>
        </p:txBody>
      </p:sp>
    </p:spTree>
    <p:extLst>
      <p:ext uri="{BB962C8B-B14F-4D97-AF65-F5344CB8AC3E}">
        <p14:creationId xmlns:p14="http://schemas.microsoft.com/office/powerpoint/2010/main" val="4892357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19</a:t>
            </a:fld>
            <a:endParaRPr lang="ru-RU"/>
          </a:p>
        </p:txBody>
      </p:sp>
    </p:spTree>
    <p:extLst>
      <p:ext uri="{BB962C8B-B14F-4D97-AF65-F5344CB8AC3E}">
        <p14:creationId xmlns:p14="http://schemas.microsoft.com/office/powerpoint/2010/main" val="20234004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uk-UA" dirty="0" smtClean="0"/>
              <a:t>Сховище даних — це система керування даними, яка використовується для зберігання, звітування та аналізу даних. Це основний компонент бізнес-аналітики, а також відомий як корпоративне сховище даних. Сховища даних — це центральні сховища, які зберігають дані з одного або кількох різнорідних джерел. Сховища даних — це аналітичні інструменти, створені для підтримки прийняття рішень користувачами звітів у багатьох відділах. Сховище даних працює над створенням єдиної уніфікованої системи правдивості для всієї організації та зберігання історичних даних про бізнес і організацію, щоб їх можна було аналізувати та витягувати з них висновки.</a:t>
            </a:r>
            <a:endParaRPr lang="uk-UA" dirty="0"/>
          </a:p>
        </p:txBody>
      </p:sp>
      <p:sp>
        <p:nvSpPr>
          <p:cNvPr id="4" name="Номер слайда 3"/>
          <p:cNvSpPr>
            <a:spLocks noGrp="1"/>
          </p:cNvSpPr>
          <p:nvPr>
            <p:ph type="sldNum" sz="quarter" idx="10"/>
          </p:nvPr>
        </p:nvSpPr>
        <p:spPr/>
        <p:txBody>
          <a:bodyPr/>
          <a:lstStyle/>
          <a:p>
            <a:fld id="{83BBEF58-BC6E-41A8-A723-B0598B5AAE06}" type="slidenum">
              <a:rPr lang="ru-RU" smtClean="0"/>
              <a:t>22</a:t>
            </a:fld>
            <a:endParaRPr lang="ru-RU"/>
          </a:p>
        </p:txBody>
      </p:sp>
    </p:spTree>
    <p:extLst>
      <p:ext uri="{BB962C8B-B14F-4D97-AF65-F5344CB8AC3E}">
        <p14:creationId xmlns:p14="http://schemas.microsoft.com/office/powerpoint/2010/main" val="375902020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ru-RU" smtClean="0"/>
              <a:t>Образец заголовка</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124CB3B1-27AC-4B24-BF5C-CCB0E11EF55A}" type="datetime1">
              <a:rPr lang="en-US" smtClean="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00B76F2-02EB-4CD1-92AC-86038549F955}" type="datetime1">
              <a:rPr lang="en-US" smtClean="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CDB688C6-F9C0-48DF-8827-977DB96FB479}" type="datetime1">
              <a:rPr lang="en-US" smtClean="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02D82C87-E5C9-4C67-82B2-AA5A34069597}" type="datetime1">
              <a:rPr lang="en-US" smtClean="0"/>
              <a:t>11/15/2024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ru-RU" smtClean="0"/>
              <a:t>Образец заголовка</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a:xfrm>
            <a:off x="8593667" y="6272784"/>
            <a:ext cx="2644309" cy="365125"/>
          </a:xfrm>
        </p:spPr>
        <p:txBody>
          <a:bodyPr/>
          <a:lstStyle/>
          <a:p>
            <a:fld id="{0E4B5FB2-6BC9-4677-986F-1A7861EF0ED8}" type="datetime1">
              <a:rPr lang="en-US" smtClean="0"/>
              <a:t>11/15/2024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7BE158AB-AFAC-4CFF-95E2-C01C7C1F3470}" type="datetime1">
              <a:rPr lang="en-US" smtClean="0"/>
              <a:t>11/15/2024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0752D338-550C-49E5-A2D2-8AAF5D22A5F3}" type="datetime1">
              <a:rPr lang="en-US" smtClean="0"/>
              <a:t>11/15/2024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ADEE5ABC-8A33-4C52-AA0E-EFED421119E9}" type="datetime1">
              <a:rPr lang="en-US" smtClean="0"/>
              <a:t>11/15/2024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7AEB3B-F4AA-4D3A-B517-A1BFB0F46C62}" type="datetime1">
              <a:rPr lang="en-US" smtClean="0"/>
              <a:t>11/15/2024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11F21D06-AEFD-4721-9504-2751795847D0}" type="datetime1">
              <a:rPr lang="en-US" smtClean="0"/>
              <a:t>11/15/2024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EE8FC5-3A5F-4A2E-A143-F46891E48FB2}" type="datetime1">
              <a:rPr lang="en-US" smtClean="0"/>
              <a:t>11/15/2024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A46562E4-CE6C-4C2A-845E-BC597E0CA2D7}" type="datetime1">
              <a:rPr lang="en-US" smtClean="0"/>
              <a:t>11/15/2024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jedox.com/en/blog/what-is-olap/" TargetMode="External"/><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pPr algn="ctr"/>
            <a:r>
              <a:rPr lang="uk-UA" sz="8000" b="1" dirty="0"/>
              <a:t>Вступ до сховищ даних</a:t>
            </a:r>
            <a:endParaRPr lang="ru-RU" sz="8000" dirty="0"/>
          </a:p>
        </p:txBody>
      </p:sp>
      <p:sp>
        <p:nvSpPr>
          <p:cNvPr id="3" name="Подзаголовок 2"/>
          <p:cNvSpPr>
            <a:spLocks noGrp="1"/>
          </p:cNvSpPr>
          <p:nvPr>
            <p:ph type="subTitle" idx="1"/>
          </p:nvPr>
        </p:nvSpPr>
        <p:spPr/>
        <p:txBody>
          <a:bodyPr>
            <a:normAutofit/>
          </a:bodyPr>
          <a:lstStyle/>
          <a:p>
            <a:pPr>
              <a:lnSpc>
                <a:spcPct val="120000"/>
              </a:lnSpc>
              <a:spcBef>
                <a:spcPts val="600"/>
              </a:spcBef>
            </a:pPr>
            <a:r>
              <a:rPr lang="ru-RU" smtClean="0">
                <a:latin typeface="Bahnschrift Light SemiCondensed" panose="020B0502040204020203" pitchFamily="34" charset="0"/>
              </a:rPr>
              <a:t>Тема </a:t>
            </a:r>
            <a:r>
              <a:rPr lang="ru-RU" dirty="0" smtClean="0">
                <a:latin typeface="Bahnschrift Light SemiCondensed" panose="020B0502040204020203" pitchFamily="34" charset="0"/>
              </a:rPr>
              <a:t>8</a:t>
            </a:r>
            <a:r>
              <a:rPr lang="ru-RU" smtClean="0">
                <a:latin typeface="Bahnschrift Light SemiCondensed" panose="020B0502040204020203" pitchFamily="34" charset="0"/>
              </a:rPr>
              <a:t>.</a:t>
            </a:r>
            <a:endParaRPr lang="ru-RU" dirty="0">
              <a:latin typeface="Bahnschrift Light SemiCondensed" panose="020B0502040204020203" pitchFamily="34" charset="0"/>
            </a:endParaRPr>
          </a:p>
        </p:txBody>
      </p:sp>
    </p:spTree>
    <p:extLst>
      <p:ext uri="{BB962C8B-B14F-4D97-AF65-F5344CB8AC3E}">
        <p14:creationId xmlns:p14="http://schemas.microsoft.com/office/powerpoint/2010/main" val="7516362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041856" y="0"/>
            <a:ext cx="10058400" cy="1609344"/>
          </a:xfrm>
        </p:spPr>
        <p:txBody>
          <a:bodyPr>
            <a:normAutofit/>
          </a:bodyPr>
          <a:lstStyle/>
          <a:p>
            <a:pPr algn="ctr"/>
            <a:r>
              <a:rPr lang="en-US" sz="4400" b="1" dirty="0"/>
              <a:t>Top 15 Popular Data Warehouse </a:t>
            </a:r>
            <a:r>
              <a:rPr lang="en-US" sz="4400" b="1" dirty="0" smtClean="0"/>
              <a:t>Tools</a:t>
            </a:r>
            <a:endParaRPr lang="uk-UA" sz="4400" dirty="0"/>
          </a:p>
        </p:txBody>
      </p:sp>
      <p:pic>
        <p:nvPicPr>
          <p:cNvPr id="8" name="Объект 7"/>
          <p:cNvPicPr>
            <a:picLocks noGrp="1" noChangeAspect="1"/>
          </p:cNvPicPr>
          <p:nvPr>
            <p:ph idx="1"/>
          </p:nvPr>
        </p:nvPicPr>
        <p:blipFill>
          <a:blip r:embed="rId2"/>
          <a:stretch>
            <a:fillRect/>
          </a:stretch>
        </p:blipFill>
        <p:spPr>
          <a:xfrm>
            <a:off x="2536706" y="1797556"/>
            <a:ext cx="7146659" cy="4565921"/>
          </a:xfrm>
          <a:prstGeom prst="rect">
            <a:avLst/>
          </a:prstGeom>
        </p:spPr>
      </p:pic>
      <p:sp>
        <p:nvSpPr>
          <p:cNvPr id="5" name="Номер слайда 4"/>
          <p:cNvSpPr>
            <a:spLocks noGrp="1"/>
          </p:cNvSpPr>
          <p:nvPr>
            <p:ph type="sldNum" sz="quarter" idx="12"/>
          </p:nvPr>
        </p:nvSpPr>
        <p:spPr/>
        <p:txBody>
          <a:bodyPr/>
          <a:lstStyle/>
          <a:p>
            <a:fld id="{4FAB73BC-B049-4115-A692-8D63A059BFB8}" type="slidenum">
              <a:rPr lang="en-US" smtClean="0"/>
              <a:t>10</a:t>
            </a:fld>
            <a:endParaRPr lang="en-US" dirty="0"/>
          </a:p>
        </p:txBody>
      </p:sp>
    </p:spTree>
    <p:extLst>
      <p:ext uri="{BB962C8B-B14F-4D97-AF65-F5344CB8AC3E}">
        <p14:creationId xmlns:p14="http://schemas.microsoft.com/office/powerpoint/2010/main" val="66386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02076"/>
            <a:ext cx="10058400" cy="1017597"/>
          </a:xfrm>
        </p:spPr>
        <p:txBody>
          <a:bodyPr vert="horz" lIns="91440" tIns="45720" rIns="91440" bIns="45720" rtlCol="0" anchor="ctr">
            <a:normAutofit/>
          </a:bodyPr>
          <a:lstStyle/>
          <a:p>
            <a:pPr algn="ctr"/>
            <a:r>
              <a:rPr lang="uk-UA" sz="4400" dirty="0" smtClean="0"/>
              <a:t>метадані в сховищах даних</a:t>
            </a:r>
            <a:endParaRPr lang="uk-UA" sz="4400" dirty="0"/>
          </a:p>
        </p:txBody>
      </p:sp>
      <p:sp>
        <p:nvSpPr>
          <p:cNvPr id="3" name="Объект 2"/>
          <p:cNvSpPr>
            <a:spLocks noGrp="1"/>
          </p:cNvSpPr>
          <p:nvPr>
            <p:ph sz="half" idx="1"/>
          </p:nvPr>
        </p:nvSpPr>
        <p:spPr>
          <a:xfrm>
            <a:off x="454028" y="1438779"/>
            <a:ext cx="5144340" cy="4616787"/>
          </a:xfrm>
        </p:spPr>
        <p:txBody>
          <a:bodyPr>
            <a:noAutofit/>
          </a:bodyPr>
          <a:lstStyle/>
          <a:p>
            <a:pPr marL="0" indent="457200">
              <a:lnSpc>
                <a:spcPct val="120000"/>
              </a:lnSpc>
              <a:spcBef>
                <a:spcPts val="600"/>
              </a:spcBef>
              <a:buNone/>
            </a:pPr>
            <a:r>
              <a:rPr lang="uk-UA" sz="1500" dirty="0"/>
              <a:t>Метадані — це дані, які описують і </a:t>
            </a:r>
            <a:r>
              <a:rPr lang="uk-UA" sz="1500" dirty="0" err="1"/>
              <a:t>контекстуалізують</a:t>
            </a:r>
            <a:r>
              <a:rPr lang="uk-UA" sz="1500" dirty="0"/>
              <a:t> інші дані. </a:t>
            </a:r>
            <a:r>
              <a:rPr lang="uk-UA" sz="1500" dirty="0" smtClean="0"/>
              <a:t>Вони надають інформацію </a:t>
            </a:r>
            <a:r>
              <a:rPr lang="uk-UA" sz="1500" dirty="0"/>
              <a:t>про вміст, формат, структуру та інші характеристики даних і </a:t>
            </a:r>
            <a:r>
              <a:rPr lang="uk-UA" sz="1500" dirty="0" smtClean="0"/>
              <a:t>можуть </a:t>
            </a:r>
            <a:r>
              <a:rPr lang="uk-UA" sz="1500" dirty="0"/>
              <a:t>використовуватися для покращення організації, видимості та доступності даних</a:t>
            </a:r>
            <a:r>
              <a:rPr lang="uk-UA" sz="1500" dirty="0" smtClean="0"/>
              <a:t>.</a:t>
            </a:r>
          </a:p>
          <a:p>
            <a:pPr marL="0" indent="457200">
              <a:lnSpc>
                <a:spcPct val="120000"/>
              </a:lnSpc>
              <a:spcBef>
                <a:spcPts val="600"/>
              </a:spcBef>
              <a:buNone/>
            </a:pPr>
            <a:r>
              <a:rPr lang="uk-UA" sz="1500" dirty="0" smtClean="0"/>
              <a:t>Метадані </a:t>
            </a:r>
            <a:r>
              <a:rPr lang="uk-UA" sz="1500" dirty="0"/>
              <a:t>можуть зберігатися в різних формах, таких як текст, </a:t>
            </a:r>
            <a:r>
              <a:rPr lang="en-CA" sz="1500" dirty="0"/>
              <a:t>XML </a:t>
            </a:r>
            <a:r>
              <a:rPr lang="uk-UA" sz="1500" dirty="0"/>
              <a:t>або </a:t>
            </a:r>
            <a:r>
              <a:rPr lang="en-CA" sz="1500" dirty="0"/>
              <a:t>RDF, </a:t>
            </a:r>
            <a:r>
              <a:rPr lang="uk-UA" sz="1500" dirty="0"/>
              <a:t>і можуть бути організовані за допомогою стандартів і схем метаданих. Існує багато стандартів метаданих, які були розроблені для полегшення створення та керування метаданими, наприклад </a:t>
            </a:r>
            <a:r>
              <a:rPr lang="en-CA" sz="1500" dirty="0"/>
              <a:t>Dublin Core, schema.org </a:t>
            </a:r>
            <a:r>
              <a:rPr lang="uk-UA" sz="1500" dirty="0"/>
              <a:t>і стандарт кодування та передачі метаданих (</a:t>
            </a:r>
            <a:r>
              <a:rPr lang="en-CA" sz="1500" dirty="0"/>
              <a:t>METS). </a:t>
            </a:r>
            <a:endParaRPr lang="uk-UA" sz="1500" dirty="0" smtClean="0"/>
          </a:p>
          <a:p>
            <a:pPr marL="0" indent="457200">
              <a:lnSpc>
                <a:spcPct val="120000"/>
              </a:lnSpc>
              <a:spcBef>
                <a:spcPts val="600"/>
              </a:spcBef>
              <a:buNone/>
            </a:pPr>
            <a:r>
              <a:rPr lang="uk-UA" sz="1500" dirty="0" smtClean="0"/>
              <a:t>Схеми </a:t>
            </a:r>
            <a:r>
              <a:rPr lang="uk-UA" sz="1500" dirty="0"/>
              <a:t>метаданих визначають структуру та формат метаданих і забезпечують узгоджену структуру для організації та опису даних.</a:t>
            </a:r>
          </a:p>
        </p:txBody>
      </p:sp>
      <p:sp>
        <p:nvSpPr>
          <p:cNvPr id="4" name="Объект 3"/>
          <p:cNvSpPr>
            <a:spLocks noGrp="1"/>
          </p:cNvSpPr>
          <p:nvPr>
            <p:ph sz="half" idx="2"/>
          </p:nvPr>
        </p:nvSpPr>
        <p:spPr>
          <a:xfrm>
            <a:off x="6177612" y="1326811"/>
            <a:ext cx="5494984" cy="4728755"/>
          </a:xfrm>
        </p:spPr>
        <p:txBody>
          <a:bodyPr vert="horz" lIns="91440" tIns="45720" rIns="91440" bIns="45720" rtlCol="0">
            <a:noAutofit/>
          </a:bodyPr>
          <a:lstStyle/>
          <a:p>
            <a:pPr marL="0" indent="457200">
              <a:lnSpc>
                <a:spcPct val="120000"/>
              </a:lnSpc>
              <a:spcBef>
                <a:spcPts val="600"/>
              </a:spcBef>
              <a:buNone/>
            </a:pPr>
            <a:r>
              <a:rPr lang="uk-UA" sz="1500" u="sng" dirty="0"/>
              <a:t>Метадані файлу</a:t>
            </a:r>
            <a:r>
              <a:rPr lang="uk-UA" sz="1500" dirty="0"/>
              <a:t>: </a:t>
            </a:r>
            <a:r>
              <a:rPr lang="uk-UA" sz="1500" dirty="0" smtClean="0"/>
              <a:t> містять </a:t>
            </a:r>
            <a:r>
              <a:rPr lang="uk-UA" sz="1500" dirty="0"/>
              <a:t>інформацію про файл, наприклад його назву, розмір, тип і дату створення</a:t>
            </a:r>
            <a:r>
              <a:rPr lang="uk-UA" sz="1500" dirty="0" smtClean="0"/>
              <a:t>.</a:t>
            </a:r>
          </a:p>
          <a:p>
            <a:pPr marL="0" indent="457200">
              <a:lnSpc>
                <a:spcPct val="120000"/>
              </a:lnSpc>
              <a:spcBef>
                <a:spcPts val="600"/>
              </a:spcBef>
              <a:buNone/>
            </a:pPr>
            <a:r>
              <a:rPr lang="uk-UA" sz="1500" u="sng" dirty="0" smtClean="0"/>
              <a:t>Метадані </a:t>
            </a:r>
            <a:r>
              <a:rPr lang="uk-UA" sz="1500" u="sng" dirty="0"/>
              <a:t>зображе</a:t>
            </a:r>
            <a:r>
              <a:rPr lang="uk-UA" sz="1500" dirty="0"/>
              <a:t>ння: </a:t>
            </a:r>
            <a:r>
              <a:rPr lang="uk-UA" sz="1500" dirty="0" smtClean="0"/>
              <a:t>містять </a:t>
            </a:r>
            <a:r>
              <a:rPr lang="uk-UA" sz="1500" dirty="0"/>
              <a:t>інформацію про зображення, наприклад його роздільну здатність, глибину кольору та налаштування камери</a:t>
            </a:r>
            <a:r>
              <a:rPr lang="uk-UA" sz="1500" dirty="0" smtClean="0"/>
              <a:t>.</a:t>
            </a:r>
          </a:p>
          <a:p>
            <a:pPr marL="0" indent="457200">
              <a:lnSpc>
                <a:spcPct val="120000"/>
              </a:lnSpc>
              <a:spcBef>
                <a:spcPts val="600"/>
              </a:spcBef>
              <a:buNone/>
            </a:pPr>
            <a:r>
              <a:rPr lang="uk-UA" sz="1500" u="sng" dirty="0" smtClean="0"/>
              <a:t>Музичні </a:t>
            </a:r>
            <a:r>
              <a:rPr lang="uk-UA" sz="1500" u="sng" dirty="0"/>
              <a:t>метадані</a:t>
            </a:r>
            <a:r>
              <a:rPr lang="uk-UA" sz="1500" dirty="0"/>
              <a:t>: це інформація про музичний твір, як-от його назва, виконавець, альбом і жанр</a:t>
            </a:r>
            <a:r>
              <a:rPr lang="uk-UA" sz="1500" dirty="0" smtClean="0"/>
              <a:t>.</a:t>
            </a:r>
          </a:p>
          <a:p>
            <a:pPr marL="0" indent="457200">
              <a:lnSpc>
                <a:spcPct val="120000"/>
              </a:lnSpc>
              <a:spcBef>
                <a:spcPts val="600"/>
              </a:spcBef>
              <a:buNone/>
            </a:pPr>
            <a:r>
              <a:rPr lang="uk-UA" sz="1500" u="sng" dirty="0" smtClean="0"/>
              <a:t>Метадані </a:t>
            </a:r>
            <a:r>
              <a:rPr lang="uk-UA" sz="1500" u="sng" dirty="0"/>
              <a:t>відео</a:t>
            </a:r>
            <a:r>
              <a:rPr lang="uk-UA" sz="1500" dirty="0"/>
              <a:t>: це інформація про відео, наприклад його тривалість, роздільна здатність і частота кадрів</a:t>
            </a:r>
            <a:r>
              <a:rPr lang="uk-UA" sz="1500" dirty="0" smtClean="0"/>
              <a:t>.</a:t>
            </a:r>
          </a:p>
          <a:p>
            <a:pPr marL="0" indent="457200">
              <a:lnSpc>
                <a:spcPct val="120000"/>
              </a:lnSpc>
              <a:spcBef>
                <a:spcPts val="600"/>
              </a:spcBef>
              <a:buNone/>
            </a:pPr>
            <a:r>
              <a:rPr lang="uk-UA" sz="1500" u="sng" dirty="0" smtClean="0"/>
              <a:t>Метадані </a:t>
            </a:r>
            <a:r>
              <a:rPr lang="uk-UA" sz="1500" u="sng" dirty="0"/>
              <a:t>документа</a:t>
            </a:r>
            <a:r>
              <a:rPr lang="uk-UA" sz="1500" dirty="0"/>
              <a:t>: </a:t>
            </a:r>
            <a:r>
              <a:rPr lang="uk-UA" sz="1500" dirty="0" smtClean="0"/>
              <a:t>містять </a:t>
            </a:r>
            <a:r>
              <a:rPr lang="uk-UA" sz="1500" dirty="0"/>
              <a:t>інформацію про документ, наприклад його автора, назву та дату створення</a:t>
            </a:r>
            <a:r>
              <a:rPr lang="uk-UA" sz="1500" dirty="0" smtClean="0"/>
              <a:t>.</a:t>
            </a:r>
          </a:p>
          <a:p>
            <a:pPr marL="0" indent="457200">
              <a:lnSpc>
                <a:spcPct val="120000"/>
              </a:lnSpc>
              <a:spcBef>
                <a:spcPts val="600"/>
              </a:spcBef>
              <a:buNone/>
            </a:pPr>
            <a:r>
              <a:rPr lang="uk-UA" sz="1500" u="sng" dirty="0" smtClean="0"/>
              <a:t>Метадані </a:t>
            </a:r>
            <a:r>
              <a:rPr lang="uk-UA" sz="1500" u="sng" dirty="0"/>
              <a:t>бази даних</a:t>
            </a:r>
            <a:r>
              <a:rPr lang="uk-UA" sz="1500" dirty="0"/>
              <a:t>: це включає інформацію про базу даних, таку як її структура, таблиці та поля</a:t>
            </a:r>
            <a:r>
              <a:rPr lang="uk-UA" sz="1500" dirty="0" smtClean="0"/>
              <a:t>.</a:t>
            </a:r>
          </a:p>
          <a:p>
            <a:pPr marL="0" indent="457200">
              <a:lnSpc>
                <a:spcPct val="120000"/>
              </a:lnSpc>
              <a:spcBef>
                <a:spcPts val="600"/>
              </a:spcBef>
              <a:buNone/>
            </a:pPr>
            <a:r>
              <a:rPr lang="uk-UA" sz="1500" u="sng" dirty="0" smtClean="0"/>
              <a:t>Веб-метадані</a:t>
            </a:r>
            <a:r>
              <a:rPr lang="uk-UA" sz="1500" dirty="0"/>
              <a:t>: це інформація про веб-сторінку, наприклад її назва, ключові слова та опис.</a:t>
            </a:r>
          </a:p>
        </p:txBody>
      </p:sp>
      <p:sp>
        <p:nvSpPr>
          <p:cNvPr id="5" name="Номер слайда 4"/>
          <p:cNvSpPr>
            <a:spLocks noGrp="1"/>
          </p:cNvSpPr>
          <p:nvPr>
            <p:ph type="sldNum" sz="quarter" idx="12"/>
          </p:nvPr>
        </p:nvSpPr>
        <p:spPr/>
        <p:txBody>
          <a:bodyPr/>
          <a:lstStyle/>
          <a:p>
            <a:fld id="{4FAB73BC-B049-4115-A692-8D63A059BFB8}" type="slidenum">
              <a:rPr lang="en-US" smtClean="0"/>
              <a:t>11</a:t>
            </a:fld>
            <a:endParaRPr lang="en-US" dirty="0"/>
          </a:p>
        </p:txBody>
      </p:sp>
    </p:spTree>
    <p:extLst>
      <p:ext uri="{BB962C8B-B14F-4D97-AF65-F5344CB8AC3E}">
        <p14:creationId xmlns:p14="http://schemas.microsoft.com/office/powerpoint/2010/main" val="1317242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39399"/>
            <a:ext cx="10058400" cy="1054919"/>
          </a:xfrm>
        </p:spPr>
        <p:txBody>
          <a:bodyPr vert="horz" lIns="91440" tIns="45720" rIns="91440" bIns="45720" rtlCol="0" anchor="ctr">
            <a:normAutofit/>
          </a:bodyPr>
          <a:lstStyle/>
          <a:p>
            <a:pPr algn="ctr"/>
            <a:r>
              <a:rPr lang="uk-UA" sz="4400" dirty="0"/>
              <a:t>Типи метаданих</a:t>
            </a:r>
          </a:p>
        </p:txBody>
      </p:sp>
      <p:sp>
        <p:nvSpPr>
          <p:cNvPr id="3" name="Объект 2"/>
          <p:cNvSpPr>
            <a:spLocks noGrp="1"/>
          </p:cNvSpPr>
          <p:nvPr>
            <p:ph sz="half" idx="1"/>
          </p:nvPr>
        </p:nvSpPr>
        <p:spPr>
          <a:xfrm>
            <a:off x="363894" y="1194317"/>
            <a:ext cx="5460834" cy="5443591"/>
          </a:xfrm>
        </p:spPr>
        <p:txBody>
          <a:bodyPr vert="horz" lIns="91440" tIns="45720" rIns="91440" bIns="45720" rtlCol="0">
            <a:noAutofit/>
          </a:bodyPr>
          <a:lstStyle/>
          <a:p>
            <a:pPr marL="0" indent="457200">
              <a:lnSpc>
                <a:spcPct val="100000"/>
              </a:lnSpc>
              <a:spcBef>
                <a:spcPts val="600"/>
              </a:spcBef>
              <a:buFont typeface="+mj-lt"/>
              <a:buAutoNum type="arabicPeriod"/>
            </a:pPr>
            <a:r>
              <a:rPr lang="uk-UA" sz="1600" u="sng" dirty="0"/>
              <a:t>Описові метадані</a:t>
            </a:r>
            <a:r>
              <a:rPr lang="uk-UA" sz="1600" dirty="0"/>
              <a:t>: Цей тип метаданих надає інформацію про вміст, структуру та формат даних і може містити такі елементи, як назва, автор, тема та ключові слова. </a:t>
            </a:r>
            <a:r>
              <a:rPr lang="uk-UA" sz="1600" dirty="0"/>
              <a:t>Описові метадані допомагають ідентифікувати та описувати вміст даних і можуть використовуватися для покращення видимості даних за допомогою пошукових систем та інших інструментів</a:t>
            </a:r>
            <a:r>
              <a:rPr lang="uk-UA" sz="1600" dirty="0" smtClean="0"/>
              <a:t>.</a:t>
            </a:r>
          </a:p>
          <a:p>
            <a:pPr marL="0" indent="457200">
              <a:lnSpc>
                <a:spcPct val="100000"/>
              </a:lnSpc>
              <a:spcBef>
                <a:spcPts val="600"/>
              </a:spcBef>
              <a:buFont typeface="+mj-lt"/>
              <a:buAutoNum type="arabicPeriod"/>
            </a:pPr>
            <a:r>
              <a:rPr lang="uk-UA" sz="1600" u="sng" dirty="0" smtClean="0"/>
              <a:t>Адміністративні </a:t>
            </a:r>
            <a:r>
              <a:rPr lang="uk-UA" sz="1600" u="sng" dirty="0"/>
              <a:t>метадані</a:t>
            </a:r>
            <a:r>
              <a:rPr lang="uk-UA" sz="1600" dirty="0"/>
              <a:t>: цей тип метаданих надає інформацію про керування та технічні характеристики даних і може містити такі елементи, як формат файлу, розмір і дата створення. Адміністративні метадані допомагають керувати та підтримувати дані з часом, а також можуть використовуватися для підтримки керування даними та їх збереження</a:t>
            </a:r>
            <a:r>
              <a:rPr lang="uk-UA" sz="1600" dirty="0" smtClean="0"/>
              <a:t>.</a:t>
            </a:r>
          </a:p>
          <a:p>
            <a:pPr marL="0" indent="457200">
              <a:lnSpc>
                <a:spcPct val="100000"/>
              </a:lnSpc>
              <a:spcBef>
                <a:spcPts val="600"/>
              </a:spcBef>
              <a:buFont typeface="+mj-lt"/>
              <a:buAutoNum type="arabicPeriod"/>
            </a:pPr>
            <a:r>
              <a:rPr lang="uk-UA" sz="1600" u="sng" dirty="0" smtClean="0"/>
              <a:t>Структурні </a:t>
            </a:r>
            <a:r>
              <a:rPr lang="uk-UA" sz="1600" u="sng" dirty="0"/>
              <a:t>метадані</a:t>
            </a:r>
            <a:r>
              <a:rPr lang="uk-UA" sz="1600" dirty="0"/>
              <a:t>: Цей тип метаданих надає інформацію про зв’язки та організацію даних і може містити такі елементи, як посилання, зміст та індекси. </a:t>
            </a:r>
            <a:r>
              <a:rPr lang="uk-UA" sz="1600" dirty="0"/>
              <a:t>Структурні метадані допомагають упорядковувати та з’єднувати дані та можуть використовуватися для полегшення навігації та пошуку даних.</a:t>
            </a:r>
          </a:p>
        </p:txBody>
      </p:sp>
      <p:sp>
        <p:nvSpPr>
          <p:cNvPr id="4" name="Объект 3"/>
          <p:cNvSpPr>
            <a:spLocks noGrp="1"/>
          </p:cNvSpPr>
          <p:nvPr>
            <p:ph sz="half" idx="2"/>
          </p:nvPr>
        </p:nvSpPr>
        <p:spPr>
          <a:xfrm>
            <a:off x="5971592" y="1194317"/>
            <a:ext cx="5486400" cy="5561046"/>
          </a:xfrm>
        </p:spPr>
        <p:txBody>
          <a:bodyPr vert="horz" lIns="91440" tIns="45720" rIns="91440" bIns="45720" rtlCol="0">
            <a:noAutofit/>
          </a:bodyPr>
          <a:lstStyle/>
          <a:p>
            <a:pPr marL="0" indent="342900">
              <a:lnSpc>
                <a:spcPct val="100000"/>
              </a:lnSpc>
              <a:spcBef>
                <a:spcPts val="600"/>
              </a:spcBef>
              <a:buFont typeface="+mj-lt"/>
              <a:buAutoNum type="arabicPeriod" startAt="4"/>
            </a:pPr>
            <a:r>
              <a:rPr lang="uk-UA" sz="1600" u="sng" dirty="0"/>
              <a:t>Метадані про походження</a:t>
            </a:r>
            <a:r>
              <a:rPr lang="uk-UA" sz="1600" dirty="0"/>
              <a:t>: цей тип метаданих надає інформацію про історію та походження даних і може містити такі елементи, як автор, дата створення та джерела даних. </a:t>
            </a:r>
            <a:r>
              <a:rPr lang="uk-UA" sz="1600" dirty="0"/>
              <a:t>Метадані про походження допомагають забезпечити контекст і достовірність даних і можуть використовуватися для підтримки управління та збереження даних</a:t>
            </a:r>
            <a:r>
              <a:rPr lang="uk-UA" sz="1600" dirty="0" smtClean="0"/>
              <a:t>.</a:t>
            </a:r>
          </a:p>
          <a:p>
            <a:pPr marL="0" indent="457200">
              <a:lnSpc>
                <a:spcPct val="100000"/>
              </a:lnSpc>
              <a:spcBef>
                <a:spcPts val="600"/>
              </a:spcBef>
              <a:buFont typeface="+mj-lt"/>
              <a:buAutoNum type="arabicPeriod" startAt="4"/>
            </a:pPr>
            <a:r>
              <a:rPr lang="uk-UA" sz="1600" u="sng" dirty="0" smtClean="0"/>
              <a:t>Метадані </a:t>
            </a:r>
            <a:r>
              <a:rPr lang="uk-UA" sz="1600" u="sng" dirty="0"/>
              <a:t>прав</a:t>
            </a:r>
            <a:r>
              <a:rPr lang="uk-UA" sz="1600" dirty="0"/>
              <a:t>: цей тип метаданих надає інформацію про право власності, ліцензування та контроль доступу до даних і може містити такі елементи, як авторські права, дозволи та умови використання. Метадані прав допомагають керувати правами інтелектуальної власності на дані та захищати </a:t>
            </a:r>
            <a:r>
              <a:rPr lang="uk-UA" sz="1600" dirty="0" smtClean="0"/>
              <a:t>їх.</a:t>
            </a:r>
          </a:p>
          <a:p>
            <a:pPr marL="0" indent="457200">
              <a:lnSpc>
                <a:spcPct val="100000"/>
              </a:lnSpc>
              <a:spcBef>
                <a:spcPts val="600"/>
              </a:spcBef>
              <a:buFont typeface="+mj-lt"/>
              <a:buAutoNum type="arabicPeriod" startAt="4"/>
            </a:pPr>
            <a:r>
              <a:rPr lang="uk-UA" sz="1600" u="sng" dirty="0" smtClean="0"/>
              <a:t>Освітні </a:t>
            </a:r>
            <a:r>
              <a:rPr lang="uk-UA" sz="1600" u="sng" dirty="0"/>
              <a:t>метадані</a:t>
            </a:r>
            <a:r>
              <a:rPr lang="uk-UA" sz="1600" dirty="0"/>
              <a:t>: Цей тип метаданих надає інформацію про освітню цінність і навчальні цілі даних і може містити такі елементи, як результати навчання, освітні рівні та компетенції. </a:t>
            </a:r>
            <a:r>
              <a:rPr lang="uk-UA" sz="1600" dirty="0" smtClean="0"/>
              <a:t>Освітні метадані можна використовувати для підтримки відкриття та використання освітніх ресурсів, а також для підтримки розробки та оцінювання навчальних середовищ.</a:t>
            </a:r>
            <a:endParaRPr lang="uk-UA" sz="1600" dirty="0"/>
          </a:p>
        </p:txBody>
      </p:sp>
      <p:sp>
        <p:nvSpPr>
          <p:cNvPr id="5" name="Номер слайда 4"/>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4130942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ctr"/>
            <a:r>
              <a:rPr lang="uk-UA" sz="4400" dirty="0" smtClean="0"/>
              <a:t>Програмне забезпечення для керування метаданими</a:t>
            </a:r>
            <a:endParaRPr lang="uk-UA" sz="4400" dirty="0"/>
          </a:p>
        </p:txBody>
      </p:sp>
      <p:sp>
        <p:nvSpPr>
          <p:cNvPr id="6" name="Объект 5"/>
          <p:cNvSpPr>
            <a:spLocks noGrp="1"/>
          </p:cNvSpPr>
          <p:nvPr>
            <p:ph idx="1"/>
          </p:nvPr>
        </p:nvSpPr>
        <p:spPr>
          <a:xfrm>
            <a:off x="1069848" y="2121408"/>
            <a:ext cx="10058400" cy="4428682"/>
          </a:xfrm>
        </p:spPr>
        <p:txBody>
          <a:bodyPr>
            <a:noAutofit/>
          </a:bodyPr>
          <a:lstStyle/>
          <a:p>
            <a:pPr marL="0" indent="457200">
              <a:lnSpc>
                <a:spcPct val="100000"/>
              </a:lnSpc>
              <a:spcBef>
                <a:spcPts val="200"/>
              </a:spcBef>
              <a:buNone/>
            </a:pPr>
            <a:r>
              <a:rPr lang="uk-UA" sz="1800" dirty="0"/>
              <a:t>Програмне забезпечення для керування метаданими полегшує оцінку, підготовку, збір і зберігання метаданих. Щоб уможливити моніторинг даних і звітність, організації повинні автоматизувати керування даними. Приклади такого програмного забезпечення</a:t>
            </a:r>
            <a:r>
              <a:rPr lang="uk-UA" sz="1800" dirty="0" smtClean="0"/>
              <a:t>:</a:t>
            </a:r>
          </a:p>
          <a:p>
            <a:pPr marL="0" indent="457200">
              <a:lnSpc>
                <a:spcPct val="100000"/>
              </a:lnSpc>
              <a:spcBef>
                <a:spcPts val="200"/>
              </a:spcBef>
              <a:buNone/>
            </a:pPr>
            <a:r>
              <a:rPr lang="en-CA" sz="1800" b="1" dirty="0" smtClean="0"/>
              <a:t>SAP </a:t>
            </a:r>
            <a:r>
              <a:rPr lang="en-CA" sz="1800" b="1" dirty="0"/>
              <a:t>Power Designer </a:t>
            </a:r>
            <a:r>
              <a:rPr lang="uk-UA" sz="1800" dirty="0"/>
              <a:t>від </a:t>
            </a:r>
            <a:r>
              <a:rPr lang="en-CA" sz="1800" dirty="0"/>
              <a:t>SAP: </a:t>
            </a:r>
            <a:r>
              <a:rPr lang="uk-UA" sz="1800" dirty="0"/>
              <a:t>ця система керування даними має хороший рівень стабільності. Він визнаний своєю здатністю служити платформою для тестування моделей</a:t>
            </a:r>
            <a:r>
              <a:rPr lang="uk-UA" sz="1800" dirty="0" smtClean="0"/>
              <a:t>.</a:t>
            </a:r>
          </a:p>
          <a:p>
            <a:pPr marL="0" indent="457200">
              <a:lnSpc>
                <a:spcPct val="100000"/>
              </a:lnSpc>
              <a:spcBef>
                <a:spcPts val="200"/>
              </a:spcBef>
              <a:buNone/>
            </a:pPr>
            <a:r>
              <a:rPr lang="en-CA" sz="1800" b="1" dirty="0" smtClean="0"/>
              <a:t>SAP </a:t>
            </a:r>
            <a:r>
              <a:rPr lang="en-CA" sz="1800" b="1" dirty="0"/>
              <a:t>Information Steward </a:t>
            </a:r>
            <a:r>
              <a:rPr lang="uk-UA" sz="1800" dirty="0"/>
              <a:t>від </a:t>
            </a:r>
            <a:r>
              <a:rPr lang="en-CA" sz="1800" dirty="0" smtClean="0"/>
              <a:t>SAP</a:t>
            </a:r>
            <a:r>
              <a:rPr lang="uk-UA" sz="1800" dirty="0" smtClean="0"/>
              <a:t>.</a:t>
            </a:r>
          </a:p>
          <a:p>
            <a:pPr marL="0" indent="457200">
              <a:lnSpc>
                <a:spcPct val="100000"/>
              </a:lnSpc>
              <a:spcBef>
                <a:spcPts val="200"/>
              </a:spcBef>
              <a:buNone/>
            </a:pPr>
            <a:r>
              <a:rPr lang="en-CA" sz="1800" b="1" dirty="0" smtClean="0"/>
              <a:t>IBM </a:t>
            </a:r>
            <a:r>
              <a:rPr lang="en-CA" sz="1800" b="1" dirty="0" err="1"/>
              <a:t>InfoSphere</a:t>
            </a:r>
            <a:r>
              <a:rPr lang="en-CA" sz="1800" b="1" dirty="0"/>
              <a:t> Information Governance Catalog </a:t>
            </a:r>
            <a:r>
              <a:rPr lang="uk-UA" sz="1800" dirty="0"/>
              <a:t>від </a:t>
            </a:r>
            <a:r>
              <a:rPr lang="en-CA" sz="1800" dirty="0"/>
              <a:t>IBM: </a:t>
            </a:r>
            <a:r>
              <a:rPr lang="uk-UA" sz="1800" dirty="0"/>
              <a:t>Ключовою особливістю цієї системи є можливість використання </a:t>
            </a:r>
            <a:r>
              <a:rPr lang="en-CA" sz="1800" dirty="0"/>
              <a:t>Open IGC </a:t>
            </a:r>
            <a:r>
              <a:rPr lang="uk-UA" sz="1800" dirty="0"/>
              <a:t>для створення унікальних активів і ліній даних</a:t>
            </a:r>
            <a:r>
              <a:rPr lang="uk-UA" sz="1800" dirty="0" smtClean="0"/>
              <a:t>.</a:t>
            </a:r>
          </a:p>
          <a:p>
            <a:pPr marL="0" indent="457200">
              <a:lnSpc>
                <a:spcPct val="100000"/>
              </a:lnSpc>
              <a:spcBef>
                <a:spcPts val="200"/>
              </a:spcBef>
              <a:buNone/>
            </a:pPr>
            <a:r>
              <a:rPr lang="uk-UA" sz="1800" dirty="0" smtClean="0"/>
              <a:t>Каталог </a:t>
            </a:r>
            <a:r>
              <a:rPr lang="uk-UA" sz="1800" dirty="0"/>
              <a:t>даних </a:t>
            </a:r>
            <a:r>
              <a:rPr lang="en-CA" sz="1800" b="1" dirty="0" err="1"/>
              <a:t>Alation</a:t>
            </a:r>
            <a:r>
              <a:rPr lang="en-CA" sz="1800" dirty="0"/>
              <a:t> </a:t>
            </a:r>
            <a:r>
              <a:rPr lang="uk-UA" sz="1800" dirty="0"/>
              <a:t>від </a:t>
            </a:r>
            <a:r>
              <a:rPr lang="en-CA" sz="1800" dirty="0" err="1"/>
              <a:t>Alation</a:t>
            </a:r>
            <a:r>
              <a:rPr lang="en-CA" sz="1800" dirty="0"/>
              <a:t>: </a:t>
            </a:r>
            <a:r>
              <a:rPr lang="uk-UA" sz="1800" dirty="0"/>
              <a:t>забезпечує зручний, інтуїтивно зрозумілий інтерфейс. Його цінують за запити, які він може публікувати стандартною мовою запитів (</a:t>
            </a:r>
            <a:r>
              <a:rPr lang="en-CA" sz="1800" dirty="0"/>
              <a:t>SQL</a:t>
            </a:r>
            <a:r>
              <a:rPr lang="en-CA" sz="1800" dirty="0" smtClean="0"/>
              <a:t>).</a:t>
            </a:r>
            <a:endParaRPr lang="uk-UA" sz="1800" dirty="0" smtClean="0"/>
          </a:p>
          <a:p>
            <a:pPr marL="0" indent="457200">
              <a:lnSpc>
                <a:spcPct val="100000"/>
              </a:lnSpc>
              <a:spcBef>
                <a:spcPts val="200"/>
              </a:spcBef>
              <a:buNone/>
            </a:pPr>
            <a:r>
              <a:rPr lang="en-CA" sz="1800" b="1" dirty="0" err="1" smtClean="0"/>
              <a:t>Informatica</a:t>
            </a:r>
            <a:r>
              <a:rPr lang="en-CA" sz="1800" b="1" dirty="0" smtClean="0"/>
              <a:t> </a:t>
            </a:r>
            <a:r>
              <a:rPr lang="en-CA" sz="1800" b="1" dirty="0"/>
              <a:t>Enterprise Data Catalog </a:t>
            </a:r>
            <a:r>
              <a:rPr lang="uk-UA" sz="1800" dirty="0"/>
              <a:t>від </a:t>
            </a:r>
            <a:r>
              <a:rPr lang="en-CA" sz="1800" dirty="0" err="1"/>
              <a:t>Informatica</a:t>
            </a:r>
            <a:r>
              <a:rPr lang="en-CA" sz="1800" dirty="0"/>
              <a:t>: </a:t>
            </a:r>
            <a:r>
              <a:rPr lang="uk-UA" sz="1800" dirty="0"/>
              <a:t>технологія, яка використовується в цьому рішенні, яке може як сканувати, так і збирати інформацію з різних джерел, користується високою повагою.</a:t>
            </a:r>
          </a:p>
        </p:txBody>
      </p:sp>
      <p:sp>
        <p:nvSpPr>
          <p:cNvPr id="5" name="Номер слайда 4"/>
          <p:cNvSpPr>
            <a:spLocks noGrp="1"/>
          </p:cNvSpPr>
          <p:nvPr>
            <p:ph type="sldNum" sz="quarter" idx="12"/>
          </p:nvPr>
        </p:nvSpPr>
        <p:spPr/>
        <p:txBody>
          <a:bodyPr/>
          <a:lstStyle/>
          <a:p>
            <a:fld id="{4FAB73BC-B049-4115-A692-8D63A059BFB8}" type="slidenum">
              <a:rPr lang="en-US" smtClean="0"/>
              <a:t>13</a:t>
            </a:fld>
            <a:endParaRPr lang="en-US" dirty="0"/>
          </a:p>
        </p:txBody>
      </p:sp>
    </p:spTree>
    <p:extLst>
      <p:ext uri="{BB962C8B-B14F-4D97-AF65-F5344CB8AC3E}">
        <p14:creationId xmlns:p14="http://schemas.microsoft.com/office/powerpoint/2010/main" val="3838618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47465" y="0"/>
            <a:ext cx="10058400" cy="1609344"/>
          </a:xfrm>
        </p:spPr>
        <p:txBody>
          <a:bodyPr vert="horz" lIns="91440" tIns="45720" rIns="91440" bIns="45720" rtlCol="0" anchor="ctr">
            <a:normAutofit/>
          </a:bodyPr>
          <a:lstStyle/>
          <a:p>
            <a:pPr algn="ctr"/>
            <a:r>
              <a:rPr lang="en-US" sz="4400" dirty="0"/>
              <a:t>ETL Process in Data </a:t>
            </a:r>
            <a:r>
              <a:rPr lang="en-US" sz="4400" dirty="0"/>
              <a:t>Warehouse</a:t>
            </a:r>
            <a:endParaRPr lang="uk-UA" sz="4400" dirty="0"/>
          </a:p>
        </p:txBody>
      </p:sp>
      <p:pic>
        <p:nvPicPr>
          <p:cNvPr id="6" name="Объект 5"/>
          <p:cNvPicPr>
            <a:picLocks noGrp="1" noChangeAspect="1"/>
          </p:cNvPicPr>
          <p:nvPr>
            <p:ph sz="half" idx="1"/>
          </p:nvPr>
        </p:nvPicPr>
        <p:blipFill>
          <a:blip r:embed="rId3"/>
          <a:stretch>
            <a:fillRect/>
          </a:stretch>
        </p:blipFill>
        <p:spPr>
          <a:xfrm>
            <a:off x="183566" y="1609343"/>
            <a:ext cx="5827784" cy="2769326"/>
          </a:xfrm>
          <a:prstGeom prst="rect">
            <a:avLst/>
          </a:prstGeom>
        </p:spPr>
      </p:pic>
      <p:sp>
        <p:nvSpPr>
          <p:cNvPr id="4" name="Объект 3"/>
          <p:cNvSpPr>
            <a:spLocks noGrp="1"/>
          </p:cNvSpPr>
          <p:nvPr>
            <p:ph sz="half" idx="2"/>
          </p:nvPr>
        </p:nvSpPr>
        <p:spPr>
          <a:xfrm>
            <a:off x="6364224" y="1609343"/>
            <a:ext cx="4754880" cy="4931416"/>
          </a:xfrm>
        </p:spPr>
        <p:txBody>
          <a:bodyPr vert="horz" lIns="91440" tIns="45720" rIns="91440" bIns="45720" rtlCol="0">
            <a:noAutofit/>
          </a:bodyPr>
          <a:lstStyle/>
          <a:p>
            <a:pPr marL="0" indent="457200">
              <a:lnSpc>
                <a:spcPct val="100000"/>
              </a:lnSpc>
              <a:spcBef>
                <a:spcPts val="600"/>
              </a:spcBef>
              <a:buFont typeface="+mj-lt"/>
              <a:buAutoNum type="arabicPeriod"/>
            </a:pPr>
            <a:r>
              <a:rPr lang="uk-UA" sz="1700" dirty="0"/>
              <a:t>Екстракт: Першим етапом процесу </a:t>
            </a:r>
            <a:r>
              <a:rPr lang="en-CA" sz="1700" dirty="0"/>
              <a:t>ETL </a:t>
            </a:r>
            <a:r>
              <a:rPr lang="uk-UA" sz="1700" dirty="0"/>
              <a:t>є вилучення даних із різних джерел, таких як </a:t>
            </a:r>
            <a:r>
              <a:rPr lang="uk-UA" sz="1700" dirty="0" err="1"/>
              <a:t>транзакційні</a:t>
            </a:r>
            <a:r>
              <a:rPr lang="uk-UA" sz="1700" dirty="0"/>
              <a:t> системи, електронні таблиці та плоскі файли. </a:t>
            </a:r>
            <a:r>
              <a:rPr lang="uk-UA" sz="1700" dirty="0"/>
              <a:t>Цей крок включає зчитування даних із вихідних систем і збереження їх у проміжній області</a:t>
            </a:r>
            <a:r>
              <a:rPr lang="uk-UA" sz="1700" dirty="0" smtClean="0"/>
              <a:t>.</a:t>
            </a:r>
          </a:p>
          <a:p>
            <a:pPr marL="0" indent="457200">
              <a:lnSpc>
                <a:spcPct val="100000"/>
              </a:lnSpc>
              <a:spcBef>
                <a:spcPts val="600"/>
              </a:spcBef>
              <a:buFont typeface="+mj-lt"/>
              <a:buAutoNum type="arabicPeriod"/>
            </a:pPr>
            <a:r>
              <a:rPr lang="uk-UA" sz="1700" dirty="0" smtClean="0"/>
              <a:t>Перетворення</a:t>
            </a:r>
            <a:r>
              <a:rPr lang="uk-UA" sz="1700" dirty="0"/>
              <a:t>: на цьому етапі витягнуті дані перетворюються у формат, придатний для завантаження в сховище даних. Це може передбачати очищення та перевірку даних, перетворення типів даних, об’єднання даних із кількох джерел і створення нових полів даних</a:t>
            </a:r>
            <a:r>
              <a:rPr lang="uk-UA" sz="1700" dirty="0" smtClean="0"/>
              <a:t>.</a:t>
            </a:r>
          </a:p>
          <a:p>
            <a:pPr marL="0" indent="457200">
              <a:lnSpc>
                <a:spcPct val="100000"/>
              </a:lnSpc>
              <a:spcBef>
                <a:spcPts val="600"/>
              </a:spcBef>
              <a:buFont typeface="+mj-lt"/>
              <a:buAutoNum type="arabicPeriod"/>
            </a:pPr>
            <a:r>
              <a:rPr lang="uk-UA" sz="1700" dirty="0" smtClean="0"/>
              <a:t>Завантаження</a:t>
            </a:r>
            <a:r>
              <a:rPr lang="uk-UA" sz="1700" dirty="0"/>
              <a:t>: після перетворення даних вони завантажуються в сховище даних. Цей крок передбачає створення фізичних структур даних і завантаження даних </a:t>
            </a:r>
            <a:r>
              <a:rPr lang="uk-UA" sz="1700" dirty="0" smtClean="0"/>
              <a:t>у </a:t>
            </a:r>
            <a:r>
              <a:rPr lang="uk-UA" sz="1800" dirty="0"/>
              <a:t>сховище</a:t>
            </a:r>
            <a:endParaRPr lang="uk-UA" sz="1700" dirty="0"/>
          </a:p>
        </p:txBody>
      </p:sp>
      <p:sp>
        <p:nvSpPr>
          <p:cNvPr id="5" name="Номер слайда 4"/>
          <p:cNvSpPr>
            <a:spLocks noGrp="1"/>
          </p:cNvSpPr>
          <p:nvPr>
            <p:ph type="sldNum" sz="quarter" idx="12"/>
          </p:nvPr>
        </p:nvSpPr>
        <p:spPr/>
        <p:txBody>
          <a:bodyPr/>
          <a:lstStyle/>
          <a:p>
            <a:fld id="{4FAB73BC-B049-4115-A692-8D63A059BFB8}" type="slidenum">
              <a:rPr lang="en-US" smtClean="0"/>
              <a:t>14</a:t>
            </a:fld>
            <a:endParaRPr lang="en-US" dirty="0"/>
          </a:p>
        </p:txBody>
      </p:sp>
      <p:sp>
        <p:nvSpPr>
          <p:cNvPr id="8" name="Прямоугольник 7"/>
          <p:cNvSpPr/>
          <p:nvPr/>
        </p:nvSpPr>
        <p:spPr>
          <a:xfrm>
            <a:off x="351453" y="4701020"/>
            <a:ext cx="6096000" cy="1754326"/>
          </a:xfrm>
          <a:prstGeom prst="rect">
            <a:avLst/>
          </a:prstGeom>
        </p:spPr>
        <p:txBody>
          <a:bodyPr>
            <a:spAutoFit/>
          </a:bodyPr>
          <a:lstStyle/>
          <a:p>
            <a:pPr fontAlgn="base"/>
            <a:r>
              <a:rPr lang="en-US" b="1" dirty="0">
                <a:solidFill>
                  <a:srgbClr val="273239"/>
                </a:solidFill>
                <a:latin typeface="Nunito"/>
              </a:rPr>
              <a:t>ETL Tools:</a:t>
            </a:r>
            <a:r>
              <a:rPr lang="en-US" dirty="0">
                <a:solidFill>
                  <a:srgbClr val="273239"/>
                </a:solidFill>
                <a:latin typeface="Nunito"/>
              </a:rPr>
              <a:t> Most commonly used ETL tools are </a:t>
            </a:r>
            <a:r>
              <a:rPr lang="en-US" b="1" dirty="0" err="1">
                <a:solidFill>
                  <a:srgbClr val="273239"/>
                </a:solidFill>
                <a:latin typeface="Nunito"/>
              </a:rPr>
              <a:t>Hevo</a:t>
            </a:r>
            <a:r>
              <a:rPr lang="en-US" dirty="0">
                <a:solidFill>
                  <a:srgbClr val="273239"/>
                </a:solidFill>
                <a:latin typeface="Nunito"/>
              </a:rPr>
              <a:t>, Sybase, Oracle Warehouse builder, </a:t>
            </a:r>
            <a:r>
              <a:rPr lang="en-US" dirty="0" err="1">
                <a:solidFill>
                  <a:srgbClr val="273239"/>
                </a:solidFill>
                <a:latin typeface="Nunito"/>
              </a:rPr>
              <a:t>CloverETL</a:t>
            </a:r>
            <a:r>
              <a:rPr lang="en-US" dirty="0">
                <a:solidFill>
                  <a:srgbClr val="273239"/>
                </a:solidFill>
                <a:latin typeface="Nunito"/>
              </a:rPr>
              <a:t>, and </a:t>
            </a:r>
            <a:r>
              <a:rPr lang="en-US" dirty="0" err="1">
                <a:solidFill>
                  <a:srgbClr val="273239"/>
                </a:solidFill>
                <a:latin typeface="Nunito"/>
              </a:rPr>
              <a:t>MarkLogic</a:t>
            </a:r>
            <a:r>
              <a:rPr lang="en-US" dirty="0">
                <a:solidFill>
                  <a:srgbClr val="273239"/>
                </a:solidFill>
                <a:latin typeface="Nunito"/>
              </a:rPr>
              <a:t>.</a:t>
            </a:r>
          </a:p>
          <a:p>
            <a:pPr fontAlgn="base"/>
            <a:r>
              <a:rPr lang="en-US" b="1" dirty="0">
                <a:solidFill>
                  <a:srgbClr val="273239"/>
                </a:solidFill>
                <a:latin typeface="Nunito"/>
              </a:rPr>
              <a:t>Data Warehouses: </a:t>
            </a:r>
            <a:r>
              <a:rPr lang="en-US" dirty="0">
                <a:solidFill>
                  <a:srgbClr val="273239"/>
                </a:solidFill>
                <a:latin typeface="Nunito"/>
              </a:rPr>
              <a:t>Most commonly used Data Warehouses are </a:t>
            </a:r>
            <a:r>
              <a:rPr lang="en-US" b="1" dirty="0">
                <a:solidFill>
                  <a:srgbClr val="273239"/>
                </a:solidFill>
                <a:latin typeface="Nunito"/>
              </a:rPr>
              <a:t>Snowflake</a:t>
            </a:r>
            <a:r>
              <a:rPr lang="en-US" dirty="0">
                <a:solidFill>
                  <a:srgbClr val="273239"/>
                </a:solidFill>
                <a:latin typeface="Nunito"/>
              </a:rPr>
              <a:t>, Redshift, </a:t>
            </a:r>
            <a:r>
              <a:rPr lang="en-US" dirty="0" err="1">
                <a:solidFill>
                  <a:srgbClr val="273239"/>
                </a:solidFill>
                <a:latin typeface="Nunito"/>
              </a:rPr>
              <a:t>BigQuery</a:t>
            </a:r>
            <a:r>
              <a:rPr lang="en-US" dirty="0">
                <a:solidFill>
                  <a:srgbClr val="273239"/>
                </a:solidFill>
                <a:latin typeface="Nunito"/>
              </a:rPr>
              <a:t>, and </a:t>
            </a:r>
            <a:r>
              <a:rPr lang="en-US" dirty="0" err="1">
                <a:solidFill>
                  <a:srgbClr val="273239"/>
                </a:solidFill>
                <a:latin typeface="Nunito"/>
              </a:rPr>
              <a:t>Firebolt</a:t>
            </a:r>
            <a:r>
              <a:rPr lang="en-US" dirty="0">
                <a:solidFill>
                  <a:srgbClr val="273239"/>
                </a:solidFill>
                <a:latin typeface="Nunito"/>
              </a:rPr>
              <a:t>.</a:t>
            </a:r>
            <a:endParaRPr lang="en-US" b="0" i="0" dirty="0">
              <a:solidFill>
                <a:srgbClr val="273239"/>
              </a:solidFill>
              <a:effectLst/>
              <a:latin typeface="Nunito"/>
            </a:endParaRPr>
          </a:p>
        </p:txBody>
      </p:sp>
    </p:spTree>
    <p:extLst>
      <p:ext uri="{BB962C8B-B14F-4D97-AF65-F5344CB8AC3E}">
        <p14:creationId xmlns:p14="http://schemas.microsoft.com/office/powerpoint/2010/main" val="14278818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ctr"/>
            <a:r>
              <a:rPr lang="en-CA" sz="4400" dirty="0"/>
              <a:t>Dimensional Data Modeling</a:t>
            </a:r>
            <a:endParaRPr lang="uk-UA" sz="4400" dirty="0"/>
          </a:p>
        </p:txBody>
      </p:sp>
      <p:sp>
        <p:nvSpPr>
          <p:cNvPr id="3" name="Объект 2"/>
          <p:cNvSpPr>
            <a:spLocks noGrp="1"/>
          </p:cNvSpPr>
          <p:nvPr>
            <p:ph sz="half" idx="1"/>
          </p:nvPr>
        </p:nvSpPr>
        <p:spPr>
          <a:xfrm>
            <a:off x="587829" y="2194560"/>
            <a:ext cx="5236899" cy="4234232"/>
          </a:xfrm>
        </p:spPr>
        <p:txBody>
          <a:bodyPr>
            <a:noAutofit/>
          </a:bodyPr>
          <a:lstStyle/>
          <a:p>
            <a:pPr marL="0" indent="457200">
              <a:lnSpc>
                <a:spcPct val="100000"/>
              </a:lnSpc>
              <a:spcBef>
                <a:spcPts val="600"/>
              </a:spcBef>
              <a:buNone/>
            </a:pPr>
            <a:r>
              <a:rPr lang="en-CA" sz="1600" b="1" dirty="0"/>
              <a:t>Dimensional Data </a:t>
            </a:r>
            <a:r>
              <a:rPr lang="en-CA" sz="1600" b="1" dirty="0" smtClean="0"/>
              <a:t>Modeling</a:t>
            </a:r>
            <a:r>
              <a:rPr lang="uk-UA" sz="1600" b="1" dirty="0" smtClean="0"/>
              <a:t> </a:t>
            </a:r>
            <a:r>
              <a:rPr lang="uk-UA" sz="1600" dirty="0" smtClean="0"/>
              <a:t>є </a:t>
            </a:r>
            <a:r>
              <a:rPr lang="uk-UA" sz="1600" dirty="0"/>
              <a:t>одним із методів моделювання даних, що використовується при проектуванні сховищ даних. Концепція розмірного моделювання була розроблена </a:t>
            </a:r>
            <a:r>
              <a:rPr lang="uk-UA" sz="1600" dirty="0" err="1"/>
              <a:t>Ральфом</a:t>
            </a:r>
            <a:r>
              <a:rPr lang="uk-UA" sz="1600" dirty="0"/>
              <a:t> </a:t>
            </a:r>
            <a:r>
              <a:rPr lang="uk-UA" sz="1600" dirty="0" err="1"/>
              <a:t>Кімболом</a:t>
            </a:r>
            <a:r>
              <a:rPr lang="uk-UA" sz="1600" dirty="0"/>
              <a:t>, яка складається з фактів і таблиць </a:t>
            </a:r>
            <a:r>
              <a:rPr lang="uk-UA" sz="1600" dirty="0" err="1"/>
              <a:t>розмірностей</a:t>
            </a:r>
            <a:r>
              <a:rPr lang="uk-UA" sz="1600" dirty="0"/>
              <a:t>. </a:t>
            </a:r>
            <a:endParaRPr lang="uk-UA" sz="1600" dirty="0" smtClean="0"/>
          </a:p>
          <a:p>
            <a:pPr marL="0" indent="457200">
              <a:lnSpc>
                <a:spcPct val="100000"/>
              </a:lnSpc>
              <a:spcBef>
                <a:spcPts val="600"/>
              </a:spcBef>
              <a:buNone/>
            </a:pPr>
            <a:r>
              <a:rPr lang="uk-UA" sz="1600" dirty="0" smtClean="0"/>
              <a:t>Оскільки </a:t>
            </a:r>
            <a:r>
              <a:rPr lang="uk-UA" sz="1600" dirty="0"/>
              <a:t>головною метою цього моделювання є покращення пошуку даних, його оптимізують для </a:t>
            </a:r>
            <a:r>
              <a:rPr lang="en-CA" sz="1600" dirty="0"/>
              <a:t>SELECT OPERATION. </a:t>
            </a:r>
            <a:r>
              <a:rPr lang="uk-UA" sz="1600" dirty="0"/>
              <a:t>Перевага використання цієї моделі полягає в тому, що ми можемо зберігати дані таким чином, що </a:t>
            </a:r>
            <a:r>
              <a:rPr lang="uk-UA" sz="1600" dirty="0" smtClean="0"/>
              <a:t>зберігання </a:t>
            </a:r>
            <a:r>
              <a:rPr lang="uk-UA" sz="1600" dirty="0"/>
              <a:t>та </a:t>
            </a:r>
            <a:r>
              <a:rPr lang="uk-UA" sz="1600" dirty="0" smtClean="0"/>
              <a:t>отримування даних </a:t>
            </a:r>
            <a:r>
              <a:rPr lang="uk-UA" sz="1600" dirty="0"/>
              <a:t>після збереження в сховищі </a:t>
            </a:r>
            <a:r>
              <a:rPr lang="uk-UA" sz="1600" dirty="0" smtClean="0"/>
              <a:t>даних не викликає складнощів.</a:t>
            </a:r>
          </a:p>
          <a:p>
            <a:pPr marL="0" indent="457200">
              <a:lnSpc>
                <a:spcPct val="100000"/>
              </a:lnSpc>
              <a:spcBef>
                <a:spcPts val="600"/>
              </a:spcBef>
              <a:buNone/>
            </a:pPr>
            <a:r>
              <a:rPr lang="uk-UA" sz="1600" dirty="0" smtClean="0"/>
              <a:t> </a:t>
            </a:r>
            <a:r>
              <a:rPr lang="uk-UA" sz="1600" dirty="0"/>
              <a:t>Розмірна модель — це модель даних, яка використовується багатьма системами </a:t>
            </a:r>
            <a:r>
              <a:rPr lang="en-CA" sz="1600" dirty="0"/>
              <a:t>OLAP.</a:t>
            </a:r>
            <a:endParaRPr lang="uk-UA" sz="1600" dirty="0"/>
          </a:p>
        </p:txBody>
      </p:sp>
      <p:sp>
        <p:nvSpPr>
          <p:cNvPr id="4" name="Объект 3"/>
          <p:cNvSpPr>
            <a:spLocks noGrp="1"/>
          </p:cNvSpPr>
          <p:nvPr>
            <p:ph sz="half" idx="2"/>
          </p:nvPr>
        </p:nvSpPr>
        <p:spPr>
          <a:xfrm>
            <a:off x="5971592" y="2194559"/>
            <a:ext cx="5979616" cy="4443349"/>
          </a:xfrm>
        </p:spPr>
        <p:txBody>
          <a:bodyPr>
            <a:noAutofit/>
          </a:bodyPr>
          <a:lstStyle/>
          <a:p>
            <a:pPr marL="0" indent="457200">
              <a:lnSpc>
                <a:spcPct val="100000"/>
              </a:lnSpc>
              <a:spcBef>
                <a:spcPts val="200"/>
              </a:spcBef>
              <a:buNone/>
            </a:pPr>
            <a:r>
              <a:rPr lang="uk-UA" sz="1600" b="1" u="sng" dirty="0"/>
              <a:t>Факти</a:t>
            </a:r>
            <a:r>
              <a:rPr lang="uk-UA" sz="1600" dirty="0"/>
              <a:t> – це вимірювані елементи даних, які представляють цікаві бізнес-метрики. Наприклад, у сховищі даних про продажі факти можуть включати дохід від продажів, продані одиниці та норми прибутку. Кожен факт пов’язаний з одним або кількома параметрами, створюючи зв’язок між фактом і описовими даними</a:t>
            </a:r>
            <a:r>
              <a:rPr lang="uk-UA" sz="1600" dirty="0" smtClean="0"/>
              <a:t>.</a:t>
            </a:r>
          </a:p>
          <a:p>
            <a:pPr marL="0" indent="457200">
              <a:lnSpc>
                <a:spcPct val="100000"/>
              </a:lnSpc>
              <a:spcBef>
                <a:spcPts val="200"/>
              </a:spcBef>
              <a:buNone/>
            </a:pPr>
            <a:r>
              <a:rPr lang="uk-UA" sz="1600" b="1" u="sng" dirty="0" smtClean="0"/>
              <a:t>Розмірності</a:t>
            </a:r>
            <a:r>
              <a:rPr lang="uk-UA" sz="1600" dirty="0" smtClean="0"/>
              <a:t> </a:t>
            </a:r>
            <a:r>
              <a:rPr lang="uk-UA" sz="1600" dirty="0"/>
              <a:t>– це описові елементи даних, які використовуються для категоризації або класифікації даних. Наприклад, у сховищі даних про продажі розміри можуть включати продукт, клієнта, час і місцезнаходження. Кожен вимір складається з набору атрибутів, які описують вимір. Наприклад, розмір продукту може включати такі атрибути, як назва продукту, категорія продукту та ціна продукту</a:t>
            </a:r>
            <a:r>
              <a:rPr lang="uk-UA" sz="1600" dirty="0" smtClean="0"/>
              <a:t>.</a:t>
            </a:r>
          </a:p>
          <a:p>
            <a:pPr marL="0" indent="457200">
              <a:lnSpc>
                <a:spcPct val="100000"/>
              </a:lnSpc>
              <a:spcBef>
                <a:spcPts val="200"/>
              </a:spcBef>
              <a:buNone/>
            </a:pPr>
            <a:r>
              <a:rPr lang="uk-UA" sz="1600" b="1" u="sng" dirty="0"/>
              <a:t>Атрибути</a:t>
            </a:r>
            <a:r>
              <a:rPr lang="uk-UA" sz="1600" dirty="0"/>
              <a:t> розмірності в моделюванні даних відомі як характеристики. Вони використовуються для фільтрації, пошуку фактів тощо. Для </a:t>
            </a:r>
            <a:r>
              <a:rPr lang="uk-UA" sz="1600" dirty="0" smtClean="0"/>
              <a:t>виміру «розташування» </a:t>
            </a:r>
            <a:r>
              <a:rPr lang="uk-UA" sz="1600" dirty="0"/>
              <a:t>атрибутами можуть бути штат, країна, поштовий індекс тощо.</a:t>
            </a:r>
          </a:p>
        </p:txBody>
      </p:sp>
      <p:sp>
        <p:nvSpPr>
          <p:cNvPr id="5" name="Номер слайда 4"/>
          <p:cNvSpPr>
            <a:spLocks noGrp="1"/>
          </p:cNvSpPr>
          <p:nvPr>
            <p:ph type="sldNum" sz="quarter" idx="12"/>
          </p:nvPr>
        </p:nvSpPr>
        <p:spPr/>
        <p:txBody>
          <a:bodyPr/>
          <a:lstStyle/>
          <a:p>
            <a:fld id="{4FAB73BC-B049-4115-A692-8D63A059BFB8}" type="slidenum">
              <a:rPr lang="en-US" smtClean="0"/>
              <a:t>15</a:t>
            </a:fld>
            <a:endParaRPr lang="en-US" dirty="0"/>
          </a:p>
        </p:txBody>
      </p:sp>
    </p:spTree>
    <p:extLst>
      <p:ext uri="{BB962C8B-B14F-4D97-AF65-F5344CB8AC3E}">
        <p14:creationId xmlns:p14="http://schemas.microsoft.com/office/powerpoint/2010/main" val="3412518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76542" y="195383"/>
            <a:ext cx="10058400" cy="1609344"/>
          </a:xfrm>
        </p:spPr>
        <p:txBody>
          <a:bodyPr vert="horz" lIns="91440" tIns="45720" rIns="91440" bIns="45720" rtlCol="0" anchor="ctr">
            <a:normAutofit fontScale="90000"/>
          </a:bodyPr>
          <a:lstStyle/>
          <a:p>
            <a:pPr algn="ctr"/>
            <a:r>
              <a:rPr lang="en-CA" sz="4400" dirty="0"/>
              <a:t>Dimensional </a:t>
            </a:r>
            <a:r>
              <a:rPr lang="en-US" sz="4400" dirty="0"/>
              <a:t>and multi</a:t>
            </a:r>
            <a:r>
              <a:rPr lang="en-CA" sz="4400" dirty="0"/>
              <a:t>Dimensional Data Modeling</a:t>
            </a:r>
            <a:endParaRPr lang="uk-UA" sz="4400" dirty="0"/>
          </a:p>
        </p:txBody>
      </p:sp>
      <p:sp>
        <p:nvSpPr>
          <p:cNvPr id="3" name="Объект 2"/>
          <p:cNvSpPr>
            <a:spLocks noGrp="1"/>
          </p:cNvSpPr>
          <p:nvPr>
            <p:ph sz="half" idx="1"/>
          </p:nvPr>
        </p:nvSpPr>
        <p:spPr/>
        <p:txBody>
          <a:bodyPr>
            <a:normAutofit fontScale="92500" lnSpcReduction="10000"/>
          </a:bodyPr>
          <a:lstStyle/>
          <a:p>
            <a:pPr marL="0" indent="457200">
              <a:lnSpc>
                <a:spcPct val="100000"/>
              </a:lnSpc>
              <a:spcBef>
                <a:spcPts val="600"/>
              </a:spcBef>
              <a:buNone/>
            </a:pPr>
            <a:r>
              <a:rPr lang="en-CA" b="1" dirty="0"/>
              <a:t>Dimensional Data Modeling</a:t>
            </a:r>
            <a:endParaRPr lang="en-US" dirty="0" smtClean="0"/>
          </a:p>
          <a:p>
            <a:pPr marL="0" indent="457200">
              <a:lnSpc>
                <a:spcPct val="100000"/>
              </a:lnSpc>
              <a:spcBef>
                <a:spcPts val="600"/>
              </a:spcBef>
              <a:buNone/>
            </a:pPr>
            <a:r>
              <a:rPr lang="uk-UA" dirty="0" smtClean="0"/>
              <a:t>У </a:t>
            </a:r>
            <a:r>
              <a:rPr lang="uk-UA" dirty="0"/>
              <a:t>моделі розмірних даних </a:t>
            </a:r>
            <a:r>
              <a:rPr lang="uk-UA" b="1" u="sng" dirty="0"/>
              <a:t>таблиця фактів </a:t>
            </a:r>
            <a:r>
              <a:rPr lang="uk-UA" dirty="0"/>
              <a:t>— це центральна таблиця, яка містить </a:t>
            </a:r>
            <a:r>
              <a:rPr lang="uk-UA" dirty="0" smtClean="0"/>
              <a:t>потрібні міри або </a:t>
            </a:r>
            <a:r>
              <a:rPr lang="uk-UA" dirty="0"/>
              <a:t>показники, оточена таблицями </a:t>
            </a:r>
            <a:r>
              <a:rPr lang="uk-UA" dirty="0" err="1"/>
              <a:t>розмірностей</a:t>
            </a:r>
            <a:r>
              <a:rPr lang="uk-UA" dirty="0"/>
              <a:t>, які описують атрибути показників. Таблиці розмірів пов’язані з таблицею фактів через зв’язки зовнішнього </a:t>
            </a:r>
            <a:r>
              <a:rPr lang="uk-UA" dirty="0" smtClean="0"/>
              <a:t>ключа.</a:t>
            </a:r>
          </a:p>
          <a:p>
            <a:pPr marL="0" indent="457200">
              <a:lnSpc>
                <a:spcPct val="100000"/>
              </a:lnSpc>
              <a:spcBef>
                <a:spcPts val="600"/>
              </a:spcBef>
              <a:buNone/>
            </a:pPr>
            <a:r>
              <a:rPr lang="uk-UA" dirty="0" smtClean="0"/>
              <a:t>Розмірності </a:t>
            </a:r>
            <a:r>
              <a:rPr lang="uk-UA" dirty="0"/>
              <a:t>факту </a:t>
            </a:r>
            <a:r>
              <a:rPr lang="uk-UA" dirty="0" smtClean="0"/>
              <a:t>вказані </a:t>
            </a:r>
            <a:r>
              <a:rPr lang="uk-UA" dirty="0"/>
              <a:t>в </a:t>
            </a:r>
            <a:r>
              <a:rPr lang="uk-UA" b="1" u="sng" dirty="0"/>
              <a:t>таблиці </a:t>
            </a:r>
            <a:r>
              <a:rPr lang="uk-UA" b="1" u="sng" dirty="0" err="1" smtClean="0"/>
              <a:t>розмірностей</a:t>
            </a:r>
            <a:r>
              <a:rPr lang="uk-UA" dirty="0" smtClean="0"/>
              <a:t>, </a:t>
            </a:r>
            <a:r>
              <a:rPr lang="uk-UA" dirty="0"/>
              <a:t>і вони в основному об’єднані зовнішнім ключем. Таблиці розмірності - це просто </a:t>
            </a:r>
            <a:r>
              <a:rPr lang="uk-UA" dirty="0" err="1"/>
              <a:t>денормалізовані</a:t>
            </a:r>
            <a:r>
              <a:rPr lang="uk-UA" dirty="0"/>
              <a:t> таблиці. Розміри можуть мати один або декілька зв’язків.</a:t>
            </a:r>
          </a:p>
        </p:txBody>
      </p:sp>
      <p:sp>
        <p:nvSpPr>
          <p:cNvPr id="4" name="Объект 3"/>
          <p:cNvSpPr>
            <a:spLocks noGrp="1"/>
          </p:cNvSpPr>
          <p:nvPr>
            <p:ph sz="half" idx="2"/>
          </p:nvPr>
        </p:nvSpPr>
        <p:spPr/>
        <p:txBody>
          <a:bodyPr>
            <a:normAutofit fontScale="92500" lnSpcReduction="10000"/>
          </a:bodyPr>
          <a:lstStyle/>
          <a:p>
            <a:pPr marL="0" indent="0">
              <a:buNone/>
            </a:pPr>
            <a:r>
              <a:rPr lang="en-CA" b="1" dirty="0" err="1"/>
              <a:t>MultiDimensional</a:t>
            </a:r>
            <a:r>
              <a:rPr lang="en-CA" b="1" dirty="0"/>
              <a:t> Data Model</a:t>
            </a:r>
          </a:p>
          <a:p>
            <a:pPr marL="0" indent="0">
              <a:buNone/>
            </a:pPr>
            <a:endParaRPr lang="uk-UA" dirty="0"/>
          </a:p>
        </p:txBody>
      </p:sp>
      <p:sp>
        <p:nvSpPr>
          <p:cNvPr id="5" name="Номер слайда 4"/>
          <p:cNvSpPr>
            <a:spLocks noGrp="1"/>
          </p:cNvSpPr>
          <p:nvPr>
            <p:ph type="sldNum" sz="quarter" idx="12"/>
          </p:nvPr>
        </p:nvSpPr>
        <p:spPr/>
        <p:txBody>
          <a:bodyPr/>
          <a:lstStyle/>
          <a:p>
            <a:fld id="{4FAB73BC-B049-4115-A692-8D63A059BFB8}" type="slidenum">
              <a:rPr lang="en-US" smtClean="0"/>
              <a:t>16</a:t>
            </a:fld>
            <a:endParaRPr lang="en-US" dirty="0"/>
          </a:p>
        </p:txBody>
      </p:sp>
      <p:pic>
        <p:nvPicPr>
          <p:cNvPr id="6" name="Объект 4">
            <a:hlinkClick r:id="rId3"/>
          </p:cNvPr>
          <p:cNvPicPr>
            <a:picLocks noChangeAspect="1"/>
          </p:cNvPicPr>
          <p:nvPr/>
        </p:nvPicPr>
        <p:blipFill>
          <a:blip r:embed="rId4"/>
          <a:stretch>
            <a:fillRect/>
          </a:stretch>
        </p:blipFill>
        <p:spPr>
          <a:xfrm>
            <a:off x="6364224" y="2981346"/>
            <a:ext cx="4754562" cy="2404067"/>
          </a:xfrm>
          <a:prstGeom prst="rect">
            <a:avLst/>
          </a:prstGeom>
        </p:spPr>
      </p:pic>
    </p:spTree>
    <p:extLst>
      <p:ext uri="{BB962C8B-B14F-4D97-AF65-F5344CB8AC3E}">
        <p14:creationId xmlns:p14="http://schemas.microsoft.com/office/powerpoint/2010/main" val="2883369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0704" y="0"/>
            <a:ext cx="10058400" cy="1609344"/>
          </a:xfrm>
        </p:spPr>
        <p:txBody>
          <a:bodyPr vert="horz" lIns="91440" tIns="45720" rIns="91440" bIns="45720" rtlCol="0" anchor="ctr">
            <a:normAutofit/>
          </a:bodyPr>
          <a:lstStyle/>
          <a:p>
            <a:pPr algn="ctr"/>
            <a:r>
              <a:rPr lang="uk-UA" sz="4400" dirty="0" smtClean="0"/>
              <a:t>Кроки створення моделі розмірних даних</a:t>
            </a:r>
            <a:endParaRPr lang="uk-UA" sz="4400" dirty="0"/>
          </a:p>
        </p:txBody>
      </p:sp>
      <p:sp>
        <p:nvSpPr>
          <p:cNvPr id="3" name="Объект 2"/>
          <p:cNvSpPr>
            <a:spLocks noGrp="1"/>
          </p:cNvSpPr>
          <p:nvPr>
            <p:ph sz="half" idx="1"/>
          </p:nvPr>
        </p:nvSpPr>
        <p:spPr>
          <a:xfrm>
            <a:off x="429208" y="1511559"/>
            <a:ext cx="5673011" cy="4917233"/>
          </a:xfrm>
        </p:spPr>
        <p:txBody>
          <a:bodyPr>
            <a:noAutofit/>
          </a:bodyPr>
          <a:lstStyle/>
          <a:p>
            <a:pPr marL="0" indent="457200">
              <a:lnSpc>
                <a:spcPct val="100000"/>
              </a:lnSpc>
              <a:spcBef>
                <a:spcPts val="300"/>
              </a:spcBef>
              <a:buNone/>
            </a:pPr>
            <a:r>
              <a:rPr lang="uk-UA" sz="1500" b="1" dirty="0"/>
              <a:t>Крок 1:</a:t>
            </a:r>
            <a:r>
              <a:rPr lang="uk-UA" sz="1500" dirty="0"/>
              <a:t> Визначення бізнес-цілі: Перший крок полягає у визначенні бізнес-цілі. Продажі, кадри, маркетинг тощо є деякими прикладами потреб організації. Оскільки це найважливіший етап моделювання даних, вибір бізнес-цілей також залежить від якості даних, доступних для цього процесу</a:t>
            </a:r>
            <a:r>
              <a:rPr lang="uk-UA" sz="1500" dirty="0" smtClean="0"/>
              <a:t>.</a:t>
            </a:r>
          </a:p>
          <a:p>
            <a:pPr marL="0" indent="457200">
              <a:lnSpc>
                <a:spcPct val="100000"/>
              </a:lnSpc>
              <a:spcBef>
                <a:spcPts val="300"/>
              </a:spcBef>
              <a:buNone/>
            </a:pPr>
            <a:r>
              <a:rPr lang="uk-UA" sz="1500" b="1" dirty="0" smtClean="0"/>
              <a:t>Крок </a:t>
            </a:r>
            <a:r>
              <a:rPr lang="uk-UA" sz="1500" b="1" dirty="0"/>
              <a:t>2. </a:t>
            </a:r>
            <a:r>
              <a:rPr lang="uk-UA" sz="1500" dirty="0"/>
              <a:t>Визначення деталізації: деталізація – це найнижчий рівень інформації, що зберігається в таблиці</a:t>
            </a:r>
            <a:r>
              <a:rPr lang="uk-UA" sz="1500" dirty="0" smtClean="0"/>
              <a:t>.</a:t>
            </a:r>
          </a:p>
          <a:p>
            <a:pPr marL="0" indent="457200">
              <a:lnSpc>
                <a:spcPct val="100000"/>
              </a:lnSpc>
              <a:spcBef>
                <a:spcPts val="300"/>
              </a:spcBef>
              <a:buNone/>
            </a:pPr>
            <a:r>
              <a:rPr lang="uk-UA" sz="1500" b="1" dirty="0"/>
              <a:t>Крок 3:</a:t>
            </a:r>
            <a:r>
              <a:rPr lang="uk-UA" sz="1500" dirty="0"/>
              <a:t> Ідентифікація </a:t>
            </a:r>
            <a:r>
              <a:rPr lang="uk-UA" sz="1500" dirty="0" smtClean="0"/>
              <a:t>вимірів </a:t>
            </a:r>
            <a:r>
              <a:rPr lang="uk-UA" sz="1500" dirty="0"/>
              <a:t>та їхніх атрибутів: </a:t>
            </a:r>
            <a:r>
              <a:rPr lang="uk-UA" sz="1500" dirty="0" smtClean="0"/>
              <a:t>виміри </a:t>
            </a:r>
            <a:r>
              <a:rPr lang="uk-UA" sz="1500" dirty="0"/>
              <a:t>– це об’єкти або речі. Виміри класифікують і описують факти та показники сховища даних у спосіб, який підтримує змістовні відповіді на бізнес-питання. Сховище даних організовує описові атрибути як стовпці в таблицях розмірів. Наприклад, вимір даних може містити такі дані, як рік, місяць і день тижня</a:t>
            </a:r>
            <a:r>
              <a:rPr lang="uk-UA" sz="1500" dirty="0" smtClean="0"/>
              <a:t>.</a:t>
            </a:r>
          </a:p>
          <a:p>
            <a:pPr marL="0" indent="457200">
              <a:lnSpc>
                <a:spcPct val="100000"/>
              </a:lnSpc>
              <a:spcBef>
                <a:spcPts val="300"/>
              </a:spcBef>
              <a:buNone/>
            </a:pPr>
            <a:r>
              <a:rPr lang="uk-UA" sz="1500" b="1" dirty="0"/>
              <a:t>Крок 4:</a:t>
            </a:r>
            <a:r>
              <a:rPr lang="uk-UA" sz="1500" dirty="0"/>
              <a:t> Виявлення факту: Вимірювані дані містяться в таблиці фактів. Більшість рядків таблиці фактів – це числові значення, такі як ціна або вартість за одиницю тощо</a:t>
            </a:r>
            <a:r>
              <a:rPr lang="uk-UA" sz="1500" dirty="0" smtClean="0"/>
              <a:t>.</a:t>
            </a:r>
          </a:p>
          <a:p>
            <a:pPr marL="0" indent="457200">
              <a:lnSpc>
                <a:spcPct val="100000"/>
              </a:lnSpc>
              <a:spcBef>
                <a:spcPts val="300"/>
              </a:spcBef>
              <a:buNone/>
            </a:pPr>
            <a:r>
              <a:rPr lang="uk-UA" sz="1500" b="1" dirty="0" smtClean="0"/>
              <a:t>Крок 5:</a:t>
            </a:r>
            <a:r>
              <a:rPr lang="ru-RU" sz="1500" dirty="0" smtClean="0"/>
              <a:t> </a:t>
            </a:r>
            <a:r>
              <a:rPr lang="uk-UA" sz="1500" dirty="0" smtClean="0"/>
              <a:t>Створення схеми: на цьому кроці ми реалізуємо модель вимірювання. Схема — це структура бази даних. Є дві популярні схеми: схема зірки та схема сніжинки.</a:t>
            </a:r>
          </a:p>
        </p:txBody>
      </p:sp>
      <p:graphicFrame>
        <p:nvGraphicFramePr>
          <p:cNvPr id="6" name="Объект 5"/>
          <p:cNvGraphicFramePr>
            <a:graphicFrameLocks noGrp="1"/>
          </p:cNvGraphicFramePr>
          <p:nvPr>
            <p:ph sz="half" idx="2"/>
            <p:extLst>
              <p:ext uri="{D42A27DB-BD31-4B8C-83A1-F6EECF244321}">
                <p14:modId xmlns:p14="http://schemas.microsoft.com/office/powerpoint/2010/main" val="1975131101"/>
              </p:ext>
            </p:extLst>
          </p:nvPr>
        </p:nvGraphicFramePr>
        <p:xfrm>
          <a:off x="6364288" y="1609345"/>
          <a:ext cx="4754562" cy="45628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Номер слайда 4"/>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2483683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484632"/>
            <a:ext cx="10058400" cy="1325507"/>
          </a:xfrm>
        </p:spPr>
        <p:txBody>
          <a:bodyPr vert="horz" lIns="91440" tIns="45720" rIns="91440" bIns="45720" rtlCol="0" anchor="ctr">
            <a:normAutofit/>
          </a:bodyPr>
          <a:lstStyle/>
          <a:p>
            <a:pPr algn="ctr"/>
            <a:r>
              <a:rPr lang="uk-UA" sz="4400" dirty="0"/>
              <a:t>Схема сніжинки</a:t>
            </a:r>
          </a:p>
        </p:txBody>
      </p:sp>
      <p:sp>
        <p:nvSpPr>
          <p:cNvPr id="3" name="Объект 2"/>
          <p:cNvSpPr>
            <a:spLocks noGrp="1"/>
          </p:cNvSpPr>
          <p:nvPr>
            <p:ph sz="half" idx="1"/>
          </p:nvPr>
        </p:nvSpPr>
        <p:spPr/>
        <p:txBody>
          <a:bodyPr>
            <a:normAutofit fontScale="85000" lnSpcReduction="10000"/>
          </a:bodyPr>
          <a:lstStyle/>
          <a:p>
            <a:pPr marL="0" indent="457200">
              <a:lnSpc>
                <a:spcPct val="110000"/>
              </a:lnSpc>
              <a:spcBef>
                <a:spcPts val="600"/>
              </a:spcBef>
              <a:buNone/>
            </a:pPr>
            <a:r>
              <a:rPr lang="uk-UA" dirty="0"/>
              <a:t>Схема сніжинки є різновидом багатовимірної моделі. Використовується для сховища даних. У схемі сніжинки міститься </a:t>
            </a:r>
            <a:r>
              <a:rPr lang="uk-UA" u="sng" dirty="0"/>
              <a:t>таблиця фактів, таблиці розмірності та одна або більше таблиць для кожної таблиці розмірності. </a:t>
            </a:r>
            <a:endParaRPr lang="uk-UA" u="sng" dirty="0" smtClean="0"/>
          </a:p>
          <a:p>
            <a:pPr marL="0" indent="457200">
              <a:lnSpc>
                <a:spcPct val="110000"/>
              </a:lnSpc>
              <a:spcBef>
                <a:spcPts val="600"/>
              </a:spcBef>
              <a:buNone/>
            </a:pPr>
            <a:r>
              <a:rPr lang="uk-UA" dirty="0" smtClean="0"/>
              <a:t>Схема </a:t>
            </a:r>
            <a:r>
              <a:rPr lang="uk-UA" dirty="0"/>
              <a:t>сніжинки — це нормалізована форма схеми зірок, яка зменшує </a:t>
            </a:r>
            <a:r>
              <a:rPr lang="uk-UA" dirty="0" smtClean="0"/>
              <a:t>надлишковість </a:t>
            </a:r>
            <a:r>
              <a:rPr lang="uk-UA" dirty="0"/>
              <a:t>і </a:t>
            </a:r>
            <a:r>
              <a:rPr lang="uk-UA" dirty="0" smtClean="0"/>
              <a:t>значно економить пам’ять</a:t>
            </a:r>
            <a:r>
              <a:rPr lang="uk-UA" dirty="0"/>
              <a:t>. </a:t>
            </a:r>
            <a:r>
              <a:rPr lang="uk-UA" dirty="0" smtClean="0"/>
              <a:t>Нею </a:t>
            </a:r>
            <a:r>
              <a:rPr lang="uk-UA" dirty="0"/>
              <a:t>легко керувати, оскільки </a:t>
            </a:r>
            <a:r>
              <a:rPr lang="uk-UA" dirty="0" smtClean="0"/>
              <a:t>вона </a:t>
            </a:r>
            <a:r>
              <a:rPr lang="uk-UA" dirty="0"/>
              <a:t>має меншу кількість з’єднань між таблицями, і в цьому простому та менш складному запиті використовується для доступу до даних із бази даних.</a:t>
            </a:r>
          </a:p>
        </p:txBody>
      </p:sp>
      <p:graphicFrame>
        <p:nvGraphicFramePr>
          <p:cNvPr id="6" name="Объект 5"/>
          <p:cNvGraphicFramePr>
            <a:graphicFrameLocks noGrp="1"/>
          </p:cNvGraphicFramePr>
          <p:nvPr>
            <p:ph sz="half" idx="2"/>
            <p:extLst>
              <p:ext uri="{D42A27DB-BD31-4B8C-83A1-F6EECF244321}">
                <p14:modId xmlns:p14="http://schemas.microsoft.com/office/powerpoint/2010/main" val="1059982376"/>
              </p:ext>
            </p:extLst>
          </p:nvPr>
        </p:nvGraphicFramePr>
        <p:xfrm>
          <a:off x="6364288" y="2193925"/>
          <a:ext cx="4754562" cy="397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Номер слайда 4"/>
          <p:cNvSpPr>
            <a:spLocks noGrp="1"/>
          </p:cNvSpPr>
          <p:nvPr>
            <p:ph type="sldNum" sz="quarter" idx="12"/>
          </p:nvPr>
        </p:nvSpPr>
        <p:spPr/>
        <p:txBody>
          <a:bodyPr/>
          <a:lstStyle/>
          <a:p>
            <a:fld id="{4FAB73BC-B049-4115-A692-8D63A059BFB8}" type="slidenum">
              <a:rPr lang="en-US" smtClean="0"/>
              <a:t>18</a:t>
            </a:fld>
            <a:endParaRPr lang="en-US" dirty="0"/>
          </a:p>
        </p:txBody>
      </p:sp>
      <p:sp>
        <p:nvSpPr>
          <p:cNvPr id="7" name="Овал 6"/>
          <p:cNvSpPr/>
          <p:nvPr/>
        </p:nvSpPr>
        <p:spPr>
          <a:xfrm>
            <a:off x="6298164" y="2631233"/>
            <a:ext cx="1343608" cy="8210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lvl="0" algn="ctr"/>
            <a:r>
              <a:rPr lang="uk-UA" sz="1100" dirty="0" smtClean="0"/>
              <a:t>Субтаблиця розмірності 1.1</a:t>
            </a:r>
            <a:endParaRPr lang="uk-UA" sz="1100" dirty="0"/>
          </a:p>
        </p:txBody>
      </p:sp>
      <p:sp>
        <p:nvSpPr>
          <p:cNvPr id="8" name="Овал 7"/>
          <p:cNvSpPr/>
          <p:nvPr/>
        </p:nvSpPr>
        <p:spPr>
          <a:xfrm>
            <a:off x="6364288" y="4954555"/>
            <a:ext cx="1343608" cy="82109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uk-UA" sz="1100" dirty="0"/>
              <a:t>Субтаблиця розмірності 1.2</a:t>
            </a:r>
            <a:endParaRPr lang="uk-UA" sz="1100" dirty="0"/>
          </a:p>
        </p:txBody>
      </p:sp>
      <p:cxnSp>
        <p:nvCxnSpPr>
          <p:cNvPr id="10" name="Прямая со стрелкой 9"/>
          <p:cNvCxnSpPr/>
          <p:nvPr/>
        </p:nvCxnSpPr>
        <p:spPr>
          <a:xfrm flipH="1" flipV="1">
            <a:off x="7119257" y="3452327"/>
            <a:ext cx="46653" cy="1679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flipH="1">
            <a:off x="7165910" y="4758612"/>
            <a:ext cx="83976" cy="1959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4435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63154" y="256965"/>
            <a:ext cx="10058400" cy="1082911"/>
          </a:xfrm>
        </p:spPr>
        <p:txBody>
          <a:bodyPr vert="horz" lIns="91440" tIns="45720" rIns="91440" bIns="45720" rtlCol="0" anchor="ctr">
            <a:normAutofit/>
          </a:bodyPr>
          <a:lstStyle/>
          <a:p>
            <a:pPr algn="ctr"/>
            <a:r>
              <a:rPr lang="uk-UA" sz="4400" dirty="0"/>
              <a:t>схема сузір'я Фактів</a:t>
            </a:r>
          </a:p>
        </p:txBody>
      </p:sp>
      <p:sp>
        <p:nvSpPr>
          <p:cNvPr id="3" name="Объект 2"/>
          <p:cNvSpPr>
            <a:spLocks noGrp="1"/>
          </p:cNvSpPr>
          <p:nvPr>
            <p:ph sz="half" idx="1"/>
          </p:nvPr>
        </p:nvSpPr>
        <p:spPr/>
        <p:txBody>
          <a:bodyPr vert="horz" lIns="91440" tIns="45720" rIns="91440" bIns="45720" rtlCol="0">
            <a:normAutofit fontScale="85000" lnSpcReduction="10000"/>
          </a:bodyPr>
          <a:lstStyle/>
          <a:p>
            <a:pPr marL="0" indent="457200">
              <a:lnSpc>
                <a:spcPct val="110000"/>
              </a:lnSpc>
              <a:spcBef>
                <a:spcPts val="600"/>
              </a:spcBef>
              <a:buNone/>
            </a:pPr>
            <a:r>
              <a:rPr lang="uk-UA" dirty="0"/>
              <a:t>Схема сузір'я фактів також є різновидом багатовимірної моделі. Схема сузір'я фактів складається з таблиць </a:t>
            </a:r>
            <a:r>
              <a:rPr lang="uk-UA" dirty="0" err="1"/>
              <a:t>розмірностей</a:t>
            </a:r>
            <a:r>
              <a:rPr lang="uk-UA" dirty="0"/>
              <a:t>, які спільно використовуються кількома таблицями фактів. </a:t>
            </a:r>
            <a:r>
              <a:rPr lang="uk-UA" dirty="0"/>
              <a:t>Фактична схема сузір’я складається з кількох зіркових схем одночасно. </a:t>
            </a:r>
            <a:endParaRPr lang="uk-UA" dirty="0" smtClean="0"/>
          </a:p>
          <a:p>
            <a:pPr marL="0" indent="457200">
              <a:lnSpc>
                <a:spcPct val="110000"/>
              </a:lnSpc>
              <a:spcBef>
                <a:spcPts val="600"/>
              </a:spcBef>
              <a:buNone/>
            </a:pPr>
            <a:r>
              <a:rPr lang="uk-UA" dirty="0" smtClean="0"/>
              <a:t>На </a:t>
            </a:r>
            <a:r>
              <a:rPr lang="uk-UA" dirty="0"/>
              <a:t>відміну від схеми сніжинки, схемою сузір'я</a:t>
            </a:r>
            <a:r>
              <a:rPr lang="uk-UA" dirty="0" smtClean="0"/>
              <a:t> </a:t>
            </a:r>
            <a:r>
              <a:rPr lang="uk-UA" dirty="0"/>
              <a:t>не дуже легко керувати, оскільки вона містить кілька </a:t>
            </a:r>
            <a:r>
              <a:rPr lang="uk-UA" dirty="0" smtClean="0"/>
              <a:t>зв'язків між </a:t>
            </a:r>
            <a:r>
              <a:rPr lang="uk-UA" dirty="0"/>
              <a:t>таблицями</a:t>
            </a:r>
            <a:r>
              <a:rPr lang="uk-UA" dirty="0" smtClean="0"/>
              <a:t>.</a:t>
            </a:r>
          </a:p>
          <a:p>
            <a:pPr marL="0" indent="457200">
              <a:lnSpc>
                <a:spcPct val="110000"/>
              </a:lnSpc>
              <a:spcBef>
                <a:spcPts val="600"/>
              </a:spcBef>
              <a:buNone/>
            </a:pPr>
            <a:r>
              <a:rPr lang="uk-UA" dirty="0" smtClean="0"/>
              <a:t> </a:t>
            </a:r>
            <a:r>
              <a:rPr lang="uk-UA" dirty="0"/>
              <a:t>На відміну від схеми сніжинки, схема сузір’я фактично використовує дуже складні запити для доступу до даних із бази даних.</a:t>
            </a:r>
          </a:p>
        </p:txBody>
      </p:sp>
      <p:sp>
        <p:nvSpPr>
          <p:cNvPr id="5" name="Номер слайда 4"/>
          <p:cNvSpPr>
            <a:spLocks noGrp="1"/>
          </p:cNvSpPr>
          <p:nvPr>
            <p:ph type="sldNum" sz="quarter" idx="12"/>
          </p:nvPr>
        </p:nvSpPr>
        <p:spPr/>
        <p:txBody>
          <a:bodyPr/>
          <a:lstStyle/>
          <a:p>
            <a:fld id="{4FAB73BC-B049-4115-A692-8D63A059BFB8}" type="slidenum">
              <a:rPr lang="en-US" smtClean="0"/>
              <a:t>19</a:t>
            </a:fld>
            <a:endParaRPr lang="en-US" dirty="0"/>
          </a:p>
        </p:txBody>
      </p:sp>
      <p:graphicFrame>
        <p:nvGraphicFramePr>
          <p:cNvPr id="6" name="Объект 5"/>
          <p:cNvGraphicFramePr>
            <a:graphicFrameLocks noGrp="1"/>
          </p:cNvGraphicFramePr>
          <p:nvPr>
            <p:ph sz="half" idx="2"/>
            <p:extLst>
              <p:ext uri="{D42A27DB-BD31-4B8C-83A1-F6EECF244321}">
                <p14:modId xmlns:p14="http://schemas.microsoft.com/office/powerpoint/2010/main" val="4005674940"/>
              </p:ext>
            </p:extLst>
          </p:nvPr>
        </p:nvGraphicFramePr>
        <p:xfrm>
          <a:off x="6364288" y="1464907"/>
          <a:ext cx="4754562" cy="47072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Овал 6"/>
          <p:cNvSpPr/>
          <p:nvPr/>
        </p:nvSpPr>
        <p:spPr>
          <a:xfrm>
            <a:off x="10199785" y="1704703"/>
            <a:ext cx="1838129" cy="97971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lvl="0" algn="ctr"/>
            <a:r>
              <a:rPr lang="uk-UA" sz="1100" dirty="0"/>
              <a:t>Таблиця фактів </a:t>
            </a:r>
            <a:r>
              <a:rPr lang="uk-UA" sz="1100" dirty="0" smtClean="0"/>
              <a:t>(відвантаження)</a:t>
            </a:r>
            <a:endParaRPr lang="uk-UA" sz="1100" dirty="0"/>
          </a:p>
        </p:txBody>
      </p:sp>
      <p:sp>
        <p:nvSpPr>
          <p:cNvPr id="8" name="Овал 7"/>
          <p:cNvSpPr/>
          <p:nvPr/>
        </p:nvSpPr>
        <p:spPr>
          <a:xfrm>
            <a:off x="10230203" y="4671278"/>
            <a:ext cx="1838129" cy="979714"/>
          </a:xfrm>
          <a:prstGeom prst="ellipse">
            <a:avLst/>
          </a:prstGeom>
        </p:spPr>
        <p:style>
          <a:lnRef idx="1">
            <a:schemeClr val="accent2"/>
          </a:lnRef>
          <a:fillRef idx="3">
            <a:schemeClr val="accent2"/>
          </a:fillRef>
          <a:effectRef idx="2">
            <a:schemeClr val="accent2"/>
          </a:effectRef>
          <a:fontRef idx="minor">
            <a:schemeClr val="lt1"/>
          </a:fontRef>
        </p:style>
        <p:txBody>
          <a:bodyPr rtlCol="0" anchor="ctr"/>
          <a:lstStyle/>
          <a:p>
            <a:pPr lvl="0" algn="ctr"/>
            <a:r>
              <a:rPr lang="uk-UA" sz="1100" dirty="0"/>
              <a:t>Таблиця розмірності </a:t>
            </a:r>
            <a:r>
              <a:rPr lang="uk-UA" sz="1100" dirty="0" smtClean="0"/>
              <a:t>(перевізник)</a:t>
            </a:r>
            <a:endParaRPr lang="uk-UA" sz="1100" dirty="0"/>
          </a:p>
        </p:txBody>
      </p:sp>
      <p:cxnSp>
        <p:nvCxnSpPr>
          <p:cNvPr id="10" name="Прямая со стрелкой 9"/>
          <p:cNvCxnSpPr/>
          <p:nvPr/>
        </p:nvCxnSpPr>
        <p:spPr>
          <a:xfrm flipH="1">
            <a:off x="9395927" y="2194560"/>
            <a:ext cx="8038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Прямая со стрелкой 11"/>
          <p:cNvCxnSpPr/>
          <p:nvPr/>
        </p:nvCxnSpPr>
        <p:spPr>
          <a:xfrm flipH="1">
            <a:off x="10608906" y="2684417"/>
            <a:ext cx="177282" cy="4786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p:cNvCxnSpPr>
            <a:endCxn id="8" idx="0"/>
          </p:cNvCxnSpPr>
          <p:nvPr/>
        </p:nvCxnSpPr>
        <p:spPr>
          <a:xfrm>
            <a:off x="11118849" y="2705691"/>
            <a:ext cx="30419" cy="1965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80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vert="horz" lIns="91440" tIns="45720" rIns="91440" bIns="45720" rtlCol="0" anchor="ctr">
            <a:normAutofit/>
          </a:bodyPr>
          <a:lstStyle/>
          <a:p>
            <a:r>
              <a:rPr lang="en-CA" sz="6600" b="1" dirty="0"/>
              <a:t>Data </a:t>
            </a:r>
            <a:r>
              <a:rPr lang="en-CA" sz="6600" b="1" dirty="0" smtClean="0"/>
              <a:t>Warehouse </a:t>
            </a:r>
            <a:r>
              <a:rPr lang="en-US" sz="6600" b="1" dirty="0" smtClean="0"/>
              <a:t>introduction</a:t>
            </a:r>
            <a:r>
              <a:rPr lang="en-CA" sz="6600" b="1" dirty="0" smtClean="0"/>
              <a:t> </a:t>
            </a:r>
            <a:endParaRPr lang="uk-UA" sz="6600" dirty="0"/>
          </a:p>
        </p:txBody>
      </p:sp>
      <p:sp>
        <p:nvSpPr>
          <p:cNvPr id="6" name="Текст 5"/>
          <p:cNvSpPr>
            <a:spLocks noGrp="1"/>
          </p:cNvSpPr>
          <p:nvPr>
            <p:ph type="body" idx="1"/>
          </p:nvPr>
        </p:nvSpPr>
        <p:spPr/>
        <p:txBody>
          <a:bodyPr/>
          <a:lstStyle/>
          <a:p>
            <a:endParaRPr lang="uk-UA"/>
          </a:p>
        </p:txBody>
      </p:sp>
      <p:sp>
        <p:nvSpPr>
          <p:cNvPr id="2" name="Номер слайда 1"/>
          <p:cNvSpPr>
            <a:spLocks noGrp="1"/>
          </p:cNvSpPr>
          <p:nvPr>
            <p:ph type="sldNum" sz="quarter" idx="12"/>
          </p:nvPr>
        </p:nvSpPr>
        <p:spPr/>
        <p:txBody>
          <a:bodyPr/>
          <a:lstStyle/>
          <a:p>
            <a:fld id="{4FAB73BC-B049-4115-A692-8D63A059BFB8}" type="slidenum">
              <a:rPr lang="en-US" smtClean="0"/>
              <a:pPr/>
              <a:t>2</a:t>
            </a:fld>
            <a:endParaRPr lang="en-US" dirty="0"/>
          </a:p>
        </p:txBody>
      </p:sp>
    </p:spTree>
    <p:extLst>
      <p:ext uri="{BB962C8B-B14F-4D97-AF65-F5344CB8AC3E}">
        <p14:creationId xmlns:p14="http://schemas.microsoft.com/office/powerpoint/2010/main" val="32322205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0"/>
            <a:ext cx="10058400" cy="1609344"/>
          </a:xfrm>
        </p:spPr>
        <p:txBody>
          <a:bodyPr vert="horz" lIns="91440" tIns="45720" rIns="91440" bIns="45720" rtlCol="0" anchor="ctr">
            <a:normAutofit/>
          </a:bodyPr>
          <a:lstStyle/>
          <a:p>
            <a:pPr algn="ctr"/>
            <a:r>
              <a:rPr lang="uk-UA" sz="4400" dirty="0" smtClean="0"/>
              <a:t>Різниця між </a:t>
            </a:r>
            <a:r>
              <a:rPr lang="en-US" sz="4400" dirty="0" smtClean="0"/>
              <a:t>Snowflake and </a:t>
            </a:r>
            <a:r>
              <a:rPr lang="en-US" sz="4400" dirty="0"/>
              <a:t>Fact Constellation Schema</a:t>
            </a:r>
            <a:endParaRPr lang="uk-UA" sz="4400" dirty="0"/>
          </a:p>
        </p:txBody>
      </p:sp>
      <p:pic>
        <p:nvPicPr>
          <p:cNvPr id="7" name="Объект 6"/>
          <p:cNvPicPr>
            <a:picLocks noGrp="1" noChangeAspect="1"/>
          </p:cNvPicPr>
          <p:nvPr>
            <p:ph idx="1"/>
          </p:nvPr>
        </p:nvPicPr>
        <p:blipFill>
          <a:blip r:embed="rId2"/>
          <a:stretch>
            <a:fillRect/>
          </a:stretch>
        </p:blipFill>
        <p:spPr>
          <a:xfrm>
            <a:off x="2296887" y="1609343"/>
            <a:ext cx="7618687" cy="4959407"/>
          </a:xfrm>
          <a:prstGeom prst="rect">
            <a:avLst/>
          </a:prstGeom>
        </p:spPr>
      </p:pic>
      <p:sp>
        <p:nvSpPr>
          <p:cNvPr id="5" name="Номер слайда 4"/>
          <p:cNvSpPr>
            <a:spLocks noGrp="1"/>
          </p:cNvSpPr>
          <p:nvPr>
            <p:ph type="sldNum" sz="quarter" idx="12"/>
          </p:nvPr>
        </p:nvSpPr>
        <p:spPr/>
        <p:txBody>
          <a:bodyPr/>
          <a:lstStyle/>
          <a:p>
            <a:fld id="{4FAB73BC-B049-4115-A692-8D63A059BFB8}" type="slidenum">
              <a:rPr lang="en-US" smtClean="0"/>
              <a:t>20</a:t>
            </a:fld>
            <a:endParaRPr lang="en-US" dirty="0"/>
          </a:p>
        </p:txBody>
      </p:sp>
    </p:spTree>
    <p:extLst>
      <p:ext uri="{BB962C8B-B14F-4D97-AF65-F5344CB8AC3E}">
        <p14:creationId xmlns:p14="http://schemas.microsoft.com/office/powerpoint/2010/main" val="1775077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p:txBody>
          <a:bodyPr>
            <a:normAutofit/>
          </a:bodyPr>
          <a:lstStyle/>
          <a:p>
            <a:r>
              <a:rPr lang="en-CA" sz="6600" b="1" dirty="0"/>
              <a:t>Data Warehouse </a:t>
            </a:r>
            <a:r>
              <a:rPr lang="en-CA" sz="6600" b="1" dirty="0" smtClean="0"/>
              <a:t>Architecture</a:t>
            </a:r>
            <a:endParaRPr lang="uk-UA" sz="6600" dirty="0"/>
          </a:p>
        </p:txBody>
      </p:sp>
      <p:sp>
        <p:nvSpPr>
          <p:cNvPr id="7" name="Текст 6"/>
          <p:cNvSpPr>
            <a:spLocks noGrp="1"/>
          </p:cNvSpPr>
          <p:nvPr>
            <p:ph type="body" idx="1"/>
          </p:nvPr>
        </p:nvSpPr>
        <p:spPr/>
        <p:txBody>
          <a:bodyPr/>
          <a:lstStyle/>
          <a:p>
            <a:endParaRPr lang="uk-UA"/>
          </a:p>
        </p:txBody>
      </p:sp>
      <p:sp>
        <p:nvSpPr>
          <p:cNvPr id="5" name="Номер слайда 4"/>
          <p:cNvSpPr>
            <a:spLocks noGrp="1"/>
          </p:cNvSpPr>
          <p:nvPr>
            <p:ph type="sldNum" sz="quarter" idx="12"/>
          </p:nvPr>
        </p:nvSpPr>
        <p:spPr/>
        <p:txBody>
          <a:bodyPr/>
          <a:lstStyle/>
          <a:p>
            <a:fld id="{4FAB73BC-B049-4115-A692-8D63A059BFB8}" type="slidenum">
              <a:rPr lang="en-US" smtClean="0"/>
              <a:t>21</a:t>
            </a:fld>
            <a:endParaRPr lang="en-US" dirty="0"/>
          </a:p>
        </p:txBody>
      </p:sp>
    </p:spTree>
    <p:extLst>
      <p:ext uri="{BB962C8B-B14F-4D97-AF65-F5344CB8AC3E}">
        <p14:creationId xmlns:p14="http://schemas.microsoft.com/office/powerpoint/2010/main" val="1585160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069848" y="484632"/>
            <a:ext cx="10058400" cy="1353499"/>
          </a:xfrm>
        </p:spPr>
        <p:txBody>
          <a:bodyPr vert="horz" lIns="91440" tIns="45720" rIns="91440" bIns="45720" rtlCol="0" anchor="ctr">
            <a:normAutofit/>
          </a:bodyPr>
          <a:lstStyle/>
          <a:p>
            <a:pPr algn="ctr"/>
            <a:r>
              <a:rPr lang="uk-UA" sz="4400" dirty="0"/>
              <a:t>Архітектура Сховища даних </a:t>
            </a:r>
          </a:p>
        </p:txBody>
      </p:sp>
      <p:pic>
        <p:nvPicPr>
          <p:cNvPr id="8" name="Объект 7"/>
          <p:cNvPicPr>
            <a:picLocks noGrp="1" noChangeAspect="1"/>
          </p:cNvPicPr>
          <p:nvPr>
            <p:ph idx="1"/>
          </p:nvPr>
        </p:nvPicPr>
        <p:blipFill>
          <a:blip r:embed="rId3"/>
          <a:stretch>
            <a:fillRect/>
          </a:stretch>
        </p:blipFill>
        <p:spPr>
          <a:xfrm>
            <a:off x="1504722" y="1955508"/>
            <a:ext cx="8796273" cy="4232294"/>
          </a:xfrm>
          <a:prstGeom prst="rect">
            <a:avLst/>
          </a:prstGeom>
        </p:spPr>
      </p:pic>
      <p:sp>
        <p:nvSpPr>
          <p:cNvPr id="5" name="Номер слайда 4"/>
          <p:cNvSpPr>
            <a:spLocks noGrp="1"/>
          </p:cNvSpPr>
          <p:nvPr>
            <p:ph type="sldNum" sz="quarter" idx="12"/>
          </p:nvPr>
        </p:nvSpPr>
        <p:spPr/>
        <p:txBody>
          <a:bodyPr/>
          <a:lstStyle/>
          <a:p>
            <a:fld id="{4FAB73BC-B049-4115-A692-8D63A059BFB8}" type="slidenum">
              <a:rPr lang="en-US" smtClean="0"/>
              <a:t>22</a:t>
            </a:fld>
            <a:endParaRPr lang="en-US" dirty="0"/>
          </a:p>
        </p:txBody>
      </p:sp>
    </p:spTree>
    <p:extLst>
      <p:ext uri="{BB962C8B-B14F-4D97-AF65-F5344CB8AC3E}">
        <p14:creationId xmlns:p14="http://schemas.microsoft.com/office/powerpoint/2010/main" val="628301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0"/>
            <a:ext cx="10058400" cy="1204209"/>
          </a:xfrm>
        </p:spPr>
        <p:txBody>
          <a:bodyPr vert="horz" lIns="91440" tIns="45720" rIns="91440" bIns="45720" rtlCol="0" anchor="ctr">
            <a:normAutofit/>
          </a:bodyPr>
          <a:lstStyle/>
          <a:p>
            <a:pPr algn="ctr"/>
            <a:r>
              <a:rPr lang="en-CA" sz="4400" dirty="0"/>
              <a:t>Top-Down </a:t>
            </a:r>
            <a:r>
              <a:rPr lang="en-CA" sz="4400" dirty="0"/>
              <a:t>Approach</a:t>
            </a:r>
            <a:endParaRPr lang="uk-UA" sz="4400" dirty="0"/>
          </a:p>
        </p:txBody>
      </p:sp>
      <p:sp>
        <p:nvSpPr>
          <p:cNvPr id="3" name="Объект 2"/>
          <p:cNvSpPr>
            <a:spLocks noGrp="1"/>
          </p:cNvSpPr>
          <p:nvPr>
            <p:ph sz="half" idx="1"/>
          </p:nvPr>
        </p:nvSpPr>
        <p:spPr/>
        <p:txBody>
          <a:bodyPr>
            <a:normAutofit fontScale="85000" lnSpcReduction="20000"/>
          </a:bodyPr>
          <a:lstStyle/>
          <a:p>
            <a:pPr marL="0" indent="457200">
              <a:lnSpc>
                <a:spcPct val="110000"/>
              </a:lnSpc>
              <a:spcBef>
                <a:spcPts val="600"/>
              </a:spcBef>
              <a:buNone/>
            </a:pPr>
            <a:r>
              <a:rPr lang="uk-UA" dirty="0"/>
              <a:t>Початковий підхід, розроблений Біллом </a:t>
            </a:r>
            <a:r>
              <a:rPr lang="uk-UA" dirty="0" err="1"/>
              <a:t>Інмоном</a:t>
            </a:r>
            <a:r>
              <a:rPr lang="uk-UA" dirty="0"/>
              <a:t>, відомий як </a:t>
            </a:r>
            <a:r>
              <a:rPr lang="uk-UA" u="sng" dirty="0" smtClean="0"/>
              <a:t>підхід зверху вниз</a:t>
            </a:r>
            <a:r>
              <a:rPr lang="uk-UA" dirty="0" smtClean="0"/>
              <a:t>, </a:t>
            </a:r>
            <a:r>
              <a:rPr lang="uk-UA" dirty="0"/>
              <a:t>починається зі створення єдиного сховища даних для всієї компанії. Об’єднує та обробляє зовнішні дані за допомогою процесу </a:t>
            </a:r>
            <a:r>
              <a:rPr lang="en-CA" dirty="0"/>
              <a:t>ETL (Extract, Transform, Load), </a:t>
            </a:r>
            <a:r>
              <a:rPr lang="uk-UA" dirty="0"/>
              <a:t>а потім зберігає їх у сховищі даних. </a:t>
            </a:r>
            <a:endParaRPr lang="uk-UA" dirty="0" smtClean="0"/>
          </a:p>
          <a:p>
            <a:pPr marL="0" indent="457200">
              <a:lnSpc>
                <a:spcPct val="110000"/>
              </a:lnSpc>
              <a:spcBef>
                <a:spcPts val="600"/>
              </a:spcBef>
              <a:buNone/>
            </a:pPr>
            <a:r>
              <a:rPr lang="uk-UA" dirty="0" smtClean="0"/>
              <a:t>Потім </a:t>
            </a:r>
            <a:r>
              <a:rPr lang="uk-UA" dirty="0"/>
              <a:t>звідти формуються спеціалізовані вітрини даних для відділів різних організацій, наприклад, фінансового відділу. </a:t>
            </a:r>
            <a:endParaRPr lang="uk-UA" dirty="0" smtClean="0"/>
          </a:p>
          <a:p>
            <a:pPr marL="0" indent="457200">
              <a:lnSpc>
                <a:spcPct val="110000"/>
              </a:lnSpc>
              <a:spcBef>
                <a:spcPts val="600"/>
              </a:spcBef>
              <a:buNone/>
            </a:pPr>
            <a:r>
              <a:rPr lang="uk-UA" dirty="0" smtClean="0"/>
              <a:t>Сильна </a:t>
            </a:r>
            <a:r>
              <a:rPr lang="uk-UA" dirty="0"/>
              <a:t>сторона цього методу полягає в тому, що він пропонує чітку структуру для керування даними, однак цей метод може бути дорогим і займати багато часу, тому він ідеальний лише для великих організацій.</a:t>
            </a:r>
          </a:p>
        </p:txBody>
      </p:sp>
      <p:sp>
        <p:nvSpPr>
          <p:cNvPr id="5" name="Номер слайда 4"/>
          <p:cNvSpPr>
            <a:spLocks noGrp="1"/>
          </p:cNvSpPr>
          <p:nvPr>
            <p:ph type="sldNum" sz="quarter" idx="12"/>
          </p:nvPr>
        </p:nvSpPr>
        <p:spPr/>
        <p:txBody>
          <a:bodyPr/>
          <a:lstStyle/>
          <a:p>
            <a:fld id="{4FAB73BC-B049-4115-A692-8D63A059BFB8}" type="slidenum">
              <a:rPr lang="en-US" smtClean="0"/>
              <a:t>23</a:t>
            </a:fld>
            <a:endParaRPr lang="en-US" dirty="0"/>
          </a:p>
        </p:txBody>
      </p:sp>
      <p:sp>
        <p:nvSpPr>
          <p:cNvPr id="10" name="Вертикальный свиток 9"/>
          <p:cNvSpPr/>
          <p:nvPr/>
        </p:nvSpPr>
        <p:spPr>
          <a:xfrm>
            <a:off x="6136091" y="3021994"/>
            <a:ext cx="1129004" cy="867747"/>
          </a:xfrm>
          <a:prstGeom prst="verticalScrol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a:t>Source </a:t>
            </a:r>
            <a:r>
              <a:rPr lang="en-US" sz="1600" dirty="0" smtClean="0"/>
              <a:t>2</a:t>
            </a:r>
            <a:endParaRPr lang="uk-UA" sz="1600" dirty="0"/>
          </a:p>
        </p:txBody>
      </p:sp>
      <p:sp>
        <p:nvSpPr>
          <p:cNvPr id="11" name="Вертикальный свиток 10"/>
          <p:cNvSpPr/>
          <p:nvPr/>
        </p:nvSpPr>
        <p:spPr>
          <a:xfrm>
            <a:off x="6136091" y="1847741"/>
            <a:ext cx="1129004" cy="867747"/>
          </a:xfrm>
          <a:prstGeom prst="verticalScrol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a:t>Source 1</a:t>
            </a:r>
            <a:endParaRPr lang="uk-UA" sz="1600" dirty="0"/>
          </a:p>
        </p:txBody>
      </p:sp>
      <p:sp>
        <p:nvSpPr>
          <p:cNvPr id="12" name="Вертикальный свиток 11"/>
          <p:cNvSpPr/>
          <p:nvPr/>
        </p:nvSpPr>
        <p:spPr>
          <a:xfrm>
            <a:off x="6136091" y="4496231"/>
            <a:ext cx="1129004" cy="867747"/>
          </a:xfrm>
          <a:prstGeom prst="verticalScrol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a:t>Source </a:t>
            </a:r>
            <a:r>
              <a:rPr lang="en-US" sz="1600" dirty="0" smtClean="0"/>
              <a:t>N</a:t>
            </a:r>
            <a:endParaRPr lang="uk-UA" sz="1600" dirty="0"/>
          </a:p>
        </p:txBody>
      </p:sp>
      <p:sp>
        <p:nvSpPr>
          <p:cNvPr id="13" name="Блок-схема: типовой процесс 12"/>
          <p:cNvSpPr/>
          <p:nvPr/>
        </p:nvSpPr>
        <p:spPr>
          <a:xfrm>
            <a:off x="7589705" y="3144924"/>
            <a:ext cx="1166326" cy="621885"/>
          </a:xfrm>
          <a:prstGeom prst="flowChartPredefined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ETL</a:t>
            </a:r>
            <a:endParaRPr lang="uk-UA" dirty="0"/>
          </a:p>
        </p:txBody>
      </p:sp>
      <p:sp>
        <p:nvSpPr>
          <p:cNvPr id="14" name="Блок-схема: магнитный диск 13"/>
          <p:cNvSpPr/>
          <p:nvPr/>
        </p:nvSpPr>
        <p:spPr>
          <a:xfrm>
            <a:off x="9448736" y="3020868"/>
            <a:ext cx="1679511" cy="86195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smtClean="0"/>
              <a:t>Data </a:t>
            </a:r>
            <a:r>
              <a:rPr lang="en-CA" dirty="0"/>
              <a:t>warehouse</a:t>
            </a:r>
            <a:endParaRPr lang="uk-UA" dirty="0"/>
          </a:p>
        </p:txBody>
      </p:sp>
      <p:sp>
        <p:nvSpPr>
          <p:cNvPr id="15" name="Блок-схема: типовой процесс 14"/>
          <p:cNvSpPr/>
          <p:nvPr/>
        </p:nvSpPr>
        <p:spPr>
          <a:xfrm>
            <a:off x="9630680" y="1783521"/>
            <a:ext cx="1315617" cy="777420"/>
          </a:xfrm>
          <a:prstGeom prst="flowChartPredefined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Data Mining</a:t>
            </a:r>
            <a:endParaRPr lang="uk-UA" dirty="0"/>
          </a:p>
        </p:txBody>
      </p:sp>
      <p:sp>
        <p:nvSpPr>
          <p:cNvPr id="16" name="Блок-схема: дисплей 15"/>
          <p:cNvSpPr/>
          <p:nvPr/>
        </p:nvSpPr>
        <p:spPr>
          <a:xfrm>
            <a:off x="8172868" y="4542321"/>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1</a:t>
            </a:r>
            <a:endParaRPr lang="uk-UA" sz="1600" dirty="0"/>
          </a:p>
        </p:txBody>
      </p:sp>
      <p:sp>
        <p:nvSpPr>
          <p:cNvPr id="17" name="Блок-схема: дисплей 16"/>
          <p:cNvSpPr/>
          <p:nvPr/>
        </p:nvSpPr>
        <p:spPr>
          <a:xfrm>
            <a:off x="9630681" y="4496231"/>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2</a:t>
            </a:r>
            <a:endParaRPr lang="uk-UA" sz="1600" dirty="0"/>
          </a:p>
        </p:txBody>
      </p:sp>
      <p:sp>
        <p:nvSpPr>
          <p:cNvPr id="18" name="Блок-схема: дисплей 17"/>
          <p:cNvSpPr/>
          <p:nvPr/>
        </p:nvSpPr>
        <p:spPr>
          <a:xfrm>
            <a:off x="10806338" y="5252011"/>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N</a:t>
            </a:r>
            <a:endParaRPr lang="uk-UA" sz="1600" dirty="0"/>
          </a:p>
        </p:txBody>
      </p:sp>
      <p:cxnSp>
        <p:nvCxnSpPr>
          <p:cNvPr id="20" name="Прямая со стрелкой 19"/>
          <p:cNvCxnSpPr>
            <a:stCxn id="11" idx="3"/>
            <a:endCxn id="13" idx="0"/>
          </p:cNvCxnSpPr>
          <p:nvPr/>
        </p:nvCxnSpPr>
        <p:spPr>
          <a:xfrm>
            <a:off x="7156627" y="2281615"/>
            <a:ext cx="1016241" cy="863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p:cNvCxnSpPr>
            <a:stCxn id="10" idx="3"/>
            <a:endCxn id="13" idx="1"/>
          </p:cNvCxnSpPr>
          <p:nvPr/>
        </p:nvCxnSpPr>
        <p:spPr>
          <a:xfrm flipV="1">
            <a:off x="7156627" y="3455867"/>
            <a:ext cx="43307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Прямая со стрелкой 23"/>
          <p:cNvCxnSpPr>
            <a:stCxn id="12" idx="3"/>
            <a:endCxn id="13" idx="2"/>
          </p:cNvCxnSpPr>
          <p:nvPr/>
        </p:nvCxnSpPr>
        <p:spPr>
          <a:xfrm flipV="1">
            <a:off x="7156627" y="3766809"/>
            <a:ext cx="1016241" cy="1163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Прямая со стрелкой 25"/>
          <p:cNvCxnSpPr>
            <a:stCxn id="13" idx="3"/>
            <a:endCxn id="14" idx="2"/>
          </p:cNvCxnSpPr>
          <p:nvPr/>
        </p:nvCxnSpPr>
        <p:spPr>
          <a:xfrm flipV="1">
            <a:off x="8756031" y="3451846"/>
            <a:ext cx="692705" cy="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a:stCxn id="14" idx="1"/>
            <a:endCxn id="15" idx="2"/>
          </p:cNvCxnSpPr>
          <p:nvPr/>
        </p:nvCxnSpPr>
        <p:spPr>
          <a:xfrm flipH="1" flipV="1">
            <a:off x="10288489" y="2560941"/>
            <a:ext cx="3" cy="459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Соединительная линия уступом 31"/>
          <p:cNvCxnSpPr>
            <a:stCxn id="14" idx="3"/>
            <a:endCxn id="16" idx="0"/>
          </p:cNvCxnSpPr>
          <p:nvPr/>
        </p:nvCxnSpPr>
        <p:spPr>
          <a:xfrm rot="5400000">
            <a:off x="9229837" y="3483665"/>
            <a:ext cx="659497" cy="14578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Прямая со стрелкой 33"/>
          <p:cNvCxnSpPr>
            <a:stCxn id="14" idx="3"/>
            <a:endCxn id="17" idx="0"/>
          </p:cNvCxnSpPr>
          <p:nvPr/>
        </p:nvCxnSpPr>
        <p:spPr>
          <a:xfrm flipH="1">
            <a:off x="10288490" y="3882824"/>
            <a:ext cx="2" cy="613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Соединительная линия уступом 35"/>
          <p:cNvCxnSpPr>
            <a:stCxn id="14" idx="3"/>
            <a:endCxn id="18" idx="0"/>
          </p:cNvCxnSpPr>
          <p:nvPr/>
        </p:nvCxnSpPr>
        <p:spPr>
          <a:xfrm rot="16200000" flipH="1">
            <a:off x="10191726" y="3979589"/>
            <a:ext cx="1369187" cy="1175655"/>
          </a:xfrm>
          <a:prstGeom prst="bentConnector3">
            <a:avLst>
              <a:gd name="adj1" fmla="val 2342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4823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0704" y="0"/>
            <a:ext cx="10058400" cy="1609344"/>
          </a:xfrm>
        </p:spPr>
        <p:txBody>
          <a:bodyPr vert="horz" lIns="91440" tIns="45720" rIns="91440" bIns="45720" rtlCol="0" anchor="ctr">
            <a:normAutofit/>
          </a:bodyPr>
          <a:lstStyle/>
          <a:p>
            <a:pPr algn="ctr"/>
            <a:r>
              <a:rPr lang="en-CA" sz="4400" dirty="0"/>
              <a:t> Bottom-Up </a:t>
            </a:r>
            <a:r>
              <a:rPr lang="en-CA" sz="4400" dirty="0"/>
              <a:t>Approach</a:t>
            </a:r>
            <a:endParaRPr lang="uk-UA" sz="4400" dirty="0"/>
          </a:p>
        </p:txBody>
      </p:sp>
      <p:sp>
        <p:nvSpPr>
          <p:cNvPr id="3" name="Объект 2"/>
          <p:cNvSpPr>
            <a:spLocks noGrp="1"/>
          </p:cNvSpPr>
          <p:nvPr>
            <p:ph sz="half" idx="1"/>
          </p:nvPr>
        </p:nvSpPr>
        <p:spPr>
          <a:xfrm>
            <a:off x="445351" y="2017779"/>
            <a:ext cx="4754880" cy="3977640"/>
          </a:xfrm>
        </p:spPr>
        <p:txBody>
          <a:bodyPr vert="horz" lIns="91440" tIns="45720" rIns="91440" bIns="45720" rtlCol="0">
            <a:normAutofit fontScale="77500" lnSpcReduction="20000"/>
          </a:bodyPr>
          <a:lstStyle/>
          <a:p>
            <a:pPr marL="0" indent="457200">
              <a:lnSpc>
                <a:spcPct val="110000"/>
              </a:lnSpc>
              <a:spcBef>
                <a:spcPts val="600"/>
              </a:spcBef>
              <a:buNone/>
            </a:pPr>
            <a:r>
              <a:rPr lang="uk-UA" dirty="0"/>
              <a:t>Підхід «знизу вгору» — це підхід </a:t>
            </a:r>
            <a:r>
              <a:rPr lang="uk-UA" dirty="0" err="1"/>
              <a:t>Ральфа</a:t>
            </a:r>
            <a:r>
              <a:rPr lang="uk-UA" dirty="0"/>
              <a:t> </a:t>
            </a:r>
            <a:r>
              <a:rPr lang="uk-UA" dirty="0" err="1"/>
              <a:t>Кімбола</a:t>
            </a:r>
            <a:r>
              <a:rPr lang="uk-UA" dirty="0"/>
              <a:t> до створення окремих вітрин даних, які лежать у центрі конкретних бізнес-цілей або функцій, таких як маркетинг або продажі. </a:t>
            </a:r>
            <a:r>
              <a:rPr lang="uk-UA" dirty="0"/>
              <a:t>Ці вітрини даних спочатку витягуються, трансформуються та завантажуються, щоб надати організаціям можливість миттєво створювати звіти. </a:t>
            </a:r>
            <a:endParaRPr lang="en-US" dirty="0" smtClean="0"/>
          </a:p>
          <a:p>
            <a:pPr marL="0" indent="457200">
              <a:lnSpc>
                <a:spcPct val="110000"/>
              </a:lnSpc>
              <a:spcBef>
                <a:spcPts val="600"/>
              </a:spcBef>
              <a:buNone/>
            </a:pPr>
            <a:r>
              <a:rPr lang="uk-UA" dirty="0" smtClean="0"/>
              <a:t>У </a:t>
            </a:r>
            <a:r>
              <a:rPr lang="uk-UA" dirty="0"/>
              <a:t>свою чергу, ці вітрини даних пов’язані з більш централізованою та широкою системою сховищ даних. Це більш гнучкий метод навчання, дешевший і найкраще рекомендований для невеликих організацій. </a:t>
            </a:r>
            <a:endParaRPr lang="en-US" dirty="0" smtClean="0"/>
          </a:p>
          <a:p>
            <a:pPr marL="0" indent="457200">
              <a:lnSpc>
                <a:spcPct val="110000"/>
              </a:lnSpc>
              <a:spcBef>
                <a:spcPts val="600"/>
              </a:spcBef>
              <a:buNone/>
            </a:pPr>
            <a:r>
              <a:rPr lang="uk-UA" dirty="0" smtClean="0"/>
              <a:t>Тим </a:t>
            </a:r>
            <a:r>
              <a:rPr lang="uk-UA" dirty="0"/>
              <a:t>не менш, це тягне за собою створення накопичених даних і розбіжностей, і це може не дозволити організації мати узгоджену перспективу в її різних відділах.</a:t>
            </a:r>
          </a:p>
        </p:txBody>
      </p:sp>
      <p:sp>
        <p:nvSpPr>
          <p:cNvPr id="5" name="Номер слайда 4"/>
          <p:cNvSpPr>
            <a:spLocks noGrp="1"/>
          </p:cNvSpPr>
          <p:nvPr>
            <p:ph type="sldNum" sz="quarter" idx="12"/>
          </p:nvPr>
        </p:nvSpPr>
        <p:spPr/>
        <p:txBody>
          <a:bodyPr/>
          <a:lstStyle/>
          <a:p>
            <a:fld id="{4FAB73BC-B049-4115-A692-8D63A059BFB8}" type="slidenum">
              <a:rPr lang="en-US" smtClean="0"/>
              <a:t>24</a:t>
            </a:fld>
            <a:endParaRPr lang="en-US" dirty="0"/>
          </a:p>
        </p:txBody>
      </p:sp>
      <p:sp>
        <p:nvSpPr>
          <p:cNvPr id="6" name="Вертикальный свиток 5"/>
          <p:cNvSpPr/>
          <p:nvPr/>
        </p:nvSpPr>
        <p:spPr>
          <a:xfrm>
            <a:off x="5277675" y="3021994"/>
            <a:ext cx="1129004" cy="867747"/>
          </a:xfrm>
          <a:prstGeom prst="verticalScrol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a:t>Source </a:t>
            </a:r>
            <a:r>
              <a:rPr lang="en-US" sz="1600" dirty="0" smtClean="0"/>
              <a:t>2</a:t>
            </a:r>
            <a:endParaRPr lang="uk-UA" sz="1600" dirty="0"/>
          </a:p>
        </p:txBody>
      </p:sp>
      <p:sp>
        <p:nvSpPr>
          <p:cNvPr id="7" name="Вертикальный свиток 6"/>
          <p:cNvSpPr/>
          <p:nvPr/>
        </p:nvSpPr>
        <p:spPr>
          <a:xfrm>
            <a:off x="5277675" y="1847741"/>
            <a:ext cx="1129004" cy="867747"/>
          </a:xfrm>
          <a:prstGeom prst="verticalScrol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a:t>Source 1</a:t>
            </a:r>
            <a:endParaRPr lang="uk-UA" sz="1600" dirty="0"/>
          </a:p>
        </p:txBody>
      </p:sp>
      <p:sp>
        <p:nvSpPr>
          <p:cNvPr id="8" name="Вертикальный свиток 7"/>
          <p:cNvSpPr/>
          <p:nvPr/>
        </p:nvSpPr>
        <p:spPr>
          <a:xfrm>
            <a:off x="5277675" y="4496231"/>
            <a:ext cx="1129004" cy="867747"/>
          </a:xfrm>
          <a:prstGeom prst="verticalScroll">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600" dirty="0"/>
              <a:t>Source </a:t>
            </a:r>
            <a:r>
              <a:rPr lang="en-US" sz="1600" dirty="0" smtClean="0"/>
              <a:t>N</a:t>
            </a:r>
            <a:endParaRPr lang="uk-UA" sz="1600" dirty="0"/>
          </a:p>
        </p:txBody>
      </p:sp>
      <p:sp>
        <p:nvSpPr>
          <p:cNvPr id="9" name="Блок-схема: типовой процесс 8"/>
          <p:cNvSpPr/>
          <p:nvPr/>
        </p:nvSpPr>
        <p:spPr>
          <a:xfrm>
            <a:off x="6563337" y="3144924"/>
            <a:ext cx="1166326" cy="621885"/>
          </a:xfrm>
          <a:prstGeom prst="flowChartPredefined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ETL</a:t>
            </a:r>
            <a:endParaRPr lang="uk-UA" dirty="0"/>
          </a:p>
        </p:txBody>
      </p:sp>
      <p:sp>
        <p:nvSpPr>
          <p:cNvPr id="10" name="Блок-схема: магнитный диск 9"/>
          <p:cNvSpPr/>
          <p:nvPr/>
        </p:nvSpPr>
        <p:spPr>
          <a:xfrm>
            <a:off x="9951657" y="3032264"/>
            <a:ext cx="1679511" cy="86195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smtClean="0"/>
              <a:t>Data </a:t>
            </a:r>
            <a:r>
              <a:rPr lang="en-CA" dirty="0"/>
              <a:t>warehouse</a:t>
            </a:r>
            <a:endParaRPr lang="uk-UA" dirty="0"/>
          </a:p>
        </p:txBody>
      </p:sp>
      <p:sp>
        <p:nvSpPr>
          <p:cNvPr id="11" name="Блок-схема: типовой процесс 10"/>
          <p:cNvSpPr/>
          <p:nvPr/>
        </p:nvSpPr>
        <p:spPr>
          <a:xfrm>
            <a:off x="10133603" y="4526225"/>
            <a:ext cx="1315617" cy="777420"/>
          </a:xfrm>
          <a:prstGeom prst="flowChartPredefined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Data Mining</a:t>
            </a:r>
            <a:endParaRPr lang="uk-UA" dirty="0"/>
          </a:p>
        </p:txBody>
      </p:sp>
      <p:sp>
        <p:nvSpPr>
          <p:cNvPr id="12" name="Блок-схема: дисплей 11"/>
          <p:cNvSpPr/>
          <p:nvPr/>
        </p:nvSpPr>
        <p:spPr>
          <a:xfrm>
            <a:off x="8059686" y="1937704"/>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1</a:t>
            </a:r>
            <a:endParaRPr lang="uk-UA" sz="1600" dirty="0"/>
          </a:p>
        </p:txBody>
      </p:sp>
      <p:sp>
        <p:nvSpPr>
          <p:cNvPr id="13" name="Блок-схема: дисплей 12"/>
          <p:cNvSpPr/>
          <p:nvPr/>
        </p:nvSpPr>
        <p:spPr>
          <a:xfrm>
            <a:off x="8059686" y="3070876"/>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2</a:t>
            </a:r>
            <a:endParaRPr lang="uk-UA" sz="1600" dirty="0"/>
          </a:p>
        </p:txBody>
      </p:sp>
      <p:sp>
        <p:nvSpPr>
          <p:cNvPr id="14" name="Блок-схема: дисплей 13"/>
          <p:cNvSpPr/>
          <p:nvPr/>
        </p:nvSpPr>
        <p:spPr>
          <a:xfrm>
            <a:off x="8120799" y="4268903"/>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N</a:t>
            </a:r>
            <a:endParaRPr lang="uk-UA" sz="1600" dirty="0"/>
          </a:p>
        </p:txBody>
      </p:sp>
      <p:cxnSp>
        <p:nvCxnSpPr>
          <p:cNvPr id="15" name="Прямая со стрелкой 14"/>
          <p:cNvCxnSpPr>
            <a:stCxn id="7" idx="3"/>
            <a:endCxn id="9" idx="0"/>
          </p:cNvCxnSpPr>
          <p:nvPr/>
        </p:nvCxnSpPr>
        <p:spPr>
          <a:xfrm>
            <a:off x="6298211" y="2281615"/>
            <a:ext cx="848289" cy="8633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6" idx="3"/>
            <a:endCxn id="9" idx="1"/>
          </p:cNvCxnSpPr>
          <p:nvPr/>
        </p:nvCxnSpPr>
        <p:spPr>
          <a:xfrm flipV="1">
            <a:off x="6298211" y="3455867"/>
            <a:ext cx="26512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Прямая со стрелкой 16"/>
          <p:cNvCxnSpPr>
            <a:stCxn id="8" idx="3"/>
            <a:endCxn id="9" idx="2"/>
          </p:cNvCxnSpPr>
          <p:nvPr/>
        </p:nvCxnSpPr>
        <p:spPr>
          <a:xfrm flipV="1">
            <a:off x="6298211" y="3766809"/>
            <a:ext cx="848289" cy="11632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Прямая со стрелкой 17"/>
          <p:cNvCxnSpPr>
            <a:stCxn id="10" idx="3"/>
            <a:endCxn id="11" idx="0"/>
          </p:cNvCxnSpPr>
          <p:nvPr/>
        </p:nvCxnSpPr>
        <p:spPr>
          <a:xfrm flipH="1">
            <a:off x="10791412" y="3894220"/>
            <a:ext cx="1" cy="632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Соединительная линия уступом 19"/>
          <p:cNvCxnSpPr>
            <a:stCxn id="9" idx="3"/>
            <a:endCxn id="12" idx="1"/>
          </p:cNvCxnSpPr>
          <p:nvPr/>
        </p:nvCxnSpPr>
        <p:spPr>
          <a:xfrm flipV="1">
            <a:off x="7729663" y="2325487"/>
            <a:ext cx="330023" cy="11303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9" idx="3"/>
            <a:endCxn id="13" idx="1"/>
          </p:cNvCxnSpPr>
          <p:nvPr/>
        </p:nvCxnSpPr>
        <p:spPr>
          <a:xfrm>
            <a:off x="7729663" y="3455867"/>
            <a:ext cx="330023" cy="2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Соединительная линия уступом 21"/>
          <p:cNvCxnSpPr>
            <a:stCxn id="9" idx="3"/>
            <a:endCxn id="14" idx="1"/>
          </p:cNvCxnSpPr>
          <p:nvPr/>
        </p:nvCxnSpPr>
        <p:spPr>
          <a:xfrm>
            <a:off x="7729663" y="3455867"/>
            <a:ext cx="391136" cy="1200819"/>
          </a:xfrm>
          <a:prstGeom prst="bentConnector3">
            <a:avLst>
              <a:gd name="adj1" fmla="val 4045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Соединительная линия уступом 36"/>
          <p:cNvCxnSpPr>
            <a:stCxn id="12" idx="3"/>
            <a:endCxn id="10" idx="2"/>
          </p:cNvCxnSpPr>
          <p:nvPr/>
        </p:nvCxnSpPr>
        <p:spPr>
          <a:xfrm>
            <a:off x="9375303" y="2325487"/>
            <a:ext cx="576354" cy="11377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Прямая со стрелкой 38"/>
          <p:cNvCxnSpPr>
            <a:stCxn id="13" idx="3"/>
            <a:endCxn id="10" idx="2"/>
          </p:cNvCxnSpPr>
          <p:nvPr/>
        </p:nvCxnSpPr>
        <p:spPr>
          <a:xfrm>
            <a:off x="9375303" y="3458659"/>
            <a:ext cx="576354" cy="45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Соединительная линия уступом 40"/>
          <p:cNvCxnSpPr>
            <a:stCxn id="14" idx="3"/>
            <a:endCxn id="10" idx="2"/>
          </p:cNvCxnSpPr>
          <p:nvPr/>
        </p:nvCxnSpPr>
        <p:spPr>
          <a:xfrm flipV="1">
            <a:off x="9436416" y="3463242"/>
            <a:ext cx="515241" cy="1193444"/>
          </a:xfrm>
          <a:prstGeom prst="bentConnector3">
            <a:avLst>
              <a:gd name="adj1" fmla="val 44567"/>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7751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8469" y="0"/>
            <a:ext cx="7831090" cy="1306846"/>
          </a:xfrm>
        </p:spPr>
        <p:txBody>
          <a:bodyPr vert="horz" lIns="91440" tIns="45720" rIns="91440" bIns="45720" rtlCol="0" anchor="ctr">
            <a:normAutofit/>
          </a:bodyPr>
          <a:lstStyle/>
          <a:p>
            <a:pPr algn="ctr"/>
            <a:r>
              <a:rPr lang="uk-UA" sz="4400" dirty="0"/>
              <a:t>Вітрина даних</a:t>
            </a:r>
          </a:p>
        </p:txBody>
      </p:sp>
      <p:sp>
        <p:nvSpPr>
          <p:cNvPr id="3" name="Объект 2"/>
          <p:cNvSpPr>
            <a:spLocks noGrp="1"/>
          </p:cNvSpPr>
          <p:nvPr>
            <p:ph sz="half" idx="1"/>
          </p:nvPr>
        </p:nvSpPr>
        <p:spPr>
          <a:xfrm>
            <a:off x="342061" y="2017278"/>
            <a:ext cx="4754880" cy="3977640"/>
          </a:xfrm>
        </p:spPr>
        <p:txBody>
          <a:bodyPr/>
          <a:lstStyle/>
          <a:p>
            <a:pPr marL="0" indent="457200">
              <a:lnSpc>
                <a:spcPct val="100000"/>
              </a:lnSpc>
              <a:buNone/>
            </a:pPr>
            <a:r>
              <a:rPr lang="uk-UA" b="1" u="sng" dirty="0"/>
              <a:t>Вітрина даних </a:t>
            </a:r>
            <a:r>
              <a:rPr lang="uk-UA" dirty="0"/>
              <a:t>- це такий компонент зберігання, який стосується конкретного відділу організації. Це підмножина даних, що зберігаються в сховищі даних. </a:t>
            </a:r>
            <a:endParaRPr lang="en-US" dirty="0" smtClean="0"/>
          </a:p>
          <a:p>
            <a:pPr marL="0" indent="457200">
              <a:lnSpc>
                <a:spcPct val="100000"/>
              </a:lnSpc>
              <a:buNone/>
            </a:pPr>
            <a:r>
              <a:rPr lang="uk-UA" dirty="0" smtClean="0"/>
              <a:t>Вітрина </a:t>
            </a:r>
            <a:r>
              <a:rPr lang="uk-UA" dirty="0"/>
              <a:t>даних зосереджена лише на певній функції організації та підтримується лише одним органом, наприклад, фінансами, маркетингом. </a:t>
            </a:r>
            <a:r>
              <a:rPr lang="uk-UA" dirty="0" smtClean="0"/>
              <a:t>Вітрини </a:t>
            </a:r>
            <a:r>
              <a:rPr lang="uk-UA" dirty="0"/>
              <a:t>даних невеликі за розміром і гнучкі.</a:t>
            </a:r>
          </a:p>
        </p:txBody>
      </p:sp>
      <p:sp>
        <p:nvSpPr>
          <p:cNvPr id="5" name="Номер слайда 4"/>
          <p:cNvSpPr>
            <a:spLocks noGrp="1"/>
          </p:cNvSpPr>
          <p:nvPr>
            <p:ph type="sldNum" sz="quarter" idx="12"/>
          </p:nvPr>
        </p:nvSpPr>
        <p:spPr/>
        <p:txBody>
          <a:bodyPr/>
          <a:lstStyle/>
          <a:p>
            <a:fld id="{4FAB73BC-B049-4115-A692-8D63A059BFB8}" type="slidenum">
              <a:rPr lang="en-US" smtClean="0"/>
              <a:t>25</a:t>
            </a:fld>
            <a:endParaRPr lang="en-US" dirty="0"/>
          </a:p>
        </p:txBody>
      </p:sp>
      <p:sp>
        <p:nvSpPr>
          <p:cNvPr id="6" name="Блок-схема: магнитный диск 5"/>
          <p:cNvSpPr/>
          <p:nvPr/>
        </p:nvSpPr>
        <p:spPr>
          <a:xfrm>
            <a:off x="6372809" y="1586300"/>
            <a:ext cx="1679511" cy="86195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smtClean="0"/>
              <a:t>Data </a:t>
            </a:r>
            <a:r>
              <a:rPr lang="en-CA" dirty="0"/>
              <a:t>warehouse</a:t>
            </a:r>
            <a:endParaRPr lang="uk-UA" dirty="0"/>
          </a:p>
        </p:txBody>
      </p:sp>
      <p:sp>
        <p:nvSpPr>
          <p:cNvPr id="7" name="Блок-схема: дисплей 6"/>
          <p:cNvSpPr/>
          <p:nvPr/>
        </p:nvSpPr>
        <p:spPr>
          <a:xfrm>
            <a:off x="6554754" y="3061663"/>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2</a:t>
            </a:r>
            <a:endParaRPr lang="uk-UA" sz="1600" dirty="0"/>
          </a:p>
        </p:txBody>
      </p:sp>
      <p:sp>
        <p:nvSpPr>
          <p:cNvPr id="8" name="Блок-схема: дисплей 7"/>
          <p:cNvSpPr/>
          <p:nvPr/>
        </p:nvSpPr>
        <p:spPr>
          <a:xfrm>
            <a:off x="8005473" y="3061662"/>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N</a:t>
            </a:r>
            <a:endParaRPr lang="uk-UA" sz="1600" dirty="0"/>
          </a:p>
        </p:txBody>
      </p:sp>
      <p:cxnSp>
        <p:nvCxnSpPr>
          <p:cNvPr id="10" name="Соединительная линия уступом 9"/>
          <p:cNvCxnSpPr>
            <a:stCxn id="6" idx="3"/>
            <a:endCxn id="13" idx="0"/>
          </p:cNvCxnSpPr>
          <p:nvPr/>
        </p:nvCxnSpPr>
        <p:spPr>
          <a:xfrm rot="5400000">
            <a:off x="6191233" y="2077090"/>
            <a:ext cx="650166" cy="13924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Прямая со стрелкой 10"/>
          <p:cNvCxnSpPr>
            <a:stCxn id="6" idx="3"/>
            <a:endCxn id="7" idx="0"/>
          </p:cNvCxnSpPr>
          <p:nvPr/>
        </p:nvCxnSpPr>
        <p:spPr>
          <a:xfrm flipH="1">
            <a:off x="7212563" y="2448256"/>
            <a:ext cx="2" cy="613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Соединительная линия уступом 11"/>
          <p:cNvCxnSpPr>
            <a:stCxn id="6" idx="3"/>
            <a:endCxn id="8" idx="0"/>
          </p:cNvCxnSpPr>
          <p:nvPr/>
        </p:nvCxnSpPr>
        <p:spPr>
          <a:xfrm rot="16200000" flipH="1">
            <a:off x="7631220" y="2029600"/>
            <a:ext cx="613406" cy="14507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Блок-схема: дисплей 12"/>
          <p:cNvSpPr/>
          <p:nvPr/>
        </p:nvSpPr>
        <p:spPr>
          <a:xfrm>
            <a:off x="5162258" y="3098422"/>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1</a:t>
            </a:r>
            <a:endParaRPr lang="uk-UA" sz="1600" dirty="0"/>
          </a:p>
        </p:txBody>
      </p:sp>
      <p:sp>
        <p:nvSpPr>
          <p:cNvPr id="16" name="Блок-схема: типовой процесс 15"/>
          <p:cNvSpPr/>
          <p:nvPr/>
        </p:nvSpPr>
        <p:spPr>
          <a:xfrm>
            <a:off x="9039407" y="1937683"/>
            <a:ext cx="1166326" cy="621885"/>
          </a:xfrm>
          <a:prstGeom prst="flowChartPredefined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ETL</a:t>
            </a:r>
            <a:endParaRPr lang="uk-UA" dirty="0"/>
          </a:p>
        </p:txBody>
      </p:sp>
      <p:sp>
        <p:nvSpPr>
          <p:cNvPr id="17" name="Блок-схема: дисплей 16"/>
          <p:cNvSpPr/>
          <p:nvPr/>
        </p:nvSpPr>
        <p:spPr>
          <a:xfrm>
            <a:off x="10535756" y="730463"/>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1</a:t>
            </a:r>
            <a:endParaRPr lang="uk-UA" sz="1600" dirty="0"/>
          </a:p>
        </p:txBody>
      </p:sp>
      <p:sp>
        <p:nvSpPr>
          <p:cNvPr id="18" name="Блок-схема: дисплей 17"/>
          <p:cNvSpPr/>
          <p:nvPr/>
        </p:nvSpPr>
        <p:spPr>
          <a:xfrm>
            <a:off x="10535756" y="1863635"/>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2</a:t>
            </a:r>
            <a:endParaRPr lang="uk-UA" sz="1600" dirty="0"/>
          </a:p>
        </p:txBody>
      </p:sp>
      <p:sp>
        <p:nvSpPr>
          <p:cNvPr id="19" name="Блок-схема: дисплей 18"/>
          <p:cNvSpPr/>
          <p:nvPr/>
        </p:nvSpPr>
        <p:spPr>
          <a:xfrm>
            <a:off x="10596869" y="3061662"/>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N</a:t>
            </a:r>
            <a:endParaRPr lang="uk-UA" sz="1600" dirty="0"/>
          </a:p>
        </p:txBody>
      </p:sp>
      <p:cxnSp>
        <p:nvCxnSpPr>
          <p:cNvPr id="20" name="Соединительная линия уступом 19"/>
          <p:cNvCxnSpPr>
            <a:stCxn id="16" idx="3"/>
            <a:endCxn id="17" idx="1"/>
          </p:cNvCxnSpPr>
          <p:nvPr/>
        </p:nvCxnSpPr>
        <p:spPr>
          <a:xfrm flipV="1">
            <a:off x="10205733" y="1118246"/>
            <a:ext cx="330023" cy="1130380"/>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16" idx="3"/>
            <a:endCxn id="18" idx="1"/>
          </p:cNvCxnSpPr>
          <p:nvPr/>
        </p:nvCxnSpPr>
        <p:spPr>
          <a:xfrm>
            <a:off x="10205733" y="2248626"/>
            <a:ext cx="330023" cy="2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Соединительная линия уступом 21"/>
          <p:cNvCxnSpPr>
            <a:stCxn id="16" idx="3"/>
            <a:endCxn id="19" idx="1"/>
          </p:cNvCxnSpPr>
          <p:nvPr/>
        </p:nvCxnSpPr>
        <p:spPr>
          <a:xfrm>
            <a:off x="10205733" y="2248626"/>
            <a:ext cx="391136" cy="1200819"/>
          </a:xfrm>
          <a:prstGeom prst="bentConnector3">
            <a:avLst>
              <a:gd name="adj1" fmla="val 40458"/>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Блок-схема: магнитный диск 25"/>
          <p:cNvSpPr/>
          <p:nvPr/>
        </p:nvSpPr>
        <p:spPr>
          <a:xfrm>
            <a:off x="6554754" y="4422260"/>
            <a:ext cx="1679511" cy="861956"/>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CA" dirty="0" smtClean="0"/>
              <a:t>Data </a:t>
            </a:r>
            <a:r>
              <a:rPr lang="en-CA" dirty="0"/>
              <a:t>warehouse</a:t>
            </a:r>
            <a:endParaRPr lang="uk-UA" dirty="0"/>
          </a:p>
        </p:txBody>
      </p:sp>
      <p:sp>
        <p:nvSpPr>
          <p:cNvPr id="27" name="Блок-схема: дисплей 26"/>
          <p:cNvSpPr/>
          <p:nvPr/>
        </p:nvSpPr>
        <p:spPr>
          <a:xfrm>
            <a:off x="6736699" y="5897623"/>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2</a:t>
            </a:r>
            <a:endParaRPr lang="uk-UA" sz="1600" dirty="0"/>
          </a:p>
        </p:txBody>
      </p:sp>
      <p:sp>
        <p:nvSpPr>
          <p:cNvPr id="28" name="Блок-схема: дисплей 27"/>
          <p:cNvSpPr/>
          <p:nvPr/>
        </p:nvSpPr>
        <p:spPr>
          <a:xfrm>
            <a:off x="8187418" y="5897622"/>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N</a:t>
            </a:r>
            <a:endParaRPr lang="uk-UA" sz="1600" dirty="0"/>
          </a:p>
        </p:txBody>
      </p:sp>
      <p:cxnSp>
        <p:nvCxnSpPr>
          <p:cNvPr id="29" name="Соединительная линия уступом 28"/>
          <p:cNvCxnSpPr>
            <a:stCxn id="26" idx="3"/>
            <a:endCxn id="32" idx="0"/>
          </p:cNvCxnSpPr>
          <p:nvPr/>
        </p:nvCxnSpPr>
        <p:spPr>
          <a:xfrm rot="5400000">
            <a:off x="6373178" y="4913050"/>
            <a:ext cx="650166" cy="13924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Прямая со стрелкой 29"/>
          <p:cNvCxnSpPr>
            <a:stCxn id="26" idx="3"/>
            <a:endCxn id="27" idx="0"/>
          </p:cNvCxnSpPr>
          <p:nvPr/>
        </p:nvCxnSpPr>
        <p:spPr>
          <a:xfrm flipH="1">
            <a:off x="7394508" y="5284216"/>
            <a:ext cx="2" cy="613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Соединительная линия уступом 30"/>
          <p:cNvCxnSpPr>
            <a:stCxn id="26" idx="3"/>
            <a:endCxn id="28" idx="0"/>
          </p:cNvCxnSpPr>
          <p:nvPr/>
        </p:nvCxnSpPr>
        <p:spPr>
          <a:xfrm rot="16200000" flipH="1">
            <a:off x="7813165" y="4865560"/>
            <a:ext cx="613406" cy="145071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Блок-схема: дисплей 31"/>
          <p:cNvSpPr/>
          <p:nvPr/>
        </p:nvSpPr>
        <p:spPr>
          <a:xfrm>
            <a:off x="5344203" y="5934382"/>
            <a:ext cx="1315617" cy="775565"/>
          </a:xfrm>
          <a:prstGeom prst="flowChartDisplay">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600" dirty="0" smtClean="0"/>
              <a:t>Data Mart 1</a:t>
            </a:r>
            <a:endParaRPr lang="uk-UA" sz="1600" dirty="0"/>
          </a:p>
        </p:txBody>
      </p:sp>
      <p:sp>
        <p:nvSpPr>
          <p:cNvPr id="33" name="Блок-схема: типовой процесс 32"/>
          <p:cNvSpPr/>
          <p:nvPr/>
        </p:nvSpPr>
        <p:spPr>
          <a:xfrm>
            <a:off x="9108915" y="4543943"/>
            <a:ext cx="1166326" cy="621885"/>
          </a:xfrm>
          <a:prstGeom prst="flowChartPredefinedProcess">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dirty="0" smtClean="0"/>
              <a:t>ETL</a:t>
            </a:r>
            <a:endParaRPr lang="uk-UA" dirty="0"/>
          </a:p>
        </p:txBody>
      </p:sp>
      <p:cxnSp>
        <p:nvCxnSpPr>
          <p:cNvPr id="35" name="Прямая со стрелкой 34"/>
          <p:cNvCxnSpPr>
            <a:stCxn id="33" idx="1"/>
            <a:endCxn id="26" idx="4"/>
          </p:cNvCxnSpPr>
          <p:nvPr/>
        </p:nvCxnSpPr>
        <p:spPr>
          <a:xfrm flipH="1" flipV="1">
            <a:off x="8234265" y="4853238"/>
            <a:ext cx="874650" cy="16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Соединительная линия уступом 37"/>
          <p:cNvCxnSpPr>
            <a:stCxn id="33" idx="2"/>
          </p:cNvCxnSpPr>
          <p:nvPr/>
        </p:nvCxnSpPr>
        <p:spPr>
          <a:xfrm rot="5400000">
            <a:off x="9016220" y="5258524"/>
            <a:ext cx="768554" cy="58316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718035" y="1097441"/>
            <a:ext cx="1091966" cy="369332"/>
          </a:xfrm>
          <a:prstGeom prst="rect">
            <a:avLst/>
          </a:prstGeom>
          <a:noFill/>
        </p:spPr>
        <p:txBody>
          <a:bodyPr wrap="none" rtlCol="0">
            <a:spAutoFit/>
          </a:bodyPr>
          <a:lstStyle/>
          <a:p>
            <a:r>
              <a:rPr lang="uk-UA" b="1" u="sng" dirty="0" smtClean="0"/>
              <a:t>Залежні</a:t>
            </a:r>
            <a:endParaRPr lang="uk-UA" b="1" u="sng" dirty="0"/>
          </a:p>
        </p:txBody>
      </p:sp>
      <p:sp>
        <p:nvSpPr>
          <p:cNvPr id="40" name="TextBox 39"/>
          <p:cNvSpPr txBox="1"/>
          <p:nvPr/>
        </p:nvSpPr>
        <p:spPr>
          <a:xfrm>
            <a:off x="8909161" y="1097441"/>
            <a:ext cx="1366080" cy="369332"/>
          </a:xfrm>
          <a:prstGeom prst="rect">
            <a:avLst/>
          </a:prstGeom>
          <a:noFill/>
        </p:spPr>
        <p:txBody>
          <a:bodyPr wrap="none" rtlCol="0">
            <a:spAutoFit/>
          </a:bodyPr>
          <a:lstStyle/>
          <a:p>
            <a:r>
              <a:rPr lang="uk-UA" b="1" u="sng" dirty="0" smtClean="0"/>
              <a:t>Незалежні</a:t>
            </a:r>
            <a:endParaRPr lang="uk-UA" b="1" u="sng" dirty="0"/>
          </a:p>
        </p:txBody>
      </p:sp>
      <p:sp>
        <p:nvSpPr>
          <p:cNvPr id="41" name="TextBox 40"/>
          <p:cNvSpPr txBox="1"/>
          <p:nvPr/>
        </p:nvSpPr>
        <p:spPr>
          <a:xfrm>
            <a:off x="8226121" y="4018405"/>
            <a:ext cx="1151277" cy="369332"/>
          </a:xfrm>
          <a:prstGeom prst="rect">
            <a:avLst/>
          </a:prstGeom>
          <a:noFill/>
        </p:spPr>
        <p:txBody>
          <a:bodyPr wrap="none" rtlCol="0">
            <a:spAutoFit/>
          </a:bodyPr>
          <a:lstStyle/>
          <a:p>
            <a:r>
              <a:rPr lang="uk-UA" b="1" u="sng" dirty="0" smtClean="0"/>
              <a:t>Гібридні</a:t>
            </a:r>
            <a:endParaRPr lang="uk-UA" b="1" u="sng" dirty="0"/>
          </a:p>
        </p:txBody>
      </p:sp>
    </p:spTree>
    <p:extLst>
      <p:ext uri="{BB962C8B-B14F-4D97-AF65-F5344CB8AC3E}">
        <p14:creationId xmlns:p14="http://schemas.microsoft.com/office/powerpoint/2010/main" val="4045881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0450" y="0"/>
            <a:ext cx="10058400" cy="1609344"/>
          </a:xfrm>
        </p:spPr>
        <p:txBody>
          <a:bodyPr vert="horz" lIns="91440" tIns="45720" rIns="91440" bIns="45720" rtlCol="0" anchor="ctr">
            <a:normAutofit/>
          </a:bodyPr>
          <a:lstStyle/>
          <a:p>
            <a:pPr algn="ctr"/>
            <a:r>
              <a:rPr lang="uk-UA" sz="4400" dirty="0" smtClean="0"/>
              <a:t>Життєвий цикл розробки сховища даних</a:t>
            </a:r>
            <a:endParaRPr lang="uk-UA" sz="4400" dirty="0"/>
          </a:p>
        </p:txBody>
      </p:sp>
      <p:sp>
        <p:nvSpPr>
          <p:cNvPr id="3" name="Объект 2"/>
          <p:cNvSpPr>
            <a:spLocks noGrp="1"/>
          </p:cNvSpPr>
          <p:nvPr>
            <p:ph sz="half" idx="1"/>
          </p:nvPr>
        </p:nvSpPr>
        <p:spPr>
          <a:xfrm>
            <a:off x="541176" y="1609344"/>
            <a:ext cx="5283552" cy="4562856"/>
          </a:xfrm>
        </p:spPr>
        <p:txBody>
          <a:bodyPr vert="horz" lIns="91440" tIns="45720" rIns="91440" bIns="45720" rtlCol="0">
            <a:noAutofit/>
          </a:bodyPr>
          <a:lstStyle/>
          <a:p>
            <a:pPr marL="0" indent="457200">
              <a:lnSpc>
                <a:spcPct val="100000"/>
              </a:lnSpc>
              <a:buNone/>
            </a:pPr>
            <a:r>
              <a:rPr lang="uk-UA" sz="1800" dirty="0"/>
              <a:t>Сховище даних — це потоковий процес, який використовується для збору та обробки структурованих і неструктурованих даних із багатьох джерел у централізованому сховищі для прийняття ефективних бізнес-рішень</a:t>
            </a:r>
            <a:r>
              <a:rPr lang="uk-UA" sz="1800" dirty="0" smtClean="0"/>
              <a:t>.</a:t>
            </a:r>
          </a:p>
          <a:p>
            <a:pPr marL="0" indent="457200">
              <a:lnSpc>
                <a:spcPct val="100000"/>
              </a:lnSpc>
              <a:buNone/>
            </a:pPr>
            <a:r>
              <a:rPr lang="uk-UA" sz="1800" dirty="0" smtClean="0"/>
              <a:t> </a:t>
            </a:r>
            <a:r>
              <a:rPr lang="uk-UA" sz="1800" dirty="0"/>
              <a:t>Завдяки тому, що всі ваші дані зібрані в одному місці, стає легше виконувати аналіз, звітувати та відкривати значущу інформацію на абсолютно різних рівнях комбінації. </a:t>
            </a:r>
            <a:endParaRPr lang="uk-UA" sz="1800" dirty="0" smtClean="0"/>
          </a:p>
          <a:p>
            <a:pPr marL="0" indent="457200">
              <a:lnSpc>
                <a:spcPct val="100000"/>
              </a:lnSpc>
              <a:buNone/>
            </a:pPr>
            <a:r>
              <a:rPr lang="uk-UA" sz="1800" dirty="0" smtClean="0"/>
              <a:t>Налаштування </a:t>
            </a:r>
            <a:r>
              <a:rPr lang="uk-UA" sz="1800" dirty="0"/>
              <a:t>сховища даних включає роздільну здатність вилучення, перетворення та завантаження (</a:t>
            </a:r>
            <a:r>
              <a:rPr lang="en-CA" sz="1800" dirty="0"/>
              <a:t>ELT), </a:t>
            </a:r>
            <a:r>
              <a:rPr lang="uk-UA" sz="1800" dirty="0"/>
              <a:t>систему онлайн-аналітичної обробки (</a:t>
            </a:r>
            <a:r>
              <a:rPr lang="en-CA" sz="1800" dirty="0"/>
              <a:t>OLAP), </a:t>
            </a:r>
            <a:r>
              <a:rPr lang="uk-UA" sz="1800" dirty="0"/>
              <a:t>інструменти аналізу споживачів і різні програми, які керують методом збору даних і доставки їх до бізнесу.</a:t>
            </a:r>
          </a:p>
        </p:txBody>
      </p:sp>
      <p:graphicFrame>
        <p:nvGraphicFramePr>
          <p:cNvPr id="6" name="Объект 5"/>
          <p:cNvGraphicFramePr>
            <a:graphicFrameLocks noGrp="1"/>
          </p:cNvGraphicFramePr>
          <p:nvPr>
            <p:ph sz="half" idx="2"/>
            <p:extLst>
              <p:ext uri="{D42A27DB-BD31-4B8C-83A1-F6EECF244321}">
                <p14:modId xmlns:p14="http://schemas.microsoft.com/office/powerpoint/2010/main" val="1845377131"/>
              </p:ext>
            </p:extLst>
          </p:nvPr>
        </p:nvGraphicFramePr>
        <p:xfrm>
          <a:off x="6364287" y="1511559"/>
          <a:ext cx="5382953" cy="46606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Номер слайда 4"/>
          <p:cNvSpPr>
            <a:spLocks noGrp="1"/>
          </p:cNvSpPr>
          <p:nvPr>
            <p:ph type="sldNum" sz="quarter" idx="12"/>
          </p:nvPr>
        </p:nvSpPr>
        <p:spPr/>
        <p:txBody>
          <a:bodyPr/>
          <a:lstStyle/>
          <a:p>
            <a:fld id="{4FAB73BC-B049-4115-A692-8D63A059BFB8}" type="slidenum">
              <a:rPr lang="en-US" smtClean="0"/>
              <a:t>26</a:t>
            </a:fld>
            <a:endParaRPr lang="en-US" dirty="0"/>
          </a:p>
        </p:txBody>
      </p:sp>
      <p:sp>
        <p:nvSpPr>
          <p:cNvPr id="7" name="TextBox 6"/>
          <p:cNvSpPr txBox="1"/>
          <p:nvPr/>
        </p:nvSpPr>
        <p:spPr>
          <a:xfrm>
            <a:off x="8509518" y="3853543"/>
            <a:ext cx="184731" cy="369332"/>
          </a:xfrm>
          <a:prstGeom prst="rect">
            <a:avLst/>
          </a:prstGeom>
          <a:noFill/>
        </p:spPr>
        <p:txBody>
          <a:bodyPr wrap="none" rtlCol="0">
            <a:spAutoFit/>
          </a:bodyPr>
          <a:lstStyle/>
          <a:p>
            <a:endParaRPr lang="uk-UA" dirty="0"/>
          </a:p>
        </p:txBody>
      </p:sp>
      <p:sp>
        <p:nvSpPr>
          <p:cNvPr id="8" name="Скругленный прямоугольник 7"/>
          <p:cNvSpPr/>
          <p:nvPr/>
        </p:nvSpPr>
        <p:spPr>
          <a:xfrm>
            <a:off x="8294914" y="3172994"/>
            <a:ext cx="2071395" cy="777707"/>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fontAlgn="base"/>
            <a:r>
              <a:rPr lang="de-DE" sz="1400"/>
              <a:t>Star Schema</a:t>
            </a:r>
          </a:p>
          <a:p>
            <a:pPr fontAlgn="base"/>
            <a:r>
              <a:rPr lang="de-DE" sz="1400"/>
              <a:t>Snowflake Schema</a:t>
            </a:r>
          </a:p>
          <a:p>
            <a:pPr fontAlgn="base"/>
            <a:r>
              <a:rPr lang="de-DE" sz="1400"/>
              <a:t>Galaxy Schema.</a:t>
            </a:r>
          </a:p>
        </p:txBody>
      </p:sp>
      <p:cxnSp>
        <p:nvCxnSpPr>
          <p:cNvPr id="10" name="Прямая со стрелкой 9"/>
          <p:cNvCxnSpPr/>
          <p:nvPr/>
        </p:nvCxnSpPr>
        <p:spPr>
          <a:xfrm flipH="1">
            <a:off x="9330611" y="2715208"/>
            <a:ext cx="587830" cy="457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4105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484632"/>
            <a:ext cx="10058400" cy="1092241"/>
          </a:xfrm>
        </p:spPr>
        <p:txBody>
          <a:bodyPr>
            <a:normAutofit/>
          </a:bodyPr>
          <a:lstStyle/>
          <a:p>
            <a:pPr algn="ctr"/>
            <a:r>
              <a:rPr lang="en-CA" sz="4400" b="1" dirty="0"/>
              <a:t>Data Warehouse</a:t>
            </a:r>
            <a:endParaRPr lang="uk-UA" sz="4400" dirty="0"/>
          </a:p>
        </p:txBody>
      </p:sp>
      <p:sp>
        <p:nvSpPr>
          <p:cNvPr id="3" name="Объект 2"/>
          <p:cNvSpPr>
            <a:spLocks noGrp="1"/>
          </p:cNvSpPr>
          <p:nvPr>
            <p:ph sz="half" idx="1"/>
          </p:nvPr>
        </p:nvSpPr>
        <p:spPr/>
        <p:txBody>
          <a:bodyPr>
            <a:normAutofit fontScale="92500"/>
          </a:bodyPr>
          <a:lstStyle/>
          <a:p>
            <a:pPr marL="0" indent="457200">
              <a:lnSpc>
                <a:spcPct val="100000"/>
              </a:lnSpc>
              <a:spcBef>
                <a:spcPts val="600"/>
              </a:spcBef>
              <a:buNone/>
            </a:pPr>
            <a:r>
              <a:rPr lang="uk-UA" dirty="0"/>
              <a:t>Сховище даних є відокремленим від СУБД, воно зберігає величезну кількість даних, які зазвичай збираються з кількох різнорідних джерел, таких як файли, СУБД тощо. </a:t>
            </a:r>
            <a:r>
              <a:rPr lang="uk-UA" u="sng" dirty="0"/>
              <a:t>Метою є отримання статистичних результатів, які можуть допомогти у прийнятті рішень</a:t>
            </a:r>
            <a:r>
              <a:rPr lang="uk-UA" dirty="0"/>
              <a:t>. </a:t>
            </a:r>
            <a:endParaRPr lang="uk-UA" dirty="0" smtClean="0"/>
          </a:p>
          <a:p>
            <a:pPr marL="0" indent="457200">
              <a:lnSpc>
                <a:spcPct val="100000"/>
              </a:lnSpc>
              <a:spcBef>
                <a:spcPts val="600"/>
              </a:spcBef>
              <a:buNone/>
            </a:pPr>
            <a:r>
              <a:rPr lang="uk-UA" dirty="0" smtClean="0"/>
              <a:t>Наприклад</a:t>
            </a:r>
            <a:r>
              <a:rPr lang="uk-UA" dirty="0"/>
              <a:t>, коледж може захотіти швидко побачити інші результати, наприклад, як покращилося розміщення студентів </a:t>
            </a:r>
            <a:r>
              <a:rPr lang="en-CA" dirty="0"/>
              <a:t>CS </a:t>
            </a:r>
            <a:r>
              <a:rPr lang="uk-UA" dirty="0"/>
              <a:t>за останні 10 років, з точки зору зарплат, підрахунків тощо.</a:t>
            </a:r>
          </a:p>
        </p:txBody>
      </p:sp>
      <p:sp>
        <p:nvSpPr>
          <p:cNvPr id="4" name="Объект 3"/>
          <p:cNvSpPr>
            <a:spLocks noGrp="1"/>
          </p:cNvSpPr>
          <p:nvPr>
            <p:ph sz="half" idx="2"/>
          </p:nvPr>
        </p:nvSpPr>
        <p:spPr/>
        <p:txBody>
          <a:bodyPr vert="horz" lIns="91440" tIns="45720" rIns="91440" bIns="45720" rtlCol="0">
            <a:normAutofit fontScale="92500"/>
          </a:bodyPr>
          <a:lstStyle/>
          <a:p>
            <a:pPr marL="0" indent="457200">
              <a:lnSpc>
                <a:spcPct val="100000"/>
              </a:lnSpc>
              <a:spcBef>
                <a:spcPts val="600"/>
              </a:spcBef>
              <a:buNone/>
            </a:pPr>
            <a:r>
              <a:rPr lang="uk-UA" dirty="0"/>
              <a:t>Звичайна база даних може зберігати дані від МБ до ГБ, і це також для певної мети. </a:t>
            </a:r>
            <a:r>
              <a:rPr lang="uk-UA" u="sng" dirty="0"/>
              <a:t>Для зберігання даних розміром ТБ сховище </a:t>
            </a:r>
            <a:r>
              <a:rPr lang="uk-UA" u="sng" dirty="0" smtClean="0"/>
              <a:t>переміщують </a:t>
            </a:r>
            <a:r>
              <a:rPr lang="uk-UA" u="sng" dirty="0"/>
              <a:t>до </a:t>
            </a:r>
            <a:r>
              <a:rPr lang="en-CA" u="sng" dirty="0"/>
              <a:t>Data Warehouse. </a:t>
            </a:r>
            <a:r>
              <a:rPr lang="uk-UA" dirty="0"/>
              <a:t>Крім того, </a:t>
            </a:r>
            <a:r>
              <a:rPr lang="uk-UA" dirty="0" err="1"/>
              <a:t>транзакційна</a:t>
            </a:r>
            <a:r>
              <a:rPr lang="uk-UA" dirty="0"/>
              <a:t> база даних не пропонує себе аналітиці</a:t>
            </a:r>
            <a:r>
              <a:rPr lang="uk-UA" dirty="0" smtClean="0"/>
              <a:t>.</a:t>
            </a:r>
          </a:p>
          <a:p>
            <a:pPr marL="0" indent="457200">
              <a:lnSpc>
                <a:spcPct val="100000"/>
              </a:lnSpc>
              <a:spcBef>
                <a:spcPts val="600"/>
              </a:spcBef>
              <a:buNone/>
            </a:pPr>
            <a:r>
              <a:rPr lang="uk-UA" dirty="0" smtClean="0"/>
              <a:t> </a:t>
            </a:r>
            <a:r>
              <a:rPr lang="uk-UA" dirty="0"/>
              <a:t>Для ефективного виконання аналітики організація </a:t>
            </a:r>
            <a:r>
              <a:rPr lang="uk-UA" dirty="0" smtClean="0"/>
              <a:t>організовує </a:t>
            </a:r>
            <a:r>
              <a:rPr lang="uk-UA" dirty="0"/>
              <a:t>центральне сховище даних, щоб уважно вивчати свій бізнес, організовуючи, розуміючи та використовуючи свої історичні дані для прийняття стратегічних рішень і аналізу тенденцій.</a:t>
            </a:r>
          </a:p>
        </p:txBody>
      </p:sp>
      <p:sp>
        <p:nvSpPr>
          <p:cNvPr id="5" name="Номер слайда 4"/>
          <p:cNvSpPr>
            <a:spLocks noGrp="1"/>
          </p:cNvSpPr>
          <p:nvPr>
            <p:ph type="sldNum" sz="quarter" idx="12"/>
          </p:nvPr>
        </p:nvSpPr>
        <p:spPr/>
        <p:txBody>
          <a:bodyPr/>
          <a:lstStyle/>
          <a:p>
            <a:fld id="{4FAB73BC-B049-4115-A692-8D63A059BFB8}" type="slidenum">
              <a:rPr lang="en-US" smtClean="0"/>
              <a:t>3</a:t>
            </a:fld>
            <a:endParaRPr lang="en-US" dirty="0"/>
          </a:p>
        </p:txBody>
      </p:sp>
    </p:spTree>
    <p:extLst>
      <p:ext uri="{BB962C8B-B14F-4D97-AF65-F5344CB8AC3E}">
        <p14:creationId xmlns:p14="http://schemas.microsoft.com/office/powerpoint/2010/main" val="36395696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0704" y="139400"/>
            <a:ext cx="10058400" cy="924290"/>
          </a:xfrm>
        </p:spPr>
        <p:txBody>
          <a:bodyPr vert="horz" lIns="91440" tIns="45720" rIns="91440" bIns="45720" rtlCol="0" anchor="ctr">
            <a:normAutofit/>
          </a:bodyPr>
          <a:lstStyle/>
          <a:p>
            <a:pPr algn="ctr"/>
            <a:r>
              <a:rPr lang="en-CA" sz="4400" b="1" dirty="0"/>
              <a:t>Data Warehouse vs DBMS </a:t>
            </a:r>
            <a:endParaRPr lang="uk-UA" sz="4400" b="1" dirty="0"/>
          </a:p>
        </p:txBody>
      </p:sp>
      <p:pic>
        <p:nvPicPr>
          <p:cNvPr id="6" name="Объект 5"/>
          <p:cNvPicPr>
            <a:picLocks noGrp="1" noChangeAspect="1"/>
          </p:cNvPicPr>
          <p:nvPr>
            <p:ph sz="half" idx="1"/>
          </p:nvPr>
        </p:nvPicPr>
        <p:blipFill>
          <a:blip r:embed="rId2"/>
          <a:stretch>
            <a:fillRect/>
          </a:stretch>
        </p:blipFill>
        <p:spPr>
          <a:xfrm>
            <a:off x="460365" y="1279525"/>
            <a:ext cx="5259299" cy="5310789"/>
          </a:xfrm>
          <a:prstGeom prst="rect">
            <a:avLst/>
          </a:prstGeom>
        </p:spPr>
      </p:pic>
      <p:sp>
        <p:nvSpPr>
          <p:cNvPr id="7" name="Объект 6"/>
          <p:cNvSpPr>
            <a:spLocks noGrp="1"/>
          </p:cNvSpPr>
          <p:nvPr>
            <p:ph sz="half" idx="2"/>
          </p:nvPr>
        </p:nvSpPr>
        <p:spPr>
          <a:xfrm>
            <a:off x="6089903" y="1279524"/>
            <a:ext cx="5144153" cy="5310789"/>
          </a:xfrm>
        </p:spPr>
        <p:txBody>
          <a:bodyPr>
            <a:normAutofit fontScale="92500" lnSpcReduction="10000"/>
          </a:bodyPr>
          <a:lstStyle/>
          <a:p>
            <a:pPr marL="0" indent="457200">
              <a:lnSpc>
                <a:spcPct val="100000"/>
              </a:lnSpc>
              <a:spcBef>
                <a:spcPts val="600"/>
              </a:spcBef>
              <a:buNone/>
            </a:pPr>
            <a:r>
              <a:rPr lang="uk-UA" dirty="0"/>
              <a:t>Переваги </a:t>
            </a:r>
            <a:r>
              <a:rPr lang="en-CA" dirty="0"/>
              <a:t>Data </a:t>
            </a:r>
            <a:r>
              <a:rPr lang="en-CA" dirty="0" smtClean="0"/>
              <a:t>Warehouse</a:t>
            </a:r>
            <a:r>
              <a:rPr lang="uk-UA" dirty="0" smtClean="0"/>
              <a:t>:</a:t>
            </a:r>
          </a:p>
          <a:p>
            <a:pPr>
              <a:lnSpc>
                <a:spcPct val="100000"/>
              </a:lnSpc>
              <a:spcBef>
                <a:spcPts val="600"/>
              </a:spcBef>
            </a:pPr>
            <a:r>
              <a:rPr lang="uk-UA" dirty="0"/>
              <a:t>Краща бізнес-аналітика: сховище даних відіграє важливу роль у кожному бізнесі для зберігання й аналізу всіх минулих даних і записів </a:t>
            </a:r>
            <a:r>
              <a:rPr lang="uk-UA" dirty="0" smtClean="0"/>
              <a:t>компанії.</a:t>
            </a:r>
          </a:p>
          <a:p>
            <a:pPr>
              <a:lnSpc>
                <a:spcPct val="100000"/>
              </a:lnSpc>
              <a:spcBef>
                <a:spcPts val="600"/>
              </a:spcBef>
            </a:pPr>
            <a:r>
              <a:rPr lang="uk-UA" dirty="0" smtClean="0"/>
              <a:t>Швидші </a:t>
            </a:r>
            <a:r>
              <a:rPr lang="uk-UA" dirty="0"/>
              <a:t>запити: сховище даних розроблено для обробки великих запитів, тому воно виконує запити швидше, ніж база даних</a:t>
            </a:r>
            <a:r>
              <a:rPr lang="uk-UA" dirty="0" smtClean="0"/>
              <a:t>.</a:t>
            </a:r>
          </a:p>
          <a:p>
            <a:pPr>
              <a:lnSpc>
                <a:spcPct val="100000"/>
              </a:lnSpc>
              <a:spcBef>
                <a:spcPts val="600"/>
              </a:spcBef>
            </a:pPr>
            <a:r>
              <a:rPr lang="uk-UA" dirty="0" smtClean="0"/>
              <a:t>Покращена </a:t>
            </a:r>
            <a:r>
              <a:rPr lang="uk-UA" dirty="0"/>
              <a:t>якість даних: у сховищі даних дані, які ви зібрали з різних джерел, зберігаються та аналізуються, вони не </a:t>
            </a:r>
            <a:r>
              <a:rPr lang="uk-UA" dirty="0" smtClean="0"/>
              <a:t>перемішуються, </a:t>
            </a:r>
            <a:r>
              <a:rPr lang="uk-UA" dirty="0"/>
              <a:t>тому ваша якість даних </a:t>
            </a:r>
            <a:r>
              <a:rPr lang="uk-UA" dirty="0" smtClean="0"/>
              <a:t>зберігається.</a:t>
            </a:r>
          </a:p>
          <a:p>
            <a:pPr>
              <a:lnSpc>
                <a:spcPct val="100000"/>
              </a:lnSpc>
              <a:spcBef>
                <a:spcPts val="600"/>
              </a:spcBef>
            </a:pPr>
            <a:r>
              <a:rPr lang="uk-UA" dirty="0" smtClean="0"/>
              <a:t>Історичні </a:t>
            </a:r>
            <a:r>
              <a:rPr lang="uk-UA" dirty="0"/>
              <a:t>дані: </a:t>
            </a:r>
            <a:r>
              <a:rPr lang="uk-UA" dirty="0" smtClean="0"/>
              <a:t>сховище </a:t>
            </a:r>
            <a:r>
              <a:rPr lang="uk-UA" dirty="0"/>
              <a:t>зберігає всі ваші історичні дані, які містять деталі про бізнес, щоб можна було проаналізувати їх у будь-який час і отримати з них </a:t>
            </a:r>
            <a:r>
              <a:rPr lang="uk-UA" dirty="0" smtClean="0"/>
              <a:t>висновки</a:t>
            </a:r>
            <a:r>
              <a:rPr lang="uk-UA" dirty="0"/>
              <a:t>.</a:t>
            </a:r>
            <a:endParaRPr lang="uk-UA" dirty="0" smtClean="0"/>
          </a:p>
        </p:txBody>
      </p:sp>
      <p:sp>
        <p:nvSpPr>
          <p:cNvPr id="8" name="Номер слайда 7"/>
          <p:cNvSpPr>
            <a:spLocks noGrp="1"/>
          </p:cNvSpPr>
          <p:nvPr>
            <p:ph type="sldNum" sz="quarter" idx="12"/>
          </p:nvPr>
        </p:nvSpPr>
        <p:spPr/>
        <p:txBody>
          <a:bodyPr/>
          <a:lstStyle/>
          <a:p>
            <a:fld id="{4FAB73BC-B049-4115-A692-8D63A059BFB8}" type="slidenum">
              <a:rPr lang="en-US" smtClean="0"/>
              <a:t>4</a:t>
            </a:fld>
            <a:endParaRPr lang="en-US" dirty="0"/>
          </a:p>
        </p:txBody>
      </p:sp>
    </p:spTree>
    <p:extLst>
      <p:ext uri="{BB962C8B-B14F-4D97-AF65-F5344CB8AC3E}">
        <p14:creationId xmlns:p14="http://schemas.microsoft.com/office/powerpoint/2010/main" val="35939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69848" y="167391"/>
            <a:ext cx="10058400" cy="1353499"/>
          </a:xfrm>
        </p:spPr>
        <p:txBody>
          <a:bodyPr vert="horz" lIns="91440" tIns="45720" rIns="91440" bIns="45720" rtlCol="0" anchor="ctr">
            <a:normAutofit/>
          </a:bodyPr>
          <a:lstStyle/>
          <a:p>
            <a:pPr algn="ctr"/>
            <a:r>
              <a:rPr lang="uk-UA" sz="4400" dirty="0" smtClean="0"/>
              <a:t>Під час будівництва сховища виникають проблеми</a:t>
            </a:r>
            <a:endParaRPr lang="uk-UA" sz="4400" dirty="0"/>
          </a:p>
        </p:txBody>
      </p:sp>
      <p:sp>
        <p:nvSpPr>
          <p:cNvPr id="3" name="Объект 2"/>
          <p:cNvSpPr>
            <a:spLocks noGrp="1"/>
          </p:cNvSpPr>
          <p:nvPr>
            <p:ph sz="half" idx="1"/>
          </p:nvPr>
        </p:nvSpPr>
        <p:spPr>
          <a:xfrm>
            <a:off x="391886" y="1716833"/>
            <a:ext cx="5236899" cy="4739951"/>
          </a:xfrm>
        </p:spPr>
        <p:txBody>
          <a:bodyPr>
            <a:noAutofit/>
          </a:bodyPr>
          <a:lstStyle/>
          <a:p>
            <a:pPr marL="0" indent="457200">
              <a:lnSpc>
                <a:spcPct val="110000"/>
              </a:lnSpc>
              <a:spcBef>
                <a:spcPts val="600"/>
              </a:spcBef>
              <a:buFont typeface="+mj-lt"/>
              <a:buAutoNum type="arabicPeriod"/>
            </a:pPr>
            <a:r>
              <a:rPr lang="uk-UA" sz="1500" u="sng" dirty="0"/>
              <a:t>Коли і як збирати дані</a:t>
            </a:r>
            <a:r>
              <a:rPr lang="uk-UA" sz="1500" dirty="0"/>
              <a:t>: в керованій джерелом архітектурі для збору даних джерела даних передають нову інформацію або постійно (під час обробки транзакцій), або періодично (наприклад, щоночі). У архітектурі, керованій призначенням, сховище даних періодично надсилає запити на нові дані до джерел. Якщо оновлення в джерелах не буде відтворено в сховищі через </a:t>
            </a:r>
            <a:r>
              <a:rPr lang="uk-UA" sz="1500" dirty="0" err="1"/>
              <a:t>двофазову</a:t>
            </a:r>
            <a:r>
              <a:rPr lang="uk-UA" sz="1500" dirty="0"/>
              <a:t> фіксацію, сховище ніколи не буде повністю оновлено з джерелами</a:t>
            </a:r>
            <a:r>
              <a:rPr lang="uk-UA" sz="1500" dirty="0" smtClean="0"/>
              <a:t>.</a:t>
            </a:r>
          </a:p>
          <a:p>
            <a:pPr marL="0" indent="457200">
              <a:lnSpc>
                <a:spcPct val="110000"/>
              </a:lnSpc>
              <a:spcBef>
                <a:spcPts val="600"/>
              </a:spcBef>
              <a:buFont typeface="+mj-lt"/>
              <a:buAutoNum type="arabicPeriod"/>
            </a:pPr>
            <a:r>
              <a:rPr lang="uk-UA" sz="1500" u="sng" dirty="0" smtClean="0"/>
              <a:t>Яку </a:t>
            </a:r>
            <a:r>
              <a:rPr lang="uk-UA" sz="1500" u="sng" dirty="0"/>
              <a:t>схему використовувати</a:t>
            </a:r>
            <a:r>
              <a:rPr lang="uk-UA" sz="1500" dirty="0"/>
              <a:t>: Джерела даних, які були створені незалежно, ймовірно, матимуть різні схеми. Насправді вони навіть можуть використовувати різні моделі даних. Частиною завдання сховища є виконання інтеграції схем і перетворення даних в інтегровану схему перед їх збереженням. У результаті дані, що зберігаються в сховищі, є не просто копією даних у джерелах</a:t>
            </a:r>
            <a:r>
              <a:rPr lang="uk-UA" sz="1500" dirty="0" smtClean="0"/>
              <a:t>.</a:t>
            </a:r>
            <a:endParaRPr lang="uk-UA" sz="1500" dirty="0"/>
          </a:p>
        </p:txBody>
      </p:sp>
      <p:sp>
        <p:nvSpPr>
          <p:cNvPr id="4" name="Объект 3"/>
          <p:cNvSpPr>
            <a:spLocks noGrp="1"/>
          </p:cNvSpPr>
          <p:nvPr>
            <p:ph sz="half" idx="2"/>
          </p:nvPr>
        </p:nvSpPr>
        <p:spPr>
          <a:xfrm>
            <a:off x="5824728" y="1716833"/>
            <a:ext cx="5698578" cy="4889240"/>
          </a:xfrm>
        </p:spPr>
        <p:txBody>
          <a:bodyPr vert="horz" lIns="91440" tIns="45720" rIns="91440" bIns="45720" rtlCol="0">
            <a:noAutofit/>
          </a:bodyPr>
          <a:lstStyle/>
          <a:p>
            <a:pPr marL="0" indent="457200">
              <a:lnSpc>
                <a:spcPct val="100000"/>
              </a:lnSpc>
              <a:spcBef>
                <a:spcPts val="600"/>
              </a:spcBef>
              <a:buFont typeface="+mj-lt"/>
              <a:buAutoNum type="arabicPeriod" startAt="3"/>
            </a:pPr>
            <a:r>
              <a:rPr lang="uk-UA" sz="1500" u="sng" dirty="0"/>
              <a:t>Перетворення та очищення даних</a:t>
            </a:r>
            <a:r>
              <a:rPr lang="uk-UA" sz="1500" dirty="0" smtClean="0"/>
              <a:t>. </a:t>
            </a:r>
            <a:r>
              <a:rPr lang="uk-UA" sz="1500" dirty="0"/>
              <a:t>Джерела даних часто надають дані з численними незначними </a:t>
            </a:r>
            <a:r>
              <a:rPr lang="uk-UA" sz="1500" dirty="0" err="1"/>
              <a:t>невідповідностями</a:t>
            </a:r>
            <a:r>
              <a:rPr lang="uk-UA" sz="1500" dirty="0"/>
              <a:t>, які можна виправити. Наприклад, імена часто написані з помилками, а в адресах можуть бути неправильні назви </a:t>
            </a:r>
            <a:r>
              <a:rPr lang="uk-UA" sz="1500" dirty="0" smtClean="0"/>
              <a:t>вулиць або </a:t>
            </a:r>
            <a:r>
              <a:rPr lang="uk-UA" sz="1500" dirty="0"/>
              <a:t>неправильно введені поштові індекси. Це можна виправити до розумної міри, звернувшись до бази даних назв вулиць і поштових індексів у кожному місті. Приблизне зіставлення даних, необхідних для цього завдання, називається нечітким пошуком</a:t>
            </a:r>
            <a:r>
              <a:rPr lang="uk-UA" sz="1500" dirty="0" smtClean="0"/>
              <a:t>.</a:t>
            </a:r>
          </a:p>
          <a:p>
            <a:pPr marL="0" indent="457200">
              <a:lnSpc>
                <a:spcPct val="100000"/>
              </a:lnSpc>
              <a:spcBef>
                <a:spcPts val="600"/>
              </a:spcBef>
              <a:buFont typeface="+mj-lt"/>
              <a:buAutoNum type="arabicPeriod" startAt="3"/>
            </a:pPr>
            <a:r>
              <a:rPr lang="uk-UA" sz="1500" u="sng" dirty="0" smtClean="0"/>
              <a:t>Як </a:t>
            </a:r>
            <a:r>
              <a:rPr lang="uk-UA" sz="1500" u="sng" dirty="0"/>
              <a:t>поширювати оновлення</a:t>
            </a:r>
            <a:r>
              <a:rPr lang="uk-UA" sz="1500" dirty="0"/>
              <a:t>: оновлення зв’язків у джерелах даних необхідно поширювати до сховища даних. Якщо відносини в сховищі даних точно такі ж, як і в джерелі даних, розповсюдження є прямим. Якщо це не так, проблема розповсюдження оновлень полягає в основному в проблемі перегляду</a:t>
            </a:r>
            <a:r>
              <a:rPr lang="uk-UA" sz="1500" dirty="0" smtClean="0"/>
              <a:t>.</a:t>
            </a:r>
          </a:p>
          <a:p>
            <a:pPr marL="0" indent="457200">
              <a:lnSpc>
                <a:spcPct val="100000"/>
              </a:lnSpc>
              <a:spcBef>
                <a:spcPts val="600"/>
              </a:spcBef>
              <a:buFont typeface="+mj-lt"/>
              <a:buAutoNum type="arabicPeriod" startAt="3"/>
            </a:pPr>
            <a:r>
              <a:rPr lang="uk-UA" sz="1500" u="sng" dirty="0" smtClean="0"/>
              <a:t>Які </a:t>
            </a:r>
            <a:r>
              <a:rPr lang="uk-UA" sz="1500" u="sng" dirty="0"/>
              <a:t>дані підсумовувати</a:t>
            </a:r>
            <a:r>
              <a:rPr lang="uk-UA" sz="1500" dirty="0"/>
              <a:t>. Необроблені дані, </a:t>
            </a:r>
            <a:r>
              <a:rPr lang="uk-UA" sz="1500" dirty="0" err="1"/>
              <a:t>згенеровані</a:t>
            </a:r>
            <a:r>
              <a:rPr lang="uk-UA" sz="1500" dirty="0"/>
              <a:t> системою обробки транзакцій, можуть бути завеликими для зберігання в Інтернеті. Однак ми можемо відповісти на багато запитів, зберігаючи лише зведені дані, отримані агрегацією на відношенні, а не зберігаючи відношення цілком</a:t>
            </a:r>
            <a:r>
              <a:rPr lang="uk-UA" sz="1500" dirty="0" smtClean="0"/>
              <a:t>.</a:t>
            </a:r>
            <a:endParaRPr lang="uk-UA" sz="1500" dirty="0"/>
          </a:p>
        </p:txBody>
      </p:sp>
      <p:sp>
        <p:nvSpPr>
          <p:cNvPr id="5" name="Номер слайда 4"/>
          <p:cNvSpPr>
            <a:spLocks noGrp="1"/>
          </p:cNvSpPr>
          <p:nvPr>
            <p:ph type="sldNum" sz="quarter" idx="12"/>
          </p:nvPr>
        </p:nvSpPr>
        <p:spPr/>
        <p:txBody>
          <a:bodyPr/>
          <a:lstStyle/>
          <a:p>
            <a:fld id="{4FAB73BC-B049-4115-A692-8D63A059BFB8}" type="slidenum">
              <a:rPr lang="en-US" smtClean="0"/>
              <a:t>5</a:t>
            </a:fld>
            <a:endParaRPr lang="en-US" dirty="0"/>
          </a:p>
        </p:txBody>
      </p:sp>
    </p:spTree>
    <p:extLst>
      <p:ext uri="{BB962C8B-B14F-4D97-AF65-F5344CB8AC3E}">
        <p14:creationId xmlns:p14="http://schemas.microsoft.com/office/powerpoint/2010/main" val="42543727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013864" y="298020"/>
            <a:ext cx="10058400" cy="1344168"/>
          </a:xfrm>
        </p:spPr>
        <p:txBody>
          <a:bodyPr vert="horz" lIns="91440" tIns="45720" rIns="91440" bIns="45720" rtlCol="0" anchor="ctr">
            <a:normAutofit/>
          </a:bodyPr>
          <a:lstStyle/>
          <a:p>
            <a:pPr algn="ctr"/>
            <a:r>
              <a:rPr lang="uk-UA" sz="4400" dirty="0"/>
              <a:t>Приклади застосування сховищ даних</a:t>
            </a:r>
          </a:p>
        </p:txBody>
      </p:sp>
      <p:sp>
        <p:nvSpPr>
          <p:cNvPr id="3" name="Объект 2"/>
          <p:cNvSpPr>
            <a:spLocks noGrp="1"/>
          </p:cNvSpPr>
          <p:nvPr>
            <p:ph sz="half" idx="1"/>
          </p:nvPr>
        </p:nvSpPr>
        <p:spPr>
          <a:xfrm>
            <a:off x="634482" y="1828800"/>
            <a:ext cx="5190246" cy="4343400"/>
          </a:xfrm>
        </p:spPr>
        <p:txBody>
          <a:bodyPr>
            <a:normAutofit fontScale="85000" lnSpcReduction="10000"/>
          </a:bodyPr>
          <a:lstStyle/>
          <a:p>
            <a:pPr marL="0" indent="457200">
              <a:lnSpc>
                <a:spcPct val="110000"/>
              </a:lnSpc>
              <a:spcBef>
                <a:spcPts val="600"/>
              </a:spcBef>
              <a:buNone/>
            </a:pPr>
            <a:r>
              <a:rPr lang="uk-UA" u="sng" dirty="0"/>
              <a:t>Веб-сайти соціальних мереж</a:t>
            </a:r>
            <a:r>
              <a:rPr lang="uk-UA" dirty="0"/>
              <a:t>: веб-сайти соціальних мереж, такі як </a:t>
            </a:r>
            <a:r>
              <a:rPr lang="en-CA" dirty="0"/>
              <a:t>Facebook, Twitter, </a:t>
            </a:r>
            <a:r>
              <a:rPr lang="en-CA" dirty="0" err="1"/>
              <a:t>Linkedin</a:t>
            </a:r>
            <a:r>
              <a:rPr lang="en-CA" dirty="0"/>
              <a:t> </a:t>
            </a:r>
            <a:r>
              <a:rPr lang="uk-UA" dirty="0"/>
              <a:t>тощо, засновані на аналізі великих наборів даних. Ці сайти збирають дані, пов’язані з учасниками, групами, розташуваннями тощо, і зберігають їх у єдиному центральному сховищі. </a:t>
            </a:r>
            <a:endParaRPr lang="uk-UA" dirty="0" smtClean="0"/>
          </a:p>
          <a:p>
            <a:pPr marL="0" indent="457200">
              <a:lnSpc>
                <a:spcPct val="110000"/>
              </a:lnSpc>
              <a:spcBef>
                <a:spcPts val="600"/>
              </a:spcBef>
              <a:buNone/>
            </a:pPr>
            <a:r>
              <a:rPr lang="uk-UA" u="sng" dirty="0" smtClean="0"/>
              <a:t>Банківська </a:t>
            </a:r>
            <a:r>
              <a:rPr lang="uk-UA" u="sng" dirty="0"/>
              <a:t>справа</a:t>
            </a:r>
            <a:r>
              <a:rPr lang="uk-UA" dirty="0"/>
              <a:t>: більшість банків сьогодні використовують </a:t>
            </a:r>
            <a:r>
              <a:rPr lang="uk-UA" dirty="0" smtClean="0"/>
              <a:t>сховища, </a:t>
            </a:r>
            <a:r>
              <a:rPr lang="uk-UA" dirty="0"/>
              <a:t>щоб побачити структуру витрат власників рахунків/карток. Вони використовують це, щоб надавати їм спеціальні </a:t>
            </a:r>
            <a:r>
              <a:rPr lang="uk-UA" dirty="0" smtClean="0"/>
              <a:t>пропозиції</a:t>
            </a:r>
            <a:r>
              <a:rPr lang="uk-UA" dirty="0"/>
              <a:t> </a:t>
            </a:r>
            <a:r>
              <a:rPr lang="uk-UA" dirty="0" smtClean="0"/>
              <a:t>тощо.</a:t>
            </a:r>
          </a:p>
          <a:p>
            <a:pPr marL="0" indent="457200">
              <a:lnSpc>
                <a:spcPct val="110000"/>
              </a:lnSpc>
              <a:spcBef>
                <a:spcPts val="600"/>
              </a:spcBef>
              <a:buNone/>
            </a:pPr>
            <a:r>
              <a:rPr lang="uk-UA" u="sng" dirty="0" smtClean="0"/>
              <a:t>Уряд</a:t>
            </a:r>
            <a:r>
              <a:rPr lang="uk-UA" dirty="0"/>
              <a:t>: Уряд використовує сховище даних для зберігання та аналізу податкових платежів, які використовуються для виявлення податкових крадіжок.</a:t>
            </a:r>
          </a:p>
        </p:txBody>
      </p:sp>
      <p:pic>
        <p:nvPicPr>
          <p:cNvPr id="5" name="Объект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52321" y="1942181"/>
            <a:ext cx="4754562" cy="3697992"/>
          </a:xfrm>
        </p:spPr>
      </p:pic>
      <p:sp>
        <p:nvSpPr>
          <p:cNvPr id="6" name="Номер слайда 5"/>
          <p:cNvSpPr>
            <a:spLocks noGrp="1"/>
          </p:cNvSpPr>
          <p:nvPr>
            <p:ph type="sldNum" sz="quarter" idx="12"/>
          </p:nvPr>
        </p:nvSpPr>
        <p:spPr/>
        <p:txBody>
          <a:bodyPr/>
          <a:lstStyle/>
          <a:p>
            <a:fld id="{4FAB73BC-B049-4115-A692-8D63A059BFB8}" type="slidenum">
              <a:rPr lang="en-US" smtClean="0"/>
              <a:t>6</a:t>
            </a:fld>
            <a:endParaRPr lang="en-US" dirty="0"/>
          </a:p>
        </p:txBody>
      </p:sp>
    </p:spTree>
    <p:extLst>
      <p:ext uri="{BB962C8B-B14F-4D97-AF65-F5344CB8AC3E}">
        <p14:creationId xmlns:p14="http://schemas.microsoft.com/office/powerpoint/2010/main" val="3847650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995203" y="0"/>
            <a:ext cx="10058400" cy="1609344"/>
          </a:xfrm>
        </p:spPr>
        <p:txBody>
          <a:bodyPr vert="horz" lIns="91440" tIns="45720" rIns="91440" bIns="45720" rtlCol="0" anchor="ctr">
            <a:normAutofit/>
          </a:bodyPr>
          <a:lstStyle/>
          <a:p>
            <a:pPr algn="ctr"/>
            <a:r>
              <a:rPr lang="uk-UA" sz="4400" dirty="0"/>
              <a:t>Особливості </a:t>
            </a:r>
            <a:r>
              <a:rPr lang="en-CA" sz="4400" dirty="0"/>
              <a:t>Data Warehousing</a:t>
            </a:r>
            <a:endParaRPr lang="uk-UA" sz="4400" dirty="0"/>
          </a:p>
        </p:txBody>
      </p:sp>
      <p:sp>
        <p:nvSpPr>
          <p:cNvPr id="3" name="Объект 2"/>
          <p:cNvSpPr>
            <a:spLocks noGrp="1"/>
          </p:cNvSpPr>
          <p:nvPr>
            <p:ph sz="half" idx="1"/>
          </p:nvPr>
        </p:nvSpPr>
        <p:spPr>
          <a:xfrm>
            <a:off x="699796" y="1735493"/>
            <a:ext cx="5124932" cy="4646645"/>
          </a:xfrm>
        </p:spPr>
        <p:txBody>
          <a:bodyPr vert="horz" lIns="91440" tIns="45720" rIns="91440" bIns="45720" rtlCol="0">
            <a:noAutofit/>
          </a:bodyPr>
          <a:lstStyle/>
          <a:p>
            <a:pPr marL="0" indent="457200">
              <a:lnSpc>
                <a:spcPct val="110000"/>
              </a:lnSpc>
              <a:spcBef>
                <a:spcPts val="600"/>
              </a:spcBef>
              <a:buFont typeface="+mj-lt"/>
              <a:buAutoNum type="arabicPeriod"/>
            </a:pPr>
            <a:r>
              <a:rPr lang="uk-UA" sz="1500" u="sng" dirty="0"/>
              <a:t>Централізоване сховище даних</a:t>
            </a:r>
            <a:r>
              <a:rPr lang="uk-UA" sz="1500" dirty="0"/>
              <a:t>: сховище даних надає централізоване сховище для всіх даних підприємства з різних джерел, таких як </a:t>
            </a:r>
            <a:r>
              <a:rPr lang="uk-UA" sz="1500" dirty="0" err="1" smtClean="0"/>
              <a:t>тран</a:t>
            </a:r>
            <a:r>
              <a:rPr lang="uk-UA" sz="1500" dirty="0" err="1"/>
              <a:t>к</a:t>
            </a:r>
            <a:r>
              <a:rPr lang="uk-UA" sz="1500" dirty="0" err="1" smtClean="0"/>
              <a:t>закційні</a:t>
            </a:r>
            <a:r>
              <a:rPr lang="uk-UA" sz="1500" dirty="0" smtClean="0"/>
              <a:t> </a:t>
            </a:r>
            <a:r>
              <a:rPr lang="uk-UA" sz="1500" dirty="0"/>
              <a:t>бази даних, операційні системи та зовнішні джерела. Це дає змогу організаціям мати повне уявлення про свої дані, що може допомогти у прийнятті обґрунтованих бізнес-рішень</a:t>
            </a:r>
            <a:r>
              <a:rPr lang="uk-UA" sz="1500" dirty="0" smtClean="0"/>
              <a:t>.</a:t>
            </a:r>
          </a:p>
          <a:p>
            <a:pPr marL="0" indent="457200">
              <a:lnSpc>
                <a:spcPct val="110000"/>
              </a:lnSpc>
              <a:spcBef>
                <a:spcPts val="600"/>
              </a:spcBef>
              <a:buFont typeface="+mj-lt"/>
              <a:buAutoNum type="arabicPeriod"/>
            </a:pPr>
            <a:r>
              <a:rPr lang="uk-UA" sz="1500" u="sng" dirty="0" smtClean="0"/>
              <a:t>Інтеграція </a:t>
            </a:r>
            <a:r>
              <a:rPr lang="uk-UA" sz="1500" u="sng" dirty="0"/>
              <a:t>даних</a:t>
            </a:r>
            <a:r>
              <a:rPr lang="uk-UA" sz="1500" dirty="0"/>
              <a:t>: сховища даних об’єднують дані з різних джерел в єдине уніфіковане представлення, що може допомогти усунути розбіжності даних і зменшити невідповідності даних</a:t>
            </a:r>
            <a:r>
              <a:rPr lang="uk-UA" sz="1500" dirty="0" smtClean="0"/>
              <a:t>.</a:t>
            </a:r>
          </a:p>
          <a:p>
            <a:pPr marL="0" indent="457200">
              <a:lnSpc>
                <a:spcPct val="110000"/>
              </a:lnSpc>
              <a:spcBef>
                <a:spcPts val="600"/>
              </a:spcBef>
              <a:buFont typeface="+mj-lt"/>
              <a:buAutoNum type="arabicPeriod"/>
            </a:pPr>
            <a:r>
              <a:rPr lang="uk-UA" sz="1500" u="sng" dirty="0" smtClean="0"/>
              <a:t>Зберігання </a:t>
            </a:r>
            <a:r>
              <a:rPr lang="uk-UA" sz="1500" u="sng" dirty="0"/>
              <a:t>історичних даних</a:t>
            </a:r>
            <a:r>
              <a:rPr lang="uk-UA" sz="1500" dirty="0"/>
              <a:t>: сховища даних зберігають історичні дані, що дає змогу організаціям аналізувати тенденції даних з часом. Це може допомогти виявити закономірності та аномалії в даних, які можна використовувати для покращення ефективності бізнесу.</a:t>
            </a:r>
          </a:p>
        </p:txBody>
      </p:sp>
      <p:sp>
        <p:nvSpPr>
          <p:cNvPr id="4" name="Объект 3"/>
          <p:cNvSpPr>
            <a:spLocks noGrp="1"/>
          </p:cNvSpPr>
          <p:nvPr>
            <p:ph sz="half" idx="2"/>
          </p:nvPr>
        </p:nvSpPr>
        <p:spPr>
          <a:xfrm>
            <a:off x="6364223" y="1609343"/>
            <a:ext cx="5019123" cy="4931415"/>
          </a:xfrm>
        </p:spPr>
        <p:txBody>
          <a:bodyPr vert="horz" lIns="91440" tIns="45720" rIns="91440" bIns="45720" rtlCol="0">
            <a:noAutofit/>
          </a:bodyPr>
          <a:lstStyle/>
          <a:p>
            <a:pPr marL="0" indent="342900">
              <a:lnSpc>
                <a:spcPct val="100000"/>
              </a:lnSpc>
              <a:spcBef>
                <a:spcPts val="600"/>
              </a:spcBef>
              <a:buFont typeface="+mj-lt"/>
              <a:buAutoNum type="arabicPeriod" startAt="4"/>
            </a:pPr>
            <a:r>
              <a:rPr lang="uk-UA" sz="1500" u="sng" dirty="0"/>
              <a:t>Запити та аналіз</a:t>
            </a:r>
            <a:r>
              <a:rPr lang="uk-UA" sz="1500" dirty="0"/>
              <a:t>: сховище даних надає потужні можливості запитів і аналізу, які дозволяють користувачам досліджувати й аналізувати дані різними способами. Це може допомогти у визначенні закономірностей і тенденцій, а також у прийнятті обґрунтованих бізнес-рішень</a:t>
            </a:r>
            <a:r>
              <a:rPr lang="uk-UA" sz="1500" dirty="0" smtClean="0"/>
              <a:t>.</a:t>
            </a:r>
          </a:p>
          <a:p>
            <a:pPr marL="0" indent="342900">
              <a:lnSpc>
                <a:spcPct val="100000"/>
              </a:lnSpc>
              <a:spcBef>
                <a:spcPts val="600"/>
              </a:spcBef>
              <a:buFont typeface="+mj-lt"/>
              <a:buAutoNum type="arabicPeriod" startAt="4"/>
            </a:pPr>
            <a:r>
              <a:rPr lang="uk-UA" sz="1500" u="sng" dirty="0" smtClean="0"/>
              <a:t>Перетворення </a:t>
            </a:r>
            <a:r>
              <a:rPr lang="uk-UA" sz="1500" u="sng" dirty="0"/>
              <a:t>даних</a:t>
            </a:r>
            <a:r>
              <a:rPr lang="uk-UA" sz="1500" dirty="0"/>
              <a:t>: сховище даних включає процес перетворення даних, який передбачає очищення, фільтрацію та форматування даних із різних джерел, щоб зробити їх узгодженими та придатними для використання. </a:t>
            </a:r>
            <a:endParaRPr lang="uk-UA" sz="1500" dirty="0" smtClean="0"/>
          </a:p>
          <a:p>
            <a:pPr marL="0" indent="342900">
              <a:lnSpc>
                <a:spcPct val="100000"/>
              </a:lnSpc>
              <a:spcBef>
                <a:spcPts val="600"/>
              </a:spcBef>
              <a:buFont typeface="+mj-lt"/>
              <a:buAutoNum type="arabicPeriod" startAt="4"/>
            </a:pPr>
            <a:r>
              <a:rPr lang="uk-UA" sz="1500" u="sng" dirty="0" smtClean="0"/>
              <a:t>Інтелектуальний </a:t>
            </a:r>
            <a:r>
              <a:rPr lang="uk-UA" sz="1500" u="sng" dirty="0"/>
              <a:t>аналіз даних</a:t>
            </a:r>
            <a:r>
              <a:rPr lang="uk-UA" sz="1500" dirty="0"/>
              <a:t>: сховища даних надають можливості інтелектуального аналізу даних, які дозволяють організаціям виявляти приховані закономірності та зв’язки в своїх </a:t>
            </a:r>
            <a:r>
              <a:rPr lang="uk-UA" sz="1500" dirty="0" smtClean="0"/>
              <a:t>даних.</a:t>
            </a:r>
          </a:p>
          <a:p>
            <a:pPr marL="0" indent="342900">
              <a:lnSpc>
                <a:spcPct val="100000"/>
              </a:lnSpc>
              <a:spcBef>
                <a:spcPts val="600"/>
              </a:spcBef>
              <a:buFont typeface="+mj-lt"/>
              <a:buAutoNum type="arabicPeriod" startAt="4"/>
            </a:pPr>
            <a:r>
              <a:rPr lang="uk-UA" sz="1500" u="sng" dirty="0" smtClean="0"/>
              <a:t>Безпека </a:t>
            </a:r>
            <a:r>
              <a:rPr lang="uk-UA" sz="1500" u="sng" dirty="0"/>
              <a:t>даних</a:t>
            </a:r>
            <a:r>
              <a:rPr lang="uk-UA" sz="1500" dirty="0"/>
              <a:t>: сховище даних забезпечує надійні функції безпеки даних, такі як контроль доступу, шифрування даних і резервне копіювання даних, які гарантують безпеку даних і захист від несанкціонованого доступу.</a:t>
            </a:r>
          </a:p>
        </p:txBody>
      </p:sp>
      <p:sp>
        <p:nvSpPr>
          <p:cNvPr id="5" name="Номер слайда 4"/>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2687743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p:cNvSpPr>
            <a:spLocks noGrp="1"/>
          </p:cNvSpPr>
          <p:nvPr>
            <p:ph type="title"/>
          </p:nvPr>
        </p:nvSpPr>
        <p:spPr/>
        <p:txBody>
          <a:bodyPr>
            <a:normAutofit/>
          </a:bodyPr>
          <a:lstStyle/>
          <a:p>
            <a:r>
              <a:rPr lang="uk-UA" sz="6600" dirty="0" smtClean="0"/>
              <a:t>Створення сховища даних</a:t>
            </a:r>
            <a:endParaRPr lang="uk-UA" sz="6600" dirty="0"/>
          </a:p>
        </p:txBody>
      </p:sp>
      <p:sp>
        <p:nvSpPr>
          <p:cNvPr id="6" name="Текст 5"/>
          <p:cNvSpPr>
            <a:spLocks noGrp="1"/>
          </p:cNvSpPr>
          <p:nvPr>
            <p:ph type="body" idx="1"/>
          </p:nvPr>
        </p:nvSpPr>
        <p:spPr/>
        <p:txBody>
          <a:bodyPr/>
          <a:lstStyle/>
          <a:p>
            <a:endParaRPr lang="uk-UA"/>
          </a:p>
        </p:txBody>
      </p:sp>
      <p:sp>
        <p:nvSpPr>
          <p:cNvPr id="2" name="Номер слайда 1"/>
          <p:cNvSpPr>
            <a:spLocks noGrp="1"/>
          </p:cNvSpPr>
          <p:nvPr>
            <p:ph type="sldNum" sz="quarter" idx="12"/>
          </p:nvPr>
        </p:nvSpPr>
        <p:spPr/>
        <p:txBody>
          <a:bodyPr/>
          <a:lstStyle/>
          <a:p>
            <a:fld id="{4FAB73BC-B049-4115-A692-8D63A059BFB8}" type="slidenum">
              <a:rPr lang="en-US" smtClean="0"/>
              <a:pPr/>
              <a:t>8</a:t>
            </a:fld>
            <a:endParaRPr lang="en-US" dirty="0"/>
          </a:p>
        </p:txBody>
      </p:sp>
    </p:spTree>
    <p:extLst>
      <p:ext uri="{BB962C8B-B14F-4D97-AF65-F5344CB8AC3E}">
        <p14:creationId xmlns:p14="http://schemas.microsoft.com/office/powerpoint/2010/main" val="15325712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vert="horz" lIns="91440" tIns="45720" rIns="91440" bIns="45720" rtlCol="0" anchor="ctr">
            <a:normAutofit/>
          </a:bodyPr>
          <a:lstStyle/>
          <a:p>
            <a:pPr algn="ctr"/>
            <a:r>
              <a:rPr lang="uk-UA" sz="4400" dirty="0" smtClean="0"/>
              <a:t>кроки, необхідні для створення будь-якого сховища даних</a:t>
            </a:r>
            <a:endParaRPr lang="uk-UA" sz="4400" dirty="0"/>
          </a:p>
        </p:txBody>
      </p:sp>
      <p:sp>
        <p:nvSpPr>
          <p:cNvPr id="3" name="Объект 2"/>
          <p:cNvSpPr>
            <a:spLocks noGrp="1"/>
          </p:cNvSpPr>
          <p:nvPr>
            <p:ph sz="half" idx="1"/>
          </p:nvPr>
        </p:nvSpPr>
        <p:spPr>
          <a:xfrm>
            <a:off x="531845" y="2194559"/>
            <a:ext cx="5617028" cy="4196909"/>
          </a:xfrm>
        </p:spPr>
        <p:txBody>
          <a:bodyPr vert="horz" lIns="91440" tIns="45720" rIns="91440" bIns="45720" rtlCol="0">
            <a:noAutofit/>
          </a:bodyPr>
          <a:lstStyle/>
          <a:p>
            <a:pPr marL="0" indent="457200">
              <a:lnSpc>
                <a:spcPct val="100000"/>
              </a:lnSpc>
              <a:spcBef>
                <a:spcPts val="600"/>
              </a:spcBef>
              <a:buFont typeface="+mj-lt"/>
              <a:buAutoNum type="arabicPeriod"/>
            </a:pPr>
            <a:r>
              <a:rPr lang="uk-UA" sz="1700" dirty="0" smtClean="0"/>
              <a:t>Отримання даних з </a:t>
            </a:r>
            <a:r>
              <a:rPr lang="uk-UA" sz="1700" dirty="0"/>
              <a:t>різних джерел даних: Для створення сховища даних дані витягуються з різних джерел даних і ці дані зберігаються в </a:t>
            </a:r>
            <a:r>
              <a:rPr lang="uk-UA" sz="1700" dirty="0" smtClean="0"/>
              <a:t>центральному сховищі </a:t>
            </a:r>
            <a:r>
              <a:rPr lang="uk-UA" sz="1700" dirty="0"/>
              <a:t>зберігання. Для вилучення даних </a:t>
            </a:r>
            <a:r>
              <a:rPr lang="en-CA" sz="1700" dirty="0"/>
              <a:t>Microsoft </a:t>
            </a:r>
            <a:r>
              <a:rPr lang="uk-UA" sz="1700" dirty="0"/>
              <a:t>придумала відмінний інструмент. Коли ви купуєте </a:t>
            </a:r>
            <a:r>
              <a:rPr lang="en-CA" sz="1700" dirty="0"/>
              <a:t>Microsoft SQL Server, </a:t>
            </a:r>
            <a:r>
              <a:rPr lang="uk-UA" sz="1700" dirty="0"/>
              <a:t>цей інструмент буде доступний безкоштовно</a:t>
            </a:r>
            <a:r>
              <a:rPr lang="uk-UA" sz="1700" dirty="0" smtClean="0"/>
              <a:t>.</a:t>
            </a:r>
          </a:p>
          <a:p>
            <a:pPr marL="0" indent="457200">
              <a:lnSpc>
                <a:spcPct val="100000"/>
              </a:lnSpc>
              <a:spcBef>
                <a:spcPts val="600"/>
              </a:spcBef>
              <a:buFont typeface="+mj-lt"/>
              <a:buAutoNum type="arabicPeriod"/>
            </a:pPr>
            <a:r>
              <a:rPr lang="uk-UA" sz="1700" dirty="0" smtClean="0"/>
              <a:t>Перетворення різнорідних </a:t>
            </a:r>
            <a:r>
              <a:rPr lang="uk-UA" sz="1700" dirty="0"/>
              <a:t>даних: існують різні СУБД, де багато компаній зберігають свої дані. Деякі з них: </a:t>
            </a:r>
            <a:r>
              <a:rPr lang="en-CA" sz="1700" dirty="0"/>
              <a:t>MS Access, MS SQL Server, Oracle, Sybase </a:t>
            </a:r>
            <a:r>
              <a:rPr lang="uk-UA" sz="1700" dirty="0"/>
              <a:t>тощо. Також ці компанії зберігають дані в електронних таблицях, плоских файлах, поштових системах тощо. Зв’язування даних із усіх цих джерел виконується під час створення сховища даних.</a:t>
            </a:r>
          </a:p>
        </p:txBody>
      </p:sp>
      <p:sp>
        <p:nvSpPr>
          <p:cNvPr id="4" name="Объект 3"/>
          <p:cNvSpPr>
            <a:spLocks noGrp="1"/>
          </p:cNvSpPr>
          <p:nvPr>
            <p:ph sz="half" idx="2"/>
          </p:nvPr>
        </p:nvSpPr>
        <p:spPr/>
        <p:txBody>
          <a:bodyPr vert="horz" lIns="91440" tIns="45720" rIns="91440" bIns="45720" rtlCol="0">
            <a:noAutofit/>
          </a:bodyPr>
          <a:lstStyle/>
          <a:p>
            <a:pPr marL="0" indent="342900">
              <a:lnSpc>
                <a:spcPct val="100000"/>
              </a:lnSpc>
              <a:spcBef>
                <a:spcPts val="600"/>
              </a:spcBef>
              <a:buFont typeface="+mj-lt"/>
              <a:buAutoNum type="arabicPeriod" startAt="3"/>
            </a:pPr>
            <a:r>
              <a:rPr lang="uk-UA" sz="1700" dirty="0" smtClean="0"/>
              <a:t>Завантаження </a:t>
            </a:r>
            <a:r>
              <a:rPr lang="uk-UA" sz="1700" dirty="0"/>
              <a:t>(</a:t>
            </a:r>
            <a:r>
              <a:rPr lang="uk-UA" sz="1700" dirty="0" smtClean="0"/>
              <a:t>перетворення) даних </a:t>
            </a:r>
            <a:r>
              <a:rPr lang="uk-UA" sz="1700" dirty="0"/>
              <a:t>в базу даних розмірів: Після побудови моделі розмірів дані завантажуються в базу даних розмірів. Цей процес поєднує кілька стовпців разом або може розділити одне поле на кілька стовпців. Існує два етапи, на яких можна виконати перетворення даних: під час завантаження даних у розмірну модель або під час вилучення даних із їх джерел</a:t>
            </a:r>
            <a:r>
              <a:rPr lang="uk-UA" sz="1700" dirty="0" smtClean="0"/>
              <a:t>.</a:t>
            </a:r>
          </a:p>
          <a:p>
            <a:pPr marL="0" indent="342900">
              <a:lnSpc>
                <a:spcPct val="100000"/>
              </a:lnSpc>
              <a:spcBef>
                <a:spcPts val="600"/>
              </a:spcBef>
              <a:buFont typeface="+mj-lt"/>
              <a:buAutoNum type="arabicPeriod" startAt="3"/>
            </a:pPr>
            <a:r>
              <a:rPr lang="uk-UA" sz="1700" dirty="0" smtClean="0"/>
              <a:t>Придбання зовнішнього інструменту </a:t>
            </a:r>
            <a:r>
              <a:rPr lang="uk-UA" sz="1700" dirty="0"/>
              <a:t>звітності: На ринку доступні першокласні аналітичні інструменти. Ці інструменти надаються кількома великими постачальниками</a:t>
            </a:r>
            <a:r>
              <a:rPr lang="uk-UA" sz="1700" dirty="0" smtClean="0"/>
              <a:t>.</a:t>
            </a:r>
            <a:endParaRPr lang="uk-UA" sz="1700" dirty="0"/>
          </a:p>
        </p:txBody>
      </p:sp>
      <p:sp>
        <p:nvSpPr>
          <p:cNvPr id="5" name="Номер слайда 4"/>
          <p:cNvSpPr>
            <a:spLocks noGrp="1"/>
          </p:cNvSpPr>
          <p:nvPr>
            <p:ph type="sldNum" sz="quarter" idx="12"/>
          </p:nvPr>
        </p:nvSpPr>
        <p:spPr/>
        <p:txBody>
          <a:bodyPr/>
          <a:lstStyle/>
          <a:p>
            <a:fld id="{4FAB73BC-B049-4115-A692-8D63A059BFB8}" type="slidenum">
              <a:rPr lang="en-US" smtClean="0"/>
              <a:t>9</a:t>
            </a:fld>
            <a:endParaRPr lang="en-US" dirty="0"/>
          </a:p>
        </p:txBody>
      </p:sp>
    </p:spTree>
    <p:extLst>
      <p:ext uri="{BB962C8B-B14F-4D97-AF65-F5344CB8AC3E}">
        <p14:creationId xmlns:p14="http://schemas.microsoft.com/office/powerpoint/2010/main" val="2358013892"/>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Дерево">
  <a:themeElements>
    <a:clrScheme name="Синий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TM03090434[[fn=Дерево]]</Template>
  <TotalTime>1363</TotalTime>
  <Words>3515</Words>
  <Application>Microsoft Office PowerPoint</Application>
  <PresentationFormat>Широкоэкранный</PresentationFormat>
  <Paragraphs>215</Paragraphs>
  <Slides>26</Slides>
  <Notes>8</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26</vt:i4>
      </vt:variant>
    </vt:vector>
  </HeadingPairs>
  <TitlesOfParts>
    <vt:vector size="34" baseType="lpstr">
      <vt:lpstr>Bahnschrift Light SemiCondensed</vt:lpstr>
      <vt:lpstr>Calibri</vt:lpstr>
      <vt:lpstr>Cambria</vt:lpstr>
      <vt:lpstr>Nunito</vt:lpstr>
      <vt:lpstr>Rockwell</vt:lpstr>
      <vt:lpstr>Rockwell Condensed</vt:lpstr>
      <vt:lpstr>Wingdings</vt:lpstr>
      <vt:lpstr>Дерево</vt:lpstr>
      <vt:lpstr>Вступ до сховищ даних</vt:lpstr>
      <vt:lpstr>Data Warehouse introduction </vt:lpstr>
      <vt:lpstr>Data Warehouse</vt:lpstr>
      <vt:lpstr>Data Warehouse vs DBMS </vt:lpstr>
      <vt:lpstr>Під час будівництва сховища виникають проблеми</vt:lpstr>
      <vt:lpstr>Приклади застосування сховищ даних</vt:lpstr>
      <vt:lpstr>Особливості Data Warehousing</vt:lpstr>
      <vt:lpstr>Створення сховища даних</vt:lpstr>
      <vt:lpstr>кроки, необхідні для створення будь-якого сховища даних</vt:lpstr>
      <vt:lpstr>Top 15 Popular Data Warehouse Tools</vt:lpstr>
      <vt:lpstr>метадані в сховищах даних</vt:lpstr>
      <vt:lpstr>Типи метаданих</vt:lpstr>
      <vt:lpstr>Програмне забезпечення для керування метаданими</vt:lpstr>
      <vt:lpstr>ETL Process in Data Warehouse</vt:lpstr>
      <vt:lpstr>Dimensional Data Modeling</vt:lpstr>
      <vt:lpstr>Dimensional and multiDimensional Data Modeling</vt:lpstr>
      <vt:lpstr>Кроки створення моделі розмірних даних</vt:lpstr>
      <vt:lpstr>Схема сніжинки</vt:lpstr>
      <vt:lpstr>схема сузір'я Фактів</vt:lpstr>
      <vt:lpstr>Різниця між Snowflake and Fact Constellation Schema</vt:lpstr>
      <vt:lpstr>Data Warehouse Architecture</vt:lpstr>
      <vt:lpstr>Архітектура Сховища даних </vt:lpstr>
      <vt:lpstr>Top-Down Approach</vt:lpstr>
      <vt:lpstr> Bottom-Up Approach</vt:lpstr>
      <vt:lpstr>Вітрина даних</vt:lpstr>
      <vt:lpstr>Життєвий цикл розробки сховища даних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Дерево рішень</dc:title>
  <dc:creator>it_admin</dc:creator>
  <cp:lastModifiedBy>it_admin</cp:lastModifiedBy>
  <cp:revision>130</cp:revision>
  <dcterms:created xsi:type="dcterms:W3CDTF">2024-07-08T06:07:31Z</dcterms:created>
  <dcterms:modified xsi:type="dcterms:W3CDTF">2024-11-15T10:19:02Z</dcterms:modified>
</cp:coreProperties>
</file>