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0"/>
  </p:notesMasterIdLst>
  <p:sldIdLst>
    <p:sldId id="256" r:id="rId2"/>
    <p:sldId id="306" r:id="rId3"/>
    <p:sldId id="307" r:id="rId4"/>
    <p:sldId id="308" r:id="rId5"/>
    <p:sldId id="309"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535" autoAdjust="0"/>
  </p:normalViewPr>
  <p:slideViewPr>
    <p:cSldViewPr snapToGrid="0">
      <p:cViewPr varScale="1">
        <p:scale>
          <a:sx n="103" d="100"/>
          <a:sy n="103" d="100"/>
        </p:scale>
        <p:origin x="8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BBF81-6C87-4E27-8C13-41378E093853}" type="datetimeFigureOut">
              <a:rPr lang="ru-RU" smtClean="0"/>
              <a:t>23.11.2024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BEF58-BC6E-41A8-A723-B0598B5AAE06}" type="slidenum">
              <a:rPr lang="ru-RU" smtClean="0"/>
              <a:t>‹#›</a:t>
            </a:fld>
            <a:endParaRPr lang="ru-RU"/>
          </a:p>
        </p:txBody>
      </p:sp>
    </p:spTree>
    <p:extLst>
      <p:ext uri="{BB962C8B-B14F-4D97-AF65-F5344CB8AC3E}">
        <p14:creationId xmlns:p14="http://schemas.microsoft.com/office/powerpoint/2010/main" val="400266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У всіх розрахунках ми повинні видалити стоп слова. </a:t>
            </a:r>
            <a:r>
              <a:rPr lang="ru-RU" dirty="0" err="1" smtClean="0"/>
              <a:t>Якщо</a:t>
            </a:r>
            <a:r>
              <a:rPr lang="ru-RU" dirty="0" smtClean="0"/>
              <a:t> </a:t>
            </a:r>
            <a:r>
              <a:rPr lang="ru-RU" dirty="0" err="1" smtClean="0"/>
              <a:t>це</a:t>
            </a:r>
            <a:r>
              <a:rPr lang="ru-RU" dirty="0" smtClean="0"/>
              <a:t> слово w часто </a:t>
            </a:r>
            <a:r>
              <a:rPr lang="ru-RU" dirty="0" err="1" smtClean="0"/>
              <a:t>зустрічається</a:t>
            </a:r>
            <a:r>
              <a:rPr lang="ru-RU" dirty="0" smtClean="0"/>
              <a:t> у </a:t>
            </a:r>
            <a:r>
              <a:rPr lang="ru-RU" dirty="0" err="1" smtClean="0"/>
              <a:t>документі</a:t>
            </a:r>
            <a:r>
              <a:rPr lang="ru-RU" dirty="0" smtClean="0"/>
              <a:t> </a:t>
            </a:r>
            <a:r>
              <a:rPr lang="ru-RU" dirty="0" err="1" smtClean="0"/>
              <a:t>D,то</a:t>
            </a:r>
            <a:r>
              <a:rPr lang="ru-RU" dirty="0" smtClean="0"/>
              <a:t>, </a:t>
            </a:r>
            <a:r>
              <a:rPr lang="ru-RU" dirty="0" err="1" smtClean="0"/>
              <a:t>швидше</a:t>
            </a:r>
            <a:r>
              <a:rPr lang="ru-RU" dirty="0" smtClean="0"/>
              <a:t> за все, </a:t>
            </a:r>
            <a:r>
              <a:rPr lang="ru-RU" dirty="0" err="1" smtClean="0"/>
              <a:t>воно</a:t>
            </a:r>
            <a:r>
              <a:rPr lang="ru-RU" dirty="0" smtClean="0"/>
              <a:t> </a:t>
            </a:r>
            <a:r>
              <a:rPr lang="ru-RU" dirty="0" err="1" smtClean="0"/>
              <a:t>важливе</a:t>
            </a:r>
            <a:r>
              <a:rPr lang="ru-RU" dirty="0" smtClean="0"/>
              <a:t>.</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3</a:t>
            </a:fld>
            <a:endParaRPr lang="ru-RU"/>
          </a:p>
        </p:txBody>
      </p:sp>
    </p:spTree>
    <p:extLst>
      <p:ext uri="{BB962C8B-B14F-4D97-AF65-F5344CB8AC3E}">
        <p14:creationId xmlns:p14="http://schemas.microsoft.com/office/powerpoint/2010/main" val="1131903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Два</a:t>
            </a:r>
            <a:r>
              <a:rPr lang="uk-UA" baseline="0" dirty="0" smtClean="0"/>
              <a:t> підходи до оцінки точності : 1) </a:t>
            </a:r>
            <a:r>
              <a:rPr lang="en-US" sz="1200" b="0" i="0" kern="1200" dirty="0" smtClean="0">
                <a:solidFill>
                  <a:schemeClr val="tx1"/>
                </a:solidFill>
                <a:effectLst/>
                <a:latin typeface="+mn-lt"/>
                <a:ea typeface="+mn-ea"/>
                <a:cs typeface="+mn-cs"/>
              </a:rPr>
              <a:t>Mean Absolute Error (MEA) and Root-Mean-Square Error (RMSE)</a:t>
            </a:r>
            <a:endParaRPr lang="ru-RU" sz="1200" b="0" i="0" kern="1200" dirty="0" smtClean="0">
              <a:solidFill>
                <a:schemeClr val="tx1"/>
              </a:solidFill>
              <a:effectLst/>
              <a:latin typeface="+mn-lt"/>
              <a:ea typeface="+mn-ea"/>
              <a:cs typeface="+mn-cs"/>
            </a:endParaRPr>
          </a:p>
          <a:p>
            <a:r>
              <a:rPr lang="ru-RU" sz="1200" b="0" i="0" kern="1200" dirty="0" smtClean="0">
                <a:solidFill>
                  <a:schemeClr val="tx1"/>
                </a:solidFill>
                <a:effectLst/>
                <a:latin typeface="+mn-lt"/>
                <a:ea typeface="+mn-ea"/>
                <a:cs typeface="+mn-cs"/>
              </a:rPr>
              <a:t>2) </a:t>
            </a:r>
            <a:r>
              <a:rPr lang="ru-RU" sz="1200" b="0" i="0" kern="1200" dirty="0" err="1" smtClean="0">
                <a:solidFill>
                  <a:schemeClr val="tx1"/>
                </a:solidFill>
                <a:effectLst/>
                <a:latin typeface="+mn-lt"/>
                <a:ea typeface="+mn-ea"/>
                <a:cs typeface="+mn-cs"/>
              </a:rPr>
              <a:t>Показник</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кліків</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означає</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частку</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разів</a:t>
            </a:r>
            <a:r>
              <a:rPr lang="ru-RU" sz="1200" b="0" i="0" kern="1200" dirty="0" smtClean="0">
                <a:solidFill>
                  <a:schemeClr val="tx1"/>
                </a:solidFill>
                <a:effectLst/>
                <a:latin typeface="+mn-lt"/>
                <a:ea typeface="+mn-ea"/>
                <a:cs typeface="+mn-cs"/>
              </a:rPr>
              <a:t>, коли </a:t>
            </a:r>
            <a:r>
              <a:rPr lang="ru-RU" sz="1200" b="0" i="0" kern="1200" dirty="0" err="1" smtClean="0">
                <a:solidFill>
                  <a:schemeClr val="tx1"/>
                </a:solidFill>
                <a:effectLst/>
                <a:latin typeface="+mn-lt"/>
                <a:ea typeface="+mn-ea"/>
                <a:cs typeface="+mn-cs"/>
              </a:rPr>
              <a:t>користувач</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натиснув</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принаймні</a:t>
            </a:r>
            <a:r>
              <a:rPr lang="ru-RU" sz="1200" b="0" i="0" kern="1200" dirty="0" smtClean="0">
                <a:solidFill>
                  <a:schemeClr val="tx1"/>
                </a:solidFill>
                <a:effectLst/>
                <a:latin typeface="+mn-lt"/>
                <a:ea typeface="+mn-ea"/>
                <a:cs typeface="+mn-cs"/>
              </a:rPr>
              <a:t> один </a:t>
            </a:r>
            <a:r>
              <a:rPr lang="ru-RU" sz="1200" b="0" i="0" kern="1200" dirty="0" err="1" smtClean="0">
                <a:solidFill>
                  <a:schemeClr val="tx1"/>
                </a:solidFill>
                <a:effectLst/>
                <a:latin typeface="+mn-lt"/>
                <a:ea typeface="+mn-ea"/>
                <a:cs typeface="+mn-cs"/>
              </a:rPr>
              <a:t>із</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рекомендованих</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елементів</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Він</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визначається</a:t>
            </a:r>
            <a:r>
              <a:rPr lang="ru-RU" sz="1200" b="0" i="0" kern="1200" dirty="0" smtClean="0">
                <a:solidFill>
                  <a:schemeClr val="tx1"/>
                </a:solidFill>
                <a:effectLst/>
                <a:latin typeface="+mn-lt"/>
                <a:ea typeface="+mn-ea"/>
                <a:cs typeface="+mn-cs"/>
              </a:rPr>
              <a:t> як </a:t>
            </a:r>
            <a:r>
              <a:rPr lang="ru-RU" sz="1200" b="0" i="0" kern="1200" dirty="0" err="1" smtClean="0">
                <a:solidFill>
                  <a:schemeClr val="tx1"/>
                </a:solidFill>
                <a:effectLst/>
                <a:latin typeface="+mn-lt"/>
                <a:ea typeface="+mn-ea"/>
                <a:cs typeface="+mn-cs"/>
              </a:rPr>
              <a:t>кількість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кліків</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поділена</a:t>
            </a:r>
            <a:r>
              <a:rPr lang="ru-RU" sz="1200" b="0" i="0" kern="1200" dirty="0" smtClean="0">
                <a:solidFill>
                  <a:schemeClr val="tx1"/>
                </a:solidFill>
                <a:effectLst/>
                <a:latin typeface="+mn-lt"/>
                <a:ea typeface="+mn-ea"/>
                <a:cs typeface="+mn-cs"/>
              </a:rPr>
              <a:t> на </a:t>
            </a:r>
            <a:r>
              <a:rPr lang="ru-RU" sz="1200" b="0" i="0" kern="1200" dirty="0" err="1" smtClean="0">
                <a:solidFill>
                  <a:schemeClr val="tx1"/>
                </a:solidFill>
                <a:effectLst/>
                <a:latin typeface="+mn-lt"/>
                <a:ea typeface="+mn-ea"/>
                <a:cs typeface="+mn-cs"/>
              </a:rPr>
              <a:t>кількість</a:t>
            </a:r>
            <a:r>
              <a:rPr lang="ru-RU" sz="1200" b="0" i="0" kern="1200" dirty="0" smtClean="0">
                <a:solidFill>
                  <a:schemeClr val="tx1"/>
                </a:solidFill>
                <a:effectLst/>
                <a:latin typeface="+mn-lt"/>
                <a:ea typeface="+mn-ea"/>
                <a:cs typeface="+mn-cs"/>
              </a:rPr>
              <a:t> </a:t>
            </a:r>
            <a:r>
              <a:rPr lang="ru-RU" sz="1200" b="0" i="0" kern="1200" dirty="0" err="1" smtClean="0">
                <a:solidFill>
                  <a:schemeClr val="tx1"/>
                </a:solidFill>
                <a:effectLst/>
                <a:latin typeface="+mn-lt"/>
                <a:ea typeface="+mn-ea"/>
                <a:cs typeface="+mn-cs"/>
              </a:rPr>
              <a:t>показів</a:t>
            </a:r>
            <a:r>
              <a:rPr lang="ru-RU" sz="1200" b="0" i="0" kern="1200" dirty="0" smtClean="0">
                <a:solidFill>
                  <a:schemeClr val="tx1"/>
                </a:solidFill>
                <a:effectLst/>
                <a:latin typeface="+mn-lt"/>
                <a:ea typeface="+mn-ea"/>
                <a:cs typeface="+mn-cs"/>
              </a:rPr>
              <a:t>. </a:t>
            </a:r>
          </a:p>
          <a:p>
            <a:r>
              <a:rPr lang="uk-UA" dirty="0" smtClean="0"/>
              <a:t>Припустімо, що є 50, які ви хотіли б переглянути. Припустімо, що система рекомендацій рекомендує вам 100 фільмів, і 10 з них є тими, які ви хотіли б переглянути. Тоді охоплення дорівнює 10/50, а точність дорівнює 10/100.</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18</a:t>
            </a:fld>
            <a:endParaRPr lang="ru-RU"/>
          </a:p>
        </p:txBody>
      </p:sp>
    </p:spTree>
    <p:extLst>
      <p:ext uri="{BB962C8B-B14F-4D97-AF65-F5344CB8AC3E}">
        <p14:creationId xmlns:p14="http://schemas.microsoft.com/office/powerpoint/2010/main" val="977922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Галілео Галілей, </a:t>
            </a:r>
            <a:r>
              <a:rPr lang="uk-UA" dirty="0" err="1" smtClean="0"/>
              <a:t>Христиан</a:t>
            </a:r>
            <a:r>
              <a:rPr lang="uk-UA" dirty="0" smtClean="0"/>
              <a:t> </a:t>
            </a:r>
            <a:r>
              <a:rPr lang="uk-UA" dirty="0" err="1" smtClean="0"/>
              <a:t>Гюйгенс</a:t>
            </a:r>
            <a:r>
              <a:rPr lang="uk-UA" dirty="0" smtClean="0"/>
              <a:t>, </a:t>
            </a:r>
            <a:r>
              <a:rPr lang="uk-UA" dirty="0" err="1" smtClean="0"/>
              <a:t>Нікола</a:t>
            </a:r>
            <a:r>
              <a:rPr lang="uk-UA" dirty="0" smtClean="0"/>
              <a:t> Тесла,</a:t>
            </a:r>
            <a:r>
              <a:rPr lang="uk-UA" baseline="0" dirty="0" smtClean="0"/>
              <a:t> Альберт Ейнштейн</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4</a:t>
            </a:fld>
            <a:endParaRPr lang="ru-RU"/>
          </a:p>
        </p:txBody>
      </p:sp>
    </p:spTree>
    <p:extLst>
      <p:ext uri="{BB962C8B-B14F-4D97-AF65-F5344CB8AC3E}">
        <p14:creationId xmlns:p14="http://schemas.microsoft.com/office/powerpoint/2010/main" val="108329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До цього часу ви вже мали досвід роботи з низкою різних поширених способів роботи з даними. Ви виконували пошук, щоб знайти певні фрагменти даних, впорядковували дані у структури, щоб полегшити їх використання, та порівнювали ці дані. Але ці операції можуть займати багато часу та </a:t>
            </a:r>
            <a:r>
              <a:rPr lang="uk-UA" dirty="0" err="1" smtClean="0"/>
              <a:t>ресурсомісткими</a:t>
            </a:r>
            <a:r>
              <a:rPr lang="uk-UA" dirty="0" smtClean="0"/>
              <a:t>, особливо коли вони виконуються багаторазово. Саме тут може допомогти хешування. Оскільки кожен ввід завжди генерує один і той самий хеш, ми можемо використовувати його як адреси для наших даних. Таким чином, </a:t>
            </a:r>
            <a:r>
              <a:rPr lang="en-CA" dirty="0" smtClean="0"/>
              <a:t>cat </a:t>
            </a:r>
            <a:r>
              <a:rPr lang="uk-UA" dirty="0" smtClean="0"/>
              <a:t>з хешем 3 буде в індексі 3 нашого масиву, а яблуко з хешем 1 буде в індексі 1. Щоб перевірити, чи є собака в масиві, ми просто </a:t>
            </a:r>
            <a:r>
              <a:rPr lang="uk-UA" dirty="0" err="1" smtClean="0"/>
              <a:t>хешуємо</a:t>
            </a:r>
            <a:r>
              <a:rPr lang="uk-UA" dirty="0" smtClean="0"/>
              <a:t> його і перевіряємо відповідне місце у масиві щоб побачити, чи чекає на нас наш пес.</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5</a:t>
            </a:fld>
            <a:endParaRPr lang="ru-RU"/>
          </a:p>
        </p:txBody>
      </p:sp>
    </p:spTree>
    <p:extLst>
      <p:ext uri="{BB962C8B-B14F-4D97-AF65-F5344CB8AC3E}">
        <p14:creationId xmlns:p14="http://schemas.microsoft.com/office/powerpoint/2010/main" val="994243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err="1" smtClean="0"/>
              <a:t>Документи</a:t>
            </a:r>
            <a:r>
              <a:rPr lang="ru-RU" dirty="0" smtClean="0"/>
              <a:t> </a:t>
            </a:r>
            <a:r>
              <a:rPr lang="ru-RU" dirty="0" err="1" smtClean="0"/>
              <a:t>можна</a:t>
            </a:r>
            <a:r>
              <a:rPr lang="ru-RU" dirty="0" smtClean="0"/>
              <a:t> </a:t>
            </a:r>
            <a:r>
              <a:rPr lang="ru-RU" dirty="0" err="1" smtClean="0"/>
              <a:t>представити</a:t>
            </a:r>
            <a:r>
              <a:rPr lang="ru-RU" dirty="0" smtClean="0"/>
              <a:t> як </a:t>
            </a:r>
            <a:r>
              <a:rPr lang="ru-RU" dirty="0" err="1" smtClean="0"/>
              <a:t>набір</a:t>
            </a:r>
            <a:r>
              <a:rPr lang="ru-RU" dirty="0" smtClean="0"/>
              <a:t> </a:t>
            </a:r>
            <a:r>
              <a:rPr lang="ru-RU" dirty="0" err="1" smtClean="0"/>
              <a:t>векторів</a:t>
            </a:r>
            <a:r>
              <a:rPr lang="ru-RU" dirty="0" smtClean="0"/>
              <a:t> у векторному </a:t>
            </a:r>
            <a:r>
              <a:rPr lang="ru-RU" dirty="0" err="1" smtClean="0"/>
              <a:t>просторі</a:t>
            </a:r>
            <a:r>
              <a:rPr lang="ru-RU" dirty="0" smtClean="0"/>
              <a:t>, де кожному </a:t>
            </a:r>
            <a:r>
              <a:rPr lang="ru-RU" dirty="0" err="1" smtClean="0"/>
              <a:t>терміну</a:t>
            </a:r>
            <a:r>
              <a:rPr lang="ru-RU" dirty="0" smtClean="0"/>
              <a:t> </a:t>
            </a:r>
            <a:r>
              <a:rPr lang="ru-RU" dirty="0" err="1" smtClean="0"/>
              <a:t>відповідає</a:t>
            </a:r>
            <a:r>
              <a:rPr lang="ru-RU" dirty="0" smtClean="0"/>
              <a:t> одна </a:t>
            </a:r>
            <a:r>
              <a:rPr lang="ru-RU" dirty="0" err="1" smtClean="0"/>
              <a:t>вісь</a:t>
            </a:r>
            <a:r>
              <a:rPr lang="ru-RU" dirty="0" smtClean="0"/>
              <a:t>. Для кожного слова в </a:t>
            </a:r>
            <a:r>
              <a:rPr lang="ru-RU" dirty="0" err="1" smtClean="0"/>
              <a:t>документі</a:t>
            </a:r>
            <a:r>
              <a:rPr lang="ru-RU" dirty="0" smtClean="0"/>
              <a:t> </a:t>
            </a:r>
            <a:r>
              <a:rPr lang="ru-RU" dirty="0" err="1" smtClean="0"/>
              <a:t>використовується</a:t>
            </a:r>
            <a:r>
              <a:rPr lang="ru-RU" dirty="0" smtClean="0"/>
              <a:t> </a:t>
            </a:r>
            <a:r>
              <a:rPr lang="ru-RU" dirty="0" err="1" smtClean="0"/>
              <a:t>хеш-функція</a:t>
            </a:r>
            <a:r>
              <a:rPr lang="ru-RU" dirty="0" smtClean="0"/>
              <a:t>, яка </a:t>
            </a:r>
            <a:r>
              <a:rPr lang="ru-RU" dirty="0" err="1" smtClean="0"/>
              <a:t>зіставляє</a:t>
            </a:r>
            <a:r>
              <a:rPr lang="ru-RU" dirty="0" smtClean="0"/>
              <a:t> </a:t>
            </a:r>
            <a:r>
              <a:rPr lang="ru-RU" dirty="0" err="1" smtClean="0"/>
              <a:t>його</a:t>
            </a:r>
            <a:r>
              <a:rPr lang="ru-RU" dirty="0" smtClean="0"/>
              <a:t> з </a:t>
            </a:r>
            <a:r>
              <a:rPr lang="ru-RU" dirty="0" err="1" smtClean="0"/>
              <a:t>цілочисельним</a:t>
            </a:r>
            <a:r>
              <a:rPr lang="ru-RU" dirty="0" smtClean="0"/>
              <a:t> </a:t>
            </a:r>
            <a:r>
              <a:rPr lang="ru-RU" dirty="0" err="1" smtClean="0"/>
              <a:t>індексом</a:t>
            </a:r>
            <a:r>
              <a:rPr lang="ru-RU" dirty="0" smtClean="0"/>
              <a:t>. </a:t>
            </a:r>
            <a:r>
              <a:rPr lang="ru-RU" dirty="0" err="1" smtClean="0"/>
              <a:t>Після</a:t>
            </a:r>
            <a:r>
              <a:rPr lang="ru-RU" dirty="0" smtClean="0"/>
              <a:t> </a:t>
            </a:r>
            <a:r>
              <a:rPr lang="ru-RU" dirty="0" err="1" smtClean="0"/>
              <a:t>цього</a:t>
            </a:r>
            <a:r>
              <a:rPr lang="ru-RU" dirty="0" smtClean="0"/>
              <a:t> документ </a:t>
            </a:r>
            <a:r>
              <a:rPr lang="ru-RU" dirty="0" err="1" smtClean="0"/>
              <a:t>можна</a:t>
            </a:r>
            <a:r>
              <a:rPr lang="ru-RU" dirty="0" smtClean="0"/>
              <a:t> </a:t>
            </a:r>
            <a:r>
              <a:rPr lang="ru-RU" dirty="0" err="1" smtClean="0"/>
              <a:t>перетворити</a:t>
            </a:r>
            <a:r>
              <a:rPr lang="ru-RU" dirty="0" smtClean="0"/>
              <a:t> на </a:t>
            </a:r>
            <a:r>
              <a:rPr lang="ru-RU" dirty="0" err="1" smtClean="0"/>
              <a:t>набір</a:t>
            </a:r>
            <a:r>
              <a:rPr lang="ru-RU" dirty="0" smtClean="0"/>
              <a:t> </a:t>
            </a:r>
            <a:r>
              <a:rPr lang="ru-RU" dirty="0" err="1" smtClean="0"/>
              <a:t>векторів</a:t>
            </a:r>
            <a:r>
              <a:rPr lang="ru-RU" dirty="0" smtClean="0"/>
              <a:t>, </a:t>
            </a:r>
            <a:r>
              <a:rPr lang="ru-RU" dirty="0" err="1" smtClean="0"/>
              <a:t>що</a:t>
            </a:r>
            <a:r>
              <a:rPr lang="ru-RU" dirty="0" smtClean="0"/>
              <a:t> </a:t>
            </a:r>
            <a:r>
              <a:rPr lang="ru-RU" dirty="0" err="1" smtClean="0"/>
              <a:t>представляють</a:t>
            </a:r>
            <a:r>
              <a:rPr lang="ru-RU" dirty="0" smtClean="0"/>
              <a:t> слова в </a:t>
            </a:r>
            <a:r>
              <a:rPr lang="ru-RU" dirty="0" err="1" smtClean="0"/>
              <a:t>документі</a:t>
            </a:r>
            <a:r>
              <a:rPr lang="ru-RU" dirty="0" smtClean="0"/>
              <a:t>. Як </a:t>
            </a:r>
            <a:r>
              <a:rPr lang="ru-RU" dirty="0" err="1" smtClean="0"/>
              <a:t>ви</a:t>
            </a:r>
            <a:r>
              <a:rPr lang="ru-RU" dirty="0" smtClean="0"/>
              <a:t> могли </a:t>
            </a:r>
            <a:r>
              <a:rPr lang="ru-RU" dirty="0" err="1" smtClean="0"/>
              <a:t>помітити</a:t>
            </a:r>
            <a:r>
              <a:rPr lang="ru-RU" dirty="0" smtClean="0"/>
              <a:t>, </a:t>
            </a:r>
            <a:r>
              <a:rPr lang="ru-RU" dirty="0" err="1" smtClean="0"/>
              <a:t>векторне</a:t>
            </a:r>
            <a:r>
              <a:rPr lang="ru-RU" dirty="0" smtClean="0"/>
              <a:t> </a:t>
            </a:r>
            <a:r>
              <a:rPr lang="ru-RU" dirty="0" err="1" smtClean="0"/>
              <a:t>представлення</a:t>
            </a:r>
            <a:r>
              <a:rPr lang="ru-RU" dirty="0" smtClean="0"/>
              <a:t> </a:t>
            </a:r>
            <a:r>
              <a:rPr lang="ru-RU" dirty="0" err="1" smtClean="0"/>
              <a:t>документів</a:t>
            </a:r>
            <a:r>
              <a:rPr lang="ru-RU" dirty="0" smtClean="0"/>
              <a:t> не </a:t>
            </a:r>
            <a:r>
              <a:rPr lang="ru-RU" dirty="0" err="1" smtClean="0"/>
              <a:t>містить</a:t>
            </a:r>
            <a:r>
              <a:rPr lang="ru-RU" dirty="0" smtClean="0"/>
              <a:t> порядку </a:t>
            </a:r>
            <a:r>
              <a:rPr lang="ru-RU" dirty="0" err="1" smtClean="0"/>
              <a:t>інформації</a:t>
            </a:r>
            <a:r>
              <a:rPr lang="ru-RU" dirty="0" smtClean="0"/>
              <a:t> - </a:t>
            </a:r>
            <a:r>
              <a:rPr lang="ru-RU" dirty="0" err="1" smtClean="0"/>
              <a:t>воно</a:t>
            </a:r>
            <a:r>
              <a:rPr lang="ru-RU" dirty="0" smtClean="0"/>
              <a:t> </a:t>
            </a:r>
            <a:r>
              <a:rPr lang="ru-RU" dirty="0" err="1" smtClean="0"/>
              <a:t>відображає</a:t>
            </a:r>
            <a:r>
              <a:rPr lang="ru-RU" dirty="0" smtClean="0"/>
              <a:t>, </a:t>
            </a:r>
            <a:r>
              <a:rPr lang="ru-RU" dirty="0" err="1" smtClean="0"/>
              <a:t>скільки</a:t>
            </a:r>
            <a:r>
              <a:rPr lang="ru-RU" dirty="0" smtClean="0"/>
              <a:t> </a:t>
            </a:r>
            <a:r>
              <a:rPr lang="ru-RU" dirty="0" err="1" smtClean="0"/>
              <a:t>разів</a:t>
            </a:r>
            <a:r>
              <a:rPr lang="ru-RU" dirty="0" smtClean="0"/>
              <a:t> слово </a:t>
            </a:r>
            <a:r>
              <a:rPr lang="ru-RU" dirty="0" err="1" smtClean="0"/>
              <a:t>з'являється</a:t>
            </a:r>
            <a:r>
              <a:rPr lang="ru-RU" dirty="0" smtClean="0"/>
              <a:t> в </a:t>
            </a:r>
            <a:r>
              <a:rPr lang="ru-RU" dirty="0" err="1" smtClean="0"/>
              <a:t>документі</a:t>
            </a:r>
            <a:r>
              <a:rPr lang="ru-RU" dirty="0" smtClean="0"/>
              <a:t>. При </a:t>
            </a:r>
            <a:r>
              <a:rPr lang="ru-RU" dirty="0" err="1" smtClean="0"/>
              <a:t>цьому</a:t>
            </a:r>
            <a:r>
              <a:rPr lang="ru-RU" dirty="0" smtClean="0"/>
              <a:t> </a:t>
            </a:r>
            <a:r>
              <a:rPr lang="ru-RU" dirty="0" err="1" smtClean="0"/>
              <a:t>втрачається</a:t>
            </a:r>
            <a:r>
              <a:rPr lang="ru-RU" dirty="0" smtClean="0"/>
              <a:t> порядок </a:t>
            </a:r>
            <a:r>
              <a:rPr lang="ru-RU" dirty="0" err="1" smtClean="0"/>
              <a:t>слів</a:t>
            </a:r>
            <a:r>
              <a:rPr lang="ru-RU" dirty="0" smtClean="0"/>
              <a:t>. У </a:t>
            </a:r>
            <a:r>
              <a:rPr lang="ru-RU" dirty="0" err="1" smtClean="0"/>
              <a:t>більшості</a:t>
            </a:r>
            <a:r>
              <a:rPr lang="ru-RU" dirty="0" smtClean="0"/>
              <a:t> </a:t>
            </a:r>
            <a:r>
              <a:rPr lang="ru-RU" dirty="0" err="1" smtClean="0"/>
              <a:t>випадків</a:t>
            </a:r>
            <a:r>
              <a:rPr lang="ru-RU" dirty="0" smtClean="0"/>
              <a:t> векторного </a:t>
            </a:r>
            <a:r>
              <a:rPr lang="ru-RU" dirty="0" err="1" smtClean="0"/>
              <a:t>представлення</a:t>
            </a:r>
            <a:r>
              <a:rPr lang="ru-RU" dirty="0" smtClean="0"/>
              <a:t> </a:t>
            </a:r>
            <a:r>
              <a:rPr lang="ru-RU" dirty="0" err="1" smtClean="0"/>
              <a:t>достатньо</a:t>
            </a:r>
            <a:r>
              <a:rPr lang="ru-RU" dirty="0" smtClean="0"/>
              <a:t>, </a:t>
            </a:r>
            <a:r>
              <a:rPr lang="ru-RU" dirty="0" err="1" smtClean="0"/>
              <a:t>щоб</a:t>
            </a:r>
            <a:r>
              <a:rPr lang="ru-RU" dirty="0" smtClean="0"/>
              <a:t> </a:t>
            </a:r>
            <a:r>
              <a:rPr lang="ru-RU" dirty="0" err="1" smtClean="0"/>
              <a:t>передати</a:t>
            </a:r>
            <a:r>
              <a:rPr lang="ru-RU" dirty="0" smtClean="0"/>
              <a:t> </a:t>
            </a:r>
            <a:r>
              <a:rPr lang="ru-RU" dirty="0" err="1" smtClean="0"/>
              <a:t>зміст</a:t>
            </a:r>
            <a:r>
              <a:rPr lang="ru-RU" dirty="0" smtClean="0"/>
              <a:t> документа, </a:t>
            </a:r>
            <a:r>
              <a:rPr lang="ru-RU" dirty="0" err="1" smtClean="0"/>
              <a:t>незважаючи</a:t>
            </a:r>
            <a:r>
              <a:rPr lang="ru-RU" dirty="0" smtClean="0"/>
              <a:t> на те, </a:t>
            </a:r>
            <a:r>
              <a:rPr lang="ru-RU" dirty="0" err="1" smtClean="0"/>
              <a:t>що</a:t>
            </a:r>
            <a:r>
              <a:rPr lang="ru-RU" dirty="0" smtClean="0"/>
              <a:t> порядок </a:t>
            </a:r>
            <a:r>
              <a:rPr lang="ru-RU" dirty="0" err="1" smtClean="0"/>
              <a:t>інформації</a:t>
            </a:r>
            <a:r>
              <a:rPr lang="ru-RU" dirty="0" smtClean="0"/>
              <a:t> </a:t>
            </a:r>
            <a:r>
              <a:rPr lang="ru-RU" dirty="0" err="1" smtClean="0"/>
              <a:t>втрачено</a:t>
            </a:r>
            <a:r>
              <a:rPr lang="ru-RU" dirty="0" smtClean="0"/>
              <a:t>.</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8</a:t>
            </a:fld>
            <a:endParaRPr lang="ru-RU"/>
          </a:p>
        </p:txBody>
      </p:sp>
    </p:spTree>
    <p:extLst>
      <p:ext uri="{BB962C8B-B14F-4D97-AF65-F5344CB8AC3E}">
        <p14:creationId xmlns:p14="http://schemas.microsoft.com/office/powerpoint/2010/main" val="331955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10</a:t>
            </a:fld>
            <a:endParaRPr lang="ru-RU"/>
          </a:p>
        </p:txBody>
      </p:sp>
    </p:spTree>
    <p:extLst>
      <p:ext uri="{BB962C8B-B14F-4D97-AF65-F5344CB8AC3E}">
        <p14:creationId xmlns:p14="http://schemas.microsoft.com/office/powerpoint/2010/main" val="135848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Для </a:t>
            </a:r>
            <a:r>
              <a:rPr lang="ru-RU" dirty="0" err="1" smtClean="0"/>
              <a:t>представлення</a:t>
            </a:r>
            <a:r>
              <a:rPr lang="ru-RU" dirty="0" smtClean="0"/>
              <a:t> </a:t>
            </a:r>
            <a:r>
              <a:rPr lang="ru-RU" dirty="0" err="1" smtClean="0"/>
              <a:t>множин</a:t>
            </a:r>
            <a:r>
              <a:rPr lang="ru-RU" dirty="0" smtClean="0"/>
              <a:t> </a:t>
            </a:r>
            <a:r>
              <a:rPr lang="ru-RU" dirty="0" err="1" smtClean="0"/>
              <a:t>випадковим</a:t>
            </a:r>
            <a:r>
              <a:rPr lang="ru-RU" dirty="0" smtClean="0"/>
              <a:t> чином </a:t>
            </a:r>
            <a:r>
              <a:rPr lang="ru-RU" dirty="0" err="1" smtClean="0"/>
              <a:t>вибирається</a:t>
            </a:r>
            <a:r>
              <a:rPr lang="ru-RU" dirty="0" smtClean="0"/>
              <a:t> </a:t>
            </a:r>
            <a:r>
              <a:rPr lang="ru-RU" dirty="0" err="1" smtClean="0"/>
              <a:t>деяка</a:t>
            </a:r>
            <a:r>
              <a:rPr lang="ru-RU" dirty="0" smtClean="0"/>
              <a:t> </a:t>
            </a:r>
            <a:r>
              <a:rPr lang="ru-RU" dirty="0" err="1" smtClean="0"/>
              <a:t>кількість</a:t>
            </a:r>
            <a:r>
              <a:rPr lang="ru-RU" dirty="0" smtClean="0"/>
              <a:t> перестановок кожного рядка в </a:t>
            </a:r>
            <a:r>
              <a:rPr lang="ru-RU" dirty="0" err="1" smtClean="0"/>
              <a:t>матриці</a:t>
            </a:r>
            <a:r>
              <a:rPr lang="ru-RU" dirty="0" smtClean="0"/>
              <a:t>. </a:t>
            </a:r>
            <a:r>
              <a:rPr lang="uk-UA" sz="1200" dirty="0" smtClean="0">
                <a:latin typeface="Bad Script" panose="02000000000000000000" pitchFamily="2" charset="0"/>
              </a:rPr>
              <a:t>Матриця сигнатур </a:t>
            </a:r>
            <a:r>
              <a:rPr lang="uk-UA" sz="1200" dirty="0" err="1" smtClean="0">
                <a:latin typeface="Bad Script" panose="02000000000000000000" pitchFamily="2" charset="0"/>
              </a:rPr>
              <a:t>ініціалізується</a:t>
            </a:r>
            <a:r>
              <a:rPr lang="uk-UA" sz="1200" dirty="0" smtClean="0">
                <a:latin typeface="Bad Script" panose="02000000000000000000" pitchFamily="2" charset="0"/>
              </a:rPr>
              <a:t> всіма </a:t>
            </a:r>
            <a:r>
              <a:rPr lang="uk-UA" sz="1200" dirty="0" err="1" smtClean="0">
                <a:latin typeface="Bad Script" panose="02000000000000000000" pitchFamily="2" charset="0"/>
              </a:rPr>
              <a:t>нескінченностями</a:t>
            </a:r>
            <a:r>
              <a:rPr lang="uk-UA" sz="1200" dirty="0" smtClean="0">
                <a:latin typeface="Bad Script" panose="02000000000000000000" pitchFamily="2" charset="0"/>
              </a:rPr>
              <a:t>. Ця матриця буде заповнюватися з кожним наступним етапом.</a:t>
            </a:r>
          </a:p>
          <a:p>
            <a:r>
              <a:rPr lang="ru-RU" dirty="0" err="1" smtClean="0"/>
              <a:t>Хоча</a:t>
            </a:r>
            <a:r>
              <a:rPr lang="ru-RU" dirty="0" smtClean="0"/>
              <a:t> </a:t>
            </a:r>
            <a:r>
              <a:rPr lang="ru-RU" dirty="0" err="1" smtClean="0"/>
              <a:t>це</a:t>
            </a:r>
            <a:r>
              <a:rPr lang="ru-RU" dirty="0" smtClean="0"/>
              <a:t> не </a:t>
            </a:r>
            <a:r>
              <a:rPr lang="ru-RU" dirty="0" err="1" smtClean="0"/>
              <a:t>дає</a:t>
            </a:r>
            <a:r>
              <a:rPr lang="ru-RU" dirty="0" smtClean="0"/>
              <a:t> </a:t>
            </a:r>
            <a:r>
              <a:rPr lang="ru-RU" dirty="0" err="1" smtClean="0"/>
              <a:t>точних</a:t>
            </a:r>
            <a:r>
              <a:rPr lang="ru-RU" dirty="0" smtClean="0"/>
              <a:t> </a:t>
            </a:r>
            <a:r>
              <a:rPr lang="ru-RU" dirty="0" err="1" smtClean="0"/>
              <a:t>результатів</a:t>
            </a:r>
            <a:r>
              <a:rPr lang="ru-RU" dirty="0" smtClean="0"/>
              <a:t>, у великих </a:t>
            </a:r>
            <a:r>
              <a:rPr lang="ru-RU" dirty="0" err="1" smtClean="0"/>
              <a:t>даних</a:t>
            </a:r>
            <a:r>
              <a:rPr lang="ru-RU" dirty="0" smtClean="0"/>
              <a:t> з </a:t>
            </a:r>
            <a:r>
              <a:rPr lang="ru-RU" dirty="0" err="1" smtClean="0"/>
              <a:t>розрідженими</a:t>
            </a:r>
            <a:r>
              <a:rPr lang="ru-RU" dirty="0" smtClean="0"/>
              <a:t> </a:t>
            </a:r>
            <a:r>
              <a:rPr lang="ru-RU" dirty="0" err="1" smtClean="0"/>
              <a:t>матрицями</a:t>
            </a:r>
            <a:r>
              <a:rPr lang="ru-RU" dirty="0" smtClean="0"/>
              <a:t> </a:t>
            </a:r>
            <a:r>
              <a:rPr lang="ru-RU" dirty="0" err="1" smtClean="0"/>
              <a:t>цей</a:t>
            </a:r>
            <a:r>
              <a:rPr lang="ru-RU" dirty="0" smtClean="0"/>
              <a:t> </a:t>
            </a:r>
            <a:r>
              <a:rPr lang="ru-RU" dirty="0" err="1" smtClean="0"/>
              <a:t>процес</a:t>
            </a:r>
            <a:r>
              <a:rPr lang="ru-RU" dirty="0" smtClean="0"/>
              <a:t> є </a:t>
            </a:r>
            <a:r>
              <a:rPr lang="ru-RU" dirty="0" err="1" smtClean="0"/>
              <a:t>більш</a:t>
            </a:r>
            <a:r>
              <a:rPr lang="ru-RU" dirty="0" smtClean="0"/>
              <a:t> </a:t>
            </a:r>
            <a:r>
              <a:rPr lang="ru-RU" dirty="0" err="1" smtClean="0"/>
              <a:t>ефективним</a:t>
            </a:r>
            <a:r>
              <a:rPr lang="ru-RU" dirty="0" smtClean="0"/>
              <a:t>, і </a:t>
            </a:r>
            <a:r>
              <a:rPr lang="ru-RU" dirty="0" err="1" smtClean="0"/>
              <a:t>результати</a:t>
            </a:r>
            <a:r>
              <a:rPr lang="ru-RU" dirty="0" smtClean="0"/>
              <a:t> </a:t>
            </a:r>
            <a:r>
              <a:rPr lang="ru-RU" dirty="0" err="1" smtClean="0"/>
              <a:t>збережуть</a:t>
            </a:r>
            <a:r>
              <a:rPr lang="ru-RU" dirty="0" smtClean="0"/>
              <a:t> </a:t>
            </a:r>
            <a:r>
              <a:rPr lang="ru-RU" dirty="0" err="1" smtClean="0"/>
              <a:t>бажану</a:t>
            </a:r>
            <a:r>
              <a:rPr lang="ru-RU" dirty="0" smtClean="0"/>
              <a:t> </a:t>
            </a:r>
            <a:r>
              <a:rPr lang="ru-RU" dirty="0" err="1" smtClean="0"/>
              <a:t>схожість</a:t>
            </a:r>
            <a:r>
              <a:rPr lang="ru-RU" dirty="0" smtClean="0"/>
              <a:t> у документах.</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13</a:t>
            </a:fld>
            <a:endParaRPr lang="ru-RU"/>
          </a:p>
        </p:txBody>
      </p:sp>
    </p:spTree>
    <p:extLst>
      <p:ext uri="{BB962C8B-B14F-4D97-AF65-F5344CB8AC3E}">
        <p14:creationId xmlns:p14="http://schemas.microsoft.com/office/powerpoint/2010/main" val="689668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Система рекомендацій — це система програмного забезпечення, яка рекомендує товари користувачеві на основі його попередньої поведінки чи переваг.</a:t>
            </a:r>
            <a:r>
              <a:rPr lang="en-US" dirty="0" smtClean="0"/>
              <a:t> </a:t>
            </a:r>
            <a:r>
              <a:rPr lang="uk-UA" dirty="0" smtClean="0"/>
              <a:t>Якщо ви є користувачем потокового сервісу фільмів або музики, то дуже ймовірно, що ви вже були користувачем системи рекомендацій.</a:t>
            </a:r>
            <a:r>
              <a:rPr lang="en-US" dirty="0" smtClean="0"/>
              <a:t> </a:t>
            </a:r>
            <a:r>
              <a:rPr lang="uk-UA" dirty="0" smtClean="0"/>
              <a:t>Хорошим прикладом є </a:t>
            </a:r>
            <a:r>
              <a:rPr lang="en-CA" dirty="0" smtClean="0"/>
              <a:t>Netflix, </a:t>
            </a:r>
            <a:r>
              <a:rPr lang="uk-UA" dirty="0" smtClean="0"/>
              <a:t>який дозволяє користувачам транслювати фільми через Інтернет.</a:t>
            </a:r>
            <a:r>
              <a:rPr lang="en-US" dirty="0" smtClean="0"/>
              <a:t> </a:t>
            </a:r>
            <a:r>
              <a:rPr lang="uk-UA" dirty="0" smtClean="0"/>
              <a:t>Якщо ви вже є постійним користувачем </a:t>
            </a:r>
            <a:r>
              <a:rPr lang="en-CA" dirty="0" smtClean="0"/>
              <a:t>Netflix, </a:t>
            </a:r>
            <a:r>
              <a:rPr lang="uk-UA" dirty="0" smtClean="0"/>
              <a:t>одного вечора ви можете сидіти й думати, який фільм подивитися. Оскільки ви вже дивилися фільми на </a:t>
            </a:r>
            <a:r>
              <a:rPr lang="en-CA" dirty="0" smtClean="0"/>
              <a:t>Netflix </a:t>
            </a:r>
            <a:r>
              <a:rPr lang="uk-UA" dirty="0" smtClean="0"/>
              <a:t>раніше, система запропонує, які фільми вам можуть сподобатися.</a:t>
            </a:r>
            <a:r>
              <a:rPr lang="en-US" dirty="0" smtClean="0"/>
              <a:t> </a:t>
            </a:r>
            <a:r>
              <a:rPr lang="uk-UA" dirty="0" smtClean="0"/>
              <a:t>Зараз ви дізнаєтесь, як це працює.</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15</a:t>
            </a:fld>
            <a:endParaRPr lang="ru-RU"/>
          </a:p>
        </p:txBody>
      </p:sp>
    </p:spTree>
    <p:extLst>
      <p:ext uri="{BB962C8B-B14F-4D97-AF65-F5344CB8AC3E}">
        <p14:creationId xmlns:p14="http://schemas.microsoft.com/office/powerpoint/2010/main" val="3275331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Однією з проблем, яка виникає у нових користувачів і предметів, є так звана проблема холодного запуску. Якщо є новий користувач, то оцінок для товарів, які можна запропонувати, </a:t>
            </a:r>
            <a:r>
              <a:rPr lang="uk-UA" dirty="0" err="1" smtClean="0"/>
              <a:t>немає.Ось</a:t>
            </a:r>
            <a:r>
              <a:rPr lang="uk-UA" dirty="0" smtClean="0"/>
              <a:t> чому системи рекомендацій, такі як та, що використовується </a:t>
            </a:r>
            <a:r>
              <a:rPr lang="en-CA" dirty="0" smtClean="0"/>
              <a:t>Apple Music, </a:t>
            </a:r>
            <a:r>
              <a:rPr lang="uk-UA" dirty="0" smtClean="0"/>
              <a:t>просять нових користувачів вказати деякі елементи під час першого використання системи. Крім того, існує вимога щодо достатньої кількості користувачів, які оцінили товар до того, як цей товар можна буде рекомендувати користувачеві.</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16</a:t>
            </a:fld>
            <a:endParaRPr lang="ru-RU"/>
          </a:p>
        </p:txBody>
      </p:sp>
    </p:spTree>
    <p:extLst>
      <p:ext uri="{BB962C8B-B14F-4D97-AF65-F5344CB8AC3E}">
        <p14:creationId xmlns:p14="http://schemas.microsoft.com/office/powerpoint/2010/main" val="24560328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Системи рекомендацій на основі вмісту враховують тип вмісту, який надає перевагу користувач. Давайте знову розглянемо приклад системи рекомендацій фільмів, такої як </a:t>
            </a:r>
            <a:r>
              <a:rPr lang="en-CA" dirty="0" smtClean="0"/>
              <a:t>Netflix.</a:t>
            </a:r>
            <a:r>
              <a:rPr lang="uk-UA" dirty="0" smtClean="0"/>
              <a:t> Якщо користувачеві сподобався певний жанр або конкретний актор, то має сенс порекомендувати йому інші фільми того жанру, який він зазвичай дивиться.</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17</a:t>
            </a:fld>
            <a:endParaRPr lang="ru-RU"/>
          </a:p>
        </p:txBody>
      </p:sp>
    </p:spTree>
    <p:extLst>
      <p:ext uri="{BB962C8B-B14F-4D97-AF65-F5344CB8AC3E}">
        <p14:creationId xmlns:p14="http://schemas.microsoft.com/office/powerpoint/2010/main" val="654807960"/>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smtClean="0"/>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11/23/2024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smtClean="0"/>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11/23/2024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11/23/2024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11/23/2024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11/23/2024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A16AA21-1863-4931-97CB-99D0A168701B}" type="datetimeFigureOut">
              <a:rPr lang="en-US" dirty="0"/>
              <a:t>11/23/2024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72C379-9A7C-4C87-A116-CBE9F58B04C5}" type="datetimeFigureOut">
              <a:rPr lang="en-US" dirty="0"/>
              <a:t>11/23/2024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11/23/2024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2.png"/></Relationships>
</file>

<file path=ppt/slides/_rels/slide1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9.png"/></Relationships>
</file>

<file path=ppt/slides/_rels/slide1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jpeg"/><Relationship Id="rId5" Type="http://schemas.openxmlformats.org/officeDocument/2006/relationships/image" Target="../media/image10.jpg"/><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1.png"/><Relationship Id="rId7" Type="http://schemas.openxmlformats.org/officeDocument/2006/relationships/image" Target="../media/image26.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uk-UA" sz="6600" dirty="0" smtClean="0"/>
              <a:t>Базові засади аналізу текстів та систем рекомендацій контенту</a:t>
            </a:r>
            <a:endParaRPr lang="ru-RU" sz="6600" dirty="0"/>
          </a:p>
        </p:txBody>
      </p:sp>
      <p:sp>
        <p:nvSpPr>
          <p:cNvPr id="3" name="Подзаголовок 2"/>
          <p:cNvSpPr>
            <a:spLocks noGrp="1"/>
          </p:cNvSpPr>
          <p:nvPr>
            <p:ph type="subTitle" idx="1"/>
          </p:nvPr>
        </p:nvSpPr>
        <p:spPr/>
        <p:txBody>
          <a:bodyPr>
            <a:normAutofit/>
          </a:bodyPr>
          <a:lstStyle/>
          <a:p>
            <a:pPr>
              <a:lnSpc>
                <a:spcPct val="120000"/>
              </a:lnSpc>
              <a:spcBef>
                <a:spcPts val="600"/>
              </a:spcBef>
            </a:pPr>
            <a:r>
              <a:rPr lang="ru-RU" smtClean="0">
                <a:latin typeface="Bahnschrift Light SemiCondensed" panose="020B0502040204020203" pitchFamily="34" charset="0"/>
              </a:rPr>
              <a:t>Тема </a:t>
            </a:r>
            <a:r>
              <a:rPr lang="ru-RU">
                <a:latin typeface="Bahnschrift Light SemiCondensed" panose="020B0502040204020203" pitchFamily="34" charset="0"/>
              </a:rPr>
              <a:t>9</a:t>
            </a:r>
            <a:r>
              <a:rPr lang="ru-RU" smtClean="0">
                <a:latin typeface="Bahnschrift Light SemiCondensed" panose="020B0502040204020203" pitchFamily="34" charset="0"/>
              </a:rPr>
              <a:t>.</a:t>
            </a:r>
            <a:endParaRPr lang="ru-RU" dirty="0">
              <a:latin typeface="Bahnschrift Light SemiCondensed" panose="020B0502040204020203" pitchFamily="34" charset="0"/>
            </a:endParaRPr>
          </a:p>
        </p:txBody>
      </p:sp>
    </p:spTree>
    <p:extLst>
      <p:ext uri="{BB962C8B-B14F-4D97-AF65-F5344CB8AC3E}">
        <p14:creationId xmlns:p14="http://schemas.microsoft.com/office/powerpoint/2010/main" val="751636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ctr"/>
            <a:r>
              <a:rPr lang="uk-UA" sz="4400" dirty="0" smtClean="0"/>
              <a:t>Представлення документів у вигляді наборів символів</a:t>
            </a:r>
            <a:endParaRPr lang="uk-UA" sz="4400" dirty="0"/>
          </a:p>
        </p:txBody>
      </p:sp>
      <p:sp>
        <p:nvSpPr>
          <p:cNvPr id="3" name="Объект 2"/>
          <p:cNvSpPr>
            <a:spLocks noGrp="1"/>
          </p:cNvSpPr>
          <p:nvPr>
            <p:ph sz="half" idx="1"/>
          </p:nvPr>
        </p:nvSpPr>
        <p:spPr>
          <a:xfrm>
            <a:off x="1069848" y="2194560"/>
            <a:ext cx="4754880" cy="3708708"/>
          </a:xfrm>
        </p:spPr>
        <p:txBody>
          <a:bodyPr vert="horz" wrap="square" lIns="91440" tIns="45720" rIns="91440" bIns="45720" rtlCol="0">
            <a:spAutoFit/>
          </a:bodyPr>
          <a:lstStyle/>
          <a:p>
            <a:pPr marL="0" indent="457200" defTabSz="457200">
              <a:lnSpc>
                <a:spcPct val="100000"/>
              </a:lnSpc>
              <a:spcBef>
                <a:spcPts val="600"/>
              </a:spcBef>
              <a:buNone/>
            </a:pPr>
            <a:r>
              <a:rPr lang="uk-UA" dirty="0">
                <a:latin typeface="Bad Script" panose="02000000000000000000" pitchFamily="2" charset="0"/>
              </a:rPr>
              <a:t>Для того, щоб виміряти схожість документів за допомогою заходів, введених раніше, потрібно знайти спосіб представити ці документи у вигляді множин</a:t>
            </a:r>
            <a:r>
              <a:rPr lang="uk-UA" dirty="0" smtClean="0">
                <a:latin typeface="Bad Script" panose="02000000000000000000" pitchFamily="2" charset="0"/>
              </a:rPr>
              <a:t>.</a:t>
            </a:r>
          </a:p>
          <a:p>
            <a:pPr marL="0" indent="457200" defTabSz="457200">
              <a:lnSpc>
                <a:spcPct val="100000"/>
              </a:lnSpc>
              <a:spcBef>
                <a:spcPts val="600"/>
              </a:spcBef>
              <a:buNone/>
            </a:pPr>
            <a:r>
              <a:rPr lang="uk-UA" dirty="0" smtClean="0">
                <a:latin typeface="Bad Script" panose="02000000000000000000" pitchFamily="2" charset="0"/>
              </a:rPr>
              <a:t>Одним </a:t>
            </a:r>
            <a:r>
              <a:rPr lang="uk-UA" dirty="0">
                <a:latin typeface="Bad Script" panose="02000000000000000000" pitchFamily="2" charset="0"/>
              </a:rPr>
              <a:t>з найбільш ефективних способів є побудувати набір коротких рядків які з'являються у документі. </a:t>
            </a:r>
            <a:endParaRPr lang="uk-UA" dirty="0" smtClean="0">
              <a:latin typeface="Bad Script" panose="02000000000000000000" pitchFamily="2" charset="0"/>
            </a:endParaRPr>
          </a:p>
          <a:p>
            <a:pPr marL="0" indent="457200" defTabSz="457200">
              <a:lnSpc>
                <a:spcPct val="100000"/>
              </a:lnSpc>
              <a:spcBef>
                <a:spcPts val="600"/>
              </a:spcBef>
              <a:buNone/>
            </a:pPr>
            <a:r>
              <a:rPr lang="uk-UA" dirty="0" smtClean="0">
                <a:latin typeface="Bad Script" panose="02000000000000000000" pitchFamily="2" charset="0"/>
              </a:rPr>
              <a:t>Дотримуючись </a:t>
            </a:r>
            <a:r>
              <a:rPr lang="uk-UA" dirty="0">
                <a:latin typeface="Bad Script" panose="02000000000000000000" pitchFamily="2" charset="0"/>
              </a:rPr>
              <a:t>цієї ідеї, документи, які мають спільні фрагменти, матимуть багато спільних елементів у своїх наборах.</a:t>
            </a:r>
          </a:p>
          <a:p>
            <a:pPr marL="0" indent="457200" defTabSz="457200">
              <a:lnSpc>
                <a:spcPct val="100000"/>
              </a:lnSpc>
              <a:spcBef>
                <a:spcPts val="600"/>
              </a:spcBef>
              <a:buNone/>
            </a:pPr>
            <a:endParaRPr lang="uk-UA" dirty="0">
              <a:latin typeface="Bad Script" panose="02000000000000000000" pitchFamily="2" charset="0"/>
            </a:endParaRPr>
          </a:p>
        </p:txBody>
      </p:sp>
      <p:sp>
        <p:nvSpPr>
          <p:cNvPr id="4" name="Объект 3"/>
          <p:cNvSpPr>
            <a:spLocks noGrp="1"/>
          </p:cNvSpPr>
          <p:nvPr>
            <p:ph sz="half" idx="2"/>
          </p:nvPr>
        </p:nvSpPr>
        <p:spPr>
          <a:xfrm>
            <a:off x="6364224" y="2194560"/>
            <a:ext cx="4754880" cy="4555093"/>
          </a:xfrm>
        </p:spPr>
        <p:txBody>
          <a:bodyPr wrap="square">
            <a:spAutoFit/>
          </a:bodyPr>
          <a:lstStyle/>
          <a:p>
            <a:pPr marL="0" indent="457200" defTabSz="457200">
              <a:lnSpc>
                <a:spcPct val="100000"/>
              </a:lnSpc>
              <a:spcBef>
                <a:spcPts val="600"/>
              </a:spcBef>
              <a:buNone/>
            </a:pPr>
            <a:r>
              <a:rPr lang="uk-UA" dirty="0" smtClean="0">
                <a:latin typeface="Bad Script" panose="02000000000000000000" pitchFamily="2" charset="0"/>
              </a:rPr>
              <a:t>Документ - це рядок символів. Ми можемо визначити k-</a:t>
            </a:r>
            <a:r>
              <a:rPr lang="uk-UA" dirty="0" err="1" smtClean="0">
                <a:latin typeface="Bad Script" panose="02000000000000000000" pitchFamily="2" charset="0"/>
              </a:rPr>
              <a:t>шингл</a:t>
            </a:r>
            <a:r>
              <a:rPr lang="uk-UA" dirty="0" smtClean="0">
                <a:latin typeface="Bad Script" panose="02000000000000000000" pitchFamily="2" charset="0"/>
              </a:rPr>
              <a:t> (</a:t>
            </a:r>
            <a:r>
              <a:rPr lang="en-US" dirty="0">
                <a:latin typeface="Bad Script" panose="02000000000000000000" pitchFamily="2" charset="0"/>
              </a:rPr>
              <a:t>k-shingles</a:t>
            </a:r>
            <a:r>
              <a:rPr lang="uk-UA" dirty="0" smtClean="0">
                <a:latin typeface="Bad Script" panose="02000000000000000000" pitchFamily="2" charset="0"/>
              </a:rPr>
              <a:t>) документа як будь-який </a:t>
            </a:r>
            <a:r>
              <a:rPr lang="uk-UA" dirty="0" err="1" smtClean="0">
                <a:latin typeface="Bad Script" panose="02000000000000000000" pitchFamily="2" charset="0"/>
              </a:rPr>
              <a:t>підрядок</a:t>
            </a:r>
            <a:r>
              <a:rPr lang="uk-UA" dirty="0" smtClean="0">
                <a:latin typeface="Bad Script" panose="02000000000000000000" pitchFamily="2" charset="0"/>
              </a:rPr>
              <a:t> довжиною k.</a:t>
            </a:r>
            <a:endParaRPr lang="en-US" dirty="0" smtClean="0">
              <a:latin typeface="Bad Script" panose="02000000000000000000" pitchFamily="2" charset="0"/>
            </a:endParaRPr>
          </a:p>
          <a:p>
            <a:pPr marL="0" indent="457200" defTabSz="457200">
              <a:lnSpc>
                <a:spcPct val="100000"/>
              </a:lnSpc>
              <a:spcBef>
                <a:spcPts val="600"/>
              </a:spcBef>
              <a:buNone/>
            </a:pPr>
            <a:r>
              <a:rPr lang="uk-UA" dirty="0" smtClean="0">
                <a:latin typeface="Bad Script" panose="02000000000000000000" pitchFamily="2" charset="0"/>
              </a:rPr>
              <a:t>Ми можемо представити документ як набір k-</a:t>
            </a:r>
            <a:r>
              <a:rPr lang="uk-UA" dirty="0" err="1" smtClean="0">
                <a:latin typeface="Bad Script" panose="02000000000000000000" pitchFamily="2" charset="0"/>
              </a:rPr>
              <a:t>шинглів</a:t>
            </a:r>
            <a:r>
              <a:rPr lang="uk-UA" dirty="0" smtClean="0">
                <a:latin typeface="Bad Script" panose="02000000000000000000" pitchFamily="2" charset="0"/>
              </a:rPr>
              <a:t>, які з'являються в документі хоча б один раз.</a:t>
            </a:r>
          </a:p>
          <a:p>
            <a:pPr marL="0" indent="457200" defTabSz="457200">
              <a:lnSpc>
                <a:spcPct val="100000"/>
              </a:lnSpc>
              <a:spcBef>
                <a:spcPts val="600"/>
              </a:spcBef>
              <a:buNone/>
            </a:pPr>
            <a:r>
              <a:rPr lang="uk-UA" dirty="0" smtClean="0">
                <a:latin typeface="Bad Script" panose="02000000000000000000" pitchFamily="2" charset="0"/>
              </a:rPr>
              <a:t>Для </a:t>
            </a:r>
            <a:r>
              <a:rPr lang="en-US" dirty="0" smtClean="0">
                <a:latin typeface="Bad Script" panose="02000000000000000000" pitchFamily="2" charset="0"/>
              </a:rPr>
              <a:t>k=2</a:t>
            </a:r>
            <a:r>
              <a:rPr lang="uk-UA" dirty="0" smtClean="0">
                <a:latin typeface="Bad Script" panose="02000000000000000000" pitchFamily="2" charset="0"/>
              </a:rPr>
              <a:t>, слово «</a:t>
            </a:r>
            <a:r>
              <a:rPr lang="uk-UA" u="sng" dirty="0" smtClean="0">
                <a:latin typeface="Bad Script" panose="02000000000000000000" pitchFamily="2" charset="0"/>
              </a:rPr>
              <a:t>барабани</a:t>
            </a:r>
            <a:r>
              <a:rPr lang="uk-UA" dirty="0" smtClean="0">
                <a:latin typeface="Bad Script" panose="02000000000000000000" pitchFamily="2" charset="0"/>
              </a:rPr>
              <a:t>» 2</a:t>
            </a:r>
            <a:r>
              <a:rPr lang="en-US" dirty="0" smtClean="0">
                <a:latin typeface="Bad Script" panose="02000000000000000000" pitchFamily="2" charset="0"/>
              </a:rPr>
              <a:t>-shingles</a:t>
            </a:r>
            <a:r>
              <a:rPr lang="uk-UA" dirty="0" smtClean="0">
                <a:latin typeface="Bad Script" panose="02000000000000000000" pitchFamily="2" charset="0"/>
              </a:rPr>
              <a:t> дає:</a:t>
            </a:r>
          </a:p>
          <a:p>
            <a:pPr marL="0" indent="457200" defTabSz="457200">
              <a:lnSpc>
                <a:spcPct val="100000"/>
              </a:lnSpc>
              <a:spcBef>
                <a:spcPts val="600"/>
              </a:spcBef>
              <a:buNone/>
            </a:pPr>
            <a:r>
              <a:rPr lang="uk-UA" u="sng" dirty="0" smtClean="0">
                <a:latin typeface="Bad Script" panose="02000000000000000000" pitchFamily="2" charset="0"/>
              </a:rPr>
              <a:t>Ба, ар, ра, </a:t>
            </a:r>
            <a:r>
              <a:rPr lang="uk-UA" u="sng" dirty="0" err="1" smtClean="0">
                <a:latin typeface="Bad Script" panose="02000000000000000000" pitchFamily="2" charset="0"/>
              </a:rPr>
              <a:t>аб</a:t>
            </a:r>
            <a:r>
              <a:rPr lang="uk-UA" u="sng" dirty="0" smtClean="0">
                <a:latin typeface="Bad Script" panose="02000000000000000000" pitchFamily="2" charset="0"/>
              </a:rPr>
              <a:t>, </a:t>
            </a:r>
            <a:r>
              <a:rPr lang="uk-UA" u="sng" dirty="0" err="1" smtClean="0">
                <a:latin typeface="Bad Script" panose="02000000000000000000" pitchFamily="2" charset="0"/>
              </a:rPr>
              <a:t>ни</a:t>
            </a:r>
            <a:r>
              <a:rPr lang="uk-UA" u="sng" dirty="0" smtClean="0">
                <a:latin typeface="Bad Script" panose="02000000000000000000" pitchFamily="2" charset="0"/>
              </a:rPr>
              <a:t>. </a:t>
            </a:r>
          </a:p>
          <a:p>
            <a:pPr marL="0" indent="457200" defTabSz="457200">
              <a:lnSpc>
                <a:spcPct val="100000"/>
              </a:lnSpc>
              <a:spcBef>
                <a:spcPts val="600"/>
              </a:spcBef>
              <a:buNone/>
            </a:pPr>
            <a:r>
              <a:rPr lang="uk-UA" dirty="0" smtClean="0">
                <a:latin typeface="Bad Script" panose="02000000000000000000" pitchFamily="2" charset="0"/>
              </a:rPr>
              <a:t>Ба з'являється 2 рази, але в </a:t>
            </a:r>
            <a:r>
              <a:rPr lang="en-US" dirty="0" smtClean="0">
                <a:latin typeface="Bad Script" panose="02000000000000000000" pitchFamily="2" charset="0"/>
              </a:rPr>
              <a:t>shingle</a:t>
            </a:r>
            <a:r>
              <a:rPr lang="en-US" dirty="0">
                <a:latin typeface="Bad Script" panose="02000000000000000000" pitchFamily="2" charset="0"/>
              </a:rPr>
              <a:t> </a:t>
            </a:r>
            <a:r>
              <a:rPr lang="uk-UA" dirty="0" smtClean="0">
                <a:latin typeface="Bad Script" panose="02000000000000000000" pitchFamily="2" charset="0"/>
              </a:rPr>
              <a:t>наборі бачимо тільки 1 раз.</a:t>
            </a:r>
          </a:p>
          <a:p>
            <a:pPr marL="0" indent="457200" defTabSz="457200">
              <a:lnSpc>
                <a:spcPct val="100000"/>
              </a:lnSpc>
              <a:spcBef>
                <a:spcPts val="600"/>
              </a:spcBef>
              <a:buNone/>
            </a:pPr>
            <a:r>
              <a:rPr lang="uk-UA" dirty="0" smtClean="0">
                <a:latin typeface="Bad Script" panose="02000000000000000000" pitchFamily="2" charset="0"/>
              </a:rPr>
              <a:t>Як обрати правильний розмір </a:t>
            </a:r>
            <a:r>
              <a:rPr lang="en-US" dirty="0" smtClean="0">
                <a:latin typeface="Bad Script" panose="02000000000000000000" pitchFamily="2" charset="0"/>
              </a:rPr>
              <a:t>k</a:t>
            </a:r>
            <a:r>
              <a:rPr lang="uk-UA" dirty="0" smtClean="0">
                <a:latin typeface="Bad Script" panose="02000000000000000000" pitchFamily="2" charset="0"/>
              </a:rPr>
              <a:t>?</a:t>
            </a:r>
          </a:p>
          <a:p>
            <a:pPr marL="0" indent="457200" defTabSz="457200">
              <a:lnSpc>
                <a:spcPct val="100000"/>
              </a:lnSpc>
              <a:spcBef>
                <a:spcPts val="600"/>
              </a:spcBef>
              <a:buNone/>
            </a:pPr>
            <a:endParaRPr lang="uk-UA" dirty="0">
              <a:latin typeface="Bad Script" panose="02000000000000000000" pitchFamily="2" charset="0"/>
            </a:endParaRPr>
          </a:p>
        </p:txBody>
      </p:sp>
    </p:spTree>
    <p:extLst>
      <p:ext uri="{BB962C8B-B14F-4D97-AF65-F5344CB8AC3E}">
        <p14:creationId xmlns:p14="http://schemas.microsoft.com/office/powerpoint/2010/main" val="6985069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ctr"/>
            <a:r>
              <a:rPr lang="uk-UA" sz="4400" dirty="0"/>
              <a:t>Побудова </a:t>
            </a:r>
            <a:r>
              <a:rPr lang="en-US" sz="4400" dirty="0"/>
              <a:t>shingle </a:t>
            </a:r>
            <a:r>
              <a:rPr lang="uk-UA" sz="4400" dirty="0"/>
              <a:t>наборів на основі стоп слів</a:t>
            </a:r>
          </a:p>
        </p:txBody>
      </p:sp>
      <p:sp>
        <p:nvSpPr>
          <p:cNvPr id="3" name="Объект 2"/>
          <p:cNvSpPr>
            <a:spLocks noGrp="1"/>
          </p:cNvSpPr>
          <p:nvPr>
            <p:ph sz="half" idx="1"/>
          </p:nvPr>
        </p:nvSpPr>
        <p:spPr>
          <a:xfrm>
            <a:off x="2842663" y="2203890"/>
            <a:ext cx="6292005" cy="3114558"/>
          </a:xfrm>
          <a:ln>
            <a:solidFill>
              <a:srgbClr val="00B0F0"/>
            </a:solidFill>
          </a:ln>
        </p:spPr>
        <p:txBody>
          <a:bodyPr>
            <a:noAutofit/>
          </a:bodyPr>
          <a:lstStyle/>
          <a:p>
            <a:pPr marL="0" indent="0">
              <a:buNone/>
            </a:pPr>
            <a:r>
              <a:rPr lang="uk-UA" sz="2200" dirty="0">
                <a:latin typeface="Bahnschrift Light SemiCondensed" panose="020B0502040204020203" pitchFamily="34" charset="0"/>
              </a:rPr>
              <a:t>Новинні статті здебільшого написані прозою і містять багато стоп-слів, таких як </a:t>
            </a:r>
            <a:r>
              <a:rPr lang="uk-UA" sz="2200" u="sng" dirty="0" smtClean="0">
                <a:latin typeface="Bahnschrift Light SemiCondensed" panose="020B0502040204020203" pitchFamily="34" charset="0"/>
              </a:rPr>
              <a:t>так, або, але, тощо</a:t>
            </a:r>
            <a:r>
              <a:rPr lang="uk-UA" sz="2200" dirty="0" smtClean="0">
                <a:latin typeface="Bahnschrift Light SemiCondensed" panose="020B0502040204020203" pitchFamily="34" charset="0"/>
              </a:rPr>
              <a:t>).</a:t>
            </a:r>
          </a:p>
          <a:p>
            <a:pPr marL="0" indent="0">
              <a:buNone/>
            </a:pPr>
            <a:r>
              <a:rPr lang="uk-UA" sz="2200" dirty="0" smtClean="0">
                <a:latin typeface="Bahnschrift Light SemiCondensed" panose="020B0502040204020203" pitchFamily="34" charset="0"/>
              </a:rPr>
              <a:t> </a:t>
            </a:r>
            <a:r>
              <a:rPr lang="uk-UA" sz="2200" dirty="0">
                <a:latin typeface="Bahnschrift Light SemiCondensed" panose="020B0502040204020203" pitchFamily="34" charset="0"/>
              </a:rPr>
              <a:t>У багатьох випадках вам краще ігнорувати ці стоп-слова, оскільки вони не надають жодної корисної </a:t>
            </a:r>
            <a:r>
              <a:rPr lang="uk-UA" sz="2200" dirty="0" smtClean="0">
                <a:latin typeface="Bahnschrift Light SemiCondensed" panose="020B0502040204020203" pitchFamily="34" charset="0"/>
              </a:rPr>
              <a:t>інформації</a:t>
            </a:r>
            <a:r>
              <a:rPr lang="en-US" sz="2200" dirty="0" smtClean="0">
                <a:latin typeface="Bahnschrift Light SemiCondensed" panose="020B0502040204020203" pitchFamily="34" charset="0"/>
              </a:rPr>
              <a:t> </a:t>
            </a:r>
            <a:r>
              <a:rPr lang="uk-UA" sz="2200" dirty="0" smtClean="0">
                <a:latin typeface="Bahnschrift Light SemiCondensed" panose="020B0502040204020203" pitchFamily="34" charset="0"/>
              </a:rPr>
              <a:t>про </a:t>
            </a:r>
            <a:r>
              <a:rPr lang="uk-UA" sz="2200" dirty="0">
                <a:latin typeface="Bahnschrift Light SemiCondensed" panose="020B0502040204020203" pitchFamily="34" charset="0"/>
              </a:rPr>
              <a:t>зміст статті</a:t>
            </a:r>
            <a:r>
              <a:rPr lang="uk-UA" sz="2200" dirty="0" smtClean="0">
                <a:latin typeface="Bahnschrift Light SemiCondensed" panose="020B0502040204020203" pitchFamily="34" charset="0"/>
              </a:rPr>
              <a:t>.</a:t>
            </a:r>
            <a:endParaRPr lang="en-US" sz="2200" dirty="0" smtClean="0">
              <a:latin typeface="Bahnschrift Light SemiCondensed" panose="020B0502040204020203" pitchFamily="34" charset="0"/>
            </a:endParaRPr>
          </a:p>
          <a:p>
            <a:pPr marL="0" indent="0">
              <a:buNone/>
            </a:pPr>
            <a:r>
              <a:rPr lang="uk-UA" sz="2200" dirty="0" smtClean="0">
                <a:latin typeface="Bahnschrift Light SemiCondensed" panose="020B0502040204020203" pitchFamily="34" charset="0"/>
              </a:rPr>
              <a:t>Для </a:t>
            </a:r>
            <a:r>
              <a:rPr lang="uk-UA" sz="2200" dirty="0">
                <a:latin typeface="Bahnschrift Light SemiCondensed" panose="020B0502040204020203" pitchFamily="34" charset="0"/>
              </a:rPr>
              <a:t>пошуку схожих новинних статей було показано, що використання </a:t>
            </a:r>
            <a:r>
              <a:rPr lang="uk-UA" sz="2200" dirty="0" err="1">
                <a:latin typeface="Bahnschrift Light SemiCondensed" panose="020B0502040204020203" pitchFamily="34" charset="0"/>
              </a:rPr>
              <a:t>шинглів</a:t>
            </a:r>
            <a:r>
              <a:rPr lang="uk-UA" sz="2200" dirty="0">
                <a:latin typeface="Bahnschrift Light SemiCondensed" panose="020B0502040204020203" pitchFamily="34" charset="0"/>
              </a:rPr>
              <a:t> визначеного стоп-словом і двома наступними словами, є корисним.</a:t>
            </a:r>
          </a:p>
        </p:txBody>
      </p:sp>
      <p:sp>
        <p:nvSpPr>
          <p:cNvPr id="5" name="Прямоугольная выноска 4"/>
          <p:cNvSpPr/>
          <p:nvPr/>
        </p:nvSpPr>
        <p:spPr>
          <a:xfrm>
            <a:off x="9358604" y="1891315"/>
            <a:ext cx="1343608" cy="830424"/>
          </a:xfrm>
          <a:prstGeom prst="wedgeRectCallout">
            <a:avLst>
              <a:gd name="adj1" fmla="val -143056"/>
              <a:gd name="adj2" fmla="val 389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latin typeface="Bad Script" panose="02000000000000000000" pitchFamily="2" charset="0"/>
              </a:rPr>
              <a:t>Стоп слова</a:t>
            </a:r>
            <a:endParaRPr lang="uk-UA" dirty="0">
              <a:latin typeface="Bad Script" panose="02000000000000000000" pitchFamily="2" charset="0"/>
            </a:endParaRPr>
          </a:p>
        </p:txBody>
      </p:sp>
      <p:sp>
        <p:nvSpPr>
          <p:cNvPr id="6" name="Прямоугольник 5"/>
          <p:cNvSpPr/>
          <p:nvPr/>
        </p:nvSpPr>
        <p:spPr>
          <a:xfrm>
            <a:off x="4590661" y="3601616"/>
            <a:ext cx="1651519" cy="3452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1" name="Прямоугольник 10"/>
          <p:cNvSpPr/>
          <p:nvPr/>
        </p:nvSpPr>
        <p:spPr>
          <a:xfrm>
            <a:off x="5859624" y="2957804"/>
            <a:ext cx="2024743" cy="3452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2" name="Прямоугольник 11"/>
          <p:cNvSpPr/>
          <p:nvPr/>
        </p:nvSpPr>
        <p:spPr>
          <a:xfrm>
            <a:off x="3163077" y="2957804"/>
            <a:ext cx="2211356" cy="3452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13" name="Прямоугольная выноска 12"/>
          <p:cNvSpPr/>
          <p:nvPr/>
        </p:nvSpPr>
        <p:spPr>
          <a:xfrm>
            <a:off x="9498563" y="3531636"/>
            <a:ext cx="2034074" cy="1189653"/>
          </a:xfrm>
          <a:prstGeom prst="wedgeRectCallout">
            <a:avLst>
              <a:gd name="adj1" fmla="val -190080"/>
              <a:gd name="adj2" fmla="val -697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err="1" smtClean="0">
                <a:latin typeface="Bahnschrift Light SemiCondensed" panose="020B0502040204020203" pitchFamily="34" charset="0"/>
              </a:rPr>
              <a:t>Шингл</a:t>
            </a:r>
            <a:r>
              <a:rPr lang="uk-UA" dirty="0" smtClean="0">
                <a:latin typeface="Bahnschrift Light SemiCondensed" panose="020B0502040204020203" pitchFamily="34" charset="0"/>
              </a:rPr>
              <a:t>, визначений </a:t>
            </a:r>
            <a:r>
              <a:rPr lang="uk-UA" dirty="0">
                <a:latin typeface="Bahnschrift Light SemiCondensed" panose="020B0502040204020203" pitchFamily="34" charset="0"/>
              </a:rPr>
              <a:t>стоп-словом і двома наступними словами</a:t>
            </a:r>
            <a:endParaRPr lang="uk-UA" dirty="0">
              <a:latin typeface="Bad Script" panose="02000000000000000000" pitchFamily="2" charset="0"/>
            </a:endParaRPr>
          </a:p>
        </p:txBody>
      </p:sp>
      <p:sp>
        <p:nvSpPr>
          <p:cNvPr id="14" name="Прямоугольная выноска 13"/>
          <p:cNvSpPr/>
          <p:nvPr/>
        </p:nvSpPr>
        <p:spPr>
          <a:xfrm>
            <a:off x="905070" y="2127380"/>
            <a:ext cx="1343608" cy="830424"/>
          </a:xfrm>
          <a:prstGeom prst="wedgeRectCallout">
            <a:avLst>
              <a:gd name="adj1" fmla="val 105555"/>
              <a:gd name="adj2" fmla="val 692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latin typeface="Bad Script" panose="02000000000000000000" pitchFamily="2" charset="0"/>
              </a:rPr>
              <a:t>Стоп слова</a:t>
            </a:r>
            <a:endParaRPr lang="uk-UA" dirty="0">
              <a:latin typeface="Bad Script" panose="02000000000000000000" pitchFamily="2" charset="0"/>
            </a:endParaRPr>
          </a:p>
        </p:txBody>
      </p:sp>
    </p:spTree>
    <p:extLst>
      <p:ext uri="{BB962C8B-B14F-4D97-AF65-F5344CB8AC3E}">
        <p14:creationId xmlns:p14="http://schemas.microsoft.com/office/powerpoint/2010/main" val="5055074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0721" y="0"/>
            <a:ext cx="10058400" cy="1609344"/>
          </a:xfrm>
        </p:spPr>
        <p:txBody>
          <a:bodyPr vert="horz" lIns="91440" tIns="45720" rIns="91440" bIns="45720" rtlCol="0" anchor="ctr">
            <a:normAutofit/>
          </a:bodyPr>
          <a:lstStyle/>
          <a:p>
            <a:pPr algn="ctr"/>
            <a:r>
              <a:rPr lang="uk-UA" sz="4400" dirty="0"/>
              <a:t>Матричне представлення множин</a:t>
            </a:r>
          </a:p>
        </p:txBody>
      </p:sp>
      <p:graphicFrame>
        <p:nvGraphicFramePr>
          <p:cNvPr id="5" name="Объект 4"/>
          <p:cNvGraphicFramePr>
            <a:graphicFrameLocks noGrp="1"/>
          </p:cNvGraphicFramePr>
          <p:nvPr>
            <p:ph sz="half" idx="1"/>
            <p:extLst/>
          </p:nvPr>
        </p:nvGraphicFramePr>
        <p:xfrm>
          <a:off x="1069975" y="2193925"/>
          <a:ext cx="4754564" cy="3606800"/>
        </p:xfrm>
        <a:graphic>
          <a:graphicData uri="http://schemas.openxmlformats.org/drawingml/2006/table">
            <a:tbl>
              <a:tblPr firstRow="1" bandRow="1">
                <a:tableStyleId>{5C22544A-7EE6-4342-B048-85BDC9FD1C3A}</a:tableStyleId>
              </a:tblPr>
              <a:tblGrid>
                <a:gridCol w="1188641">
                  <a:extLst>
                    <a:ext uri="{9D8B030D-6E8A-4147-A177-3AD203B41FA5}">
                      <a16:colId xmlns:a16="http://schemas.microsoft.com/office/drawing/2014/main" val="2910529175"/>
                    </a:ext>
                  </a:extLst>
                </a:gridCol>
                <a:gridCol w="1240364">
                  <a:extLst>
                    <a:ext uri="{9D8B030D-6E8A-4147-A177-3AD203B41FA5}">
                      <a16:colId xmlns:a16="http://schemas.microsoft.com/office/drawing/2014/main" val="154576178"/>
                    </a:ext>
                  </a:extLst>
                </a:gridCol>
                <a:gridCol w="1136918">
                  <a:extLst>
                    <a:ext uri="{9D8B030D-6E8A-4147-A177-3AD203B41FA5}">
                      <a16:colId xmlns:a16="http://schemas.microsoft.com/office/drawing/2014/main" val="3660345263"/>
                    </a:ext>
                  </a:extLst>
                </a:gridCol>
                <a:gridCol w="1188641">
                  <a:extLst>
                    <a:ext uri="{9D8B030D-6E8A-4147-A177-3AD203B41FA5}">
                      <a16:colId xmlns:a16="http://schemas.microsoft.com/office/drawing/2014/main" val="2731791254"/>
                    </a:ext>
                  </a:extLst>
                </a:gridCol>
              </a:tblGrid>
              <a:tr h="370840">
                <a:tc>
                  <a:txBody>
                    <a:bodyPr/>
                    <a:lstStyle/>
                    <a:p>
                      <a:pPr algn="ctr"/>
                      <a:r>
                        <a:rPr lang="en-US" dirty="0" smtClean="0"/>
                        <a:t>Shingle</a:t>
                      </a:r>
                      <a:endParaRPr lang="uk-UA" dirty="0"/>
                    </a:p>
                  </a:txBody>
                  <a:tcPr anchor="ctr"/>
                </a:tc>
                <a:tc>
                  <a:txBody>
                    <a:bodyPr/>
                    <a:lstStyle/>
                    <a:p>
                      <a:pPr algn="ctr"/>
                      <a:r>
                        <a:rPr lang="uk-UA" dirty="0" smtClean="0"/>
                        <a:t>барабани</a:t>
                      </a:r>
                      <a:endParaRPr lang="uk-UA" dirty="0"/>
                    </a:p>
                  </a:txBody>
                  <a:tcPr anchor="ctr"/>
                </a:tc>
                <a:tc>
                  <a:txBody>
                    <a:bodyPr/>
                    <a:lstStyle/>
                    <a:p>
                      <a:pPr algn="ctr"/>
                      <a:r>
                        <a:rPr lang="uk-UA" dirty="0" smtClean="0"/>
                        <a:t>банани</a:t>
                      </a:r>
                      <a:endParaRPr lang="uk-UA" dirty="0"/>
                    </a:p>
                  </a:txBody>
                  <a:tcPr anchor="ctr"/>
                </a:tc>
                <a:tc>
                  <a:txBody>
                    <a:bodyPr/>
                    <a:lstStyle/>
                    <a:p>
                      <a:pPr algn="ctr"/>
                      <a:r>
                        <a:rPr lang="uk-UA" dirty="0" smtClean="0"/>
                        <a:t>Тип  строки</a:t>
                      </a:r>
                      <a:endParaRPr lang="uk-UA" dirty="0"/>
                    </a:p>
                  </a:txBody>
                  <a:tcPr anchor="ctr"/>
                </a:tc>
                <a:extLst>
                  <a:ext uri="{0D108BD9-81ED-4DB2-BD59-A6C34878D82A}">
                    <a16:rowId xmlns:a16="http://schemas.microsoft.com/office/drawing/2014/main" val="674041947"/>
                  </a:ext>
                </a:extLst>
              </a:tr>
              <a:tr h="370840">
                <a:tc>
                  <a:txBody>
                    <a:bodyPr/>
                    <a:lstStyle/>
                    <a:p>
                      <a:pPr algn="ctr"/>
                      <a:r>
                        <a:rPr lang="uk-UA" dirty="0" smtClean="0"/>
                        <a:t>ба</a:t>
                      </a:r>
                      <a:endParaRPr lang="uk-UA" dirty="0"/>
                    </a:p>
                  </a:txBody>
                  <a:tcPr anchor="ctr"/>
                </a:tc>
                <a:tc>
                  <a:txBody>
                    <a:bodyPr/>
                    <a:lstStyle/>
                    <a:p>
                      <a:pPr algn="ctr"/>
                      <a:r>
                        <a:rPr lang="uk-UA" dirty="0" smtClean="0"/>
                        <a:t>1</a:t>
                      </a:r>
                      <a:endParaRPr lang="uk-UA" dirty="0"/>
                    </a:p>
                  </a:txBody>
                  <a:tcPr anchor="ctr"/>
                </a:tc>
                <a:tc>
                  <a:txBody>
                    <a:bodyPr/>
                    <a:lstStyle/>
                    <a:p>
                      <a:pPr algn="ctr"/>
                      <a:r>
                        <a:rPr lang="uk-UA" dirty="0" smtClean="0"/>
                        <a:t>1</a:t>
                      </a:r>
                      <a:endParaRPr lang="uk-UA" dirty="0"/>
                    </a:p>
                  </a:txBody>
                  <a:tcPr anchor="ctr"/>
                </a:tc>
                <a:tc>
                  <a:txBody>
                    <a:bodyPr/>
                    <a:lstStyle/>
                    <a:p>
                      <a:pPr algn="ctr"/>
                      <a:r>
                        <a:rPr lang="en-US" dirty="0" smtClean="0"/>
                        <a:t>A</a:t>
                      </a:r>
                      <a:endParaRPr lang="uk-UA" dirty="0"/>
                    </a:p>
                  </a:txBody>
                  <a:tcPr anchor="ctr"/>
                </a:tc>
                <a:extLst>
                  <a:ext uri="{0D108BD9-81ED-4DB2-BD59-A6C34878D82A}">
                    <a16:rowId xmlns:a16="http://schemas.microsoft.com/office/drawing/2014/main" val="2033139540"/>
                  </a:ext>
                </a:extLst>
              </a:tr>
              <a:tr h="370840">
                <a:tc>
                  <a:txBody>
                    <a:bodyPr/>
                    <a:lstStyle/>
                    <a:p>
                      <a:pPr algn="ctr"/>
                      <a:r>
                        <a:rPr lang="uk-UA" dirty="0" err="1" smtClean="0"/>
                        <a:t>ан</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A</a:t>
                      </a:r>
                      <a:endParaRPr lang="uk-UA" dirty="0"/>
                    </a:p>
                  </a:txBody>
                  <a:tcPr anchor="ctr"/>
                </a:tc>
                <a:extLst>
                  <a:ext uri="{0D108BD9-81ED-4DB2-BD59-A6C34878D82A}">
                    <a16:rowId xmlns:a16="http://schemas.microsoft.com/office/drawing/2014/main" val="3378909113"/>
                  </a:ext>
                </a:extLst>
              </a:tr>
              <a:tr h="370840">
                <a:tc>
                  <a:txBody>
                    <a:bodyPr/>
                    <a:lstStyle/>
                    <a:p>
                      <a:pPr algn="ctr"/>
                      <a:r>
                        <a:rPr lang="uk-UA" dirty="0" smtClean="0"/>
                        <a:t>на</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C</a:t>
                      </a:r>
                      <a:endParaRPr lang="uk-UA" dirty="0"/>
                    </a:p>
                  </a:txBody>
                  <a:tcPr anchor="ctr"/>
                </a:tc>
                <a:extLst>
                  <a:ext uri="{0D108BD9-81ED-4DB2-BD59-A6C34878D82A}">
                    <a16:rowId xmlns:a16="http://schemas.microsoft.com/office/drawing/2014/main" val="2834270839"/>
                  </a:ext>
                </a:extLst>
              </a:tr>
              <a:tr h="370840">
                <a:tc>
                  <a:txBody>
                    <a:bodyPr/>
                    <a:lstStyle/>
                    <a:p>
                      <a:pPr algn="ctr"/>
                      <a:r>
                        <a:rPr lang="uk-UA" dirty="0" err="1" smtClean="0"/>
                        <a:t>ни</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A</a:t>
                      </a:r>
                      <a:endParaRPr lang="uk-UA" dirty="0"/>
                    </a:p>
                  </a:txBody>
                  <a:tcPr anchor="ctr"/>
                </a:tc>
                <a:extLst>
                  <a:ext uri="{0D108BD9-81ED-4DB2-BD59-A6C34878D82A}">
                    <a16:rowId xmlns:a16="http://schemas.microsoft.com/office/drawing/2014/main" val="3436883888"/>
                  </a:ext>
                </a:extLst>
              </a:tr>
              <a:tr h="370840">
                <a:tc>
                  <a:txBody>
                    <a:bodyPr/>
                    <a:lstStyle/>
                    <a:p>
                      <a:pPr algn="ctr"/>
                      <a:r>
                        <a:rPr lang="uk-UA" dirty="0" smtClean="0"/>
                        <a:t>ар</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C</a:t>
                      </a:r>
                      <a:endParaRPr lang="uk-UA" dirty="0"/>
                    </a:p>
                  </a:txBody>
                  <a:tcPr anchor="ctr"/>
                </a:tc>
                <a:extLst>
                  <a:ext uri="{0D108BD9-81ED-4DB2-BD59-A6C34878D82A}">
                    <a16:rowId xmlns:a16="http://schemas.microsoft.com/office/drawing/2014/main" val="234859349"/>
                  </a:ext>
                </a:extLst>
              </a:tr>
              <a:tr h="370840">
                <a:tc>
                  <a:txBody>
                    <a:bodyPr/>
                    <a:lstStyle/>
                    <a:p>
                      <a:pPr algn="ctr"/>
                      <a:r>
                        <a:rPr lang="uk-UA" dirty="0" smtClean="0"/>
                        <a:t>ра</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C</a:t>
                      </a:r>
                      <a:endParaRPr lang="uk-UA" dirty="0"/>
                    </a:p>
                  </a:txBody>
                  <a:tcPr anchor="ctr"/>
                </a:tc>
                <a:extLst>
                  <a:ext uri="{0D108BD9-81ED-4DB2-BD59-A6C34878D82A}">
                    <a16:rowId xmlns:a16="http://schemas.microsoft.com/office/drawing/2014/main" val="3063667027"/>
                  </a:ext>
                </a:extLst>
              </a:tr>
              <a:tr h="370840">
                <a:tc>
                  <a:txBody>
                    <a:bodyPr/>
                    <a:lstStyle/>
                    <a:p>
                      <a:pPr algn="ctr"/>
                      <a:r>
                        <a:rPr lang="uk-UA" dirty="0" err="1" smtClean="0"/>
                        <a:t>аб</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C</a:t>
                      </a:r>
                      <a:endParaRPr lang="uk-UA" dirty="0"/>
                    </a:p>
                  </a:txBody>
                  <a:tcPr anchor="ctr"/>
                </a:tc>
                <a:extLst>
                  <a:ext uri="{0D108BD9-81ED-4DB2-BD59-A6C34878D82A}">
                    <a16:rowId xmlns:a16="http://schemas.microsoft.com/office/drawing/2014/main" val="3266211215"/>
                  </a:ext>
                </a:extLst>
              </a:tr>
              <a:tr h="370840">
                <a:tc>
                  <a:txBody>
                    <a:bodyPr/>
                    <a:lstStyle/>
                    <a:p>
                      <a:pPr algn="ctr"/>
                      <a:r>
                        <a:rPr lang="en-US" dirty="0" smtClean="0"/>
                        <a:t>-</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B</a:t>
                      </a:r>
                      <a:endParaRPr lang="uk-UA" dirty="0"/>
                    </a:p>
                  </a:txBody>
                  <a:tcPr anchor="ctr"/>
                </a:tc>
                <a:extLst>
                  <a:ext uri="{0D108BD9-81ED-4DB2-BD59-A6C34878D82A}">
                    <a16:rowId xmlns:a16="http://schemas.microsoft.com/office/drawing/2014/main" val="2853110985"/>
                  </a:ext>
                </a:extLst>
              </a:tr>
            </a:tbl>
          </a:graphicData>
        </a:graphic>
      </p:graphicFrame>
      <mc:AlternateContent xmlns:mc="http://schemas.openxmlformats.org/markup-compatibility/2006" xmlns:a14="http://schemas.microsoft.com/office/drawing/2010/main">
        <mc:Choice Requires="a14">
          <p:sp>
            <p:nvSpPr>
              <p:cNvPr id="4" name="Объект 3"/>
              <p:cNvSpPr>
                <a:spLocks noGrp="1"/>
              </p:cNvSpPr>
              <p:nvPr>
                <p:ph sz="half" idx="2"/>
              </p:nvPr>
            </p:nvSpPr>
            <p:spPr>
              <a:xfrm>
                <a:off x="6364224" y="2194560"/>
                <a:ext cx="4754880" cy="3293209"/>
              </a:xfrm>
            </p:spPr>
            <p:txBody>
              <a:bodyPr vert="horz" wrap="square" lIns="91440" tIns="45720" rIns="91440" bIns="45720" rtlCol="0">
                <a:spAutoFit/>
              </a:bodyPr>
              <a:lstStyle/>
              <a:p>
                <a:pPr marL="0" indent="457200" defTabSz="457200">
                  <a:lnSpc>
                    <a:spcPct val="100000"/>
                  </a:lnSpc>
                  <a:spcBef>
                    <a:spcPts val="600"/>
                  </a:spcBef>
                  <a:buNone/>
                </a:pPr>
                <a:r>
                  <a:rPr lang="uk-UA" sz="2200" dirty="0" smtClean="0">
                    <a:latin typeface="Bad Script" panose="02000000000000000000" pitchFamily="2" charset="0"/>
                  </a:rPr>
                  <a:t>У матриці кожен стовпець представляє множину. На практиці матриця дуже розріджена. Замість того, щоб аналізувати всю матрицю, ми </a:t>
                </a:r>
                <a:r>
                  <a:rPr lang="uk-UA" sz="2200" dirty="0" err="1" smtClean="0">
                    <a:latin typeface="Bad Script" panose="02000000000000000000" pitchFamily="2" charset="0"/>
                  </a:rPr>
                  <a:t>хешуємо</a:t>
                </a:r>
                <a:r>
                  <a:rPr lang="uk-UA" sz="2200" dirty="0" smtClean="0">
                    <a:latin typeface="Bad Script" panose="02000000000000000000" pitchFamily="2" charset="0"/>
                  </a:rPr>
                  <a:t> кожен стовпець </a:t>
                </a:r>
                <a:r>
                  <a:rPr lang="en-US" sz="2200" b="1" dirty="0" smtClean="0">
                    <a:latin typeface="Bad Script" panose="02000000000000000000" pitchFamily="2" charset="0"/>
                  </a:rPr>
                  <a:t>C</a:t>
                </a:r>
                <a:r>
                  <a:rPr lang="en-US" sz="2200" dirty="0" smtClean="0">
                    <a:latin typeface="Bad Script" panose="02000000000000000000" pitchFamily="2" charset="0"/>
                  </a:rPr>
                  <a:t> </a:t>
                </a:r>
                <a:r>
                  <a:rPr lang="uk-UA" sz="2200" dirty="0" smtClean="0">
                    <a:latin typeface="Bad Script" panose="02000000000000000000" pitchFamily="2" charset="0"/>
                  </a:rPr>
                  <a:t>до невеликої сигнатури</a:t>
                </a:r>
                <a:r>
                  <a:rPr lang="en-US" sz="2200" dirty="0" smtClean="0">
                    <a:latin typeface="Bad Script" panose="02000000000000000000" pitchFamily="2" charset="0"/>
                  </a:rPr>
                  <a:t> </a:t>
                </a:r>
                <a:r>
                  <a:rPr lang="en-US" sz="2200" b="1" dirty="0">
                    <a:latin typeface="Bad Script" panose="02000000000000000000" pitchFamily="2" charset="0"/>
                  </a:rPr>
                  <a:t>s</a:t>
                </a:r>
                <a:r>
                  <a:rPr lang="en-US" sz="2200" b="1" dirty="0" smtClean="0">
                    <a:latin typeface="Bad Script" panose="02000000000000000000" pitchFamily="2" charset="0"/>
                  </a:rPr>
                  <a:t>ig(C)</a:t>
                </a:r>
                <a:r>
                  <a:rPr lang="uk-UA" sz="2200" dirty="0" smtClean="0">
                    <a:latin typeface="Bad Script" panose="02000000000000000000" pitchFamily="2" charset="0"/>
                  </a:rPr>
                  <a:t>, щоб</a:t>
                </a:r>
                <a:r>
                  <a:rPr lang="en-US" sz="2200" dirty="0">
                    <a:latin typeface="Bad Script" panose="02000000000000000000" pitchFamily="2" charset="0"/>
                  </a:rPr>
                  <a:t>:</a:t>
                </a:r>
                <a:endParaRPr lang="en-US" sz="2200" dirty="0" smtClean="0">
                  <a:latin typeface="Bad Script" panose="02000000000000000000" pitchFamily="2" charset="0"/>
                </a:endParaRPr>
              </a:p>
              <a:p>
                <a:pPr marL="457200" indent="-457200" defTabSz="457200">
                  <a:lnSpc>
                    <a:spcPct val="100000"/>
                  </a:lnSpc>
                  <a:spcBef>
                    <a:spcPts val="600"/>
                  </a:spcBef>
                  <a:buFont typeface="+mj-lt"/>
                  <a:buAutoNum type="arabicParenR"/>
                </a:pPr>
                <a:r>
                  <a:rPr lang="en-US" sz="2200" b="1" dirty="0">
                    <a:latin typeface="Bad Script" panose="02000000000000000000" pitchFamily="2" charset="0"/>
                  </a:rPr>
                  <a:t>sig(C) </a:t>
                </a:r>
                <a:r>
                  <a:rPr lang="ru-RU" sz="2200" dirty="0" err="1" smtClean="0">
                    <a:latin typeface="Bad Script" panose="02000000000000000000" pitchFamily="2" charset="0"/>
                  </a:rPr>
                  <a:t>досить</a:t>
                </a:r>
                <a:r>
                  <a:rPr lang="ru-RU" sz="2200" dirty="0" smtClean="0">
                    <a:latin typeface="Bad Script" panose="02000000000000000000" pitchFamily="2" charset="0"/>
                  </a:rPr>
                  <a:t> </a:t>
                </a:r>
                <a:r>
                  <a:rPr lang="ru-RU" sz="2200" dirty="0" err="1">
                    <a:latin typeface="Bad Script" panose="02000000000000000000" pitchFamily="2" charset="0"/>
                  </a:rPr>
                  <a:t>малий</a:t>
                </a:r>
                <a:r>
                  <a:rPr lang="ru-RU" sz="2200" dirty="0">
                    <a:latin typeface="Bad Script" panose="02000000000000000000" pitchFamily="2" charset="0"/>
                  </a:rPr>
                  <a:t>, </a:t>
                </a:r>
                <a:r>
                  <a:rPr lang="ru-RU" sz="2200" dirty="0" err="1">
                    <a:latin typeface="Bad Script" panose="02000000000000000000" pitchFamily="2" charset="0"/>
                  </a:rPr>
                  <a:t>щоб</a:t>
                </a:r>
                <a:r>
                  <a:rPr lang="ru-RU" sz="2200" dirty="0">
                    <a:latin typeface="Bad Script" panose="02000000000000000000" pitchFamily="2" charset="0"/>
                  </a:rPr>
                  <a:t> </a:t>
                </a:r>
                <a:r>
                  <a:rPr lang="ru-RU" sz="2200" dirty="0" err="1">
                    <a:latin typeface="Bad Script" panose="02000000000000000000" pitchFamily="2" charset="0"/>
                  </a:rPr>
                  <a:t>поміститися</a:t>
                </a:r>
                <a:r>
                  <a:rPr lang="ru-RU" sz="2200" dirty="0">
                    <a:latin typeface="Bad Script" panose="02000000000000000000" pitchFamily="2" charset="0"/>
                  </a:rPr>
                  <a:t> в </a:t>
                </a:r>
                <a:r>
                  <a:rPr lang="ru-RU" sz="2200" dirty="0" err="1">
                    <a:latin typeface="Bad Script" panose="02000000000000000000" pitchFamily="2" charset="0"/>
                  </a:rPr>
                  <a:t>пам'яті</a:t>
                </a:r>
                <a:r>
                  <a:rPr lang="ru-RU" sz="2200" dirty="0" smtClean="0">
                    <a:latin typeface="Bad Script" panose="02000000000000000000" pitchFamily="2" charset="0"/>
                  </a:rPr>
                  <a:t>.</a:t>
                </a:r>
                <a:endParaRPr lang="en-US" sz="2200" dirty="0" smtClean="0">
                  <a:latin typeface="Bad Script" panose="02000000000000000000" pitchFamily="2" charset="0"/>
                </a:endParaRPr>
              </a:p>
              <a:p>
                <a:pPr marL="457200" indent="-457200" defTabSz="457200">
                  <a:lnSpc>
                    <a:spcPct val="100000"/>
                  </a:lnSpc>
                  <a:spcBef>
                    <a:spcPts val="600"/>
                  </a:spcBef>
                  <a:buFont typeface="+mj-lt"/>
                  <a:buAutoNum type="arabicParenR"/>
                </a:pPr>
                <a14:m>
                  <m:oMath xmlns:m="http://schemas.openxmlformats.org/officeDocument/2006/math">
                    <m:r>
                      <a:rPr lang="en-US" sz="2200" i="1">
                        <a:latin typeface="Cambria Math" panose="02040503050406030204" pitchFamily="18" charset="0"/>
                      </a:rPr>
                      <m:t>𝑆𝑖𝑚</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rPr>
                              <m:t>𝐶</m:t>
                            </m:r>
                          </m:e>
                          <m:sub>
                            <m:r>
                              <a:rPr lang="en-US" sz="2200" i="1">
                                <a:latin typeface="Cambria Math" panose="02040503050406030204" pitchFamily="18" charset="0"/>
                              </a:rPr>
                              <m:t>1</m:t>
                            </m:r>
                          </m:sub>
                        </m:sSub>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𝐶</m:t>
                            </m:r>
                          </m:e>
                          <m:sub>
                            <m:r>
                              <a:rPr lang="en-US" sz="2200" i="1">
                                <a:latin typeface="Cambria Math" panose="02040503050406030204" pitchFamily="18" charset="0"/>
                              </a:rPr>
                              <m:t>2</m:t>
                            </m:r>
                          </m:sub>
                        </m:sSub>
                      </m:e>
                    </m:d>
                  </m:oMath>
                </a14:m>
                <a:r>
                  <a:rPr lang="en-US" sz="2200" dirty="0" smtClean="0">
                    <a:latin typeface="Bad Script" panose="02000000000000000000" pitchFamily="2" charset="0"/>
                  </a:rPr>
                  <a:t> </a:t>
                </a:r>
                <a:r>
                  <a:rPr lang="uk-UA" sz="2200" dirty="0" smtClean="0">
                    <a:latin typeface="Bad Script" panose="02000000000000000000" pitchFamily="2" charset="0"/>
                  </a:rPr>
                  <a:t>така сама, як подібність </a:t>
                </a:r>
                <a14:m>
                  <m:oMath xmlns:m="http://schemas.openxmlformats.org/officeDocument/2006/math">
                    <m:r>
                      <a:rPr lang="en-US" sz="2200" b="0" i="1" smtClean="0">
                        <a:latin typeface="Cambria Math" panose="02040503050406030204" pitchFamily="18" charset="0"/>
                      </a:rPr>
                      <m:t>𝑠𝑖𝑔</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𝐶</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oMath>
                </a14:m>
                <a:r>
                  <a:rPr lang="en-US" sz="2200" dirty="0" smtClean="0">
                    <a:latin typeface="Bad Script" panose="02000000000000000000" pitchFamily="2" charset="0"/>
                  </a:rPr>
                  <a:t> </a:t>
                </a:r>
                <a:r>
                  <a:rPr lang="uk-UA" sz="2200" dirty="0" smtClean="0">
                    <a:latin typeface="Bad Script" panose="02000000000000000000" pitchFamily="2" charset="0"/>
                  </a:rPr>
                  <a:t>та </a:t>
                </a:r>
                <a14:m>
                  <m:oMath xmlns:m="http://schemas.openxmlformats.org/officeDocument/2006/math">
                    <m:r>
                      <a:rPr lang="en-US" sz="2200" i="1">
                        <a:latin typeface="Cambria Math" panose="02040503050406030204" pitchFamily="18" charset="0"/>
                      </a:rPr>
                      <m:t>𝑠𝑖𝑔</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i="1">
                            <a:latin typeface="Cambria Math" panose="02040503050406030204" pitchFamily="18" charset="0"/>
                          </a:rPr>
                          <m:t>𝐶</m:t>
                        </m:r>
                      </m:e>
                      <m:sub>
                        <m:r>
                          <a:rPr lang="uk-UA" sz="2200" b="0" i="1" smtClean="0">
                            <a:latin typeface="Cambria Math" panose="02040503050406030204" pitchFamily="18" charset="0"/>
                          </a:rPr>
                          <m:t>2</m:t>
                        </m:r>
                      </m:sub>
                    </m:sSub>
                    <m:r>
                      <a:rPr lang="en-US" sz="2200" i="1">
                        <a:latin typeface="Cambria Math" panose="02040503050406030204" pitchFamily="18" charset="0"/>
                      </a:rPr>
                      <m:t>)</m:t>
                    </m:r>
                  </m:oMath>
                </a14:m>
                <a:r>
                  <a:rPr lang="en-US" sz="2200" dirty="0">
                    <a:latin typeface="Bad Script" panose="02000000000000000000" pitchFamily="2" charset="0"/>
                  </a:rPr>
                  <a:t> </a:t>
                </a:r>
                <a:endParaRPr lang="uk-UA" sz="2200" dirty="0">
                  <a:latin typeface="Bad Script" panose="02000000000000000000" pitchFamily="2" charset="0"/>
                </a:endParaRPr>
              </a:p>
            </p:txBody>
          </p:sp>
        </mc:Choice>
        <mc:Fallback xmlns="">
          <p:sp>
            <p:nvSpPr>
              <p:cNvPr id="4" name="Объект 3"/>
              <p:cNvSpPr>
                <a:spLocks noGrp="1" noRot="1" noChangeAspect="1" noMove="1" noResize="1" noEditPoints="1" noAdjustHandles="1" noChangeArrowheads="1" noChangeShapeType="1" noTextEdit="1"/>
              </p:cNvSpPr>
              <p:nvPr>
                <p:ph sz="half" idx="2"/>
              </p:nvPr>
            </p:nvSpPr>
            <p:spPr>
              <a:xfrm>
                <a:off x="6364224" y="2194560"/>
                <a:ext cx="4754880" cy="3293209"/>
              </a:xfrm>
              <a:blipFill>
                <a:blip r:embed="rId2"/>
                <a:stretch>
                  <a:fillRect l="-3077" t="-1296" r="-3077" b="-3148"/>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881743" y="6033700"/>
                <a:ext cx="2287806" cy="5656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𝑆𝑖𝑚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𝐴</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𝐶</m:t>
                              </m:r>
                            </m:sub>
                          </m:sSub>
                        </m:den>
                      </m:f>
                    </m:oMath>
                  </m:oMathPara>
                </a14:m>
                <a:endParaRPr lang="uk-UA" dirty="0"/>
              </a:p>
            </p:txBody>
          </p:sp>
        </mc:Choice>
        <mc:Fallback xmlns="">
          <p:sp>
            <p:nvSpPr>
              <p:cNvPr id="6" name="TextBox 5"/>
              <p:cNvSpPr txBox="1">
                <a:spLocks noRot="1" noChangeAspect="1" noMove="1" noResize="1" noEditPoints="1" noAdjustHandles="1" noChangeArrowheads="1" noChangeShapeType="1" noTextEdit="1"/>
              </p:cNvSpPr>
              <p:nvPr/>
            </p:nvSpPr>
            <p:spPr>
              <a:xfrm>
                <a:off x="881743" y="6033700"/>
                <a:ext cx="2287806" cy="565668"/>
              </a:xfrm>
              <a:prstGeom prst="rect">
                <a:avLst/>
              </a:prstGeom>
              <a:blipFill>
                <a:blip r:embed="rId3"/>
                <a:stretch>
                  <a:fillRect/>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7" name="Прямоугольник 6"/>
              <p:cNvSpPr/>
              <p:nvPr/>
            </p:nvSpPr>
            <p:spPr>
              <a:xfrm>
                <a:off x="3298335" y="5987597"/>
                <a:ext cx="2526204" cy="6117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𝑆𝑖𝑚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7</m:t>
                          </m:r>
                        </m:den>
                      </m:f>
                      <m:r>
                        <a:rPr lang="en-US" b="0" i="1" smtClean="0">
                          <a:latin typeface="Cambria Math" panose="02040503050406030204" pitchFamily="18" charset="0"/>
                          <a:ea typeface="Cambria Math" panose="02040503050406030204" pitchFamily="18" charset="0"/>
                        </a:rPr>
                        <m:t>≈0.43</m:t>
                      </m:r>
                    </m:oMath>
                  </m:oMathPara>
                </a14:m>
                <a:endParaRPr lang="uk-UA" dirty="0"/>
              </a:p>
            </p:txBody>
          </p:sp>
        </mc:Choice>
        <mc:Fallback xmlns="">
          <p:sp>
            <p:nvSpPr>
              <p:cNvPr id="7" name="Прямоугольник 6"/>
              <p:cNvSpPr>
                <a:spLocks noRot="1" noChangeAspect="1" noMove="1" noResize="1" noEditPoints="1" noAdjustHandles="1" noChangeArrowheads="1" noChangeShapeType="1" noTextEdit="1"/>
              </p:cNvSpPr>
              <p:nvPr/>
            </p:nvSpPr>
            <p:spPr>
              <a:xfrm>
                <a:off x="3298335" y="5987597"/>
                <a:ext cx="2526204" cy="611771"/>
              </a:xfrm>
              <a:prstGeom prst="rect">
                <a:avLst/>
              </a:prstGeom>
              <a:blipFill>
                <a:blip r:embed="rId4"/>
                <a:stretch>
                  <a:fillRect/>
                </a:stretch>
              </a:blipFill>
            </p:spPr>
            <p:txBody>
              <a:bodyPr/>
              <a:lstStyle/>
              <a:p>
                <a:r>
                  <a:rPr lang="uk-UA">
                    <a:noFill/>
                  </a:rPr>
                  <a:t> </a:t>
                </a:r>
              </a:p>
            </p:txBody>
          </p:sp>
        </mc:Fallback>
      </mc:AlternateContent>
    </p:spTree>
    <p:extLst>
      <p:ext uri="{BB962C8B-B14F-4D97-AF65-F5344CB8AC3E}">
        <p14:creationId xmlns:p14="http://schemas.microsoft.com/office/powerpoint/2010/main" val="2806326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30054"/>
            <a:ext cx="10058400" cy="793662"/>
          </a:xfrm>
        </p:spPr>
        <p:txBody>
          <a:bodyPr vert="horz" lIns="91440" tIns="45720" rIns="91440" bIns="45720" rtlCol="0" anchor="ctr">
            <a:normAutofit/>
          </a:bodyPr>
          <a:lstStyle/>
          <a:p>
            <a:pPr algn="ctr"/>
            <a:r>
              <a:rPr lang="en-CA" sz="4400" dirty="0" err="1" smtClean="0"/>
              <a:t>MinHash</a:t>
            </a:r>
            <a:r>
              <a:rPr lang="uk-UA" sz="4400" dirty="0" smtClean="0"/>
              <a:t> </a:t>
            </a:r>
            <a:r>
              <a:rPr lang="uk-UA" sz="4400" dirty="0"/>
              <a:t>та </a:t>
            </a:r>
            <a:r>
              <a:rPr lang="uk-UA" sz="4400" dirty="0" err="1"/>
              <a:t>сігнатурна</a:t>
            </a:r>
            <a:r>
              <a:rPr lang="uk-UA" sz="4400" dirty="0"/>
              <a:t> матриці</a:t>
            </a:r>
          </a:p>
        </p:txBody>
      </p:sp>
      <p:graphicFrame>
        <p:nvGraphicFramePr>
          <p:cNvPr id="5" name="Объект 4"/>
          <p:cNvGraphicFramePr>
            <a:graphicFrameLocks noGrp="1"/>
          </p:cNvGraphicFramePr>
          <p:nvPr>
            <p:ph sz="half" idx="1"/>
            <p:extLst/>
          </p:nvPr>
        </p:nvGraphicFramePr>
        <p:xfrm>
          <a:off x="902023" y="1083567"/>
          <a:ext cx="6637113" cy="3175000"/>
        </p:xfrm>
        <a:graphic>
          <a:graphicData uri="http://schemas.openxmlformats.org/drawingml/2006/table">
            <a:tbl>
              <a:tblPr firstRow="1" bandRow="1">
                <a:tableStyleId>{5C22544A-7EE6-4342-B048-85BDC9FD1C3A}</a:tableStyleId>
              </a:tblPr>
              <a:tblGrid>
                <a:gridCol w="665520">
                  <a:extLst>
                    <a:ext uri="{9D8B030D-6E8A-4147-A177-3AD203B41FA5}">
                      <a16:colId xmlns:a16="http://schemas.microsoft.com/office/drawing/2014/main" val="2791794"/>
                    </a:ext>
                  </a:extLst>
                </a:gridCol>
                <a:gridCol w="1007706">
                  <a:extLst>
                    <a:ext uri="{9D8B030D-6E8A-4147-A177-3AD203B41FA5}">
                      <a16:colId xmlns:a16="http://schemas.microsoft.com/office/drawing/2014/main" val="3691334812"/>
                    </a:ext>
                  </a:extLst>
                </a:gridCol>
                <a:gridCol w="1129004">
                  <a:extLst>
                    <a:ext uri="{9D8B030D-6E8A-4147-A177-3AD203B41FA5}">
                      <a16:colId xmlns:a16="http://schemas.microsoft.com/office/drawing/2014/main" val="150324181"/>
                    </a:ext>
                  </a:extLst>
                </a:gridCol>
                <a:gridCol w="1026367">
                  <a:extLst>
                    <a:ext uri="{9D8B030D-6E8A-4147-A177-3AD203B41FA5}">
                      <a16:colId xmlns:a16="http://schemas.microsoft.com/office/drawing/2014/main" val="3435306638"/>
                    </a:ext>
                  </a:extLst>
                </a:gridCol>
                <a:gridCol w="1673916">
                  <a:extLst>
                    <a:ext uri="{9D8B030D-6E8A-4147-A177-3AD203B41FA5}">
                      <a16:colId xmlns:a16="http://schemas.microsoft.com/office/drawing/2014/main" val="1703504395"/>
                    </a:ext>
                  </a:extLst>
                </a:gridCol>
                <a:gridCol w="1134600">
                  <a:extLst>
                    <a:ext uri="{9D8B030D-6E8A-4147-A177-3AD203B41FA5}">
                      <a16:colId xmlns:a16="http://schemas.microsoft.com/office/drawing/2014/main" val="1299410736"/>
                    </a:ext>
                  </a:extLst>
                </a:gridCol>
              </a:tblGrid>
              <a:tr h="370840">
                <a:tc>
                  <a:txBody>
                    <a:bodyPr/>
                    <a:lstStyle/>
                    <a:p>
                      <a:pPr algn="ctr"/>
                      <a:r>
                        <a:rPr lang="en-US" sz="1600" b="0" dirty="0" smtClean="0"/>
                        <a:t>N</a:t>
                      </a:r>
                      <a:endParaRPr lang="uk-UA" sz="1600" b="0" dirty="0"/>
                    </a:p>
                  </a:txBody>
                  <a:tcPr anchor="ctr"/>
                </a:tc>
                <a:tc>
                  <a:txBody>
                    <a:bodyPr/>
                    <a:lstStyle/>
                    <a:p>
                      <a:pPr algn="ctr"/>
                      <a:r>
                        <a:rPr lang="en-US" sz="1600" b="0" dirty="0" smtClean="0"/>
                        <a:t>Shingle</a:t>
                      </a:r>
                      <a:endParaRPr lang="uk-UA" sz="1600" b="0" dirty="0"/>
                    </a:p>
                  </a:txBody>
                  <a:tcPr anchor="ctr"/>
                </a:tc>
                <a:tc>
                  <a:txBody>
                    <a:bodyPr/>
                    <a:lstStyle/>
                    <a:p>
                      <a:pPr algn="ctr"/>
                      <a:r>
                        <a:rPr lang="uk-UA" sz="1600" b="0" dirty="0" smtClean="0"/>
                        <a:t>барабани</a:t>
                      </a:r>
                      <a:endParaRPr lang="uk-UA" sz="1600" b="0" dirty="0"/>
                    </a:p>
                  </a:txBody>
                  <a:tcPr anchor="ctr"/>
                </a:tc>
                <a:tc>
                  <a:txBody>
                    <a:bodyPr/>
                    <a:lstStyle/>
                    <a:p>
                      <a:pPr algn="ctr"/>
                      <a:r>
                        <a:rPr lang="uk-UA" sz="1600" b="0" dirty="0" smtClean="0"/>
                        <a:t>банани</a:t>
                      </a:r>
                      <a:endParaRPr lang="uk-UA" sz="1600" b="0" dirty="0"/>
                    </a:p>
                  </a:txBody>
                  <a:tcPr anchor="ctr"/>
                </a:tc>
                <a:tc>
                  <a:txBody>
                    <a:bodyPr/>
                    <a:lstStyle/>
                    <a:p>
                      <a:pPr algn="ctr"/>
                      <a:r>
                        <a:rPr lang="en-US" sz="1600" b="0" dirty="0" smtClean="0"/>
                        <a:t>Hash</a:t>
                      </a:r>
                      <a:r>
                        <a:rPr lang="en-US" sz="1600" b="0" baseline="0" dirty="0" smtClean="0"/>
                        <a:t> 1 (n+1)%7</a:t>
                      </a:r>
                      <a:endParaRPr lang="uk-UA" sz="1600" b="0" dirty="0"/>
                    </a:p>
                  </a:txBody>
                  <a:tcPr anchor="ctr"/>
                </a:tc>
                <a:tc>
                  <a:txBody>
                    <a:bodyPr/>
                    <a:lstStyle/>
                    <a:p>
                      <a:pPr algn="ctr"/>
                      <a:r>
                        <a:rPr lang="en-US" sz="1600" b="0" dirty="0" smtClean="0"/>
                        <a:t>Hash 2 (2n+1)%7</a:t>
                      </a:r>
                      <a:endParaRPr lang="uk-UA" sz="1600" b="0" dirty="0"/>
                    </a:p>
                  </a:txBody>
                  <a:tcPr anchor="ctr"/>
                </a:tc>
                <a:extLst>
                  <a:ext uri="{0D108BD9-81ED-4DB2-BD59-A6C34878D82A}">
                    <a16:rowId xmlns:a16="http://schemas.microsoft.com/office/drawing/2014/main" val="2787347057"/>
                  </a:ext>
                </a:extLst>
              </a:tr>
              <a:tr h="370840">
                <a:tc>
                  <a:txBody>
                    <a:bodyPr/>
                    <a:lstStyle/>
                    <a:p>
                      <a:pPr algn="ctr"/>
                      <a:r>
                        <a:rPr lang="en-US" dirty="0" smtClean="0"/>
                        <a:t>0</a:t>
                      </a:r>
                      <a:endParaRPr lang="uk-UA" dirty="0"/>
                    </a:p>
                  </a:txBody>
                  <a:tcPr anchor="ctr"/>
                </a:tc>
                <a:tc>
                  <a:txBody>
                    <a:bodyPr/>
                    <a:lstStyle/>
                    <a:p>
                      <a:pPr algn="ctr"/>
                      <a:r>
                        <a:rPr lang="uk-UA" dirty="0" smtClean="0"/>
                        <a:t>ба</a:t>
                      </a:r>
                      <a:endParaRPr lang="uk-UA" dirty="0"/>
                    </a:p>
                  </a:txBody>
                  <a:tcPr anchor="ctr"/>
                </a:tc>
                <a:tc>
                  <a:txBody>
                    <a:bodyPr/>
                    <a:lstStyle/>
                    <a:p>
                      <a:pPr algn="ctr"/>
                      <a:r>
                        <a:rPr lang="uk-UA" dirty="0" smtClean="0"/>
                        <a:t>1</a:t>
                      </a:r>
                      <a:endParaRPr lang="uk-UA" dirty="0"/>
                    </a:p>
                  </a:txBody>
                  <a:tcPr anchor="ctr"/>
                </a:tc>
                <a:tc>
                  <a:txBody>
                    <a:bodyPr/>
                    <a:lstStyle/>
                    <a:p>
                      <a:pPr algn="ctr"/>
                      <a:r>
                        <a:rPr lang="uk-UA" dirty="0" smtClean="0"/>
                        <a:t>1</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1</a:t>
                      </a:r>
                      <a:endParaRPr lang="uk-UA" dirty="0"/>
                    </a:p>
                  </a:txBody>
                  <a:tcPr anchor="ctr"/>
                </a:tc>
                <a:extLst>
                  <a:ext uri="{0D108BD9-81ED-4DB2-BD59-A6C34878D82A}">
                    <a16:rowId xmlns:a16="http://schemas.microsoft.com/office/drawing/2014/main" val="925379318"/>
                  </a:ext>
                </a:extLst>
              </a:tr>
              <a:tr h="370840">
                <a:tc>
                  <a:txBody>
                    <a:bodyPr/>
                    <a:lstStyle/>
                    <a:p>
                      <a:pPr algn="ctr"/>
                      <a:r>
                        <a:rPr lang="en-US" dirty="0" smtClean="0"/>
                        <a:t>1</a:t>
                      </a:r>
                      <a:endParaRPr lang="uk-UA" dirty="0"/>
                    </a:p>
                  </a:txBody>
                  <a:tcPr anchor="ctr"/>
                </a:tc>
                <a:tc>
                  <a:txBody>
                    <a:bodyPr/>
                    <a:lstStyle/>
                    <a:p>
                      <a:pPr algn="ctr"/>
                      <a:r>
                        <a:rPr lang="uk-UA" dirty="0" err="1" smtClean="0"/>
                        <a:t>ан</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2</a:t>
                      </a:r>
                      <a:endParaRPr lang="uk-UA" dirty="0"/>
                    </a:p>
                  </a:txBody>
                  <a:tcPr anchor="ctr"/>
                </a:tc>
                <a:tc>
                  <a:txBody>
                    <a:bodyPr/>
                    <a:lstStyle/>
                    <a:p>
                      <a:pPr algn="ctr"/>
                      <a:r>
                        <a:rPr lang="en-US" dirty="0" smtClean="0"/>
                        <a:t>4</a:t>
                      </a:r>
                      <a:endParaRPr lang="uk-UA" dirty="0"/>
                    </a:p>
                  </a:txBody>
                  <a:tcPr anchor="ctr"/>
                </a:tc>
                <a:extLst>
                  <a:ext uri="{0D108BD9-81ED-4DB2-BD59-A6C34878D82A}">
                    <a16:rowId xmlns:a16="http://schemas.microsoft.com/office/drawing/2014/main" val="1171320890"/>
                  </a:ext>
                </a:extLst>
              </a:tr>
              <a:tr h="370840">
                <a:tc>
                  <a:txBody>
                    <a:bodyPr/>
                    <a:lstStyle/>
                    <a:p>
                      <a:pPr algn="ctr"/>
                      <a:r>
                        <a:rPr lang="en-US" dirty="0" smtClean="0"/>
                        <a:t>2</a:t>
                      </a:r>
                      <a:endParaRPr lang="uk-UA" dirty="0"/>
                    </a:p>
                  </a:txBody>
                  <a:tcPr anchor="ctr"/>
                </a:tc>
                <a:tc>
                  <a:txBody>
                    <a:bodyPr/>
                    <a:lstStyle/>
                    <a:p>
                      <a:pPr algn="ctr"/>
                      <a:r>
                        <a:rPr lang="uk-UA" dirty="0" smtClean="0"/>
                        <a:t>на</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3</a:t>
                      </a:r>
                      <a:endParaRPr lang="uk-UA" dirty="0"/>
                    </a:p>
                  </a:txBody>
                  <a:tcPr anchor="ctr"/>
                </a:tc>
                <a:tc>
                  <a:txBody>
                    <a:bodyPr/>
                    <a:lstStyle/>
                    <a:p>
                      <a:pPr algn="ctr"/>
                      <a:r>
                        <a:rPr lang="en-US" dirty="0" smtClean="0"/>
                        <a:t>2</a:t>
                      </a:r>
                      <a:endParaRPr lang="uk-UA" dirty="0"/>
                    </a:p>
                  </a:txBody>
                  <a:tcPr anchor="ctr"/>
                </a:tc>
                <a:extLst>
                  <a:ext uri="{0D108BD9-81ED-4DB2-BD59-A6C34878D82A}">
                    <a16:rowId xmlns:a16="http://schemas.microsoft.com/office/drawing/2014/main" val="2048012677"/>
                  </a:ext>
                </a:extLst>
              </a:tr>
              <a:tr h="370840">
                <a:tc>
                  <a:txBody>
                    <a:bodyPr/>
                    <a:lstStyle/>
                    <a:p>
                      <a:pPr algn="ctr"/>
                      <a:r>
                        <a:rPr lang="en-US" dirty="0" smtClean="0"/>
                        <a:t>3</a:t>
                      </a:r>
                      <a:endParaRPr lang="uk-UA" dirty="0"/>
                    </a:p>
                  </a:txBody>
                  <a:tcPr anchor="ctr"/>
                </a:tc>
                <a:tc>
                  <a:txBody>
                    <a:bodyPr/>
                    <a:lstStyle/>
                    <a:p>
                      <a:pPr algn="ctr"/>
                      <a:r>
                        <a:rPr lang="uk-UA" dirty="0" err="1" smtClean="0"/>
                        <a:t>ни</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4</a:t>
                      </a:r>
                      <a:endParaRPr lang="uk-UA" dirty="0"/>
                    </a:p>
                  </a:txBody>
                  <a:tcPr anchor="ctr"/>
                </a:tc>
                <a:tc>
                  <a:txBody>
                    <a:bodyPr/>
                    <a:lstStyle/>
                    <a:p>
                      <a:pPr algn="ctr"/>
                      <a:r>
                        <a:rPr lang="en-US" dirty="0" smtClean="0"/>
                        <a:t>0</a:t>
                      </a:r>
                      <a:endParaRPr lang="uk-UA" dirty="0"/>
                    </a:p>
                  </a:txBody>
                  <a:tcPr anchor="ctr"/>
                </a:tc>
                <a:extLst>
                  <a:ext uri="{0D108BD9-81ED-4DB2-BD59-A6C34878D82A}">
                    <a16:rowId xmlns:a16="http://schemas.microsoft.com/office/drawing/2014/main" val="925909422"/>
                  </a:ext>
                </a:extLst>
              </a:tr>
              <a:tr h="370840">
                <a:tc>
                  <a:txBody>
                    <a:bodyPr/>
                    <a:lstStyle/>
                    <a:p>
                      <a:pPr algn="ctr"/>
                      <a:r>
                        <a:rPr lang="en-US" dirty="0" smtClean="0"/>
                        <a:t>4</a:t>
                      </a:r>
                      <a:endParaRPr lang="uk-UA" dirty="0"/>
                    </a:p>
                  </a:txBody>
                  <a:tcPr anchor="ctr"/>
                </a:tc>
                <a:tc>
                  <a:txBody>
                    <a:bodyPr/>
                    <a:lstStyle/>
                    <a:p>
                      <a:pPr algn="ctr"/>
                      <a:r>
                        <a:rPr lang="uk-UA" dirty="0" smtClean="0"/>
                        <a:t>ар</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5</a:t>
                      </a:r>
                      <a:endParaRPr lang="uk-UA" dirty="0"/>
                    </a:p>
                  </a:txBody>
                  <a:tcPr anchor="ctr"/>
                </a:tc>
                <a:tc>
                  <a:txBody>
                    <a:bodyPr/>
                    <a:lstStyle/>
                    <a:p>
                      <a:pPr algn="ctr"/>
                      <a:r>
                        <a:rPr lang="en-US" dirty="0" smtClean="0"/>
                        <a:t>2</a:t>
                      </a:r>
                      <a:endParaRPr lang="uk-UA" dirty="0"/>
                    </a:p>
                  </a:txBody>
                  <a:tcPr anchor="ctr"/>
                </a:tc>
                <a:extLst>
                  <a:ext uri="{0D108BD9-81ED-4DB2-BD59-A6C34878D82A}">
                    <a16:rowId xmlns:a16="http://schemas.microsoft.com/office/drawing/2014/main" val="3044443807"/>
                  </a:ext>
                </a:extLst>
              </a:tr>
              <a:tr h="370840">
                <a:tc>
                  <a:txBody>
                    <a:bodyPr/>
                    <a:lstStyle/>
                    <a:p>
                      <a:pPr algn="ctr"/>
                      <a:r>
                        <a:rPr lang="en-US" dirty="0" smtClean="0"/>
                        <a:t>5</a:t>
                      </a:r>
                      <a:endParaRPr lang="uk-UA" dirty="0"/>
                    </a:p>
                  </a:txBody>
                  <a:tcPr anchor="ctr"/>
                </a:tc>
                <a:tc>
                  <a:txBody>
                    <a:bodyPr/>
                    <a:lstStyle/>
                    <a:p>
                      <a:pPr algn="ctr"/>
                      <a:r>
                        <a:rPr lang="uk-UA" dirty="0" smtClean="0"/>
                        <a:t>ра</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6</a:t>
                      </a:r>
                      <a:endParaRPr lang="uk-UA" dirty="0"/>
                    </a:p>
                  </a:txBody>
                  <a:tcPr anchor="ctr"/>
                </a:tc>
                <a:tc>
                  <a:txBody>
                    <a:bodyPr/>
                    <a:lstStyle/>
                    <a:p>
                      <a:pPr algn="ctr"/>
                      <a:r>
                        <a:rPr lang="en-US" dirty="0" smtClean="0"/>
                        <a:t>4</a:t>
                      </a:r>
                      <a:endParaRPr lang="uk-UA" dirty="0"/>
                    </a:p>
                  </a:txBody>
                  <a:tcPr anchor="ctr"/>
                </a:tc>
                <a:extLst>
                  <a:ext uri="{0D108BD9-81ED-4DB2-BD59-A6C34878D82A}">
                    <a16:rowId xmlns:a16="http://schemas.microsoft.com/office/drawing/2014/main" val="1363710133"/>
                  </a:ext>
                </a:extLst>
              </a:tr>
              <a:tr h="370840">
                <a:tc>
                  <a:txBody>
                    <a:bodyPr/>
                    <a:lstStyle/>
                    <a:p>
                      <a:pPr algn="ctr"/>
                      <a:r>
                        <a:rPr lang="en-US" dirty="0" smtClean="0"/>
                        <a:t>6</a:t>
                      </a:r>
                      <a:endParaRPr lang="uk-UA" dirty="0"/>
                    </a:p>
                  </a:txBody>
                  <a:tcPr anchor="ctr"/>
                </a:tc>
                <a:tc>
                  <a:txBody>
                    <a:bodyPr/>
                    <a:lstStyle/>
                    <a:p>
                      <a:pPr algn="ctr"/>
                      <a:r>
                        <a:rPr lang="uk-UA" dirty="0" err="1" smtClean="0"/>
                        <a:t>аб</a:t>
                      </a:r>
                      <a:endParaRPr lang="uk-UA" dirty="0"/>
                    </a:p>
                  </a:txBody>
                  <a:tcPr anchor="ctr"/>
                </a:tc>
                <a:tc>
                  <a:txBody>
                    <a:bodyPr/>
                    <a:lstStyle/>
                    <a:p>
                      <a:pPr algn="ctr"/>
                      <a:r>
                        <a:rPr lang="en-US" dirty="0" smtClean="0"/>
                        <a:t>1</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0</a:t>
                      </a:r>
                      <a:endParaRPr lang="uk-UA" dirty="0"/>
                    </a:p>
                  </a:txBody>
                  <a:tcPr anchor="ctr"/>
                </a:tc>
                <a:tc>
                  <a:txBody>
                    <a:bodyPr/>
                    <a:lstStyle/>
                    <a:p>
                      <a:pPr algn="ctr"/>
                      <a:r>
                        <a:rPr lang="en-US" dirty="0" smtClean="0"/>
                        <a:t>6</a:t>
                      </a:r>
                      <a:endParaRPr lang="uk-UA" dirty="0"/>
                    </a:p>
                  </a:txBody>
                  <a:tcPr anchor="ctr"/>
                </a:tc>
                <a:extLst>
                  <a:ext uri="{0D108BD9-81ED-4DB2-BD59-A6C34878D82A}">
                    <a16:rowId xmlns:a16="http://schemas.microsoft.com/office/drawing/2014/main" val="3041674705"/>
                  </a:ext>
                </a:extLst>
              </a:tr>
            </a:tbl>
          </a:graphicData>
        </a:graphic>
      </p:graphicFrame>
      <p:graphicFrame>
        <p:nvGraphicFramePr>
          <p:cNvPr id="6" name="Объект 5"/>
          <p:cNvGraphicFramePr>
            <a:graphicFrameLocks noGrp="1"/>
          </p:cNvGraphicFramePr>
          <p:nvPr>
            <p:ph sz="half" idx="2"/>
            <p:extLst/>
          </p:nvPr>
        </p:nvGraphicFramePr>
        <p:xfrm>
          <a:off x="3961043" y="5350333"/>
          <a:ext cx="3275045" cy="1152227"/>
        </p:xfrm>
        <a:graphic>
          <a:graphicData uri="http://schemas.openxmlformats.org/drawingml/2006/table">
            <a:tbl>
              <a:tblPr firstRow="1" bandRow="1">
                <a:tableStyleId>{5C22544A-7EE6-4342-B048-85BDC9FD1C3A}</a:tableStyleId>
              </a:tblPr>
              <a:tblGrid>
                <a:gridCol w="1026368">
                  <a:extLst>
                    <a:ext uri="{9D8B030D-6E8A-4147-A177-3AD203B41FA5}">
                      <a16:colId xmlns:a16="http://schemas.microsoft.com/office/drawing/2014/main" val="1772756467"/>
                    </a:ext>
                  </a:extLst>
                </a:gridCol>
                <a:gridCol w="1184988">
                  <a:extLst>
                    <a:ext uri="{9D8B030D-6E8A-4147-A177-3AD203B41FA5}">
                      <a16:colId xmlns:a16="http://schemas.microsoft.com/office/drawing/2014/main" val="3829981692"/>
                    </a:ext>
                  </a:extLst>
                </a:gridCol>
                <a:gridCol w="1063689">
                  <a:extLst>
                    <a:ext uri="{9D8B030D-6E8A-4147-A177-3AD203B41FA5}">
                      <a16:colId xmlns:a16="http://schemas.microsoft.com/office/drawing/2014/main" val="3131474749"/>
                    </a:ext>
                  </a:extLst>
                </a:gridCol>
              </a:tblGrid>
              <a:tr h="410547">
                <a:tc>
                  <a:txBody>
                    <a:bodyPr/>
                    <a:lstStyle/>
                    <a:p>
                      <a:endParaRPr lang="uk-UA" dirty="0"/>
                    </a:p>
                  </a:txBody>
                  <a:tcPr/>
                </a:tc>
                <a:tc>
                  <a:txBody>
                    <a:bodyPr/>
                    <a:lstStyle/>
                    <a:p>
                      <a:pPr algn="ctr"/>
                      <a:r>
                        <a:rPr lang="uk-UA" sz="1600" b="0" dirty="0" smtClean="0"/>
                        <a:t>барабани</a:t>
                      </a:r>
                      <a:endParaRPr lang="uk-UA" sz="1600" b="0" dirty="0"/>
                    </a:p>
                  </a:txBody>
                  <a:tcPr anchor="ctr"/>
                </a:tc>
                <a:tc>
                  <a:txBody>
                    <a:bodyPr/>
                    <a:lstStyle/>
                    <a:p>
                      <a:pPr algn="ctr"/>
                      <a:r>
                        <a:rPr lang="uk-UA" sz="1600" b="0" dirty="0" smtClean="0"/>
                        <a:t>банани</a:t>
                      </a:r>
                      <a:endParaRPr lang="uk-UA" sz="1600" b="0" dirty="0"/>
                    </a:p>
                  </a:txBody>
                  <a:tcPr anchor="ctr"/>
                </a:tc>
                <a:extLst>
                  <a:ext uri="{0D108BD9-81ED-4DB2-BD59-A6C34878D82A}">
                    <a16:rowId xmlns:a16="http://schemas.microsoft.com/office/drawing/2014/main" val="3125280784"/>
                  </a:ext>
                </a:extLst>
              </a:tr>
              <a:tr h="370840">
                <a:tc>
                  <a:txBody>
                    <a:bodyPr/>
                    <a:lstStyle/>
                    <a:p>
                      <a:r>
                        <a:rPr lang="en-US" dirty="0" smtClean="0"/>
                        <a:t>Hash 1</a:t>
                      </a:r>
                      <a:endParaRPr lang="uk-UA" dirty="0"/>
                    </a:p>
                  </a:txBody>
                  <a:tcPr/>
                </a:tc>
                <a:tc>
                  <a:txBody>
                    <a:bodyPr/>
                    <a:lstStyle/>
                    <a:p>
                      <a:pPr algn="ctr"/>
                      <a:r>
                        <a:rPr lang="en-US" dirty="0" smtClean="0">
                          <a:latin typeface="Arial Narrow" panose="020B0606020202030204" pitchFamily="34" charset="0"/>
                        </a:rPr>
                        <a:t>0</a:t>
                      </a:r>
                      <a:endParaRPr lang="uk-U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Narrow" panose="020B0606020202030204" pitchFamily="34" charset="0"/>
                        </a:rPr>
                        <a:t>1</a:t>
                      </a:r>
                      <a:endParaRPr lang="uk-UA" dirty="0" smtClean="0"/>
                    </a:p>
                  </a:txBody>
                  <a:tcPr/>
                </a:tc>
                <a:extLst>
                  <a:ext uri="{0D108BD9-81ED-4DB2-BD59-A6C34878D82A}">
                    <a16:rowId xmlns:a16="http://schemas.microsoft.com/office/drawing/2014/main" val="1652636776"/>
                  </a:ext>
                </a:extLst>
              </a:tr>
              <a:tr h="370840">
                <a:tc>
                  <a:txBody>
                    <a:bodyPr/>
                    <a:lstStyle/>
                    <a:p>
                      <a:r>
                        <a:rPr lang="en-US" dirty="0" smtClean="0"/>
                        <a:t>Hash 2</a:t>
                      </a:r>
                      <a:endParaRPr lang="uk-U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Narrow" panose="020B0606020202030204" pitchFamily="34" charset="0"/>
                        </a:rPr>
                        <a:t>0</a:t>
                      </a:r>
                      <a:endParaRPr lang="uk-UA"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Narrow" panose="020B0606020202030204" pitchFamily="34" charset="0"/>
                        </a:rPr>
                        <a:t>0</a:t>
                      </a:r>
                      <a:endParaRPr lang="uk-UA" dirty="0" smtClean="0"/>
                    </a:p>
                  </a:txBody>
                  <a:tcPr/>
                </a:tc>
                <a:extLst>
                  <a:ext uri="{0D108BD9-81ED-4DB2-BD59-A6C34878D82A}">
                    <a16:rowId xmlns:a16="http://schemas.microsoft.com/office/drawing/2014/main" val="2985744961"/>
                  </a:ext>
                </a:extLst>
              </a:tr>
            </a:tbl>
          </a:graphicData>
        </a:graphic>
      </p:graphicFrame>
      <p:sp>
        <p:nvSpPr>
          <p:cNvPr id="8" name="Прямоугольник 7"/>
          <p:cNvSpPr/>
          <p:nvPr/>
        </p:nvSpPr>
        <p:spPr>
          <a:xfrm>
            <a:off x="4674635" y="923716"/>
            <a:ext cx="2920482" cy="3415004"/>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graphicFrame>
        <p:nvGraphicFramePr>
          <p:cNvPr id="9" name="Объект 5"/>
          <p:cNvGraphicFramePr>
            <a:graphicFrameLocks/>
          </p:cNvGraphicFramePr>
          <p:nvPr>
            <p:extLst/>
          </p:nvPr>
        </p:nvGraphicFramePr>
        <p:xfrm>
          <a:off x="8360228" y="902877"/>
          <a:ext cx="3107095" cy="1152227"/>
        </p:xfrm>
        <a:graphic>
          <a:graphicData uri="http://schemas.openxmlformats.org/drawingml/2006/table">
            <a:tbl>
              <a:tblPr firstRow="1" bandRow="1">
                <a:tableStyleId>{5C22544A-7EE6-4342-B048-85BDC9FD1C3A}</a:tableStyleId>
              </a:tblPr>
              <a:tblGrid>
                <a:gridCol w="932128">
                  <a:extLst>
                    <a:ext uri="{9D8B030D-6E8A-4147-A177-3AD203B41FA5}">
                      <a16:colId xmlns:a16="http://schemas.microsoft.com/office/drawing/2014/main" val="1772756467"/>
                    </a:ext>
                  </a:extLst>
                </a:gridCol>
                <a:gridCol w="1174870">
                  <a:extLst>
                    <a:ext uri="{9D8B030D-6E8A-4147-A177-3AD203B41FA5}">
                      <a16:colId xmlns:a16="http://schemas.microsoft.com/office/drawing/2014/main" val="3829981692"/>
                    </a:ext>
                  </a:extLst>
                </a:gridCol>
                <a:gridCol w="1000097">
                  <a:extLst>
                    <a:ext uri="{9D8B030D-6E8A-4147-A177-3AD203B41FA5}">
                      <a16:colId xmlns:a16="http://schemas.microsoft.com/office/drawing/2014/main" val="3131474749"/>
                    </a:ext>
                  </a:extLst>
                </a:gridCol>
              </a:tblGrid>
              <a:tr h="410547">
                <a:tc>
                  <a:txBody>
                    <a:bodyPr/>
                    <a:lstStyle/>
                    <a:p>
                      <a:endParaRPr lang="uk-UA" dirty="0"/>
                    </a:p>
                  </a:txBody>
                  <a:tcPr/>
                </a:tc>
                <a:tc>
                  <a:txBody>
                    <a:bodyPr/>
                    <a:lstStyle/>
                    <a:p>
                      <a:pPr algn="ctr"/>
                      <a:r>
                        <a:rPr lang="uk-UA" sz="1600" b="0" dirty="0" smtClean="0"/>
                        <a:t>барабани</a:t>
                      </a:r>
                      <a:endParaRPr lang="uk-UA" sz="1600" b="0" dirty="0"/>
                    </a:p>
                  </a:txBody>
                  <a:tcPr anchor="ctr"/>
                </a:tc>
                <a:tc>
                  <a:txBody>
                    <a:bodyPr/>
                    <a:lstStyle/>
                    <a:p>
                      <a:pPr algn="ctr"/>
                      <a:r>
                        <a:rPr lang="uk-UA" sz="1600" b="0" dirty="0" smtClean="0"/>
                        <a:t>банани</a:t>
                      </a:r>
                      <a:endParaRPr lang="uk-UA" sz="1600" b="0" dirty="0"/>
                    </a:p>
                  </a:txBody>
                  <a:tcPr anchor="ctr"/>
                </a:tc>
                <a:extLst>
                  <a:ext uri="{0D108BD9-81ED-4DB2-BD59-A6C34878D82A}">
                    <a16:rowId xmlns:a16="http://schemas.microsoft.com/office/drawing/2014/main" val="3125280784"/>
                  </a:ext>
                </a:extLst>
              </a:tr>
              <a:tr h="370840">
                <a:tc>
                  <a:txBody>
                    <a:bodyPr/>
                    <a:lstStyle/>
                    <a:p>
                      <a:r>
                        <a:rPr lang="en-US" sz="1600" dirty="0" smtClean="0"/>
                        <a:t>Hash 1</a:t>
                      </a:r>
                      <a:endParaRPr lang="uk-UA" sz="1600" dirty="0"/>
                    </a:p>
                  </a:txBody>
                  <a:tcPr/>
                </a:tc>
                <a:tc>
                  <a:txBody>
                    <a:bodyPr/>
                    <a:lstStyle/>
                    <a:p>
                      <a:pPr algn="ctr"/>
                      <a:r>
                        <a:rPr lang="uk-UA" dirty="0" smtClean="0">
                          <a:latin typeface="Arial Narrow" panose="020B0606020202030204" pitchFamily="34" charset="0"/>
                        </a:rPr>
                        <a:t>∞</a:t>
                      </a:r>
                      <a:endParaRPr lang="uk-U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smtClean="0">
                          <a:latin typeface="Arial Narrow" panose="020B0606020202030204" pitchFamily="34" charset="0"/>
                        </a:rPr>
                        <a:t>∞</a:t>
                      </a:r>
                      <a:endParaRPr lang="uk-UA" dirty="0" smtClean="0"/>
                    </a:p>
                  </a:txBody>
                  <a:tcPr/>
                </a:tc>
                <a:extLst>
                  <a:ext uri="{0D108BD9-81ED-4DB2-BD59-A6C34878D82A}">
                    <a16:rowId xmlns:a16="http://schemas.microsoft.com/office/drawing/2014/main" val="1652636776"/>
                  </a:ext>
                </a:extLst>
              </a:tr>
              <a:tr h="370840">
                <a:tc>
                  <a:txBody>
                    <a:bodyPr/>
                    <a:lstStyle/>
                    <a:p>
                      <a:r>
                        <a:rPr lang="en-US" sz="1600" dirty="0" smtClean="0"/>
                        <a:t>Hash 2</a:t>
                      </a:r>
                      <a:endParaRPr lang="uk-UA"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smtClean="0">
                          <a:latin typeface="Arial Narrow" panose="020B0606020202030204" pitchFamily="34" charset="0"/>
                        </a:rPr>
                        <a:t>∞</a:t>
                      </a:r>
                      <a:endParaRPr lang="uk-UA"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uk-UA" dirty="0" smtClean="0">
                          <a:latin typeface="Arial Narrow" panose="020B0606020202030204" pitchFamily="34" charset="0"/>
                        </a:rPr>
                        <a:t>∞</a:t>
                      </a:r>
                      <a:endParaRPr lang="uk-UA" dirty="0" smtClean="0"/>
                    </a:p>
                  </a:txBody>
                  <a:tcPr/>
                </a:tc>
                <a:extLst>
                  <a:ext uri="{0D108BD9-81ED-4DB2-BD59-A6C34878D82A}">
                    <a16:rowId xmlns:a16="http://schemas.microsoft.com/office/drawing/2014/main" val="2985744961"/>
                  </a:ext>
                </a:extLst>
              </a:tr>
            </a:tbl>
          </a:graphicData>
        </a:graphic>
      </p:graphicFrame>
      <p:cxnSp>
        <p:nvCxnSpPr>
          <p:cNvPr id="11" name="Прямая со стрелкой 10"/>
          <p:cNvCxnSpPr/>
          <p:nvPr/>
        </p:nvCxnSpPr>
        <p:spPr>
          <a:xfrm flipV="1">
            <a:off x="7688426" y="1670166"/>
            <a:ext cx="494521" cy="1212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7595117" y="2373693"/>
                <a:ext cx="4443909"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e>
                          </m:d>
                        </m:e>
                      </m:func>
                      <m:r>
                        <a:rPr lang="en-US" b="0" i="1" smtClean="0">
                          <a:latin typeface="Cambria Math" panose="02040503050406030204" pitchFamily="18" charset="0"/>
                        </a:rPr>
                        <m:t>=1</m:t>
                      </m:r>
                    </m:oMath>
                  </m:oMathPara>
                </a14:m>
                <a:endParaRPr lang="uk-UA" dirty="0"/>
              </a:p>
            </p:txBody>
          </p:sp>
        </mc:Choice>
        <mc:Fallback xmlns="">
          <p:sp>
            <p:nvSpPr>
              <p:cNvPr id="12" name="TextBox 11"/>
              <p:cNvSpPr txBox="1">
                <a:spLocks noRot="1" noChangeAspect="1" noMove="1" noResize="1" noEditPoints="1" noAdjustHandles="1" noChangeArrowheads="1" noChangeShapeType="1" noTextEdit="1"/>
              </p:cNvSpPr>
              <p:nvPr/>
            </p:nvSpPr>
            <p:spPr>
              <a:xfrm>
                <a:off x="7595117" y="2373693"/>
                <a:ext cx="4443909" cy="312650"/>
              </a:xfrm>
              <a:prstGeom prst="rect">
                <a:avLst/>
              </a:prstGeom>
              <a:blipFill>
                <a:blip r:embed="rId3"/>
                <a:stretch>
                  <a:fillRect l="-1372" r="-686" b="-25000"/>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7563602" y="2814657"/>
                <a:ext cx="4506938"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e>
                          </m:d>
                        </m:e>
                      </m:func>
                      <m:r>
                        <a:rPr lang="en-US" b="0" i="1" smtClean="0">
                          <a:latin typeface="Cambria Math" panose="02040503050406030204" pitchFamily="18" charset="0"/>
                        </a:rPr>
                        <m:t>=1</m:t>
                      </m:r>
                    </m:oMath>
                  </m:oMathPara>
                </a14:m>
                <a:endParaRPr lang="uk-UA" dirty="0"/>
              </a:p>
            </p:txBody>
          </p:sp>
        </mc:Choice>
        <mc:Fallback xmlns="">
          <p:sp>
            <p:nvSpPr>
              <p:cNvPr id="13" name="TextBox 12"/>
              <p:cNvSpPr txBox="1">
                <a:spLocks noRot="1" noChangeAspect="1" noMove="1" noResize="1" noEditPoints="1" noAdjustHandles="1" noChangeArrowheads="1" noChangeShapeType="1" noTextEdit="1"/>
              </p:cNvSpPr>
              <p:nvPr/>
            </p:nvSpPr>
            <p:spPr>
              <a:xfrm>
                <a:off x="7563602" y="2814657"/>
                <a:ext cx="4506938" cy="312650"/>
              </a:xfrm>
              <a:prstGeom prst="rect">
                <a:avLst/>
              </a:prstGeom>
              <a:blipFill>
                <a:blip r:embed="rId4"/>
                <a:stretch>
                  <a:fillRect l="-812" r="-135" b="-27451"/>
                </a:stretch>
              </a:blipFill>
            </p:spPr>
            <p:txBody>
              <a:bodyPr/>
              <a:lstStyle/>
              <a:p>
                <a:r>
                  <a:rPr lang="uk-UA">
                    <a:noFill/>
                  </a:rPr>
                  <a:t> </a:t>
                </a:r>
              </a:p>
            </p:txBody>
          </p:sp>
        </mc:Fallback>
      </mc:AlternateContent>
      <p:cxnSp>
        <p:nvCxnSpPr>
          <p:cNvPr id="15" name="Прямая со стрелкой 14"/>
          <p:cNvCxnSpPr/>
          <p:nvPr/>
        </p:nvCxnSpPr>
        <p:spPr>
          <a:xfrm>
            <a:off x="10002416" y="1478990"/>
            <a:ext cx="737119" cy="8947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15"/>
          <p:cNvSpPr/>
          <p:nvPr/>
        </p:nvSpPr>
        <p:spPr>
          <a:xfrm>
            <a:off x="2526266" y="1649080"/>
            <a:ext cx="2178699" cy="38493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cxnSp>
        <p:nvCxnSpPr>
          <p:cNvPr id="19" name="Прямая со стрелкой 18"/>
          <p:cNvCxnSpPr>
            <a:stCxn id="16" idx="3"/>
          </p:cNvCxnSpPr>
          <p:nvPr/>
        </p:nvCxnSpPr>
        <p:spPr>
          <a:xfrm>
            <a:off x="4704965" y="1841550"/>
            <a:ext cx="3997960" cy="611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5915608" y="1250287"/>
            <a:ext cx="2134378" cy="112340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p:nvPr/>
        </p:nvCxnSpPr>
        <p:spPr>
          <a:xfrm>
            <a:off x="7357189" y="1265346"/>
            <a:ext cx="748778" cy="1549311"/>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26" name="Стрелка вниз 25"/>
          <p:cNvSpPr/>
          <p:nvPr/>
        </p:nvSpPr>
        <p:spPr>
          <a:xfrm>
            <a:off x="9398958" y="3143180"/>
            <a:ext cx="755779" cy="285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graphicFrame>
        <p:nvGraphicFramePr>
          <p:cNvPr id="27" name="Объект 5"/>
          <p:cNvGraphicFramePr>
            <a:graphicFrameLocks/>
          </p:cNvGraphicFramePr>
          <p:nvPr>
            <p:extLst/>
          </p:nvPr>
        </p:nvGraphicFramePr>
        <p:xfrm>
          <a:off x="8223299" y="3469308"/>
          <a:ext cx="3107095" cy="1152227"/>
        </p:xfrm>
        <a:graphic>
          <a:graphicData uri="http://schemas.openxmlformats.org/drawingml/2006/table">
            <a:tbl>
              <a:tblPr firstRow="1" bandRow="1">
                <a:tableStyleId>{5C22544A-7EE6-4342-B048-85BDC9FD1C3A}</a:tableStyleId>
              </a:tblPr>
              <a:tblGrid>
                <a:gridCol w="932128">
                  <a:extLst>
                    <a:ext uri="{9D8B030D-6E8A-4147-A177-3AD203B41FA5}">
                      <a16:colId xmlns:a16="http://schemas.microsoft.com/office/drawing/2014/main" val="1772756467"/>
                    </a:ext>
                  </a:extLst>
                </a:gridCol>
                <a:gridCol w="1174870">
                  <a:extLst>
                    <a:ext uri="{9D8B030D-6E8A-4147-A177-3AD203B41FA5}">
                      <a16:colId xmlns:a16="http://schemas.microsoft.com/office/drawing/2014/main" val="3829981692"/>
                    </a:ext>
                  </a:extLst>
                </a:gridCol>
                <a:gridCol w="1000097">
                  <a:extLst>
                    <a:ext uri="{9D8B030D-6E8A-4147-A177-3AD203B41FA5}">
                      <a16:colId xmlns:a16="http://schemas.microsoft.com/office/drawing/2014/main" val="3131474749"/>
                    </a:ext>
                  </a:extLst>
                </a:gridCol>
              </a:tblGrid>
              <a:tr h="410547">
                <a:tc>
                  <a:txBody>
                    <a:bodyPr/>
                    <a:lstStyle/>
                    <a:p>
                      <a:endParaRPr lang="uk-UA" dirty="0"/>
                    </a:p>
                  </a:txBody>
                  <a:tcPr/>
                </a:tc>
                <a:tc>
                  <a:txBody>
                    <a:bodyPr/>
                    <a:lstStyle/>
                    <a:p>
                      <a:pPr algn="ctr"/>
                      <a:r>
                        <a:rPr lang="uk-UA" sz="1600" b="0" dirty="0" smtClean="0"/>
                        <a:t>барабани</a:t>
                      </a:r>
                      <a:endParaRPr lang="uk-UA" sz="1600" b="0" dirty="0"/>
                    </a:p>
                  </a:txBody>
                  <a:tcPr anchor="ctr"/>
                </a:tc>
                <a:tc>
                  <a:txBody>
                    <a:bodyPr/>
                    <a:lstStyle/>
                    <a:p>
                      <a:pPr algn="ctr"/>
                      <a:r>
                        <a:rPr lang="uk-UA" sz="1600" b="0" dirty="0" smtClean="0"/>
                        <a:t>банани</a:t>
                      </a:r>
                      <a:endParaRPr lang="uk-UA" sz="1600" b="0" dirty="0"/>
                    </a:p>
                  </a:txBody>
                  <a:tcPr anchor="ctr"/>
                </a:tc>
                <a:extLst>
                  <a:ext uri="{0D108BD9-81ED-4DB2-BD59-A6C34878D82A}">
                    <a16:rowId xmlns:a16="http://schemas.microsoft.com/office/drawing/2014/main" val="3125280784"/>
                  </a:ext>
                </a:extLst>
              </a:tr>
              <a:tr h="370840">
                <a:tc>
                  <a:txBody>
                    <a:bodyPr/>
                    <a:lstStyle/>
                    <a:p>
                      <a:r>
                        <a:rPr lang="en-US" sz="1600" dirty="0" smtClean="0"/>
                        <a:t>Hash 1</a:t>
                      </a:r>
                      <a:endParaRPr lang="uk-UA" sz="1600" dirty="0"/>
                    </a:p>
                  </a:txBody>
                  <a:tcPr/>
                </a:tc>
                <a:tc>
                  <a:txBody>
                    <a:bodyPr/>
                    <a:lstStyle/>
                    <a:p>
                      <a:pPr algn="ctr"/>
                      <a:r>
                        <a:rPr lang="en-US" dirty="0" smtClean="0">
                          <a:latin typeface="Arial Narrow" panose="020B0606020202030204" pitchFamily="34" charset="0"/>
                        </a:rPr>
                        <a:t>1</a:t>
                      </a:r>
                      <a:endParaRPr lang="uk-U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Narrow" panose="020B0606020202030204" pitchFamily="34" charset="0"/>
                        </a:rPr>
                        <a:t>1</a:t>
                      </a:r>
                      <a:endParaRPr lang="uk-UA" dirty="0" smtClean="0"/>
                    </a:p>
                  </a:txBody>
                  <a:tcPr/>
                </a:tc>
                <a:extLst>
                  <a:ext uri="{0D108BD9-81ED-4DB2-BD59-A6C34878D82A}">
                    <a16:rowId xmlns:a16="http://schemas.microsoft.com/office/drawing/2014/main" val="1652636776"/>
                  </a:ext>
                </a:extLst>
              </a:tr>
              <a:tr h="370840">
                <a:tc>
                  <a:txBody>
                    <a:bodyPr/>
                    <a:lstStyle/>
                    <a:p>
                      <a:r>
                        <a:rPr lang="en-US" sz="1600" dirty="0" smtClean="0"/>
                        <a:t>Hash 2</a:t>
                      </a:r>
                      <a:endParaRPr lang="uk-UA"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Narrow" panose="020B0606020202030204" pitchFamily="34" charset="0"/>
                        </a:rPr>
                        <a:t>1</a:t>
                      </a:r>
                      <a:endParaRPr lang="uk-UA"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Narrow" panose="020B0606020202030204" pitchFamily="34" charset="0"/>
                        </a:rPr>
                        <a:t>1</a:t>
                      </a:r>
                      <a:endParaRPr lang="uk-UA" dirty="0" smtClean="0"/>
                    </a:p>
                  </a:txBody>
                  <a:tcPr/>
                </a:tc>
                <a:extLst>
                  <a:ext uri="{0D108BD9-81ED-4DB2-BD59-A6C34878D82A}">
                    <a16:rowId xmlns:a16="http://schemas.microsoft.com/office/drawing/2014/main" val="2985744961"/>
                  </a:ext>
                </a:extLst>
              </a:tr>
            </a:tbl>
          </a:graphicData>
        </a:graphic>
      </p:graphicFrame>
      <p:cxnSp>
        <p:nvCxnSpPr>
          <p:cNvPr id="30" name="Прямая со стрелкой 29"/>
          <p:cNvCxnSpPr>
            <a:stCxn id="16" idx="2"/>
          </p:cNvCxnSpPr>
          <p:nvPr/>
        </p:nvCxnSpPr>
        <p:spPr>
          <a:xfrm>
            <a:off x="3615616" y="2034019"/>
            <a:ext cx="13992" cy="2099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Прямоугольник 30"/>
          <p:cNvSpPr/>
          <p:nvPr/>
        </p:nvSpPr>
        <p:spPr>
          <a:xfrm>
            <a:off x="2495936" y="2751447"/>
            <a:ext cx="2178699" cy="38493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mc:AlternateContent xmlns:mc="http://schemas.openxmlformats.org/markup-compatibility/2006" xmlns:a14="http://schemas.microsoft.com/office/drawing/2010/main">
        <mc:Choice Requires="a14">
          <p:sp>
            <p:nvSpPr>
              <p:cNvPr id="32" name="TextBox 31"/>
              <p:cNvSpPr txBox="1"/>
              <p:nvPr/>
            </p:nvSpPr>
            <p:spPr>
              <a:xfrm>
                <a:off x="7357188" y="4625061"/>
                <a:ext cx="4459939"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m:t>
                                  </m:r>
                                </m:e>
                              </m:d>
                            </m:e>
                          </m:d>
                        </m:e>
                      </m:func>
                      <m:r>
                        <a:rPr lang="en-US" b="0" i="1" smtClean="0">
                          <a:latin typeface="Cambria Math" panose="02040503050406030204" pitchFamily="18" charset="0"/>
                        </a:rPr>
                        <m:t>=1</m:t>
                      </m:r>
                    </m:oMath>
                  </m:oMathPara>
                </a14:m>
                <a:endParaRPr lang="uk-UA" dirty="0"/>
              </a:p>
            </p:txBody>
          </p:sp>
        </mc:Choice>
        <mc:Fallback xmlns="">
          <p:sp>
            <p:nvSpPr>
              <p:cNvPr id="32" name="TextBox 31"/>
              <p:cNvSpPr txBox="1">
                <a:spLocks noRot="1" noChangeAspect="1" noMove="1" noResize="1" noEditPoints="1" noAdjustHandles="1" noChangeArrowheads="1" noChangeShapeType="1" noTextEdit="1"/>
              </p:cNvSpPr>
              <p:nvPr/>
            </p:nvSpPr>
            <p:spPr>
              <a:xfrm>
                <a:off x="7357188" y="4625061"/>
                <a:ext cx="4459939" cy="312650"/>
              </a:xfrm>
              <a:prstGeom prst="rect">
                <a:avLst/>
              </a:prstGeom>
              <a:blipFill>
                <a:blip r:embed="rId5"/>
                <a:stretch>
                  <a:fillRect l="-546" b="-27451"/>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7445096" y="4914924"/>
                <a:ext cx="4284122" cy="312650"/>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2</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3</m:t>
                                </m:r>
                              </m:e>
                            </m:d>
                          </m:e>
                        </m:d>
                      </m:e>
                    </m:func>
                    <m:r>
                      <a:rPr lang="en-US" b="0" i="1" smtClean="0">
                        <a:latin typeface="Cambria Math" panose="02040503050406030204" pitchFamily="18" charset="0"/>
                      </a:rPr>
                      <m:t>=</m:t>
                    </m:r>
                  </m:oMath>
                </a14:m>
                <a:r>
                  <a:rPr lang="en-US" dirty="0" smtClean="0"/>
                  <a:t>0</a:t>
                </a:r>
                <a:endParaRPr lang="uk-UA" dirty="0"/>
              </a:p>
            </p:txBody>
          </p:sp>
        </mc:Choice>
        <mc:Fallback xmlns="">
          <p:sp>
            <p:nvSpPr>
              <p:cNvPr id="34" name="TextBox 33"/>
              <p:cNvSpPr txBox="1">
                <a:spLocks noRot="1" noChangeAspect="1" noMove="1" noResize="1" noEditPoints="1" noAdjustHandles="1" noChangeArrowheads="1" noChangeShapeType="1" noTextEdit="1"/>
              </p:cNvSpPr>
              <p:nvPr/>
            </p:nvSpPr>
            <p:spPr>
              <a:xfrm>
                <a:off x="7445096" y="4914924"/>
                <a:ext cx="4284122" cy="312650"/>
              </a:xfrm>
              <a:prstGeom prst="rect">
                <a:avLst/>
              </a:prstGeom>
              <a:blipFill>
                <a:blip r:embed="rId6"/>
                <a:stretch>
                  <a:fillRect l="-2560" t="-21154" r="-2418" b="-36538"/>
                </a:stretch>
              </a:blipFill>
            </p:spPr>
            <p:txBody>
              <a:bodyPr/>
              <a:lstStyle/>
              <a:p>
                <a:r>
                  <a:rPr lang="uk-UA">
                    <a:noFill/>
                  </a:rPr>
                  <a:t> </a:t>
                </a:r>
              </a:p>
            </p:txBody>
          </p:sp>
        </mc:Fallback>
      </mc:AlternateContent>
      <p:graphicFrame>
        <p:nvGraphicFramePr>
          <p:cNvPr id="35" name="Объект 5"/>
          <p:cNvGraphicFramePr>
            <a:graphicFrameLocks/>
          </p:cNvGraphicFramePr>
          <p:nvPr>
            <p:extLst/>
          </p:nvPr>
        </p:nvGraphicFramePr>
        <p:xfrm>
          <a:off x="8105967" y="5497685"/>
          <a:ext cx="3107095" cy="1152227"/>
        </p:xfrm>
        <a:graphic>
          <a:graphicData uri="http://schemas.openxmlformats.org/drawingml/2006/table">
            <a:tbl>
              <a:tblPr firstRow="1" bandRow="1">
                <a:tableStyleId>{5C22544A-7EE6-4342-B048-85BDC9FD1C3A}</a:tableStyleId>
              </a:tblPr>
              <a:tblGrid>
                <a:gridCol w="932128">
                  <a:extLst>
                    <a:ext uri="{9D8B030D-6E8A-4147-A177-3AD203B41FA5}">
                      <a16:colId xmlns:a16="http://schemas.microsoft.com/office/drawing/2014/main" val="1772756467"/>
                    </a:ext>
                  </a:extLst>
                </a:gridCol>
                <a:gridCol w="1174870">
                  <a:extLst>
                    <a:ext uri="{9D8B030D-6E8A-4147-A177-3AD203B41FA5}">
                      <a16:colId xmlns:a16="http://schemas.microsoft.com/office/drawing/2014/main" val="3829981692"/>
                    </a:ext>
                  </a:extLst>
                </a:gridCol>
                <a:gridCol w="1000097">
                  <a:extLst>
                    <a:ext uri="{9D8B030D-6E8A-4147-A177-3AD203B41FA5}">
                      <a16:colId xmlns:a16="http://schemas.microsoft.com/office/drawing/2014/main" val="3131474749"/>
                    </a:ext>
                  </a:extLst>
                </a:gridCol>
              </a:tblGrid>
              <a:tr h="410547">
                <a:tc>
                  <a:txBody>
                    <a:bodyPr/>
                    <a:lstStyle/>
                    <a:p>
                      <a:endParaRPr lang="uk-UA" dirty="0"/>
                    </a:p>
                  </a:txBody>
                  <a:tcPr/>
                </a:tc>
                <a:tc>
                  <a:txBody>
                    <a:bodyPr/>
                    <a:lstStyle/>
                    <a:p>
                      <a:pPr algn="ctr"/>
                      <a:r>
                        <a:rPr lang="uk-UA" sz="1600" b="0" dirty="0" smtClean="0"/>
                        <a:t>барабани</a:t>
                      </a:r>
                      <a:endParaRPr lang="uk-UA" sz="1600" b="0" dirty="0"/>
                    </a:p>
                  </a:txBody>
                  <a:tcPr anchor="ctr"/>
                </a:tc>
                <a:tc>
                  <a:txBody>
                    <a:bodyPr/>
                    <a:lstStyle/>
                    <a:p>
                      <a:pPr algn="ctr"/>
                      <a:r>
                        <a:rPr lang="uk-UA" sz="1600" b="0" dirty="0" smtClean="0"/>
                        <a:t>банани</a:t>
                      </a:r>
                      <a:endParaRPr lang="uk-UA" sz="1600" b="0" dirty="0"/>
                    </a:p>
                  </a:txBody>
                  <a:tcPr anchor="ctr"/>
                </a:tc>
                <a:extLst>
                  <a:ext uri="{0D108BD9-81ED-4DB2-BD59-A6C34878D82A}">
                    <a16:rowId xmlns:a16="http://schemas.microsoft.com/office/drawing/2014/main" val="3125280784"/>
                  </a:ext>
                </a:extLst>
              </a:tr>
              <a:tr h="370840">
                <a:tc>
                  <a:txBody>
                    <a:bodyPr/>
                    <a:lstStyle/>
                    <a:p>
                      <a:r>
                        <a:rPr lang="en-US" sz="1600" dirty="0" smtClean="0"/>
                        <a:t>Hash 1</a:t>
                      </a:r>
                      <a:endParaRPr lang="uk-UA" sz="1600" dirty="0"/>
                    </a:p>
                  </a:txBody>
                  <a:tcPr/>
                </a:tc>
                <a:tc>
                  <a:txBody>
                    <a:bodyPr/>
                    <a:lstStyle/>
                    <a:p>
                      <a:pPr algn="ctr"/>
                      <a:r>
                        <a:rPr lang="en-US" dirty="0" smtClean="0">
                          <a:latin typeface="Arial Narrow" panose="020B0606020202030204" pitchFamily="34" charset="0"/>
                        </a:rPr>
                        <a:t>1</a:t>
                      </a:r>
                      <a:endParaRPr lang="uk-UA"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Narrow" panose="020B0606020202030204" pitchFamily="34" charset="0"/>
                        </a:rPr>
                        <a:t>1</a:t>
                      </a:r>
                      <a:endParaRPr lang="uk-UA" dirty="0" smtClean="0"/>
                    </a:p>
                  </a:txBody>
                  <a:tcPr/>
                </a:tc>
                <a:extLst>
                  <a:ext uri="{0D108BD9-81ED-4DB2-BD59-A6C34878D82A}">
                    <a16:rowId xmlns:a16="http://schemas.microsoft.com/office/drawing/2014/main" val="1652636776"/>
                  </a:ext>
                </a:extLst>
              </a:tr>
              <a:tr h="370840">
                <a:tc>
                  <a:txBody>
                    <a:bodyPr/>
                    <a:lstStyle/>
                    <a:p>
                      <a:r>
                        <a:rPr lang="en-US" sz="1600" dirty="0" smtClean="0"/>
                        <a:t>Hash 2</a:t>
                      </a:r>
                      <a:endParaRPr lang="uk-UA"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Narrow" panose="020B0606020202030204" pitchFamily="34" charset="0"/>
                        </a:rPr>
                        <a:t>0</a:t>
                      </a:r>
                      <a:endParaRPr lang="uk-UA" dirty="0" smtClean="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Arial Narrow" panose="020B0606020202030204" pitchFamily="34" charset="0"/>
                        </a:rPr>
                        <a:t>0</a:t>
                      </a:r>
                      <a:endParaRPr lang="uk-UA" dirty="0" smtClean="0"/>
                    </a:p>
                  </a:txBody>
                  <a:tcPr/>
                </a:tc>
                <a:extLst>
                  <a:ext uri="{0D108BD9-81ED-4DB2-BD59-A6C34878D82A}">
                    <a16:rowId xmlns:a16="http://schemas.microsoft.com/office/drawing/2014/main" val="2985744961"/>
                  </a:ext>
                </a:extLst>
              </a:tr>
            </a:tbl>
          </a:graphicData>
        </a:graphic>
      </p:graphicFrame>
      <p:sp>
        <p:nvSpPr>
          <p:cNvPr id="36" name="Прямоугольник 35"/>
          <p:cNvSpPr/>
          <p:nvPr/>
        </p:nvSpPr>
        <p:spPr>
          <a:xfrm>
            <a:off x="2533263" y="3840404"/>
            <a:ext cx="853750" cy="384939"/>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7" name="Стрелка вниз 36"/>
          <p:cNvSpPr/>
          <p:nvPr/>
        </p:nvSpPr>
        <p:spPr>
          <a:xfrm>
            <a:off x="9281624" y="5206446"/>
            <a:ext cx="755779" cy="285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mc:AlternateContent xmlns:mc="http://schemas.openxmlformats.org/markup-compatibility/2006" xmlns:a14="http://schemas.microsoft.com/office/drawing/2010/main">
        <mc:Choice Requires="a14">
          <p:sp>
            <p:nvSpPr>
              <p:cNvPr id="38" name="TextBox 37"/>
              <p:cNvSpPr txBox="1"/>
              <p:nvPr/>
            </p:nvSpPr>
            <p:spPr>
              <a:xfrm>
                <a:off x="4043076" y="4703900"/>
                <a:ext cx="3013197" cy="312650"/>
              </a:xfrm>
              <a:prstGeom prst="rect">
                <a:avLst/>
              </a:prstGeom>
              <a:noFill/>
            </p:spPr>
            <p:txBody>
              <a:bodyPr wrap="none" lIns="0" tIns="0" rIns="0" bIns="0" rtlCol="0">
                <a:spAutoFit/>
              </a:bodyPr>
              <a:lstStyle/>
              <a:p>
                <a14:m>
                  <m:oMath xmlns:m="http://schemas.openxmlformats.org/officeDocument/2006/math">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m:t>
                                </m:r>
                              </m:e>
                            </m:d>
                          </m:e>
                        </m:d>
                      </m:e>
                    </m:func>
                    <m:r>
                      <a:rPr lang="en-US" b="0" i="1" smtClean="0">
                        <a:latin typeface="Cambria Math" panose="02040503050406030204" pitchFamily="18" charset="0"/>
                      </a:rPr>
                      <m:t>=</m:t>
                    </m:r>
                  </m:oMath>
                </a14:m>
                <a:r>
                  <a:rPr lang="en-US" dirty="0" smtClean="0"/>
                  <a:t>0</a:t>
                </a:r>
                <a:endParaRPr lang="uk-UA" dirty="0"/>
              </a:p>
            </p:txBody>
          </p:sp>
        </mc:Choice>
        <mc:Fallback xmlns="">
          <p:sp>
            <p:nvSpPr>
              <p:cNvPr id="38" name="TextBox 37"/>
              <p:cNvSpPr txBox="1">
                <a:spLocks noRot="1" noChangeAspect="1" noMove="1" noResize="1" noEditPoints="1" noAdjustHandles="1" noChangeArrowheads="1" noChangeShapeType="1" noTextEdit="1"/>
              </p:cNvSpPr>
              <p:nvPr/>
            </p:nvSpPr>
            <p:spPr>
              <a:xfrm>
                <a:off x="4043076" y="4703900"/>
                <a:ext cx="3013197" cy="312650"/>
              </a:xfrm>
              <a:prstGeom prst="rect">
                <a:avLst/>
              </a:prstGeom>
              <a:blipFill>
                <a:blip r:embed="rId7"/>
                <a:stretch>
                  <a:fillRect l="-3636" t="-21569" r="-3838" b="-37255"/>
                </a:stretch>
              </a:blipFill>
            </p:spPr>
            <p:txBody>
              <a:bodyPr/>
              <a:lstStyle/>
              <a:p>
                <a:r>
                  <a:rPr lang="uk-UA">
                    <a:noFill/>
                  </a:rPr>
                  <a:t> </a:t>
                </a:r>
              </a:p>
            </p:txBody>
          </p:sp>
        </mc:Fallback>
      </mc:AlternateContent>
      <p:cxnSp>
        <p:nvCxnSpPr>
          <p:cNvPr id="39" name="Прямая со стрелкой 38"/>
          <p:cNvCxnSpPr/>
          <p:nvPr/>
        </p:nvCxnSpPr>
        <p:spPr>
          <a:xfrm>
            <a:off x="3038838" y="4272858"/>
            <a:ext cx="1635797" cy="4310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p:cNvSpPr txBox="1"/>
              <p:nvPr/>
            </p:nvSpPr>
            <p:spPr>
              <a:xfrm>
                <a:off x="4043076" y="4985189"/>
                <a:ext cx="3110980" cy="312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1</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6</m:t>
                                  </m:r>
                                </m:e>
                              </m:d>
                            </m:e>
                          </m:d>
                        </m:e>
                      </m:func>
                      <m:r>
                        <a:rPr lang="en-US" b="0" i="1" smtClean="0">
                          <a:latin typeface="Cambria Math" panose="02040503050406030204" pitchFamily="18" charset="0"/>
                        </a:rPr>
                        <m:t>=0</m:t>
                      </m:r>
                    </m:oMath>
                  </m:oMathPara>
                </a14:m>
                <a:endParaRPr lang="uk-UA" dirty="0"/>
              </a:p>
            </p:txBody>
          </p:sp>
        </mc:Choice>
        <mc:Fallback xmlns="">
          <p:sp>
            <p:nvSpPr>
              <p:cNvPr id="42" name="TextBox 41"/>
              <p:cNvSpPr txBox="1">
                <a:spLocks noRot="1" noChangeAspect="1" noMove="1" noResize="1" noEditPoints="1" noAdjustHandles="1" noChangeArrowheads="1" noChangeShapeType="1" noTextEdit="1"/>
              </p:cNvSpPr>
              <p:nvPr/>
            </p:nvSpPr>
            <p:spPr>
              <a:xfrm>
                <a:off x="4043076" y="4985189"/>
                <a:ext cx="3110980" cy="312650"/>
              </a:xfrm>
              <a:prstGeom prst="rect">
                <a:avLst/>
              </a:prstGeom>
              <a:blipFill>
                <a:blip r:embed="rId8"/>
                <a:stretch>
                  <a:fillRect l="-2153" r="-1370" b="-27451"/>
                </a:stretch>
              </a:blipFill>
            </p:spPr>
            <p:txBody>
              <a:bodyPr/>
              <a:lstStyle/>
              <a:p>
                <a:r>
                  <a:rPr lang="uk-UA">
                    <a:noFill/>
                  </a:rPr>
                  <a:t> </a:t>
                </a:r>
              </a:p>
            </p:txBody>
          </p:sp>
        </mc:Fallback>
      </mc:AlternateContent>
      <p:sp>
        <p:nvSpPr>
          <p:cNvPr id="43" name="Стрелка вниз 42"/>
          <p:cNvSpPr/>
          <p:nvPr/>
        </p:nvSpPr>
        <p:spPr>
          <a:xfrm rot="5400000">
            <a:off x="3070312" y="5783556"/>
            <a:ext cx="755779" cy="28577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mc:AlternateContent xmlns:mc="http://schemas.openxmlformats.org/markup-compatibility/2006" xmlns:a14="http://schemas.microsoft.com/office/drawing/2010/main">
        <mc:Choice Requires="a14">
          <p:sp>
            <p:nvSpPr>
              <p:cNvPr id="45" name="Прямоугольник 44"/>
              <p:cNvSpPr/>
              <p:nvPr/>
            </p:nvSpPr>
            <p:spPr>
              <a:xfrm>
                <a:off x="1111271" y="5766621"/>
                <a:ext cx="1824089" cy="369332"/>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𝑆𝑖𝑚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e>
                    </m:d>
                  </m:oMath>
                </a14:m>
                <a:r>
                  <a:rPr lang="en-US" dirty="0" smtClean="0"/>
                  <a:t>=0.5</a:t>
                </a:r>
                <a:endParaRPr lang="uk-UA" dirty="0"/>
              </a:p>
            </p:txBody>
          </p:sp>
        </mc:Choice>
        <mc:Fallback xmlns="">
          <p:sp>
            <p:nvSpPr>
              <p:cNvPr id="45" name="Прямоугольник 44"/>
              <p:cNvSpPr>
                <a:spLocks noRot="1" noChangeAspect="1" noMove="1" noResize="1" noEditPoints="1" noAdjustHandles="1" noChangeArrowheads="1" noChangeShapeType="1" noTextEdit="1"/>
              </p:cNvSpPr>
              <p:nvPr/>
            </p:nvSpPr>
            <p:spPr>
              <a:xfrm>
                <a:off x="1111271" y="5766621"/>
                <a:ext cx="1824089" cy="369332"/>
              </a:xfrm>
              <a:prstGeom prst="rect">
                <a:avLst/>
              </a:prstGeom>
              <a:blipFill>
                <a:blip r:embed="rId9"/>
                <a:stretch>
                  <a:fillRect t="-9836" r="-2333" b="-24590"/>
                </a:stretch>
              </a:blipFill>
            </p:spPr>
            <p:txBody>
              <a:bodyPr/>
              <a:lstStyle/>
              <a:p>
                <a:r>
                  <a:rPr lang="uk-UA">
                    <a:noFill/>
                  </a:rPr>
                  <a:t> </a:t>
                </a:r>
              </a:p>
            </p:txBody>
          </p:sp>
        </mc:Fallback>
      </mc:AlternateContent>
    </p:spTree>
    <p:extLst>
      <p:ext uri="{BB962C8B-B14F-4D97-AF65-F5344CB8AC3E}">
        <p14:creationId xmlns:p14="http://schemas.microsoft.com/office/powerpoint/2010/main" val="4007577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uk-UA" sz="6600" dirty="0"/>
              <a:t>Ефективність рекомендаційних систем</a:t>
            </a:r>
          </a:p>
        </p:txBody>
      </p:sp>
      <p:sp>
        <p:nvSpPr>
          <p:cNvPr id="5" name="Текст 4"/>
          <p:cNvSpPr>
            <a:spLocks noGrp="1"/>
          </p:cNvSpPr>
          <p:nvPr>
            <p:ph type="body" idx="1"/>
          </p:nvPr>
        </p:nvSpPr>
        <p:spPr/>
        <p:txBody>
          <a:bodyPr/>
          <a:lstStyle/>
          <a:p>
            <a:r>
              <a:rPr lang="uk-UA" dirty="0"/>
              <a:t>Рекомендації щодо фільмів і музики. Мотивація систем рекомендацій. Рекомендаційні системи спільної фільтрації. Системи рекомендацій на основі контенту. Ефективність рекомендаційних систем.</a:t>
            </a:r>
          </a:p>
        </p:txBody>
      </p:sp>
    </p:spTree>
    <p:extLst>
      <p:ext uri="{BB962C8B-B14F-4D97-AF65-F5344CB8AC3E}">
        <p14:creationId xmlns:p14="http://schemas.microsoft.com/office/powerpoint/2010/main" val="341208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51722" y="190954"/>
            <a:ext cx="10058400" cy="878250"/>
          </a:xfrm>
        </p:spPr>
        <p:txBody>
          <a:bodyPr vert="horz" lIns="91440" tIns="45720" rIns="91440" bIns="45720" rtlCol="0" anchor="ctr">
            <a:normAutofit/>
          </a:bodyPr>
          <a:lstStyle/>
          <a:p>
            <a:pPr algn="ctr"/>
            <a:r>
              <a:rPr lang="uk-UA" sz="4400" dirty="0"/>
              <a:t>Матриця рейтингів (вподобань)</a:t>
            </a:r>
          </a:p>
        </p:txBody>
      </p:sp>
      <mc:AlternateContent xmlns:mc="http://schemas.openxmlformats.org/markup-compatibility/2006" xmlns:a14="http://schemas.microsoft.com/office/drawing/2010/main">
        <mc:Choice Requires="a14">
          <p:graphicFrame>
            <p:nvGraphicFramePr>
              <p:cNvPr id="6" name="Объект 5"/>
              <p:cNvGraphicFramePr>
                <a:graphicFrameLocks noGrp="1"/>
              </p:cNvGraphicFramePr>
              <p:nvPr>
                <p:ph sz="half" idx="1"/>
                <p:extLst/>
              </p:nvPr>
            </p:nvGraphicFramePr>
            <p:xfrm>
              <a:off x="401215" y="2156603"/>
              <a:ext cx="5579707" cy="2225040"/>
            </p:xfrm>
            <a:graphic>
              <a:graphicData uri="http://schemas.openxmlformats.org/drawingml/2006/table">
                <a:tbl>
                  <a:tblPr firstRow="1" bandRow="1">
                    <a:tableStyleId>{0E3FDE45-AF77-4B5C-9715-49D594BDF05E}</a:tableStyleId>
                  </a:tblPr>
                  <a:tblGrid>
                    <a:gridCol w="1545548">
                      <a:extLst>
                        <a:ext uri="{9D8B030D-6E8A-4147-A177-3AD203B41FA5}">
                          <a16:colId xmlns:a16="http://schemas.microsoft.com/office/drawing/2014/main" val="2757471014"/>
                        </a:ext>
                      </a:extLst>
                    </a:gridCol>
                    <a:gridCol w="950367">
                      <a:extLst>
                        <a:ext uri="{9D8B030D-6E8A-4147-A177-3AD203B41FA5}">
                          <a16:colId xmlns:a16="http://schemas.microsoft.com/office/drawing/2014/main" val="2196873832"/>
                        </a:ext>
                      </a:extLst>
                    </a:gridCol>
                    <a:gridCol w="931168">
                      <a:extLst>
                        <a:ext uri="{9D8B030D-6E8A-4147-A177-3AD203B41FA5}">
                          <a16:colId xmlns:a16="http://schemas.microsoft.com/office/drawing/2014/main" val="723770808"/>
                        </a:ext>
                      </a:extLst>
                    </a:gridCol>
                    <a:gridCol w="855669">
                      <a:extLst>
                        <a:ext uri="{9D8B030D-6E8A-4147-A177-3AD203B41FA5}">
                          <a16:colId xmlns:a16="http://schemas.microsoft.com/office/drawing/2014/main" val="1847967274"/>
                        </a:ext>
                      </a:extLst>
                    </a:gridCol>
                    <a:gridCol w="373225">
                      <a:extLst>
                        <a:ext uri="{9D8B030D-6E8A-4147-A177-3AD203B41FA5}">
                          <a16:colId xmlns:a16="http://schemas.microsoft.com/office/drawing/2014/main" val="188251084"/>
                        </a:ext>
                      </a:extLst>
                    </a:gridCol>
                    <a:gridCol w="923730">
                      <a:extLst>
                        <a:ext uri="{9D8B030D-6E8A-4147-A177-3AD203B41FA5}">
                          <a16:colId xmlns:a16="http://schemas.microsoft.com/office/drawing/2014/main" val="864127008"/>
                        </a:ext>
                      </a:extLst>
                    </a:gridCol>
                  </a:tblGrid>
                  <a:tr h="370840">
                    <a:tc>
                      <a:txBody>
                        <a:bodyPr/>
                        <a:lstStyle/>
                        <a:p>
                          <a14:m>
                            <m:oMath xmlns:m="http://schemas.openxmlformats.org/officeDocument/2006/math">
                              <m:sSub>
                                <m:sSubPr>
                                  <m:ctrlPr>
                                    <a:rPr lang="uk-UA" sz="1400" b="0" i="1" smtClean="0">
                                      <a:latin typeface="Cambria Math" panose="02040503050406030204" pitchFamily="18" charset="0"/>
                                    </a:rPr>
                                  </m:ctrlPr>
                                </m:sSubPr>
                                <m:e>
                                  <m:r>
                                    <a:rPr lang="en-US" sz="1400" b="0" i="1" smtClean="0">
                                      <a:latin typeface="Cambria Math" panose="02040503050406030204" pitchFamily="18" charset="0"/>
                                    </a:rPr>
                                    <m:t>𝐾</m:t>
                                  </m:r>
                                </m:e>
                                <m:sub>
                                  <m:r>
                                    <a:rPr lang="en-US" sz="1400" b="0" i="1" smtClean="0">
                                      <a:latin typeface="Cambria Math" panose="02040503050406030204" pitchFamily="18" charset="0"/>
                                    </a:rPr>
                                    <m:t>𝑖</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𝑛</m:t>
                                      </m:r>
                                    </m:e>
                                  </m:d>
                                </m:sub>
                              </m:sSub>
                            </m:oMath>
                          </a14:m>
                          <a:r>
                            <a:rPr lang="en-US" sz="1400" b="0" dirty="0" smtClean="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𝐼</m:t>
                                  </m:r>
                                </m:e>
                                <m:sub>
                                  <m:r>
                                    <a:rPr lang="en-US" sz="1400" b="0" i="1" smtClean="0">
                                      <a:latin typeface="Cambria Math" panose="02040503050406030204" pitchFamily="18" charset="0"/>
                                    </a:rPr>
                                    <m:t>𝑗</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𝑚</m:t>
                                      </m:r>
                                    </m:e>
                                  </m:d>
                                </m:sub>
                              </m:sSub>
                            </m:oMath>
                          </a14:m>
                          <a:endParaRPr lang="uk-UA" sz="1400" dirty="0"/>
                        </a:p>
                      </a:txBody>
                      <a:tcPr/>
                    </a:tc>
                    <a:tc>
                      <a:txBody>
                        <a:bodyPr/>
                        <a:lstStyle/>
                        <a:p>
                          <a:r>
                            <a:rPr lang="uk-UA" sz="1600" b="0" dirty="0" smtClean="0"/>
                            <a:t>Відео 1</a:t>
                          </a:r>
                          <a:endParaRPr lang="uk-UA" sz="1600" b="0" dirty="0"/>
                        </a:p>
                      </a:txBody>
                      <a:tcPr/>
                    </a:tc>
                    <a:tc>
                      <a:txBody>
                        <a:bodyPr/>
                        <a:lstStyle/>
                        <a:p>
                          <a:r>
                            <a:rPr lang="uk-UA" sz="1600" b="0" dirty="0" smtClean="0"/>
                            <a:t>Відео 2</a:t>
                          </a:r>
                          <a:endParaRPr lang="uk-UA" sz="1600" b="0" dirty="0"/>
                        </a:p>
                      </a:txBody>
                      <a:tcPr/>
                    </a:tc>
                    <a:tc>
                      <a:txBody>
                        <a:bodyPr/>
                        <a:lstStyle/>
                        <a:p>
                          <a:r>
                            <a:rPr lang="uk-UA" sz="1600" b="0" dirty="0" smtClean="0"/>
                            <a:t>Відео 3</a:t>
                          </a:r>
                          <a:endParaRPr lang="uk-UA" sz="1600" b="0" dirty="0"/>
                        </a:p>
                      </a:txBody>
                      <a:tcPr/>
                    </a:tc>
                    <a:tc>
                      <a:txBody>
                        <a:bodyPr/>
                        <a:lstStyle/>
                        <a:p>
                          <a:r>
                            <a:rPr lang="uk-UA" sz="1600" b="0" dirty="0" smtClean="0"/>
                            <a:t>…</a:t>
                          </a:r>
                          <a:endParaRPr lang="uk-UA" sz="1600" b="0" dirty="0"/>
                        </a:p>
                      </a:txBody>
                      <a:tcPr/>
                    </a:tc>
                    <a:tc>
                      <a:txBody>
                        <a:bodyPr/>
                        <a:lstStyle/>
                        <a:p>
                          <a:r>
                            <a:rPr lang="uk-UA" sz="1600" b="0" dirty="0" smtClean="0"/>
                            <a:t>Відео </a:t>
                          </a:r>
                          <a:r>
                            <a:rPr lang="en-US" sz="1600" b="0" i="1" dirty="0" smtClean="0"/>
                            <a:t>n</a:t>
                          </a:r>
                          <a:endParaRPr lang="uk-UA" sz="1600" b="0" i="1" dirty="0"/>
                        </a:p>
                      </a:txBody>
                      <a:tcPr/>
                    </a:tc>
                    <a:extLst>
                      <a:ext uri="{0D108BD9-81ED-4DB2-BD59-A6C34878D82A}">
                        <a16:rowId xmlns:a16="http://schemas.microsoft.com/office/drawing/2014/main" val="1112666653"/>
                      </a:ext>
                    </a:extLst>
                  </a:tr>
                  <a:tr h="370840">
                    <a:tc>
                      <a:txBody>
                        <a:bodyPr/>
                        <a:lstStyle/>
                        <a:p>
                          <a:r>
                            <a:rPr lang="uk-UA" sz="1600" dirty="0" smtClean="0"/>
                            <a:t>Користувач 1</a:t>
                          </a:r>
                          <a:endParaRPr lang="uk-UA" sz="1600" dirty="0"/>
                        </a:p>
                      </a:txBody>
                      <a:tcPr/>
                    </a:tc>
                    <a:tc>
                      <a:txBody>
                        <a:bodyPr/>
                        <a:lstStyle/>
                        <a:p>
                          <a:pPr algn="ctr"/>
                          <a:r>
                            <a:rPr lang="ru-RU" dirty="0" smtClean="0"/>
                            <a:t>?</a:t>
                          </a:r>
                          <a:endParaRPr lang="uk-UA" dirty="0"/>
                        </a:p>
                      </a:txBody>
                      <a:tcPr/>
                    </a:tc>
                    <a:tc>
                      <a:txBody>
                        <a:bodyPr/>
                        <a:lstStyle/>
                        <a:p>
                          <a:pPr algn="ctr"/>
                          <a:r>
                            <a:rPr lang="ru-RU" dirty="0" smtClean="0"/>
                            <a:t>5.0</a:t>
                          </a:r>
                          <a:endParaRPr lang="uk-UA" dirty="0"/>
                        </a:p>
                      </a:txBody>
                      <a:tcPr/>
                    </a:tc>
                    <a:tc>
                      <a:txBody>
                        <a:bodyPr/>
                        <a:lstStyle/>
                        <a:p>
                          <a:pPr algn="ctr"/>
                          <a:r>
                            <a:rPr lang="ru-RU" dirty="0" smtClean="0"/>
                            <a:t>3.0</a:t>
                          </a:r>
                          <a:endParaRPr lang="uk-UA" dirty="0"/>
                        </a:p>
                      </a:txBody>
                      <a:tcPr/>
                    </a:tc>
                    <a:tc>
                      <a:txBody>
                        <a:bodyPr/>
                        <a:lstStyle/>
                        <a:p>
                          <a:pPr algn="ctr"/>
                          <a:r>
                            <a:rPr lang="ru-RU" dirty="0" smtClean="0"/>
                            <a:t>…</a:t>
                          </a:r>
                          <a:endParaRPr lang="uk-UA" dirty="0"/>
                        </a:p>
                      </a:txBody>
                      <a:tcPr/>
                    </a:tc>
                    <a:tc>
                      <a:txBody>
                        <a:bodyPr/>
                        <a:lstStyle/>
                        <a:p>
                          <a:pPr algn="ctr"/>
                          <a:r>
                            <a:rPr lang="ru-RU" dirty="0" smtClean="0"/>
                            <a:t>2.0</a:t>
                          </a:r>
                          <a:endParaRPr lang="uk-UA" dirty="0"/>
                        </a:p>
                      </a:txBody>
                      <a:tcPr/>
                    </a:tc>
                    <a:extLst>
                      <a:ext uri="{0D108BD9-81ED-4DB2-BD59-A6C34878D82A}">
                        <a16:rowId xmlns:a16="http://schemas.microsoft.com/office/drawing/2014/main" val="15497293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dirty="0" smtClean="0"/>
                            <a:t>2</a:t>
                          </a:r>
                          <a:endParaRPr lang="uk-UA" sz="1600" dirty="0" smtClean="0"/>
                        </a:p>
                      </a:txBody>
                      <a:tcPr/>
                    </a:tc>
                    <a:tc>
                      <a:txBody>
                        <a:bodyPr/>
                        <a:lstStyle/>
                        <a:p>
                          <a:pPr algn="ctr"/>
                          <a:r>
                            <a:rPr lang="ru-RU" dirty="0" smtClean="0"/>
                            <a:t>4.0</a:t>
                          </a:r>
                          <a:endParaRPr lang="uk-UA" dirty="0"/>
                        </a:p>
                      </a:txBody>
                      <a:tcPr/>
                    </a:tc>
                    <a:tc>
                      <a:txBody>
                        <a:bodyPr/>
                        <a:lstStyle/>
                        <a:p>
                          <a:pPr algn="ctr"/>
                          <a:r>
                            <a:rPr lang="ru-RU" dirty="0" smtClean="0"/>
                            <a:t>5.0</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3.0</a:t>
                          </a:r>
                          <a:endParaRPr lang="uk-UA" dirty="0"/>
                        </a:p>
                      </a:txBody>
                      <a:tcPr/>
                    </a:tc>
                    <a:extLst>
                      <a:ext uri="{0D108BD9-81ED-4DB2-BD59-A6C34878D82A}">
                        <a16:rowId xmlns:a16="http://schemas.microsoft.com/office/drawing/2014/main" val="32319440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3</a:t>
                          </a:r>
                        </a:p>
                      </a:txBody>
                      <a:tcPr/>
                    </a:tc>
                    <a:tc>
                      <a:txBody>
                        <a:bodyPr/>
                        <a:lstStyle/>
                        <a:p>
                          <a:pPr algn="ctr"/>
                          <a:r>
                            <a:rPr lang="ru-RU" dirty="0" smtClean="0"/>
                            <a:t>4.0</a:t>
                          </a:r>
                          <a:endParaRPr lang="uk-UA" dirty="0"/>
                        </a:p>
                      </a:txBody>
                      <a:tcPr/>
                    </a:tc>
                    <a:tc>
                      <a:txBody>
                        <a:bodyPr/>
                        <a:lstStyle/>
                        <a:p>
                          <a:pPr algn="ctr"/>
                          <a:r>
                            <a:rPr lang="uk-UA" dirty="0" smtClean="0"/>
                            <a:t>4.0</a:t>
                          </a:r>
                          <a:endParaRPr lang="uk-UA" dirty="0"/>
                        </a:p>
                      </a:txBody>
                      <a:tcPr/>
                    </a:tc>
                    <a:tc>
                      <a:txBody>
                        <a:bodyPr/>
                        <a:lstStyle/>
                        <a:p>
                          <a:pPr algn="ctr"/>
                          <a:r>
                            <a:rPr lang="uk-UA" dirty="0" smtClean="0"/>
                            <a:t>5.0</a:t>
                          </a:r>
                          <a:endParaRPr lang="uk-UA" dirty="0"/>
                        </a:p>
                      </a:txBody>
                      <a:tcPr/>
                    </a:tc>
                    <a:tc>
                      <a:txBody>
                        <a:bodyPr/>
                        <a:lstStyle/>
                        <a:p>
                          <a:pPr algn="ctr"/>
                          <a:r>
                            <a:rPr lang="ru-RU" dirty="0" smtClean="0"/>
                            <a:t>…</a:t>
                          </a:r>
                          <a:endParaRPr lang="uk-UA" dirty="0"/>
                        </a:p>
                      </a:txBody>
                      <a:tcPr/>
                    </a:tc>
                    <a:tc>
                      <a:txBody>
                        <a:bodyPr/>
                        <a:lstStyle/>
                        <a:p>
                          <a:pPr algn="ctr"/>
                          <a:r>
                            <a:rPr lang="uk-UA" dirty="0" smtClean="0"/>
                            <a:t>4.0</a:t>
                          </a:r>
                          <a:endParaRPr lang="uk-UA" dirty="0"/>
                        </a:p>
                      </a:txBody>
                      <a:tcPr/>
                    </a:tc>
                    <a:extLst>
                      <a:ext uri="{0D108BD9-81ED-4DB2-BD59-A6C34878D82A}">
                        <a16:rowId xmlns:a16="http://schemas.microsoft.com/office/drawing/2014/main" val="2409035380"/>
                      </a:ext>
                    </a:extLst>
                  </a:tr>
                  <a:tr h="370840">
                    <a:tc>
                      <a:txBody>
                        <a:bodyPr/>
                        <a:lstStyle/>
                        <a:p>
                          <a:r>
                            <a:rPr lang="uk-UA" sz="1600" dirty="0" smtClean="0"/>
                            <a:t>…..</a:t>
                          </a:r>
                          <a:endParaRPr lang="uk-UA" sz="1600"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extLst>
                      <a:ext uri="{0D108BD9-81ED-4DB2-BD59-A6C34878D82A}">
                        <a16:rowId xmlns:a16="http://schemas.microsoft.com/office/drawing/2014/main" val="19015447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i="1" dirty="0" smtClean="0"/>
                            <a:t>m</a:t>
                          </a:r>
                          <a:endParaRPr lang="uk-UA" sz="1600" i="1" dirty="0" smtClean="0"/>
                        </a:p>
                      </a:txBody>
                      <a:tcPr/>
                    </a:tc>
                    <a:tc>
                      <a:txBody>
                        <a:bodyPr/>
                        <a:lstStyle/>
                        <a:p>
                          <a:pPr algn="ctr"/>
                          <a:r>
                            <a:rPr lang="ru-RU" dirty="0" smtClean="0"/>
                            <a:t>4.0</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3.0</a:t>
                          </a:r>
                          <a:endParaRPr lang="uk-UA" dirty="0"/>
                        </a:p>
                      </a:txBody>
                      <a:tcPr/>
                    </a:tc>
                    <a:extLst>
                      <a:ext uri="{0D108BD9-81ED-4DB2-BD59-A6C34878D82A}">
                        <a16:rowId xmlns:a16="http://schemas.microsoft.com/office/drawing/2014/main" val="4200779523"/>
                      </a:ext>
                    </a:extLst>
                  </a:tr>
                </a:tbl>
              </a:graphicData>
            </a:graphic>
          </p:graphicFrame>
        </mc:Choice>
        <mc:Fallback xmlns="">
          <p:graphicFrame>
            <p:nvGraphicFramePr>
              <p:cNvPr id="6" name="Объект 5"/>
              <p:cNvGraphicFramePr>
                <a:graphicFrameLocks noGrp="1"/>
              </p:cNvGraphicFramePr>
              <p:nvPr>
                <p:ph sz="half" idx="1"/>
                <p:extLst>
                  <p:ext uri="{D42A27DB-BD31-4B8C-83A1-F6EECF244321}">
                    <p14:modId xmlns:p14="http://schemas.microsoft.com/office/powerpoint/2010/main" val="4213249176"/>
                  </p:ext>
                </p:extLst>
              </p:nvPr>
            </p:nvGraphicFramePr>
            <p:xfrm>
              <a:off x="401215" y="2156603"/>
              <a:ext cx="5579707" cy="2225040"/>
            </p:xfrm>
            <a:graphic>
              <a:graphicData uri="http://schemas.openxmlformats.org/drawingml/2006/table">
                <a:tbl>
                  <a:tblPr firstRow="1" bandRow="1">
                    <a:tableStyleId>{0E3FDE45-AF77-4B5C-9715-49D594BDF05E}</a:tableStyleId>
                  </a:tblPr>
                  <a:tblGrid>
                    <a:gridCol w="1545548">
                      <a:extLst>
                        <a:ext uri="{9D8B030D-6E8A-4147-A177-3AD203B41FA5}">
                          <a16:colId xmlns:a16="http://schemas.microsoft.com/office/drawing/2014/main" val="2757471014"/>
                        </a:ext>
                      </a:extLst>
                    </a:gridCol>
                    <a:gridCol w="950367">
                      <a:extLst>
                        <a:ext uri="{9D8B030D-6E8A-4147-A177-3AD203B41FA5}">
                          <a16:colId xmlns:a16="http://schemas.microsoft.com/office/drawing/2014/main" val="2196873832"/>
                        </a:ext>
                      </a:extLst>
                    </a:gridCol>
                    <a:gridCol w="931168">
                      <a:extLst>
                        <a:ext uri="{9D8B030D-6E8A-4147-A177-3AD203B41FA5}">
                          <a16:colId xmlns:a16="http://schemas.microsoft.com/office/drawing/2014/main" val="723770808"/>
                        </a:ext>
                      </a:extLst>
                    </a:gridCol>
                    <a:gridCol w="855669">
                      <a:extLst>
                        <a:ext uri="{9D8B030D-6E8A-4147-A177-3AD203B41FA5}">
                          <a16:colId xmlns:a16="http://schemas.microsoft.com/office/drawing/2014/main" val="1847967274"/>
                        </a:ext>
                      </a:extLst>
                    </a:gridCol>
                    <a:gridCol w="373225">
                      <a:extLst>
                        <a:ext uri="{9D8B030D-6E8A-4147-A177-3AD203B41FA5}">
                          <a16:colId xmlns:a16="http://schemas.microsoft.com/office/drawing/2014/main" val="188251084"/>
                        </a:ext>
                      </a:extLst>
                    </a:gridCol>
                    <a:gridCol w="923730">
                      <a:extLst>
                        <a:ext uri="{9D8B030D-6E8A-4147-A177-3AD203B41FA5}">
                          <a16:colId xmlns:a16="http://schemas.microsoft.com/office/drawing/2014/main" val="864127008"/>
                        </a:ext>
                      </a:extLst>
                    </a:gridCol>
                  </a:tblGrid>
                  <a:tr h="370840">
                    <a:tc>
                      <a:txBody>
                        <a:bodyPr/>
                        <a:lstStyle/>
                        <a:p>
                          <a:endParaRPr lang="uk-UA"/>
                        </a:p>
                      </a:txBody>
                      <a:tcPr>
                        <a:blipFill>
                          <a:blip r:embed="rId3"/>
                          <a:stretch>
                            <a:fillRect t="-4918" r="-261417" b="-522951"/>
                          </a:stretch>
                        </a:blipFill>
                      </a:tcPr>
                    </a:tc>
                    <a:tc>
                      <a:txBody>
                        <a:bodyPr/>
                        <a:lstStyle/>
                        <a:p>
                          <a:r>
                            <a:rPr lang="uk-UA" sz="1600" b="0" dirty="0" smtClean="0"/>
                            <a:t>Відео 1</a:t>
                          </a:r>
                          <a:endParaRPr lang="uk-UA" sz="1600" b="0" dirty="0"/>
                        </a:p>
                      </a:txBody>
                      <a:tcPr/>
                    </a:tc>
                    <a:tc>
                      <a:txBody>
                        <a:bodyPr/>
                        <a:lstStyle/>
                        <a:p>
                          <a:r>
                            <a:rPr lang="uk-UA" sz="1600" b="0" dirty="0" smtClean="0"/>
                            <a:t>Відео 2</a:t>
                          </a:r>
                          <a:endParaRPr lang="uk-UA" sz="1600" b="0" dirty="0"/>
                        </a:p>
                      </a:txBody>
                      <a:tcPr/>
                    </a:tc>
                    <a:tc>
                      <a:txBody>
                        <a:bodyPr/>
                        <a:lstStyle/>
                        <a:p>
                          <a:r>
                            <a:rPr lang="uk-UA" sz="1600" b="0" dirty="0" smtClean="0"/>
                            <a:t>Відео 3</a:t>
                          </a:r>
                          <a:endParaRPr lang="uk-UA" sz="1600" b="0" dirty="0"/>
                        </a:p>
                      </a:txBody>
                      <a:tcPr/>
                    </a:tc>
                    <a:tc>
                      <a:txBody>
                        <a:bodyPr/>
                        <a:lstStyle/>
                        <a:p>
                          <a:r>
                            <a:rPr lang="uk-UA" sz="1600" b="0" dirty="0" smtClean="0"/>
                            <a:t>…</a:t>
                          </a:r>
                          <a:endParaRPr lang="uk-UA" sz="1600" b="0" dirty="0"/>
                        </a:p>
                      </a:txBody>
                      <a:tcPr/>
                    </a:tc>
                    <a:tc>
                      <a:txBody>
                        <a:bodyPr/>
                        <a:lstStyle/>
                        <a:p>
                          <a:r>
                            <a:rPr lang="uk-UA" sz="1600" b="0" dirty="0" smtClean="0"/>
                            <a:t>Відео </a:t>
                          </a:r>
                          <a:r>
                            <a:rPr lang="en-US" sz="1600" b="0" i="1" dirty="0" smtClean="0"/>
                            <a:t>n</a:t>
                          </a:r>
                          <a:endParaRPr lang="uk-UA" sz="1600" b="0" i="1" dirty="0"/>
                        </a:p>
                      </a:txBody>
                      <a:tcPr/>
                    </a:tc>
                    <a:extLst>
                      <a:ext uri="{0D108BD9-81ED-4DB2-BD59-A6C34878D82A}">
                        <a16:rowId xmlns:a16="http://schemas.microsoft.com/office/drawing/2014/main" val="1112666653"/>
                      </a:ext>
                    </a:extLst>
                  </a:tr>
                  <a:tr h="370840">
                    <a:tc>
                      <a:txBody>
                        <a:bodyPr/>
                        <a:lstStyle/>
                        <a:p>
                          <a:r>
                            <a:rPr lang="uk-UA" sz="1600" dirty="0" smtClean="0"/>
                            <a:t>Користувач 1</a:t>
                          </a:r>
                          <a:endParaRPr lang="uk-UA" sz="1600" dirty="0"/>
                        </a:p>
                      </a:txBody>
                      <a:tcPr/>
                    </a:tc>
                    <a:tc>
                      <a:txBody>
                        <a:bodyPr/>
                        <a:lstStyle/>
                        <a:p>
                          <a:pPr algn="ctr"/>
                          <a:r>
                            <a:rPr lang="ru-RU" dirty="0" smtClean="0"/>
                            <a:t>?</a:t>
                          </a:r>
                          <a:endParaRPr lang="uk-UA" dirty="0"/>
                        </a:p>
                      </a:txBody>
                      <a:tcPr/>
                    </a:tc>
                    <a:tc>
                      <a:txBody>
                        <a:bodyPr/>
                        <a:lstStyle/>
                        <a:p>
                          <a:pPr algn="ctr"/>
                          <a:r>
                            <a:rPr lang="ru-RU" dirty="0" smtClean="0"/>
                            <a:t>5.0</a:t>
                          </a:r>
                          <a:endParaRPr lang="uk-UA" dirty="0"/>
                        </a:p>
                      </a:txBody>
                      <a:tcPr/>
                    </a:tc>
                    <a:tc>
                      <a:txBody>
                        <a:bodyPr/>
                        <a:lstStyle/>
                        <a:p>
                          <a:pPr algn="ctr"/>
                          <a:r>
                            <a:rPr lang="ru-RU" dirty="0" smtClean="0"/>
                            <a:t>3.0</a:t>
                          </a:r>
                          <a:endParaRPr lang="uk-UA" dirty="0"/>
                        </a:p>
                      </a:txBody>
                      <a:tcPr/>
                    </a:tc>
                    <a:tc>
                      <a:txBody>
                        <a:bodyPr/>
                        <a:lstStyle/>
                        <a:p>
                          <a:pPr algn="ctr"/>
                          <a:r>
                            <a:rPr lang="ru-RU" dirty="0" smtClean="0"/>
                            <a:t>…</a:t>
                          </a:r>
                          <a:endParaRPr lang="uk-UA" dirty="0"/>
                        </a:p>
                      </a:txBody>
                      <a:tcPr/>
                    </a:tc>
                    <a:tc>
                      <a:txBody>
                        <a:bodyPr/>
                        <a:lstStyle/>
                        <a:p>
                          <a:pPr algn="ctr"/>
                          <a:r>
                            <a:rPr lang="ru-RU" dirty="0" smtClean="0"/>
                            <a:t>2.0</a:t>
                          </a:r>
                          <a:endParaRPr lang="uk-UA" dirty="0"/>
                        </a:p>
                      </a:txBody>
                      <a:tcPr/>
                    </a:tc>
                    <a:extLst>
                      <a:ext uri="{0D108BD9-81ED-4DB2-BD59-A6C34878D82A}">
                        <a16:rowId xmlns:a16="http://schemas.microsoft.com/office/drawing/2014/main" val="15497293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dirty="0" smtClean="0"/>
                            <a:t>2</a:t>
                          </a:r>
                          <a:endParaRPr lang="uk-UA" sz="1600" dirty="0" smtClean="0"/>
                        </a:p>
                      </a:txBody>
                      <a:tcPr/>
                    </a:tc>
                    <a:tc>
                      <a:txBody>
                        <a:bodyPr/>
                        <a:lstStyle/>
                        <a:p>
                          <a:pPr algn="ctr"/>
                          <a:r>
                            <a:rPr lang="ru-RU" dirty="0" smtClean="0"/>
                            <a:t>4.0</a:t>
                          </a:r>
                          <a:endParaRPr lang="uk-UA" dirty="0"/>
                        </a:p>
                      </a:txBody>
                      <a:tcPr/>
                    </a:tc>
                    <a:tc>
                      <a:txBody>
                        <a:bodyPr/>
                        <a:lstStyle/>
                        <a:p>
                          <a:pPr algn="ctr"/>
                          <a:r>
                            <a:rPr lang="ru-RU" dirty="0" smtClean="0"/>
                            <a:t>5.0</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3.0</a:t>
                          </a:r>
                          <a:endParaRPr lang="uk-UA" dirty="0"/>
                        </a:p>
                      </a:txBody>
                      <a:tcPr/>
                    </a:tc>
                    <a:extLst>
                      <a:ext uri="{0D108BD9-81ED-4DB2-BD59-A6C34878D82A}">
                        <a16:rowId xmlns:a16="http://schemas.microsoft.com/office/drawing/2014/main" val="323194404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3</a:t>
                          </a:r>
                          <a:endParaRPr lang="uk-UA" sz="1600" dirty="0" smtClean="0"/>
                        </a:p>
                      </a:txBody>
                      <a:tcPr/>
                    </a:tc>
                    <a:tc>
                      <a:txBody>
                        <a:bodyPr/>
                        <a:lstStyle/>
                        <a:p>
                          <a:pPr algn="ctr"/>
                          <a:r>
                            <a:rPr lang="ru-RU" dirty="0" smtClean="0"/>
                            <a:t>4.0</a:t>
                          </a:r>
                          <a:endParaRPr lang="uk-UA" dirty="0"/>
                        </a:p>
                      </a:txBody>
                      <a:tcPr/>
                    </a:tc>
                    <a:tc>
                      <a:txBody>
                        <a:bodyPr/>
                        <a:lstStyle/>
                        <a:p>
                          <a:pPr algn="ctr"/>
                          <a:r>
                            <a:rPr lang="uk-UA" dirty="0" smtClean="0"/>
                            <a:t>4.0</a:t>
                          </a:r>
                          <a:endParaRPr lang="uk-UA" dirty="0"/>
                        </a:p>
                      </a:txBody>
                      <a:tcPr/>
                    </a:tc>
                    <a:tc>
                      <a:txBody>
                        <a:bodyPr/>
                        <a:lstStyle/>
                        <a:p>
                          <a:pPr algn="ctr"/>
                          <a:r>
                            <a:rPr lang="uk-UA" dirty="0" smtClean="0"/>
                            <a:t>5.0</a:t>
                          </a:r>
                          <a:endParaRPr lang="uk-UA" dirty="0"/>
                        </a:p>
                      </a:txBody>
                      <a:tcPr/>
                    </a:tc>
                    <a:tc>
                      <a:txBody>
                        <a:bodyPr/>
                        <a:lstStyle/>
                        <a:p>
                          <a:pPr algn="ctr"/>
                          <a:r>
                            <a:rPr lang="ru-RU" dirty="0" smtClean="0"/>
                            <a:t>…</a:t>
                          </a:r>
                          <a:endParaRPr lang="uk-UA" dirty="0"/>
                        </a:p>
                      </a:txBody>
                      <a:tcPr/>
                    </a:tc>
                    <a:tc>
                      <a:txBody>
                        <a:bodyPr/>
                        <a:lstStyle/>
                        <a:p>
                          <a:pPr algn="ctr"/>
                          <a:r>
                            <a:rPr lang="uk-UA" dirty="0" smtClean="0"/>
                            <a:t>4.0</a:t>
                          </a:r>
                          <a:endParaRPr lang="uk-UA" dirty="0"/>
                        </a:p>
                      </a:txBody>
                      <a:tcPr/>
                    </a:tc>
                    <a:extLst>
                      <a:ext uri="{0D108BD9-81ED-4DB2-BD59-A6C34878D82A}">
                        <a16:rowId xmlns:a16="http://schemas.microsoft.com/office/drawing/2014/main" val="2409035380"/>
                      </a:ext>
                    </a:extLst>
                  </a:tr>
                  <a:tr h="370840">
                    <a:tc>
                      <a:txBody>
                        <a:bodyPr/>
                        <a:lstStyle/>
                        <a:p>
                          <a:r>
                            <a:rPr lang="uk-UA" sz="1600" dirty="0" smtClean="0"/>
                            <a:t>…..</a:t>
                          </a:r>
                          <a:endParaRPr lang="uk-UA" sz="1600"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extLst>
                      <a:ext uri="{0D108BD9-81ED-4DB2-BD59-A6C34878D82A}">
                        <a16:rowId xmlns:a16="http://schemas.microsoft.com/office/drawing/2014/main" val="19015447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i="1" dirty="0" smtClean="0"/>
                            <a:t>m</a:t>
                          </a:r>
                          <a:endParaRPr lang="uk-UA" sz="1600" i="1" dirty="0" smtClean="0"/>
                        </a:p>
                      </a:txBody>
                      <a:tcPr/>
                    </a:tc>
                    <a:tc>
                      <a:txBody>
                        <a:bodyPr/>
                        <a:lstStyle/>
                        <a:p>
                          <a:pPr algn="ctr"/>
                          <a:r>
                            <a:rPr lang="ru-RU" dirty="0" smtClean="0"/>
                            <a:t>4.0</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a:t>
                          </a:r>
                          <a:endParaRPr lang="uk-UA" dirty="0"/>
                        </a:p>
                      </a:txBody>
                      <a:tcPr/>
                    </a:tc>
                    <a:tc>
                      <a:txBody>
                        <a:bodyPr/>
                        <a:lstStyle/>
                        <a:p>
                          <a:pPr algn="ctr"/>
                          <a:r>
                            <a:rPr lang="ru-RU" dirty="0" smtClean="0"/>
                            <a:t>3.0</a:t>
                          </a:r>
                          <a:endParaRPr lang="uk-UA" dirty="0"/>
                        </a:p>
                      </a:txBody>
                      <a:tcPr/>
                    </a:tc>
                    <a:extLst>
                      <a:ext uri="{0D108BD9-81ED-4DB2-BD59-A6C34878D82A}">
                        <a16:rowId xmlns:a16="http://schemas.microsoft.com/office/drawing/2014/main" val="4200779523"/>
                      </a:ext>
                    </a:extLst>
                  </a:tr>
                </a:tbl>
              </a:graphicData>
            </a:graphic>
          </p:graphicFrame>
        </mc:Fallback>
      </mc:AlternateContent>
      <p:sp>
        <p:nvSpPr>
          <p:cNvPr id="5" name="Объект 4"/>
          <p:cNvSpPr>
            <a:spLocks noGrp="1"/>
          </p:cNvSpPr>
          <p:nvPr>
            <p:ph sz="half" idx="2"/>
          </p:nvPr>
        </p:nvSpPr>
        <p:spPr>
          <a:xfrm>
            <a:off x="6497215" y="1037681"/>
            <a:ext cx="5278018" cy="5511509"/>
          </a:xfrm>
          <a:noFill/>
        </p:spPr>
        <p:txBody>
          <a:bodyPr vert="horz" wrap="square" lIns="91440" tIns="45720" rIns="91440" bIns="45720" rtlCol="0">
            <a:spAutoFit/>
          </a:bodyPr>
          <a:lstStyle/>
          <a:p>
            <a:pPr marL="0" indent="457200" defTabSz="457200">
              <a:spcBef>
                <a:spcPts val="600"/>
              </a:spcBef>
              <a:buNone/>
            </a:pPr>
            <a:r>
              <a:rPr lang="uk-UA" sz="2200" dirty="0">
                <a:latin typeface="Bad Script" panose="02000000000000000000" pitchFamily="2" charset="0"/>
              </a:rPr>
              <a:t>Є два різні способи створення такої системи</a:t>
            </a:r>
            <a:r>
              <a:rPr lang="uk-UA" sz="2200" dirty="0" smtClean="0">
                <a:latin typeface="Bad Script" panose="02000000000000000000" pitchFamily="2" charset="0"/>
              </a:rPr>
              <a:t>.</a:t>
            </a:r>
          </a:p>
          <a:p>
            <a:pPr marL="342900" indent="-342900" defTabSz="457200">
              <a:spcBef>
                <a:spcPts val="600"/>
              </a:spcBef>
              <a:buFont typeface="+mj-lt"/>
              <a:buAutoNum type="arabicParenR"/>
            </a:pPr>
            <a:r>
              <a:rPr lang="uk-UA" sz="2200" b="1" u="sng" dirty="0" smtClean="0">
                <a:latin typeface="Bad Script" panose="02000000000000000000" pitchFamily="2" charset="0"/>
              </a:rPr>
              <a:t>Спільні </a:t>
            </a:r>
            <a:r>
              <a:rPr lang="uk-UA" sz="2200" b="1" u="sng" dirty="0">
                <a:latin typeface="Bad Script" panose="02000000000000000000" pitchFamily="2" charset="0"/>
              </a:rPr>
              <a:t>системи фільтрації </a:t>
            </a:r>
            <a:r>
              <a:rPr lang="uk-UA" sz="2200" dirty="0">
                <a:latin typeface="Bad Script" panose="02000000000000000000" pitchFamily="2" charset="0"/>
              </a:rPr>
              <a:t>враховують уподобання користувача разом із уподобаннями схожих користувачів</a:t>
            </a:r>
            <a:r>
              <a:rPr lang="uk-UA" sz="2200" dirty="0" smtClean="0">
                <a:latin typeface="Bad Script" panose="02000000000000000000" pitchFamily="2" charset="0"/>
              </a:rPr>
              <a:t>.</a:t>
            </a:r>
          </a:p>
          <a:p>
            <a:pPr marL="342900" indent="-342900" defTabSz="457200">
              <a:spcBef>
                <a:spcPts val="600"/>
              </a:spcBef>
              <a:buFont typeface="+mj-lt"/>
              <a:buAutoNum type="arabicParenR"/>
            </a:pPr>
            <a:r>
              <a:rPr lang="uk-UA" sz="2200" b="1" u="sng" dirty="0">
                <a:latin typeface="Bad Script" panose="02000000000000000000" pitchFamily="2" charset="0"/>
              </a:rPr>
              <a:t>Системи рекомендацій на основі </a:t>
            </a:r>
            <a:r>
              <a:rPr lang="uk-UA" sz="2200" b="1" u="sng" dirty="0" smtClean="0">
                <a:latin typeface="Bad Script" panose="02000000000000000000" pitchFamily="2" charset="0"/>
              </a:rPr>
              <a:t>змісту </a:t>
            </a:r>
            <a:r>
              <a:rPr lang="uk-UA" sz="2200" dirty="0">
                <a:latin typeface="Bad Script" panose="02000000000000000000" pitchFamily="2" charset="0"/>
              </a:rPr>
              <a:t>базуються на </a:t>
            </a:r>
            <a:r>
              <a:rPr lang="uk-UA" sz="2200" dirty="0" smtClean="0">
                <a:latin typeface="Bad Script" panose="02000000000000000000" pitchFamily="2" charset="0"/>
              </a:rPr>
              <a:t>змісті</a:t>
            </a:r>
            <a:r>
              <a:rPr lang="uk-UA" sz="2200" dirty="0">
                <a:latin typeface="Bad Script" panose="02000000000000000000" pitchFamily="2" charset="0"/>
              </a:rPr>
              <a:t>, якому користувач віддав перевагу до цього часу. Припустимо, користувачеві переважно подобаються комедійні фільми. Тоді система рекомендацій рекомендувала б переважно комедійні фільми, які користувач досі не дивився</a:t>
            </a:r>
            <a:r>
              <a:rPr lang="uk-UA" sz="2200" dirty="0" smtClean="0">
                <a:latin typeface="Bad Script" panose="02000000000000000000" pitchFamily="2" charset="0"/>
              </a:rPr>
              <a:t>.</a:t>
            </a:r>
          </a:p>
          <a:p>
            <a:pPr marL="342900" indent="-342900" defTabSz="457200">
              <a:spcBef>
                <a:spcPts val="600"/>
              </a:spcBef>
              <a:buFont typeface="+mj-lt"/>
              <a:buAutoNum type="arabicParenR"/>
            </a:pPr>
            <a:r>
              <a:rPr lang="uk-UA" sz="2200" dirty="0">
                <a:latin typeface="Bad Script" panose="02000000000000000000" pitchFamily="2" charset="0"/>
              </a:rPr>
              <a:t>Щоб досягти високоефективної системи рекомендацій, характеристики спільної фільтрації та систем на основі вмісту зазвичай об’єднують у гібридну систему</a:t>
            </a:r>
            <a:r>
              <a:rPr lang="uk-UA" sz="2200" dirty="0" smtClean="0">
                <a:latin typeface="Bad Script" panose="02000000000000000000" pitchFamily="2" charset="0"/>
              </a:rPr>
              <a:t>.</a:t>
            </a:r>
            <a:endParaRPr lang="uk-UA" sz="2200" dirty="0">
              <a:latin typeface="Bad Script" panose="02000000000000000000" pitchFamily="2" charset="0"/>
            </a:endParaRPr>
          </a:p>
        </p:txBody>
      </p:sp>
      <p:sp>
        <p:nvSpPr>
          <p:cNvPr id="8" name="Прямоугольник 7"/>
          <p:cNvSpPr/>
          <p:nvPr/>
        </p:nvSpPr>
        <p:spPr>
          <a:xfrm>
            <a:off x="298580" y="1297486"/>
            <a:ext cx="5940488" cy="710194"/>
          </a:xfrm>
          <a:prstGeom prst="rect">
            <a:avLst/>
          </a:prstGeom>
          <a:noFill/>
        </p:spPr>
        <p:txBody>
          <a:bodyPr vert="horz" wrap="square" lIns="91440" tIns="45720" rIns="91440" bIns="45720" rtlCol="0">
            <a:spAutoFit/>
          </a:bodyPr>
          <a:lstStyle/>
          <a:p>
            <a:pPr indent="457200">
              <a:lnSpc>
                <a:spcPct val="90000"/>
              </a:lnSpc>
              <a:spcBef>
                <a:spcPts val="600"/>
              </a:spcBef>
              <a:buClr>
                <a:schemeClr val="accent1">
                  <a:lumMod val="75000"/>
                </a:schemeClr>
              </a:buClr>
              <a:buSzPct val="85000"/>
              <a:buFont typeface="Wingdings" pitchFamily="2" charset="2"/>
              <a:buNone/>
            </a:pPr>
            <a:r>
              <a:rPr lang="uk-UA" sz="2200" dirty="0">
                <a:latin typeface="Bad Script" panose="02000000000000000000" pitchFamily="2" charset="0"/>
              </a:rPr>
              <a:t>Оригінальна система </a:t>
            </a:r>
            <a:r>
              <a:rPr lang="uk-UA" sz="2200" dirty="0" err="1">
                <a:latin typeface="Bad Script" panose="02000000000000000000" pitchFamily="2" charset="0"/>
              </a:rPr>
              <a:t>Netflix</a:t>
            </a:r>
            <a:r>
              <a:rPr lang="uk-UA" sz="2200" dirty="0">
                <a:latin typeface="Bad Script" panose="02000000000000000000" pitchFamily="2" charset="0"/>
              </a:rPr>
              <a:t> використовувала оцінку від 1 до 5 зірок</a:t>
            </a:r>
            <a:r>
              <a:rPr lang="uk-UA" sz="2200" dirty="0" smtClean="0">
                <a:latin typeface="Bad Script" panose="02000000000000000000" pitchFamily="2" charset="0"/>
              </a:rPr>
              <a:t>. </a:t>
            </a:r>
            <a:endParaRPr lang="uk-UA" sz="2200" dirty="0">
              <a:latin typeface="Bad Script" panose="02000000000000000000" pitchFamily="2" charset="0"/>
            </a:endParaRPr>
          </a:p>
        </p:txBody>
      </p:sp>
      <p:sp>
        <p:nvSpPr>
          <p:cNvPr id="9" name="Прямоугольник 8"/>
          <p:cNvSpPr/>
          <p:nvPr/>
        </p:nvSpPr>
        <p:spPr>
          <a:xfrm>
            <a:off x="298580" y="4850005"/>
            <a:ext cx="6242181" cy="1311128"/>
          </a:xfrm>
          <a:prstGeom prst="rect">
            <a:avLst/>
          </a:prstGeom>
          <a:noFill/>
        </p:spPr>
        <p:txBody>
          <a:bodyPr vert="horz" wrap="square" lIns="91440" tIns="45720" rIns="91440" bIns="45720" rtlCol="0">
            <a:spAutoFit/>
          </a:bodyPr>
          <a:lstStyle/>
          <a:p>
            <a:pPr indent="457200">
              <a:lnSpc>
                <a:spcPct val="90000"/>
              </a:lnSpc>
              <a:spcBef>
                <a:spcPts val="600"/>
              </a:spcBef>
              <a:buClr>
                <a:schemeClr val="accent1">
                  <a:lumMod val="75000"/>
                </a:schemeClr>
              </a:buClr>
              <a:buSzPct val="85000"/>
              <a:buFont typeface="Wingdings" pitchFamily="2" charset="2"/>
              <a:buNone/>
            </a:pPr>
            <a:r>
              <a:rPr lang="uk-UA" sz="2200" dirty="0">
                <a:latin typeface="Bad Script" panose="02000000000000000000" pitchFamily="2" charset="0"/>
              </a:rPr>
              <a:t>Ключовим алгоритмом є алгоритм </a:t>
            </a:r>
            <a:r>
              <a:rPr lang="uk-UA" sz="2200" b="1" u="sng" dirty="0">
                <a:latin typeface="Bad Script" panose="02000000000000000000" pitchFamily="2" charset="0"/>
              </a:rPr>
              <a:t>персоналізованого рейтингу відео (PVR), </a:t>
            </a:r>
            <a:r>
              <a:rPr lang="uk-UA" sz="2200" dirty="0">
                <a:latin typeface="Bad Script" panose="02000000000000000000" pitchFamily="2" charset="0"/>
              </a:rPr>
              <a:t>який забезпечує рейтинг найкращих фільмів для певного передплатника на основі інформації про передплатника, яку має </a:t>
            </a:r>
            <a:r>
              <a:rPr lang="uk-UA" sz="2200" dirty="0" err="1">
                <a:latin typeface="Bad Script" panose="02000000000000000000" pitchFamily="2" charset="0"/>
              </a:rPr>
              <a:t>Netflix</a:t>
            </a:r>
            <a:r>
              <a:rPr lang="uk-UA" sz="2200" dirty="0">
                <a:latin typeface="Bad Script" panose="02000000000000000000" pitchFamily="2" charset="0"/>
              </a:rPr>
              <a:t>.</a:t>
            </a:r>
          </a:p>
        </p:txBody>
      </p:sp>
      <mc:AlternateContent xmlns:mc="http://schemas.openxmlformats.org/markup-compatibility/2006" xmlns:a14="http://schemas.microsoft.com/office/drawing/2010/main">
        <mc:Choice Requires="a14">
          <p:sp>
            <p:nvSpPr>
              <p:cNvPr id="10" name="TextBox 9"/>
              <p:cNvSpPr txBox="1"/>
              <p:nvPr/>
            </p:nvSpPr>
            <p:spPr>
              <a:xfrm>
                <a:off x="4792270" y="1792891"/>
                <a:ext cx="1188652" cy="299313"/>
              </a:xfrm>
              <a:prstGeom prst="rect">
                <a:avLst/>
              </a:prstGeom>
              <a:noFill/>
            </p:spPr>
            <p:txBody>
              <a:bodyPr wrap="square" lIns="0" tIns="0" rIns="0" bIns="0" rtlCol="0">
                <a:spAutoFit/>
              </a:bodyPr>
              <a:lstStyle/>
              <a:p>
                <a14:m>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𝑖𝑗</m:t>
                        </m:r>
                      </m:sub>
                    </m:sSub>
                  </m:oMath>
                </a14:m>
                <a:r>
                  <a:rPr lang="en-US" dirty="0" smtClean="0">
                    <a:latin typeface="Bad Script" panose="02000000000000000000" pitchFamily="2" charset="0"/>
                  </a:rPr>
                  <a:t> </a:t>
                </a:r>
                <a:r>
                  <a:rPr lang="uk-UA" dirty="0">
                    <a:latin typeface="Bad Script" panose="02000000000000000000" pitchFamily="2" charset="0"/>
                  </a:rPr>
                  <a:t>м</a:t>
                </a:r>
                <a:r>
                  <a:rPr lang="uk-UA" dirty="0" smtClean="0">
                    <a:latin typeface="Bad Script" panose="02000000000000000000" pitchFamily="2" charset="0"/>
                  </a:rPr>
                  <a:t>атриця</a:t>
                </a:r>
                <a:endParaRPr lang="uk-UA" dirty="0">
                  <a:latin typeface="Bad Script" panose="02000000000000000000" pitchFamily="2"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792270" y="1792891"/>
                <a:ext cx="1188652" cy="299313"/>
              </a:xfrm>
              <a:prstGeom prst="rect">
                <a:avLst/>
              </a:prstGeom>
              <a:blipFill>
                <a:blip r:embed="rId4"/>
                <a:stretch>
                  <a:fillRect l="-6667" t="-18367" r="-4615" b="-48980"/>
                </a:stretch>
              </a:blipFill>
            </p:spPr>
            <p:txBody>
              <a:bodyPr/>
              <a:lstStyle/>
              <a:p>
                <a:r>
                  <a:rPr lang="uk-UA">
                    <a:noFill/>
                  </a:rPr>
                  <a:t> </a:t>
                </a:r>
              </a:p>
            </p:txBody>
          </p:sp>
        </mc:Fallback>
      </mc:AlternateContent>
    </p:spTree>
    <p:extLst>
      <p:ext uri="{BB962C8B-B14F-4D97-AF65-F5344CB8AC3E}">
        <p14:creationId xmlns:p14="http://schemas.microsoft.com/office/powerpoint/2010/main" val="4228290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0704" y="92746"/>
            <a:ext cx="10058400" cy="1026927"/>
          </a:xfrm>
        </p:spPr>
        <p:txBody>
          <a:bodyPr vert="horz" lIns="91440" tIns="45720" rIns="91440" bIns="45720" rtlCol="0" anchor="ctr">
            <a:normAutofit/>
          </a:bodyPr>
          <a:lstStyle/>
          <a:p>
            <a:pPr algn="ctr"/>
            <a:r>
              <a:rPr lang="uk-UA" sz="4400" dirty="0" smtClean="0"/>
              <a:t>Системи Спільної фільтрації</a:t>
            </a:r>
            <a:endParaRPr lang="uk-UA" sz="4400" dirty="0"/>
          </a:p>
        </p:txBody>
      </p:sp>
      <p:sp>
        <p:nvSpPr>
          <p:cNvPr id="4" name="Объект 3"/>
          <p:cNvSpPr>
            <a:spLocks noGrp="1"/>
          </p:cNvSpPr>
          <p:nvPr>
            <p:ph sz="half" idx="1"/>
          </p:nvPr>
        </p:nvSpPr>
        <p:spPr>
          <a:xfrm>
            <a:off x="323399" y="1119673"/>
            <a:ext cx="5302959" cy="2606867"/>
          </a:xfrm>
          <a:noFill/>
        </p:spPr>
        <p:txBody>
          <a:bodyPr vert="horz" wrap="square" lIns="91440" tIns="45720" rIns="91440" bIns="45720" rtlCol="0">
            <a:spAutoFit/>
          </a:bodyPr>
          <a:lstStyle/>
          <a:p>
            <a:pPr marL="0" indent="457200" defTabSz="457200">
              <a:spcBef>
                <a:spcPts val="600"/>
              </a:spcBef>
              <a:buNone/>
            </a:pPr>
            <a:r>
              <a:rPr lang="uk-UA" sz="2200" dirty="0">
                <a:latin typeface="Bad Script" panose="02000000000000000000" pitchFamily="2" charset="0"/>
              </a:rPr>
              <a:t>У підході спільної фільтрації ви переглядаєте користувачів, схожих на користувача, якому ви хотіли б порекомендувати </a:t>
            </a:r>
            <a:r>
              <a:rPr lang="uk-UA" sz="2200" dirty="0" smtClean="0">
                <a:latin typeface="Bad Script" panose="02000000000000000000" pitchFamily="2" charset="0"/>
              </a:rPr>
              <a:t>контент.</a:t>
            </a:r>
          </a:p>
          <a:p>
            <a:pPr marL="0" indent="457200" defTabSz="457200">
              <a:spcBef>
                <a:spcPts val="600"/>
              </a:spcBef>
              <a:buNone/>
            </a:pPr>
            <a:r>
              <a:rPr lang="uk-UA" sz="2200" dirty="0" smtClean="0">
                <a:latin typeface="Bad Script" panose="02000000000000000000" pitchFamily="2" charset="0"/>
              </a:rPr>
              <a:t>Ідея </a:t>
            </a:r>
            <a:r>
              <a:rPr lang="uk-UA" sz="2200" dirty="0">
                <a:latin typeface="Bad Script" panose="02000000000000000000" pitchFamily="2" charset="0"/>
              </a:rPr>
              <a:t>полягає в тому, що користувачі, які схожі за </a:t>
            </a:r>
            <a:r>
              <a:rPr lang="uk-UA" sz="2200" dirty="0" smtClean="0">
                <a:latin typeface="Bad Script" panose="02000000000000000000" pitchFamily="2" charset="0"/>
              </a:rPr>
              <a:t>контентом, який </a:t>
            </a:r>
            <a:r>
              <a:rPr lang="uk-UA" sz="2200" dirty="0">
                <a:latin typeface="Bad Script" panose="02000000000000000000" pitchFamily="2" charset="0"/>
              </a:rPr>
              <a:t>їм </a:t>
            </a:r>
            <a:r>
              <a:rPr lang="uk-UA" sz="2200" dirty="0" smtClean="0">
                <a:latin typeface="Bad Script" panose="02000000000000000000" pitchFamily="2" charset="0"/>
              </a:rPr>
              <a:t>подобається</a:t>
            </a:r>
            <a:r>
              <a:rPr lang="uk-UA" sz="2200" dirty="0">
                <a:latin typeface="Bad Script" panose="02000000000000000000" pitchFamily="2" charset="0"/>
              </a:rPr>
              <a:t>, також хотітимуть </a:t>
            </a:r>
            <a:r>
              <a:rPr lang="uk-UA" sz="2200" dirty="0" smtClean="0">
                <a:latin typeface="Bad Script" panose="02000000000000000000" pitchFamily="2" charset="0"/>
              </a:rPr>
              <a:t>контент, який </a:t>
            </a:r>
            <a:r>
              <a:rPr lang="uk-UA" sz="2200" dirty="0">
                <a:latin typeface="Bad Script" panose="02000000000000000000" pitchFamily="2" charset="0"/>
              </a:rPr>
              <a:t>вони не бачили, але </a:t>
            </a:r>
            <a:r>
              <a:rPr lang="uk-UA" sz="2200" dirty="0" smtClean="0">
                <a:latin typeface="Bad Script" panose="02000000000000000000" pitchFamily="2" charset="0"/>
              </a:rPr>
              <a:t>який сподобається </a:t>
            </a:r>
            <a:r>
              <a:rPr lang="uk-UA" sz="2200" dirty="0">
                <a:latin typeface="Bad Script" panose="02000000000000000000" pitchFamily="2" charset="0"/>
              </a:rPr>
              <a:t>схожому користувачеві.</a:t>
            </a:r>
          </a:p>
        </p:txBody>
      </p:sp>
      <mc:AlternateContent xmlns:mc="http://schemas.openxmlformats.org/markup-compatibility/2006" xmlns:a14="http://schemas.microsoft.com/office/drawing/2010/main">
        <mc:Choice Requires="a14">
          <p:graphicFrame>
            <p:nvGraphicFramePr>
              <p:cNvPr id="6" name="Объект 5"/>
              <p:cNvGraphicFramePr>
                <a:graphicFrameLocks noGrp="1"/>
              </p:cNvGraphicFramePr>
              <p:nvPr>
                <p:ph sz="half" idx="2"/>
                <p:extLst/>
              </p:nvPr>
            </p:nvGraphicFramePr>
            <p:xfrm>
              <a:off x="6089649" y="1366838"/>
              <a:ext cx="5405665" cy="1483360"/>
            </p:xfrm>
            <a:graphic>
              <a:graphicData uri="http://schemas.openxmlformats.org/drawingml/2006/table">
                <a:tbl>
                  <a:tblPr firstRow="1" bandRow="1">
                    <a:tableStyleId>{0E3FDE45-AF77-4B5C-9715-49D594BDF05E}</a:tableStyleId>
                  </a:tblPr>
                  <a:tblGrid>
                    <a:gridCol w="1625932">
                      <a:extLst>
                        <a:ext uri="{9D8B030D-6E8A-4147-A177-3AD203B41FA5}">
                          <a16:colId xmlns:a16="http://schemas.microsoft.com/office/drawing/2014/main" val="1710479481"/>
                        </a:ext>
                      </a:extLst>
                    </a:gridCol>
                    <a:gridCol w="942699">
                      <a:extLst>
                        <a:ext uri="{9D8B030D-6E8A-4147-A177-3AD203B41FA5}">
                          <a16:colId xmlns:a16="http://schemas.microsoft.com/office/drawing/2014/main" val="2620258623"/>
                        </a:ext>
                      </a:extLst>
                    </a:gridCol>
                    <a:gridCol w="893141">
                      <a:extLst>
                        <a:ext uri="{9D8B030D-6E8A-4147-A177-3AD203B41FA5}">
                          <a16:colId xmlns:a16="http://schemas.microsoft.com/office/drawing/2014/main" val="2483067645"/>
                        </a:ext>
                      </a:extLst>
                    </a:gridCol>
                    <a:gridCol w="852212">
                      <a:extLst>
                        <a:ext uri="{9D8B030D-6E8A-4147-A177-3AD203B41FA5}">
                          <a16:colId xmlns:a16="http://schemas.microsoft.com/office/drawing/2014/main" val="59719503"/>
                        </a:ext>
                      </a:extLst>
                    </a:gridCol>
                    <a:gridCol w="1091681">
                      <a:extLst>
                        <a:ext uri="{9D8B030D-6E8A-4147-A177-3AD203B41FA5}">
                          <a16:colId xmlns:a16="http://schemas.microsoft.com/office/drawing/2014/main" val="11561924"/>
                        </a:ext>
                      </a:extLst>
                    </a:gridCol>
                  </a:tblGrid>
                  <a:tr h="370840">
                    <a:tc>
                      <a:txBody>
                        <a:bodyPr/>
                        <a:lstStyle/>
                        <a:p>
                          <a14:m>
                            <m:oMath xmlns:m="http://schemas.openxmlformats.org/officeDocument/2006/math">
                              <m:sSub>
                                <m:sSubPr>
                                  <m:ctrlPr>
                                    <a:rPr lang="uk-UA" sz="1500" b="0" i="1" smtClean="0">
                                      <a:latin typeface="Cambria Math" panose="02040503050406030204" pitchFamily="18" charset="0"/>
                                    </a:rPr>
                                  </m:ctrlPr>
                                </m:sSubPr>
                                <m:e>
                                  <m:r>
                                    <a:rPr lang="en-US" sz="1500" b="0" i="1" smtClean="0">
                                      <a:latin typeface="Cambria Math" panose="02040503050406030204" pitchFamily="18" charset="0"/>
                                    </a:rPr>
                                    <m:t>𝐾</m:t>
                                  </m:r>
                                </m:e>
                                <m:sub>
                                  <m:r>
                                    <a:rPr lang="en-US" sz="1500" b="0" i="1" smtClean="0">
                                      <a:latin typeface="Cambria Math" panose="02040503050406030204" pitchFamily="18" charset="0"/>
                                    </a:rPr>
                                    <m:t>𝑖</m:t>
                                  </m:r>
                                  <m:r>
                                    <a:rPr lang="en-US" sz="1500" b="0" i="1" smtClean="0">
                                      <a:latin typeface="Cambria Math" panose="02040503050406030204" pitchFamily="18" charset="0"/>
                                    </a:rPr>
                                    <m:t>=</m:t>
                                  </m:r>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1,</m:t>
                                      </m:r>
                                      <m:r>
                                        <a:rPr lang="en-US" sz="1500" b="0" i="1" smtClean="0">
                                          <a:latin typeface="Cambria Math" panose="02040503050406030204" pitchFamily="18" charset="0"/>
                                        </a:rPr>
                                        <m:t>𝑛</m:t>
                                      </m:r>
                                    </m:e>
                                  </m:d>
                                </m:sub>
                              </m:sSub>
                            </m:oMath>
                          </a14:m>
                          <a:r>
                            <a:rPr lang="en-US" sz="1500" b="0" dirty="0" smtClean="0"/>
                            <a:t>\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𝐼</m:t>
                                  </m:r>
                                </m:e>
                                <m:sub>
                                  <m:r>
                                    <a:rPr lang="en-US" sz="1500" b="0" i="1" smtClean="0">
                                      <a:latin typeface="Cambria Math" panose="02040503050406030204" pitchFamily="18" charset="0"/>
                                    </a:rPr>
                                    <m:t>𝑗</m:t>
                                  </m:r>
                                  <m:r>
                                    <a:rPr lang="en-US" sz="1500" b="0" i="1" smtClean="0">
                                      <a:latin typeface="Cambria Math" panose="02040503050406030204" pitchFamily="18" charset="0"/>
                                    </a:rPr>
                                    <m:t>=</m:t>
                                  </m:r>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1,</m:t>
                                      </m:r>
                                      <m:r>
                                        <a:rPr lang="en-US" sz="1500" b="0" i="1" smtClean="0">
                                          <a:latin typeface="Cambria Math" panose="02040503050406030204" pitchFamily="18" charset="0"/>
                                        </a:rPr>
                                        <m:t>𝑚</m:t>
                                      </m:r>
                                    </m:e>
                                  </m:d>
                                </m:sub>
                              </m:sSub>
                            </m:oMath>
                          </a14:m>
                          <a:endParaRPr lang="uk-UA" sz="1500" dirty="0"/>
                        </a:p>
                      </a:txBody>
                      <a:tcPr/>
                    </a:tc>
                    <a:tc>
                      <a:txBody>
                        <a:bodyPr/>
                        <a:lstStyle/>
                        <a:p>
                          <a:r>
                            <a:rPr lang="uk-UA" sz="1600" b="0" dirty="0" smtClean="0"/>
                            <a:t>Відео 1</a:t>
                          </a:r>
                          <a:endParaRPr lang="uk-UA" sz="1600" b="0" dirty="0"/>
                        </a:p>
                      </a:txBody>
                      <a:tcPr/>
                    </a:tc>
                    <a:tc>
                      <a:txBody>
                        <a:bodyPr/>
                        <a:lstStyle/>
                        <a:p>
                          <a:r>
                            <a:rPr lang="uk-UA" sz="1600" b="0" dirty="0" smtClean="0"/>
                            <a:t>Відео 2</a:t>
                          </a:r>
                          <a:endParaRPr lang="uk-UA" sz="1600" b="0" dirty="0"/>
                        </a:p>
                      </a:txBody>
                      <a:tcPr/>
                    </a:tc>
                    <a:tc>
                      <a:txBody>
                        <a:bodyPr/>
                        <a:lstStyle/>
                        <a:p>
                          <a:r>
                            <a:rPr lang="uk-UA" sz="1600" b="0" dirty="0" smtClean="0"/>
                            <a:t>Відео 3</a:t>
                          </a:r>
                          <a:endParaRPr lang="uk-UA"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b="0" dirty="0" smtClean="0"/>
                            <a:t>Відео 4</a:t>
                          </a:r>
                        </a:p>
                      </a:txBody>
                      <a:tcPr/>
                    </a:tc>
                    <a:extLst>
                      <a:ext uri="{0D108BD9-81ED-4DB2-BD59-A6C34878D82A}">
                        <a16:rowId xmlns:a16="http://schemas.microsoft.com/office/drawing/2014/main" val="1015438753"/>
                      </a:ext>
                    </a:extLst>
                  </a:tr>
                  <a:tr h="370840">
                    <a:tc>
                      <a:txBody>
                        <a:bodyPr/>
                        <a:lstStyle/>
                        <a:p>
                          <a:r>
                            <a:rPr lang="uk-UA" sz="1600" dirty="0" smtClean="0"/>
                            <a:t>Користувач 1</a:t>
                          </a:r>
                          <a:endParaRPr lang="uk-UA" sz="1600" dirty="0"/>
                        </a:p>
                      </a:txBody>
                      <a:tcPr/>
                    </a:tc>
                    <a:tc>
                      <a:txBody>
                        <a:bodyPr/>
                        <a:lstStyle/>
                        <a:p>
                          <a:pPr algn="ctr"/>
                          <a:r>
                            <a:rPr lang="ru-RU" dirty="0" smtClean="0"/>
                            <a:t>1</a:t>
                          </a:r>
                          <a:endParaRPr lang="uk-UA" dirty="0"/>
                        </a:p>
                      </a:txBody>
                      <a:tcPr/>
                    </a:tc>
                    <a:tc>
                      <a:txBody>
                        <a:bodyPr/>
                        <a:lstStyle/>
                        <a:p>
                          <a:pPr algn="ctr"/>
                          <a:r>
                            <a:rPr lang="uk-UA" dirty="0" smtClean="0"/>
                            <a:t>3</a:t>
                          </a:r>
                          <a:endParaRPr lang="uk-UA" dirty="0"/>
                        </a:p>
                      </a:txBody>
                      <a:tcPr/>
                    </a:tc>
                    <a:tc>
                      <a:txBody>
                        <a:bodyPr/>
                        <a:lstStyle/>
                        <a:p>
                          <a:pPr algn="ctr"/>
                          <a:r>
                            <a:rPr lang="uk-UA" dirty="0" smtClean="0"/>
                            <a:t>2</a:t>
                          </a:r>
                          <a:endParaRPr lang="uk-UA" dirty="0"/>
                        </a:p>
                      </a:txBody>
                      <a:tcPr/>
                    </a:tc>
                    <a:tc>
                      <a:txBody>
                        <a:bodyPr/>
                        <a:lstStyle/>
                        <a:p>
                          <a:pPr algn="ctr"/>
                          <a:r>
                            <a:rPr lang="uk-UA" dirty="0" smtClean="0"/>
                            <a:t>4</a:t>
                          </a:r>
                          <a:endParaRPr lang="uk-UA" dirty="0"/>
                        </a:p>
                      </a:txBody>
                      <a:tcPr/>
                    </a:tc>
                    <a:extLst>
                      <a:ext uri="{0D108BD9-81ED-4DB2-BD59-A6C34878D82A}">
                        <a16:rowId xmlns:a16="http://schemas.microsoft.com/office/drawing/2014/main" val="19453840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dirty="0" smtClean="0"/>
                            <a:t>2</a:t>
                          </a:r>
                          <a:endParaRPr lang="uk-UA" sz="1600" dirty="0" smtClean="0"/>
                        </a:p>
                      </a:txBody>
                      <a:tcPr/>
                    </a:tc>
                    <a:tc>
                      <a:txBody>
                        <a:bodyPr/>
                        <a:lstStyle/>
                        <a:p>
                          <a:pPr algn="ctr"/>
                          <a:r>
                            <a:rPr lang="uk-UA" dirty="0" smtClean="0"/>
                            <a:t>2</a:t>
                          </a:r>
                          <a:endParaRPr lang="uk-UA" dirty="0"/>
                        </a:p>
                      </a:txBody>
                      <a:tcPr/>
                    </a:tc>
                    <a:tc>
                      <a:txBody>
                        <a:bodyPr/>
                        <a:lstStyle/>
                        <a:p>
                          <a:pPr algn="ctr"/>
                          <a:r>
                            <a:rPr lang="uk-UA" dirty="0" smtClean="0"/>
                            <a:t>2</a:t>
                          </a:r>
                          <a:endParaRPr lang="uk-UA" dirty="0"/>
                        </a:p>
                      </a:txBody>
                      <a:tcPr/>
                    </a:tc>
                    <a:tc>
                      <a:txBody>
                        <a:bodyPr/>
                        <a:lstStyle/>
                        <a:p>
                          <a:pPr algn="ctr"/>
                          <a:r>
                            <a:rPr lang="uk-UA" dirty="0" smtClean="0"/>
                            <a:t>3</a:t>
                          </a:r>
                          <a:endParaRPr lang="uk-UA" dirty="0"/>
                        </a:p>
                      </a:txBody>
                      <a:tcPr/>
                    </a:tc>
                    <a:tc>
                      <a:txBody>
                        <a:bodyPr/>
                        <a:lstStyle/>
                        <a:p>
                          <a:pPr algn="ctr"/>
                          <a:r>
                            <a:rPr lang="uk-UA" dirty="0" smtClean="0"/>
                            <a:t>3</a:t>
                          </a:r>
                          <a:endParaRPr lang="uk-UA" dirty="0"/>
                        </a:p>
                      </a:txBody>
                      <a:tcPr/>
                    </a:tc>
                    <a:extLst>
                      <a:ext uri="{0D108BD9-81ED-4DB2-BD59-A6C34878D82A}">
                        <a16:rowId xmlns:a16="http://schemas.microsoft.com/office/drawing/2014/main" val="3437232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3</a:t>
                          </a:r>
                        </a:p>
                      </a:txBody>
                      <a:tcPr/>
                    </a:tc>
                    <a:tc>
                      <a:txBody>
                        <a:bodyPr/>
                        <a:lstStyle/>
                        <a:p>
                          <a:pPr algn="ctr"/>
                          <a:r>
                            <a:rPr lang="uk-UA" dirty="0" smtClean="0"/>
                            <a:t>2</a:t>
                          </a:r>
                          <a:endParaRPr lang="uk-UA" dirty="0"/>
                        </a:p>
                      </a:txBody>
                      <a:tcPr/>
                    </a:tc>
                    <a:tc>
                      <a:txBody>
                        <a:bodyPr/>
                        <a:lstStyle/>
                        <a:p>
                          <a:pPr algn="ctr"/>
                          <a:r>
                            <a:rPr lang="uk-UA" dirty="0" smtClean="0"/>
                            <a:t>3</a:t>
                          </a:r>
                          <a:endParaRPr lang="uk-UA" dirty="0"/>
                        </a:p>
                      </a:txBody>
                      <a:tcPr/>
                    </a:tc>
                    <a:tc>
                      <a:txBody>
                        <a:bodyPr/>
                        <a:lstStyle/>
                        <a:p>
                          <a:pPr algn="ctr"/>
                          <a:r>
                            <a:rPr lang="uk-UA" dirty="0" smtClean="0"/>
                            <a:t>2</a:t>
                          </a:r>
                          <a:endParaRPr lang="uk-UA" dirty="0"/>
                        </a:p>
                      </a:txBody>
                      <a:tcPr/>
                    </a:tc>
                    <a:tc>
                      <a:txBody>
                        <a:bodyPr/>
                        <a:lstStyle/>
                        <a:p>
                          <a:pPr algn="ctr"/>
                          <a:r>
                            <a:rPr lang="uk-UA" dirty="0" smtClean="0"/>
                            <a:t>5</a:t>
                          </a:r>
                          <a:endParaRPr lang="uk-UA" dirty="0"/>
                        </a:p>
                      </a:txBody>
                      <a:tcPr/>
                    </a:tc>
                    <a:extLst>
                      <a:ext uri="{0D108BD9-81ED-4DB2-BD59-A6C34878D82A}">
                        <a16:rowId xmlns:a16="http://schemas.microsoft.com/office/drawing/2014/main" val="2515168711"/>
                      </a:ext>
                    </a:extLst>
                  </a:tr>
                </a:tbl>
              </a:graphicData>
            </a:graphic>
          </p:graphicFrame>
        </mc:Choice>
        <mc:Fallback xmlns="">
          <p:graphicFrame>
            <p:nvGraphicFramePr>
              <p:cNvPr id="6" name="Объект 5"/>
              <p:cNvGraphicFramePr>
                <a:graphicFrameLocks noGrp="1"/>
              </p:cNvGraphicFramePr>
              <p:nvPr>
                <p:ph sz="half" idx="2"/>
                <p:extLst>
                  <p:ext uri="{D42A27DB-BD31-4B8C-83A1-F6EECF244321}">
                    <p14:modId xmlns:p14="http://schemas.microsoft.com/office/powerpoint/2010/main" val="1164275714"/>
                  </p:ext>
                </p:extLst>
              </p:nvPr>
            </p:nvGraphicFramePr>
            <p:xfrm>
              <a:off x="6089649" y="1366838"/>
              <a:ext cx="5405665" cy="1483360"/>
            </p:xfrm>
            <a:graphic>
              <a:graphicData uri="http://schemas.openxmlformats.org/drawingml/2006/table">
                <a:tbl>
                  <a:tblPr firstRow="1" bandRow="1">
                    <a:tableStyleId>{0E3FDE45-AF77-4B5C-9715-49D594BDF05E}</a:tableStyleId>
                  </a:tblPr>
                  <a:tblGrid>
                    <a:gridCol w="1625932">
                      <a:extLst>
                        <a:ext uri="{9D8B030D-6E8A-4147-A177-3AD203B41FA5}">
                          <a16:colId xmlns:a16="http://schemas.microsoft.com/office/drawing/2014/main" val="1710479481"/>
                        </a:ext>
                      </a:extLst>
                    </a:gridCol>
                    <a:gridCol w="942699">
                      <a:extLst>
                        <a:ext uri="{9D8B030D-6E8A-4147-A177-3AD203B41FA5}">
                          <a16:colId xmlns:a16="http://schemas.microsoft.com/office/drawing/2014/main" val="2620258623"/>
                        </a:ext>
                      </a:extLst>
                    </a:gridCol>
                    <a:gridCol w="893141">
                      <a:extLst>
                        <a:ext uri="{9D8B030D-6E8A-4147-A177-3AD203B41FA5}">
                          <a16:colId xmlns:a16="http://schemas.microsoft.com/office/drawing/2014/main" val="2483067645"/>
                        </a:ext>
                      </a:extLst>
                    </a:gridCol>
                    <a:gridCol w="852212">
                      <a:extLst>
                        <a:ext uri="{9D8B030D-6E8A-4147-A177-3AD203B41FA5}">
                          <a16:colId xmlns:a16="http://schemas.microsoft.com/office/drawing/2014/main" val="59719503"/>
                        </a:ext>
                      </a:extLst>
                    </a:gridCol>
                    <a:gridCol w="1091681">
                      <a:extLst>
                        <a:ext uri="{9D8B030D-6E8A-4147-A177-3AD203B41FA5}">
                          <a16:colId xmlns:a16="http://schemas.microsoft.com/office/drawing/2014/main" val="11561924"/>
                        </a:ext>
                      </a:extLst>
                    </a:gridCol>
                  </a:tblGrid>
                  <a:tr h="370840">
                    <a:tc>
                      <a:txBody>
                        <a:bodyPr/>
                        <a:lstStyle/>
                        <a:p>
                          <a:endParaRPr lang="uk-UA"/>
                        </a:p>
                      </a:txBody>
                      <a:tcPr>
                        <a:blipFill>
                          <a:blip r:embed="rId3"/>
                          <a:stretch>
                            <a:fillRect t="-6557" r="-232959" b="-322951"/>
                          </a:stretch>
                        </a:blipFill>
                      </a:tcPr>
                    </a:tc>
                    <a:tc>
                      <a:txBody>
                        <a:bodyPr/>
                        <a:lstStyle/>
                        <a:p>
                          <a:r>
                            <a:rPr lang="uk-UA" sz="1600" b="0" dirty="0" smtClean="0"/>
                            <a:t>Відео 1</a:t>
                          </a:r>
                          <a:endParaRPr lang="uk-UA" sz="1600" b="0" dirty="0"/>
                        </a:p>
                      </a:txBody>
                      <a:tcPr/>
                    </a:tc>
                    <a:tc>
                      <a:txBody>
                        <a:bodyPr/>
                        <a:lstStyle/>
                        <a:p>
                          <a:r>
                            <a:rPr lang="uk-UA" sz="1600" b="0" dirty="0" smtClean="0"/>
                            <a:t>Відео 2</a:t>
                          </a:r>
                          <a:endParaRPr lang="uk-UA" sz="1600" b="0" dirty="0"/>
                        </a:p>
                      </a:txBody>
                      <a:tcPr/>
                    </a:tc>
                    <a:tc>
                      <a:txBody>
                        <a:bodyPr/>
                        <a:lstStyle/>
                        <a:p>
                          <a:r>
                            <a:rPr lang="uk-UA" sz="1600" b="0" dirty="0" smtClean="0"/>
                            <a:t>Відео 3</a:t>
                          </a:r>
                          <a:endParaRPr lang="uk-UA"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b="0" dirty="0" smtClean="0"/>
                            <a:t>Відео 4</a:t>
                          </a:r>
                        </a:p>
                      </a:txBody>
                      <a:tcPr/>
                    </a:tc>
                    <a:extLst>
                      <a:ext uri="{0D108BD9-81ED-4DB2-BD59-A6C34878D82A}">
                        <a16:rowId xmlns:a16="http://schemas.microsoft.com/office/drawing/2014/main" val="1015438753"/>
                      </a:ext>
                    </a:extLst>
                  </a:tr>
                  <a:tr h="370840">
                    <a:tc>
                      <a:txBody>
                        <a:bodyPr/>
                        <a:lstStyle/>
                        <a:p>
                          <a:r>
                            <a:rPr lang="uk-UA" sz="1600" dirty="0" smtClean="0"/>
                            <a:t>Користувач 1</a:t>
                          </a:r>
                          <a:endParaRPr lang="uk-UA" sz="1600" dirty="0"/>
                        </a:p>
                      </a:txBody>
                      <a:tcPr/>
                    </a:tc>
                    <a:tc>
                      <a:txBody>
                        <a:bodyPr/>
                        <a:lstStyle/>
                        <a:p>
                          <a:pPr algn="ctr"/>
                          <a:r>
                            <a:rPr lang="ru-RU" dirty="0" smtClean="0"/>
                            <a:t>1</a:t>
                          </a:r>
                          <a:endParaRPr lang="uk-UA" dirty="0"/>
                        </a:p>
                      </a:txBody>
                      <a:tcPr/>
                    </a:tc>
                    <a:tc>
                      <a:txBody>
                        <a:bodyPr/>
                        <a:lstStyle/>
                        <a:p>
                          <a:pPr algn="ctr"/>
                          <a:r>
                            <a:rPr lang="uk-UA" dirty="0" smtClean="0"/>
                            <a:t>3</a:t>
                          </a:r>
                          <a:endParaRPr lang="uk-UA" dirty="0"/>
                        </a:p>
                      </a:txBody>
                      <a:tcPr/>
                    </a:tc>
                    <a:tc>
                      <a:txBody>
                        <a:bodyPr/>
                        <a:lstStyle/>
                        <a:p>
                          <a:pPr algn="ctr"/>
                          <a:r>
                            <a:rPr lang="uk-UA" dirty="0" smtClean="0"/>
                            <a:t>2</a:t>
                          </a:r>
                          <a:endParaRPr lang="uk-UA" dirty="0"/>
                        </a:p>
                      </a:txBody>
                      <a:tcPr/>
                    </a:tc>
                    <a:tc>
                      <a:txBody>
                        <a:bodyPr/>
                        <a:lstStyle/>
                        <a:p>
                          <a:pPr algn="ctr"/>
                          <a:r>
                            <a:rPr lang="uk-UA" dirty="0" smtClean="0"/>
                            <a:t>4</a:t>
                          </a:r>
                          <a:endParaRPr lang="uk-UA" dirty="0"/>
                        </a:p>
                      </a:txBody>
                      <a:tcPr/>
                    </a:tc>
                    <a:extLst>
                      <a:ext uri="{0D108BD9-81ED-4DB2-BD59-A6C34878D82A}">
                        <a16:rowId xmlns:a16="http://schemas.microsoft.com/office/drawing/2014/main" val="19453840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dirty="0" smtClean="0"/>
                            <a:t>2</a:t>
                          </a:r>
                          <a:endParaRPr lang="uk-UA" sz="1600" dirty="0" smtClean="0"/>
                        </a:p>
                      </a:txBody>
                      <a:tcPr/>
                    </a:tc>
                    <a:tc>
                      <a:txBody>
                        <a:bodyPr/>
                        <a:lstStyle/>
                        <a:p>
                          <a:pPr algn="ctr"/>
                          <a:r>
                            <a:rPr lang="uk-UA" dirty="0" smtClean="0"/>
                            <a:t>2</a:t>
                          </a:r>
                          <a:endParaRPr lang="uk-UA" dirty="0"/>
                        </a:p>
                      </a:txBody>
                      <a:tcPr/>
                    </a:tc>
                    <a:tc>
                      <a:txBody>
                        <a:bodyPr/>
                        <a:lstStyle/>
                        <a:p>
                          <a:pPr algn="ctr"/>
                          <a:r>
                            <a:rPr lang="uk-UA" dirty="0" smtClean="0"/>
                            <a:t>2</a:t>
                          </a:r>
                          <a:endParaRPr lang="uk-UA" dirty="0"/>
                        </a:p>
                      </a:txBody>
                      <a:tcPr/>
                    </a:tc>
                    <a:tc>
                      <a:txBody>
                        <a:bodyPr/>
                        <a:lstStyle/>
                        <a:p>
                          <a:pPr algn="ctr"/>
                          <a:r>
                            <a:rPr lang="uk-UA" dirty="0" smtClean="0"/>
                            <a:t>3</a:t>
                          </a:r>
                          <a:endParaRPr lang="uk-UA" dirty="0"/>
                        </a:p>
                      </a:txBody>
                      <a:tcPr/>
                    </a:tc>
                    <a:tc>
                      <a:txBody>
                        <a:bodyPr/>
                        <a:lstStyle/>
                        <a:p>
                          <a:pPr algn="ctr"/>
                          <a:r>
                            <a:rPr lang="uk-UA" dirty="0" smtClean="0"/>
                            <a:t>3</a:t>
                          </a:r>
                          <a:endParaRPr lang="uk-UA" dirty="0"/>
                        </a:p>
                      </a:txBody>
                      <a:tcPr/>
                    </a:tc>
                    <a:extLst>
                      <a:ext uri="{0D108BD9-81ED-4DB2-BD59-A6C34878D82A}">
                        <a16:rowId xmlns:a16="http://schemas.microsoft.com/office/drawing/2014/main" val="34372325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3</a:t>
                          </a:r>
                        </a:p>
                      </a:txBody>
                      <a:tcPr/>
                    </a:tc>
                    <a:tc>
                      <a:txBody>
                        <a:bodyPr/>
                        <a:lstStyle/>
                        <a:p>
                          <a:pPr algn="ctr"/>
                          <a:r>
                            <a:rPr lang="uk-UA" dirty="0" smtClean="0"/>
                            <a:t>2</a:t>
                          </a:r>
                          <a:endParaRPr lang="uk-UA" dirty="0"/>
                        </a:p>
                      </a:txBody>
                      <a:tcPr/>
                    </a:tc>
                    <a:tc>
                      <a:txBody>
                        <a:bodyPr/>
                        <a:lstStyle/>
                        <a:p>
                          <a:pPr algn="ctr"/>
                          <a:r>
                            <a:rPr lang="uk-UA" dirty="0" smtClean="0"/>
                            <a:t>3</a:t>
                          </a:r>
                          <a:endParaRPr lang="uk-UA" dirty="0"/>
                        </a:p>
                      </a:txBody>
                      <a:tcPr/>
                    </a:tc>
                    <a:tc>
                      <a:txBody>
                        <a:bodyPr/>
                        <a:lstStyle/>
                        <a:p>
                          <a:pPr algn="ctr"/>
                          <a:r>
                            <a:rPr lang="uk-UA" dirty="0" smtClean="0"/>
                            <a:t>2</a:t>
                          </a:r>
                          <a:endParaRPr lang="uk-UA" dirty="0"/>
                        </a:p>
                      </a:txBody>
                      <a:tcPr/>
                    </a:tc>
                    <a:tc>
                      <a:txBody>
                        <a:bodyPr/>
                        <a:lstStyle/>
                        <a:p>
                          <a:pPr algn="ctr"/>
                          <a:r>
                            <a:rPr lang="uk-UA" dirty="0" smtClean="0"/>
                            <a:t>5</a:t>
                          </a:r>
                          <a:endParaRPr lang="uk-UA" dirty="0"/>
                        </a:p>
                      </a:txBody>
                      <a:tcPr/>
                    </a:tc>
                    <a:extLst>
                      <a:ext uri="{0D108BD9-81ED-4DB2-BD59-A6C34878D82A}">
                        <a16:rowId xmlns:a16="http://schemas.microsoft.com/office/drawing/2014/main" val="251516871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Таблица 6"/>
              <p:cNvGraphicFramePr>
                <a:graphicFrameLocks noGrp="1"/>
              </p:cNvGraphicFramePr>
              <p:nvPr>
                <p:extLst/>
              </p:nvPr>
            </p:nvGraphicFramePr>
            <p:xfrm>
              <a:off x="6227948" y="3972634"/>
              <a:ext cx="5129066" cy="1490741"/>
            </p:xfrm>
            <a:graphic>
              <a:graphicData uri="http://schemas.openxmlformats.org/drawingml/2006/table">
                <a:tbl>
                  <a:tblPr firstRow="1" bandRow="1">
                    <a:tableStyleId>{0E3FDE45-AF77-4B5C-9715-49D594BDF05E}</a:tableStyleId>
                  </a:tblPr>
                  <a:tblGrid>
                    <a:gridCol w="1692013">
                      <a:extLst>
                        <a:ext uri="{9D8B030D-6E8A-4147-A177-3AD203B41FA5}">
                          <a16:colId xmlns:a16="http://schemas.microsoft.com/office/drawing/2014/main" val="1608982977"/>
                        </a:ext>
                      </a:extLst>
                    </a:gridCol>
                    <a:gridCol w="839755">
                      <a:extLst>
                        <a:ext uri="{9D8B030D-6E8A-4147-A177-3AD203B41FA5}">
                          <a16:colId xmlns:a16="http://schemas.microsoft.com/office/drawing/2014/main" val="1428512267"/>
                        </a:ext>
                      </a:extLst>
                    </a:gridCol>
                    <a:gridCol w="830425">
                      <a:extLst>
                        <a:ext uri="{9D8B030D-6E8A-4147-A177-3AD203B41FA5}">
                          <a16:colId xmlns:a16="http://schemas.microsoft.com/office/drawing/2014/main" val="2785677311"/>
                        </a:ext>
                      </a:extLst>
                    </a:gridCol>
                    <a:gridCol w="867747">
                      <a:extLst>
                        <a:ext uri="{9D8B030D-6E8A-4147-A177-3AD203B41FA5}">
                          <a16:colId xmlns:a16="http://schemas.microsoft.com/office/drawing/2014/main" val="1474080159"/>
                        </a:ext>
                      </a:extLst>
                    </a:gridCol>
                    <a:gridCol w="899126">
                      <a:extLst>
                        <a:ext uri="{9D8B030D-6E8A-4147-A177-3AD203B41FA5}">
                          <a16:colId xmlns:a16="http://schemas.microsoft.com/office/drawing/2014/main" val="2508297147"/>
                        </a:ext>
                      </a:extLst>
                    </a:gridCol>
                  </a:tblGrid>
                  <a:tr h="378221">
                    <a:tc>
                      <a:txBody>
                        <a:bodyPr/>
                        <a:lstStyle/>
                        <a:p>
                          <a:pPr algn="ctr"/>
                          <a14:m>
                            <m:oMath xmlns:m="http://schemas.openxmlformats.org/officeDocument/2006/math">
                              <m:sSub>
                                <m:sSubPr>
                                  <m:ctrlPr>
                                    <a:rPr lang="uk-UA" sz="1600" b="0" i="1" smtClean="0">
                                      <a:latin typeface="Cambria Math" panose="02040503050406030204" pitchFamily="18" charset="0"/>
                                    </a:rPr>
                                  </m:ctrlPr>
                                </m:sSubPr>
                                <m:e>
                                  <m:r>
                                    <a:rPr lang="en-US" sz="1600" b="0" i="1" smtClean="0">
                                      <a:latin typeface="Cambria Math" panose="02040503050406030204" pitchFamily="18" charset="0"/>
                                    </a:rPr>
                                    <m:t>𝐾</m:t>
                                  </m:r>
                                </m:e>
                                <m:sub>
                                  <m:r>
                                    <a:rPr lang="en-US" sz="1600" b="0" i="1" smtClean="0">
                                      <a:latin typeface="Cambria Math" panose="02040503050406030204" pitchFamily="18" charset="0"/>
                                    </a:rPr>
                                    <m:t>𝑖</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𝑛</m:t>
                                      </m:r>
                                    </m:e>
                                  </m:d>
                                </m:sub>
                              </m:sSub>
                            </m:oMath>
                          </a14:m>
                          <a:r>
                            <a:rPr lang="en-US" sz="1600" b="0" dirty="0" smtClean="0"/>
                            <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𝑗</m:t>
                                  </m:r>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𝑚</m:t>
                                      </m:r>
                                    </m:e>
                                  </m:d>
                                </m:sub>
                              </m:sSub>
                            </m:oMath>
                          </a14:m>
                          <a:endParaRPr lang="uk-UA" sz="1600" b="0" dirty="0"/>
                        </a:p>
                      </a:txBody>
                      <a:tcPr/>
                    </a:tc>
                    <a:tc>
                      <a:txBody>
                        <a:bodyPr/>
                        <a:lstStyle/>
                        <a:p>
                          <a:r>
                            <a:rPr lang="uk-UA" sz="1500" b="0" dirty="0" smtClean="0"/>
                            <a:t>Відео 1</a:t>
                          </a:r>
                          <a:endParaRPr lang="uk-UA" sz="1500" b="0" dirty="0"/>
                        </a:p>
                      </a:txBody>
                      <a:tcPr/>
                    </a:tc>
                    <a:tc>
                      <a:txBody>
                        <a:bodyPr/>
                        <a:lstStyle/>
                        <a:p>
                          <a:r>
                            <a:rPr lang="uk-UA" sz="1500" b="0" dirty="0" smtClean="0"/>
                            <a:t>Відео 2</a:t>
                          </a:r>
                          <a:endParaRPr lang="uk-UA" sz="1500" b="0" dirty="0"/>
                        </a:p>
                      </a:txBody>
                      <a:tcPr/>
                    </a:tc>
                    <a:tc>
                      <a:txBody>
                        <a:bodyPr/>
                        <a:lstStyle/>
                        <a:p>
                          <a:r>
                            <a:rPr lang="uk-UA" sz="1500" b="0" dirty="0" smtClean="0"/>
                            <a:t>Відео 3</a:t>
                          </a:r>
                          <a:endParaRPr lang="uk-UA" sz="15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500" b="0" dirty="0" smtClean="0"/>
                            <a:t>Відео 4</a:t>
                          </a:r>
                        </a:p>
                      </a:txBody>
                      <a:tcPr/>
                    </a:tc>
                    <a:extLst>
                      <a:ext uri="{0D108BD9-81ED-4DB2-BD59-A6C34878D82A}">
                        <a16:rowId xmlns:a16="http://schemas.microsoft.com/office/drawing/2014/main" val="3674740872"/>
                      </a:ext>
                    </a:extLst>
                  </a:tr>
                  <a:tr h="370840">
                    <a:tc>
                      <a:txBody>
                        <a:bodyPr/>
                        <a:lstStyle/>
                        <a:p>
                          <a:r>
                            <a:rPr lang="uk-UA" sz="1600" dirty="0" smtClean="0"/>
                            <a:t>Користувач 1</a:t>
                          </a:r>
                          <a:endParaRPr lang="uk-UA" sz="1600" dirty="0"/>
                        </a:p>
                      </a:txBody>
                      <a:tcPr/>
                    </a:tc>
                    <a:tc>
                      <a:txBody>
                        <a:bodyPr/>
                        <a:lstStyle/>
                        <a:p>
                          <a:pPr algn="ctr"/>
                          <a:r>
                            <a:rPr lang="ru-RU" dirty="0" smtClean="0"/>
                            <a:t>1</a:t>
                          </a:r>
                          <a:endParaRPr lang="uk-UA" dirty="0"/>
                        </a:p>
                      </a:txBody>
                      <a:tcPr/>
                    </a:tc>
                    <a:tc>
                      <a:txBody>
                        <a:bodyPr/>
                        <a:lstStyle/>
                        <a:p>
                          <a:pPr algn="ctr"/>
                          <a:r>
                            <a:rPr lang="uk-UA" dirty="0" smtClean="0"/>
                            <a:t>0</a:t>
                          </a:r>
                          <a:endParaRPr lang="uk-UA" dirty="0"/>
                        </a:p>
                      </a:txBody>
                      <a:tcPr/>
                    </a:tc>
                    <a:tc>
                      <a:txBody>
                        <a:bodyPr/>
                        <a:lstStyle/>
                        <a:p>
                          <a:pPr algn="ctr"/>
                          <a:r>
                            <a:rPr lang="uk-UA" dirty="0" smtClean="0"/>
                            <a:t>1</a:t>
                          </a:r>
                          <a:endParaRPr lang="uk-UA" dirty="0"/>
                        </a:p>
                      </a:txBody>
                      <a:tcPr/>
                    </a:tc>
                    <a:tc>
                      <a:txBody>
                        <a:bodyPr/>
                        <a:lstStyle/>
                        <a:p>
                          <a:pPr algn="ctr"/>
                          <a:r>
                            <a:rPr lang="uk-UA" dirty="0" smtClean="0"/>
                            <a:t>0</a:t>
                          </a:r>
                          <a:endParaRPr lang="uk-UA" dirty="0"/>
                        </a:p>
                      </a:txBody>
                      <a:tcPr/>
                    </a:tc>
                    <a:extLst>
                      <a:ext uri="{0D108BD9-81ED-4DB2-BD59-A6C34878D82A}">
                        <a16:rowId xmlns:a16="http://schemas.microsoft.com/office/drawing/2014/main" val="2944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dirty="0" smtClean="0"/>
                            <a:t>2</a:t>
                          </a:r>
                          <a:endParaRPr lang="uk-UA" sz="1600" dirty="0" smtClean="0"/>
                        </a:p>
                      </a:txBody>
                      <a:tcPr/>
                    </a:tc>
                    <a:tc>
                      <a:txBody>
                        <a:bodyPr/>
                        <a:lstStyle/>
                        <a:p>
                          <a:pPr algn="ctr"/>
                          <a:r>
                            <a:rPr lang="uk-UA" dirty="0" smtClean="0"/>
                            <a:t>1</a:t>
                          </a:r>
                          <a:endParaRPr lang="uk-UA" dirty="0"/>
                        </a:p>
                      </a:txBody>
                      <a:tcPr/>
                    </a:tc>
                    <a:tc>
                      <a:txBody>
                        <a:bodyPr/>
                        <a:lstStyle/>
                        <a:p>
                          <a:pPr algn="ctr"/>
                          <a:r>
                            <a:rPr lang="uk-UA" dirty="0" smtClean="0"/>
                            <a:t>1</a:t>
                          </a:r>
                          <a:endParaRPr lang="uk-UA" dirty="0"/>
                        </a:p>
                      </a:txBody>
                      <a:tcPr/>
                    </a:tc>
                    <a:tc>
                      <a:txBody>
                        <a:bodyPr/>
                        <a:lstStyle/>
                        <a:p>
                          <a:pPr algn="ctr"/>
                          <a:r>
                            <a:rPr lang="uk-UA" dirty="0" smtClean="0"/>
                            <a:t>1</a:t>
                          </a:r>
                          <a:endParaRPr lang="uk-UA" dirty="0"/>
                        </a:p>
                      </a:txBody>
                      <a:tcPr/>
                    </a:tc>
                    <a:tc>
                      <a:txBody>
                        <a:bodyPr/>
                        <a:lstStyle/>
                        <a:p>
                          <a:pPr algn="ctr"/>
                          <a:r>
                            <a:rPr lang="uk-UA" dirty="0" smtClean="0"/>
                            <a:t>1</a:t>
                          </a:r>
                          <a:endParaRPr lang="uk-UA" dirty="0"/>
                        </a:p>
                      </a:txBody>
                      <a:tcPr/>
                    </a:tc>
                    <a:extLst>
                      <a:ext uri="{0D108BD9-81ED-4DB2-BD59-A6C34878D82A}">
                        <a16:rowId xmlns:a16="http://schemas.microsoft.com/office/drawing/2014/main" val="3347256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3</a:t>
                          </a:r>
                        </a:p>
                      </a:txBody>
                      <a:tcPr/>
                    </a:tc>
                    <a:tc>
                      <a:txBody>
                        <a:bodyPr/>
                        <a:lstStyle/>
                        <a:p>
                          <a:pPr algn="ctr"/>
                          <a:r>
                            <a:rPr lang="uk-UA" dirty="0" smtClean="0"/>
                            <a:t>1</a:t>
                          </a:r>
                          <a:endParaRPr lang="uk-UA" dirty="0"/>
                        </a:p>
                      </a:txBody>
                      <a:tcPr/>
                    </a:tc>
                    <a:tc>
                      <a:txBody>
                        <a:bodyPr/>
                        <a:lstStyle/>
                        <a:p>
                          <a:pPr algn="ctr"/>
                          <a:r>
                            <a:rPr lang="uk-UA" dirty="0" smtClean="0"/>
                            <a:t>0</a:t>
                          </a:r>
                          <a:endParaRPr lang="uk-UA" dirty="0"/>
                        </a:p>
                      </a:txBody>
                      <a:tcPr/>
                    </a:tc>
                    <a:tc>
                      <a:txBody>
                        <a:bodyPr/>
                        <a:lstStyle/>
                        <a:p>
                          <a:pPr algn="ctr"/>
                          <a:r>
                            <a:rPr lang="uk-UA" dirty="0" smtClean="0"/>
                            <a:t>0</a:t>
                          </a:r>
                          <a:endParaRPr lang="uk-UA" dirty="0"/>
                        </a:p>
                      </a:txBody>
                      <a:tcPr/>
                    </a:tc>
                    <a:tc>
                      <a:txBody>
                        <a:bodyPr/>
                        <a:lstStyle/>
                        <a:p>
                          <a:pPr algn="ctr"/>
                          <a:r>
                            <a:rPr lang="uk-UA" dirty="0" smtClean="0"/>
                            <a:t>0</a:t>
                          </a:r>
                          <a:endParaRPr lang="uk-UA" dirty="0"/>
                        </a:p>
                      </a:txBody>
                      <a:tcPr/>
                    </a:tc>
                    <a:extLst>
                      <a:ext uri="{0D108BD9-81ED-4DB2-BD59-A6C34878D82A}">
                        <a16:rowId xmlns:a16="http://schemas.microsoft.com/office/drawing/2014/main" val="3404595394"/>
                      </a:ext>
                    </a:extLst>
                  </a:tr>
                </a:tbl>
              </a:graphicData>
            </a:graphic>
          </p:graphicFrame>
        </mc:Choice>
        <mc:Fallback xmlns="">
          <p:graphicFrame>
            <p:nvGraphicFramePr>
              <p:cNvPr id="7" name="Таблица 6"/>
              <p:cNvGraphicFramePr>
                <a:graphicFrameLocks noGrp="1"/>
              </p:cNvGraphicFramePr>
              <p:nvPr>
                <p:extLst>
                  <p:ext uri="{D42A27DB-BD31-4B8C-83A1-F6EECF244321}">
                    <p14:modId xmlns:p14="http://schemas.microsoft.com/office/powerpoint/2010/main" val="439811544"/>
                  </p:ext>
                </p:extLst>
              </p:nvPr>
            </p:nvGraphicFramePr>
            <p:xfrm>
              <a:off x="6227948" y="3972634"/>
              <a:ext cx="5129066" cy="1490741"/>
            </p:xfrm>
            <a:graphic>
              <a:graphicData uri="http://schemas.openxmlformats.org/drawingml/2006/table">
                <a:tbl>
                  <a:tblPr firstRow="1" bandRow="1">
                    <a:tableStyleId>{0E3FDE45-AF77-4B5C-9715-49D594BDF05E}</a:tableStyleId>
                  </a:tblPr>
                  <a:tblGrid>
                    <a:gridCol w="1692013">
                      <a:extLst>
                        <a:ext uri="{9D8B030D-6E8A-4147-A177-3AD203B41FA5}">
                          <a16:colId xmlns:a16="http://schemas.microsoft.com/office/drawing/2014/main" val="1608982977"/>
                        </a:ext>
                      </a:extLst>
                    </a:gridCol>
                    <a:gridCol w="839755">
                      <a:extLst>
                        <a:ext uri="{9D8B030D-6E8A-4147-A177-3AD203B41FA5}">
                          <a16:colId xmlns:a16="http://schemas.microsoft.com/office/drawing/2014/main" val="1428512267"/>
                        </a:ext>
                      </a:extLst>
                    </a:gridCol>
                    <a:gridCol w="830425">
                      <a:extLst>
                        <a:ext uri="{9D8B030D-6E8A-4147-A177-3AD203B41FA5}">
                          <a16:colId xmlns:a16="http://schemas.microsoft.com/office/drawing/2014/main" val="2785677311"/>
                        </a:ext>
                      </a:extLst>
                    </a:gridCol>
                    <a:gridCol w="867747">
                      <a:extLst>
                        <a:ext uri="{9D8B030D-6E8A-4147-A177-3AD203B41FA5}">
                          <a16:colId xmlns:a16="http://schemas.microsoft.com/office/drawing/2014/main" val="1474080159"/>
                        </a:ext>
                      </a:extLst>
                    </a:gridCol>
                    <a:gridCol w="899126">
                      <a:extLst>
                        <a:ext uri="{9D8B030D-6E8A-4147-A177-3AD203B41FA5}">
                          <a16:colId xmlns:a16="http://schemas.microsoft.com/office/drawing/2014/main" val="2508297147"/>
                        </a:ext>
                      </a:extLst>
                    </a:gridCol>
                  </a:tblGrid>
                  <a:tr h="378221">
                    <a:tc>
                      <a:txBody>
                        <a:bodyPr/>
                        <a:lstStyle/>
                        <a:p>
                          <a:endParaRPr lang="uk-UA"/>
                        </a:p>
                      </a:txBody>
                      <a:tcPr>
                        <a:blipFill>
                          <a:blip r:embed="rId4"/>
                          <a:stretch>
                            <a:fillRect t="-4839" r="-203597" b="-317742"/>
                          </a:stretch>
                        </a:blipFill>
                      </a:tcPr>
                    </a:tc>
                    <a:tc>
                      <a:txBody>
                        <a:bodyPr/>
                        <a:lstStyle/>
                        <a:p>
                          <a:r>
                            <a:rPr lang="uk-UA" sz="1500" b="0" dirty="0" smtClean="0"/>
                            <a:t>Відео 1</a:t>
                          </a:r>
                          <a:endParaRPr lang="uk-UA" sz="1500" b="0" dirty="0"/>
                        </a:p>
                      </a:txBody>
                      <a:tcPr/>
                    </a:tc>
                    <a:tc>
                      <a:txBody>
                        <a:bodyPr/>
                        <a:lstStyle/>
                        <a:p>
                          <a:r>
                            <a:rPr lang="uk-UA" sz="1500" b="0" dirty="0" smtClean="0"/>
                            <a:t>Відео 2</a:t>
                          </a:r>
                          <a:endParaRPr lang="uk-UA" sz="1500" b="0" dirty="0"/>
                        </a:p>
                      </a:txBody>
                      <a:tcPr/>
                    </a:tc>
                    <a:tc>
                      <a:txBody>
                        <a:bodyPr/>
                        <a:lstStyle/>
                        <a:p>
                          <a:r>
                            <a:rPr lang="uk-UA" sz="1500" b="0" dirty="0" smtClean="0"/>
                            <a:t>Відео 3</a:t>
                          </a:r>
                          <a:endParaRPr lang="uk-UA" sz="15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500" b="0" dirty="0" smtClean="0"/>
                            <a:t>Відео </a:t>
                          </a:r>
                          <a:r>
                            <a:rPr lang="uk-UA" sz="1500" b="0" dirty="0" smtClean="0"/>
                            <a:t>4</a:t>
                          </a:r>
                          <a:endParaRPr lang="uk-UA" sz="1500" b="0" dirty="0" smtClean="0"/>
                        </a:p>
                      </a:txBody>
                      <a:tcPr/>
                    </a:tc>
                    <a:extLst>
                      <a:ext uri="{0D108BD9-81ED-4DB2-BD59-A6C34878D82A}">
                        <a16:rowId xmlns:a16="http://schemas.microsoft.com/office/drawing/2014/main" val="3674740872"/>
                      </a:ext>
                    </a:extLst>
                  </a:tr>
                  <a:tr h="370840">
                    <a:tc>
                      <a:txBody>
                        <a:bodyPr/>
                        <a:lstStyle/>
                        <a:p>
                          <a:r>
                            <a:rPr lang="uk-UA" sz="1600" dirty="0" smtClean="0"/>
                            <a:t>Користувач 1</a:t>
                          </a:r>
                          <a:endParaRPr lang="uk-UA" sz="1600" dirty="0"/>
                        </a:p>
                      </a:txBody>
                      <a:tcPr/>
                    </a:tc>
                    <a:tc>
                      <a:txBody>
                        <a:bodyPr/>
                        <a:lstStyle/>
                        <a:p>
                          <a:pPr algn="ctr"/>
                          <a:r>
                            <a:rPr lang="ru-RU" dirty="0" smtClean="0"/>
                            <a:t>1</a:t>
                          </a:r>
                          <a:endParaRPr lang="uk-UA" dirty="0"/>
                        </a:p>
                      </a:txBody>
                      <a:tcPr/>
                    </a:tc>
                    <a:tc>
                      <a:txBody>
                        <a:bodyPr/>
                        <a:lstStyle/>
                        <a:p>
                          <a:pPr algn="ctr"/>
                          <a:r>
                            <a:rPr lang="uk-UA" dirty="0" smtClean="0"/>
                            <a:t>0</a:t>
                          </a:r>
                          <a:endParaRPr lang="uk-UA" dirty="0"/>
                        </a:p>
                      </a:txBody>
                      <a:tcPr/>
                    </a:tc>
                    <a:tc>
                      <a:txBody>
                        <a:bodyPr/>
                        <a:lstStyle/>
                        <a:p>
                          <a:pPr algn="ctr"/>
                          <a:r>
                            <a:rPr lang="uk-UA" dirty="0" smtClean="0"/>
                            <a:t>1</a:t>
                          </a:r>
                          <a:endParaRPr lang="uk-UA" dirty="0"/>
                        </a:p>
                      </a:txBody>
                      <a:tcPr/>
                    </a:tc>
                    <a:tc>
                      <a:txBody>
                        <a:bodyPr/>
                        <a:lstStyle/>
                        <a:p>
                          <a:pPr algn="ctr"/>
                          <a:r>
                            <a:rPr lang="uk-UA" dirty="0" smtClean="0"/>
                            <a:t>0</a:t>
                          </a:r>
                          <a:endParaRPr lang="uk-UA" dirty="0"/>
                        </a:p>
                      </a:txBody>
                      <a:tcPr/>
                    </a:tc>
                    <a:extLst>
                      <a:ext uri="{0D108BD9-81ED-4DB2-BD59-A6C34878D82A}">
                        <a16:rowId xmlns:a16="http://schemas.microsoft.com/office/drawing/2014/main" val="2944983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dirty="0" smtClean="0"/>
                            <a:t>2</a:t>
                          </a:r>
                          <a:endParaRPr lang="uk-UA" sz="1600" dirty="0" smtClean="0"/>
                        </a:p>
                      </a:txBody>
                      <a:tcPr/>
                    </a:tc>
                    <a:tc>
                      <a:txBody>
                        <a:bodyPr/>
                        <a:lstStyle/>
                        <a:p>
                          <a:pPr algn="ctr"/>
                          <a:r>
                            <a:rPr lang="uk-UA" dirty="0" smtClean="0"/>
                            <a:t>1</a:t>
                          </a:r>
                          <a:endParaRPr lang="uk-UA" dirty="0"/>
                        </a:p>
                      </a:txBody>
                      <a:tcPr/>
                    </a:tc>
                    <a:tc>
                      <a:txBody>
                        <a:bodyPr/>
                        <a:lstStyle/>
                        <a:p>
                          <a:pPr algn="ctr"/>
                          <a:r>
                            <a:rPr lang="uk-UA" dirty="0" smtClean="0"/>
                            <a:t>1</a:t>
                          </a:r>
                          <a:endParaRPr lang="uk-UA" dirty="0"/>
                        </a:p>
                      </a:txBody>
                      <a:tcPr/>
                    </a:tc>
                    <a:tc>
                      <a:txBody>
                        <a:bodyPr/>
                        <a:lstStyle/>
                        <a:p>
                          <a:pPr algn="ctr"/>
                          <a:r>
                            <a:rPr lang="uk-UA" dirty="0" smtClean="0"/>
                            <a:t>1</a:t>
                          </a:r>
                          <a:endParaRPr lang="uk-UA" dirty="0"/>
                        </a:p>
                      </a:txBody>
                      <a:tcPr/>
                    </a:tc>
                    <a:tc>
                      <a:txBody>
                        <a:bodyPr/>
                        <a:lstStyle/>
                        <a:p>
                          <a:pPr algn="ctr"/>
                          <a:r>
                            <a:rPr lang="uk-UA" dirty="0" smtClean="0"/>
                            <a:t>1</a:t>
                          </a:r>
                          <a:endParaRPr lang="uk-UA" dirty="0"/>
                        </a:p>
                      </a:txBody>
                      <a:tcPr/>
                    </a:tc>
                    <a:extLst>
                      <a:ext uri="{0D108BD9-81ED-4DB2-BD59-A6C34878D82A}">
                        <a16:rowId xmlns:a16="http://schemas.microsoft.com/office/drawing/2014/main" val="33472565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3</a:t>
                          </a:r>
                        </a:p>
                      </a:txBody>
                      <a:tcPr/>
                    </a:tc>
                    <a:tc>
                      <a:txBody>
                        <a:bodyPr/>
                        <a:lstStyle/>
                        <a:p>
                          <a:pPr algn="ctr"/>
                          <a:r>
                            <a:rPr lang="uk-UA" dirty="0" smtClean="0"/>
                            <a:t>1</a:t>
                          </a:r>
                          <a:endParaRPr lang="uk-UA" dirty="0"/>
                        </a:p>
                      </a:txBody>
                      <a:tcPr/>
                    </a:tc>
                    <a:tc>
                      <a:txBody>
                        <a:bodyPr/>
                        <a:lstStyle/>
                        <a:p>
                          <a:pPr algn="ctr"/>
                          <a:r>
                            <a:rPr lang="uk-UA" dirty="0" smtClean="0"/>
                            <a:t>0</a:t>
                          </a:r>
                          <a:endParaRPr lang="uk-UA" dirty="0"/>
                        </a:p>
                      </a:txBody>
                      <a:tcPr/>
                    </a:tc>
                    <a:tc>
                      <a:txBody>
                        <a:bodyPr/>
                        <a:lstStyle/>
                        <a:p>
                          <a:pPr algn="ctr"/>
                          <a:r>
                            <a:rPr lang="uk-UA" dirty="0" smtClean="0"/>
                            <a:t>0</a:t>
                          </a:r>
                          <a:endParaRPr lang="uk-UA" dirty="0"/>
                        </a:p>
                      </a:txBody>
                      <a:tcPr/>
                    </a:tc>
                    <a:tc>
                      <a:txBody>
                        <a:bodyPr/>
                        <a:lstStyle/>
                        <a:p>
                          <a:pPr algn="ctr"/>
                          <a:r>
                            <a:rPr lang="uk-UA" dirty="0" smtClean="0"/>
                            <a:t>0</a:t>
                          </a:r>
                          <a:endParaRPr lang="uk-UA" dirty="0"/>
                        </a:p>
                      </a:txBody>
                      <a:tcPr/>
                    </a:tc>
                    <a:extLst>
                      <a:ext uri="{0D108BD9-81ED-4DB2-BD59-A6C34878D82A}">
                        <a16:rowId xmlns:a16="http://schemas.microsoft.com/office/drawing/2014/main" val="3404595394"/>
                      </a:ext>
                    </a:extLst>
                  </a:tr>
                </a:tbl>
              </a:graphicData>
            </a:graphic>
          </p:graphicFrame>
        </mc:Fallback>
      </mc:AlternateContent>
      <p:sp>
        <p:nvSpPr>
          <p:cNvPr id="8" name="Прямоугольник 7"/>
          <p:cNvSpPr/>
          <p:nvPr/>
        </p:nvSpPr>
        <p:spPr>
          <a:xfrm>
            <a:off x="267415" y="3809679"/>
            <a:ext cx="5414926" cy="2310633"/>
          </a:xfrm>
          <a:prstGeom prst="rect">
            <a:avLst/>
          </a:prstGeom>
          <a:noFill/>
        </p:spPr>
        <p:txBody>
          <a:bodyPr vert="horz" wrap="square" lIns="91440" tIns="45720" rIns="91440" bIns="45720" rtlCol="0">
            <a:spAutoFit/>
          </a:bodyPr>
          <a:lstStyle/>
          <a:p>
            <a:pPr indent="457200">
              <a:lnSpc>
                <a:spcPct val="90000"/>
              </a:lnSpc>
              <a:spcBef>
                <a:spcPts val="600"/>
              </a:spcBef>
              <a:buClr>
                <a:schemeClr val="accent1">
                  <a:lumMod val="75000"/>
                </a:schemeClr>
              </a:buClr>
              <a:buSzPct val="85000"/>
              <a:buFont typeface="Wingdings" pitchFamily="2" charset="2"/>
              <a:buNone/>
            </a:pPr>
            <a:r>
              <a:rPr lang="uk-UA" sz="2200" dirty="0">
                <a:latin typeface="Bad Script" panose="02000000000000000000" pitchFamily="2" charset="0"/>
              </a:rPr>
              <a:t>Користувачі є схожими, якщо їхні рядки в рейтинговій матриці подібні за мірою подібності, наприклад подібністю </a:t>
            </a:r>
            <a:r>
              <a:rPr lang="uk-UA" sz="2200" b="1" u="sng" dirty="0" err="1">
                <a:latin typeface="Bad Script" panose="02000000000000000000" pitchFamily="2" charset="0"/>
              </a:rPr>
              <a:t>Жаккара</a:t>
            </a:r>
            <a:r>
              <a:rPr lang="uk-UA" sz="2200" b="1" u="sng" dirty="0">
                <a:latin typeface="Bad Script" panose="02000000000000000000" pitchFamily="2" charset="0"/>
              </a:rPr>
              <a:t> (для двійкових матриць</a:t>
            </a:r>
            <a:r>
              <a:rPr lang="uk-UA" sz="2200" dirty="0">
                <a:latin typeface="Bad Script" panose="02000000000000000000" pitchFamily="2" charset="0"/>
              </a:rPr>
              <a:t>) або </a:t>
            </a:r>
            <a:r>
              <a:rPr lang="uk-UA" sz="2200" b="1" u="sng" dirty="0">
                <a:latin typeface="Bad Script" panose="02000000000000000000" pitchFamily="2" charset="0"/>
              </a:rPr>
              <a:t>подібністю косинуса (для матриць із загальними числовими записами</a:t>
            </a:r>
            <a:r>
              <a:rPr lang="uk-UA" sz="2200" b="1" u="sng" dirty="0" smtClean="0">
                <a:latin typeface="Bad Script" panose="02000000000000000000" pitchFamily="2" charset="0"/>
              </a:rPr>
              <a:t>).</a:t>
            </a:r>
            <a:endParaRPr lang="en-US" sz="2200" b="1" u="sng" dirty="0" smtClean="0">
              <a:latin typeface="Bad Script" panose="02000000000000000000" pitchFamily="2" charset="0"/>
            </a:endParaRPr>
          </a:p>
          <a:p>
            <a:pPr indent="457200">
              <a:lnSpc>
                <a:spcPct val="90000"/>
              </a:lnSpc>
              <a:spcBef>
                <a:spcPts val="600"/>
              </a:spcBef>
              <a:buClr>
                <a:schemeClr val="accent1">
                  <a:lumMod val="75000"/>
                </a:schemeClr>
              </a:buClr>
              <a:buSzPct val="85000"/>
              <a:buFont typeface="Wingdings" pitchFamily="2" charset="2"/>
              <a:buNone/>
            </a:pPr>
            <a:r>
              <a:rPr lang="uk-UA" sz="2200" u="sng" dirty="0" smtClean="0">
                <a:latin typeface="Bad Script" panose="02000000000000000000" pitchFamily="2" charset="0"/>
              </a:rPr>
              <a:t>Якщо в даних є пробіли, ви можете видалити всі комбінації записів</a:t>
            </a:r>
            <a:endParaRPr lang="uk-UA" sz="2200" u="sng" dirty="0">
              <a:latin typeface="Bad Script" panose="02000000000000000000" pitchFamily="2" charset="0"/>
            </a:endParaRPr>
          </a:p>
        </p:txBody>
      </p:sp>
      <mc:AlternateContent xmlns:mc="http://schemas.openxmlformats.org/markup-compatibility/2006" xmlns:a14="http://schemas.microsoft.com/office/drawing/2010/main">
        <mc:Choice Requires="a14">
          <p:sp>
            <p:nvSpPr>
              <p:cNvPr id="9" name="TextBox 8"/>
              <p:cNvSpPr txBox="1"/>
              <p:nvPr/>
            </p:nvSpPr>
            <p:spPr>
              <a:xfrm>
                <a:off x="6996605" y="5626330"/>
                <a:ext cx="3591752" cy="582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𝐽𝑆𝑖𝑚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2</m:t>
                                  </m:r>
                                </m:sub>
                              </m:sSub>
                            </m:e>
                          </m:d>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1</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2</m:t>
                                  </m:r>
                                </m:sub>
                              </m:sSub>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4</m:t>
                          </m:r>
                        </m:den>
                      </m:f>
                      <m:r>
                        <a:rPr lang="en-US" b="0" i="1" smtClean="0">
                          <a:latin typeface="Cambria Math" panose="02040503050406030204" pitchFamily="18" charset="0"/>
                        </a:rPr>
                        <m:t>=0.5</m:t>
                      </m:r>
                    </m:oMath>
                  </m:oMathPara>
                </a14:m>
                <a:endParaRPr lang="uk-UA" dirty="0"/>
              </a:p>
            </p:txBody>
          </p:sp>
        </mc:Choice>
        <mc:Fallback xmlns="">
          <p:sp>
            <p:nvSpPr>
              <p:cNvPr id="9" name="TextBox 8"/>
              <p:cNvSpPr txBox="1">
                <a:spLocks noRot="1" noChangeAspect="1" noMove="1" noResize="1" noEditPoints="1" noAdjustHandles="1" noChangeArrowheads="1" noChangeShapeType="1" noTextEdit="1"/>
              </p:cNvSpPr>
              <p:nvPr/>
            </p:nvSpPr>
            <p:spPr>
              <a:xfrm>
                <a:off x="6996605" y="5626330"/>
                <a:ext cx="3591752" cy="582852"/>
              </a:xfrm>
              <a:prstGeom prst="rect">
                <a:avLst/>
              </a:prstGeom>
              <a:blipFill>
                <a:blip r:embed="rId5"/>
                <a:stretch>
                  <a:fillRect/>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946638" y="3103973"/>
                <a:ext cx="5654497" cy="677173"/>
              </a:xfrm>
              <a:prstGeom prst="rect">
                <a:avLst/>
              </a:prstGeom>
              <a:noFill/>
            </p:spPr>
            <p:txBody>
              <a:bodyPr wrap="none" lIns="0" tIns="0" rIns="0" bIns="0" rtlCol="0">
                <a:spAutoFit/>
              </a:bodyPr>
              <a:lstStyle/>
              <a:p>
                <a:r>
                  <a:rPr lang="en-US" b="0" dirty="0" smtClean="0"/>
                  <a:t>Cos</a:t>
                </a:r>
                <a14:m>
                  <m:oMath xmlns:m="http://schemas.openxmlformats.org/officeDocument/2006/math">
                    <m:r>
                      <a:rPr lang="en-US" b="0" i="1" smtClean="0">
                        <a:latin typeface="Cambria Math" panose="02040503050406030204" pitchFamily="18" charset="0"/>
                      </a:rPr>
                      <m:t>𝑆𝑖𝑚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𝑙</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2</m:t>
                                </m:r>
                                <m:r>
                                  <a:rPr lang="en-US" b="0" i="1" smtClean="0">
                                    <a:latin typeface="Cambria Math" panose="02040503050406030204" pitchFamily="18" charset="0"/>
                                  </a:rPr>
                                  <m:t>𝑗</m:t>
                                </m:r>
                              </m:sub>
                            </m:sSub>
                          </m:e>
                        </m:nary>
                      </m:num>
                      <m:den>
                        <m:d>
                          <m:dPr>
                            <m:ctrlPr>
                              <a:rPr lang="en-US" i="1">
                                <a:latin typeface="Cambria Math" panose="02040503050406030204" pitchFamily="18" charset="0"/>
                              </a:rPr>
                            </m:ctrlPr>
                          </m:dPr>
                          <m:e>
                            <m:rad>
                              <m:radPr>
                                <m:degHide m:val="on"/>
                                <m:ctrlPr>
                                  <a:rPr lang="en-US" i="1">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Sup>
                                      <m:sSubSupPr>
                                        <m:ctrlPr>
                                          <a:rPr lang="en-US" i="1">
                                            <a:latin typeface="Cambria Math" panose="02040503050406030204" pitchFamily="18" charset="0"/>
                                          </a:rPr>
                                        </m:ctrlPr>
                                      </m:sSubSupPr>
                                      <m:e>
                                        <m:r>
                                          <a:rPr lang="en-US" b="0" i="1" smtClean="0">
                                            <a:latin typeface="Cambria Math" panose="02040503050406030204" pitchFamily="18" charset="0"/>
                                          </a:rPr>
                                          <m:t>𝑟</m:t>
                                        </m:r>
                                      </m:e>
                                      <m:sub>
                                        <m:r>
                                          <a:rPr lang="en-US" i="1">
                                            <a:latin typeface="Cambria Math" panose="02040503050406030204" pitchFamily="18" charset="0"/>
                                          </a:rPr>
                                          <m:t>1</m:t>
                                        </m:r>
                                        <m:r>
                                          <a:rPr lang="en-US" b="0" i="1" smtClean="0">
                                            <a:latin typeface="Cambria Math" panose="02040503050406030204" pitchFamily="18" charset="0"/>
                                          </a:rPr>
                                          <m:t>𝑗</m:t>
                                        </m:r>
                                      </m:sub>
                                      <m:sup>
                                        <m:r>
                                          <a:rPr lang="en-US" i="1">
                                            <a:latin typeface="Cambria Math" panose="02040503050406030204" pitchFamily="18" charset="0"/>
                                          </a:rPr>
                                          <m:t>2</m:t>
                                        </m:r>
                                      </m:sup>
                                    </m:sSubSup>
                                  </m:e>
                                </m:nary>
                              </m:e>
                            </m:rad>
                            <m:rad>
                              <m:radPr>
                                <m:degHide m:val="on"/>
                                <m:ctrlPr>
                                  <a:rPr lang="en-US" i="1">
                                    <a:latin typeface="Cambria Math" panose="02040503050406030204" pitchFamily="18" charset="0"/>
                                  </a:rPr>
                                </m:ctrlPr>
                              </m:radPr>
                              <m:deg/>
                              <m:e>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Sup>
                                      <m:sSubSupPr>
                                        <m:ctrlPr>
                                          <a:rPr lang="en-US" i="1">
                                            <a:latin typeface="Cambria Math" panose="02040503050406030204" pitchFamily="18" charset="0"/>
                                          </a:rPr>
                                        </m:ctrlPr>
                                      </m:sSubSupPr>
                                      <m:e>
                                        <m:r>
                                          <a:rPr lang="en-US" b="0" i="1" smtClean="0">
                                            <a:latin typeface="Cambria Math" panose="02040503050406030204" pitchFamily="18" charset="0"/>
                                          </a:rPr>
                                          <m:t>𝑟</m:t>
                                        </m:r>
                                      </m:e>
                                      <m:sub>
                                        <m:r>
                                          <a:rPr lang="en-US" i="1">
                                            <a:latin typeface="Cambria Math" panose="02040503050406030204" pitchFamily="18" charset="0"/>
                                          </a:rPr>
                                          <m:t>2</m:t>
                                        </m:r>
                                        <m:r>
                                          <a:rPr lang="en-US" b="0" i="1" smtClean="0">
                                            <a:latin typeface="Cambria Math" panose="02040503050406030204" pitchFamily="18" charset="0"/>
                                          </a:rPr>
                                          <m:t>𝑗</m:t>
                                        </m:r>
                                      </m:sub>
                                      <m:sup>
                                        <m:r>
                                          <a:rPr lang="en-US" i="1">
                                            <a:latin typeface="Cambria Math" panose="02040503050406030204" pitchFamily="18" charset="0"/>
                                          </a:rPr>
                                          <m:t>2</m:t>
                                        </m:r>
                                      </m:sup>
                                    </m:sSubSup>
                                  </m:e>
                                </m:nary>
                              </m:e>
                            </m:rad>
                          </m:e>
                        </m:d>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2+6+6+12</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30</m:t>
                            </m:r>
                          </m:e>
                        </m:rad>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26</m:t>
                            </m:r>
                          </m:e>
                        </m:rad>
                      </m:den>
                    </m:f>
                    <m:r>
                      <a:rPr lang="en-US" b="0" i="1" smtClean="0">
                        <a:latin typeface="Cambria Math" panose="02040503050406030204" pitchFamily="18" charset="0"/>
                      </a:rPr>
                      <m:t>=0.</m:t>
                    </m:r>
                  </m:oMath>
                </a14:m>
                <a:r>
                  <a:rPr lang="en-US" dirty="0" smtClean="0"/>
                  <a:t>931</a:t>
                </a:r>
                <a:endParaRPr lang="uk-UA" dirty="0"/>
              </a:p>
            </p:txBody>
          </p:sp>
        </mc:Choice>
        <mc:Fallback xmlns="">
          <p:sp>
            <p:nvSpPr>
              <p:cNvPr id="10" name="TextBox 9"/>
              <p:cNvSpPr txBox="1">
                <a:spLocks noRot="1" noChangeAspect="1" noMove="1" noResize="1" noEditPoints="1" noAdjustHandles="1" noChangeArrowheads="1" noChangeShapeType="1" noTextEdit="1"/>
              </p:cNvSpPr>
              <p:nvPr/>
            </p:nvSpPr>
            <p:spPr>
              <a:xfrm>
                <a:off x="5946638" y="3103973"/>
                <a:ext cx="5654497" cy="677173"/>
              </a:xfrm>
              <a:prstGeom prst="rect">
                <a:avLst/>
              </a:prstGeom>
              <a:blipFill>
                <a:blip r:embed="rId6"/>
                <a:stretch>
                  <a:fillRect l="-2478" r="-2047" b="-901"/>
                </a:stretch>
              </a:blipFill>
            </p:spPr>
            <p:txBody>
              <a:bodyPr/>
              <a:lstStyle/>
              <a:p>
                <a:r>
                  <a:rPr lang="uk-UA">
                    <a:noFill/>
                  </a:rPr>
                  <a:t> </a:t>
                </a:r>
              </a:p>
            </p:txBody>
          </p:sp>
        </mc:Fallback>
      </mc:AlternateContent>
    </p:spTree>
    <p:extLst>
      <p:ext uri="{BB962C8B-B14F-4D97-AF65-F5344CB8AC3E}">
        <p14:creationId xmlns:p14="http://schemas.microsoft.com/office/powerpoint/2010/main" val="19291004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29889" y="0"/>
            <a:ext cx="10058400" cy="1609344"/>
          </a:xfrm>
        </p:spPr>
        <p:txBody>
          <a:bodyPr vert="horz" lIns="91440" tIns="45720" rIns="91440" bIns="45720" rtlCol="0" anchor="ctr">
            <a:normAutofit/>
          </a:bodyPr>
          <a:lstStyle/>
          <a:p>
            <a:pPr algn="ctr"/>
            <a:r>
              <a:rPr lang="uk-UA" sz="4400" dirty="0"/>
              <a:t>Системи рекомендацій на основі змісту</a:t>
            </a:r>
          </a:p>
        </p:txBody>
      </p:sp>
      <p:pic>
        <p:nvPicPr>
          <p:cNvPr id="6" name="Объект 5"/>
          <p:cNvPicPr>
            <a:picLocks noGrp="1" noChangeAspect="1"/>
          </p:cNvPicPr>
          <p:nvPr>
            <p:ph sz="half" idx="1"/>
          </p:nvPr>
        </p:nvPicPr>
        <p:blipFill>
          <a:blip r:embed="rId3"/>
          <a:stretch>
            <a:fillRect/>
          </a:stretch>
        </p:blipFill>
        <p:spPr>
          <a:xfrm>
            <a:off x="588035" y="1413401"/>
            <a:ext cx="4117321" cy="3978275"/>
          </a:xfrm>
          <a:prstGeom prst="rect">
            <a:avLst/>
          </a:prstGeom>
        </p:spPr>
      </p:pic>
      <p:pic>
        <p:nvPicPr>
          <p:cNvPr id="10" name="Объект 9"/>
          <p:cNvPicPr>
            <a:picLocks noGrp="1" noChangeAspect="1"/>
          </p:cNvPicPr>
          <p:nvPr>
            <p:ph sz="half" idx="2"/>
          </p:nvPr>
        </p:nvPicPr>
        <p:blipFill>
          <a:blip r:embed="rId4"/>
          <a:stretch>
            <a:fillRect/>
          </a:stretch>
        </p:blipFill>
        <p:spPr>
          <a:xfrm>
            <a:off x="6201033" y="1413401"/>
            <a:ext cx="4574780" cy="3976687"/>
          </a:xfrm>
          <a:prstGeom prst="rect">
            <a:avLst/>
          </a:prstGeom>
        </p:spPr>
      </p:pic>
      <p:sp>
        <p:nvSpPr>
          <p:cNvPr id="7" name="Прямоугольник 6"/>
          <p:cNvSpPr/>
          <p:nvPr/>
        </p:nvSpPr>
        <p:spPr>
          <a:xfrm>
            <a:off x="565995" y="2343366"/>
            <a:ext cx="961053" cy="190344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8" name="Прямоугольная выноска 7"/>
          <p:cNvSpPr/>
          <p:nvPr/>
        </p:nvSpPr>
        <p:spPr>
          <a:xfrm>
            <a:off x="3253718" y="1690520"/>
            <a:ext cx="1220645" cy="802432"/>
          </a:xfrm>
          <a:prstGeom prst="wedgeRectCallout">
            <a:avLst>
              <a:gd name="adj1" fmla="val -188236"/>
              <a:gd name="adj2" fmla="val 9389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err="1" smtClean="0">
                <a:latin typeface="Bad Script" panose="02000000000000000000" pitchFamily="2" charset="0"/>
              </a:rPr>
              <a:t>Профайл</a:t>
            </a:r>
            <a:r>
              <a:rPr lang="uk-UA" dirty="0" smtClean="0">
                <a:latin typeface="Bad Script" panose="02000000000000000000" pitchFamily="2" charset="0"/>
              </a:rPr>
              <a:t> фільму</a:t>
            </a:r>
            <a:endParaRPr lang="uk-UA" dirty="0">
              <a:latin typeface="Bad Script" panose="02000000000000000000" pitchFamily="2" charset="0"/>
            </a:endParaRPr>
          </a:p>
        </p:txBody>
      </p:sp>
      <p:sp>
        <p:nvSpPr>
          <p:cNvPr id="9" name="Прямоугольник 8"/>
          <p:cNvSpPr/>
          <p:nvPr/>
        </p:nvSpPr>
        <p:spPr>
          <a:xfrm>
            <a:off x="286076" y="5569104"/>
            <a:ext cx="10786188" cy="1200329"/>
          </a:xfrm>
          <a:prstGeom prst="rect">
            <a:avLst/>
          </a:prstGeom>
          <a:noFill/>
        </p:spPr>
        <p:txBody>
          <a:bodyPr vert="horz" wrap="square" lIns="91440" tIns="45720" rIns="91440" bIns="45720" rtlCol="0">
            <a:spAutoFit/>
          </a:bodyPr>
          <a:lstStyle/>
          <a:p>
            <a:pPr indent="457200">
              <a:lnSpc>
                <a:spcPct val="90000"/>
              </a:lnSpc>
              <a:spcBef>
                <a:spcPts val="600"/>
              </a:spcBef>
              <a:buClr>
                <a:schemeClr val="accent1">
                  <a:lumMod val="75000"/>
                </a:schemeClr>
              </a:buClr>
              <a:buSzPct val="85000"/>
              <a:buFont typeface="Wingdings" pitchFamily="2" charset="2"/>
              <a:buNone/>
            </a:pPr>
            <a:r>
              <a:rPr lang="uk-UA" sz="2000" dirty="0">
                <a:latin typeface="Bad Script" panose="02000000000000000000" pitchFamily="2" charset="0"/>
              </a:rPr>
              <a:t>Якщо наш профіль елемента містить лише логічні змінні, ви можете використовувати подібність </a:t>
            </a:r>
            <a:r>
              <a:rPr lang="uk-UA" sz="2000" dirty="0" err="1">
                <a:latin typeface="Bad Script" panose="02000000000000000000" pitchFamily="2" charset="0"/>
              </a:rPr>
              <a:t>Jaccard</a:t>
            </a:r>
            <a:r>
              <a:rPr lang="uk-UA" sz="2000" dirty="0">
                <a:latin typeface="Bad Script" panose="02000000000000000000" pitchFamily="2" charset="0"/>
              </a:rPr>
              <a:t> для вимірювання подібності фільмів</a:t>
            </a:r>
            <a:r>
              <a:rPr lang="uk-UA" sz="2000" dirty="0" smtClean="0">
                <a:latin typeface="Bad Script" panose="02000000000000000000" pitchFamily="2" charset="0"/>
              </a:rPr>
              <a:t>. Якщо </a:t>
            </a:r>
            <a:r>
              <a:rPr lang="uk-UA" sz="2000" dirty="0">
                <a:latin typeface="Bad Script" panose="02000000000000000000" pitchFamily="2" charset="0"/>
              </a:rPr>
              <a:t>задіяні також числові змінні, ви можете вдатися до </a:t>
            </a:r>
            <a:r>
              <a:rPr lang="uk-UA" sz="2000" dirty="0" err="1">
                <a:latin typeface="Bad Script" panose="02000000000000000000" pitchFamily="2" charset="0"/>
              </a:rPr>
              <a:t>косинусної</a:t>
            </a:r>
            <a:r>
              <a:rPr lang="uk-UA" sz="2000" dirty="0">
                <a:latin typeface="Bad Script" panose="02000000000000000000" pitchFamily="2" charset="0"/>
              </a:rPr>
              <a:t> відстані між елементами. Цей підхід рекомендує фільми на основі міри схожості, і ви рекомендуєте фільми, близькі до фільму, який подобається користувачеві.</a:t>
            </a:r>
          </a:p>
        </p:txBody>
      </p:sp>
      <p:sp>
        <p:nvSpPr>
          <p:cNvPr id="11" name="Прямоугольная выноска 10"/>
          <p:cNvSpPr/>
          <p:nvPr/>
        </p:nvSpPr>
        <p:spPr>
          <a:xfrm>
            <a:off x="4767912" y="2893872"/>
            <a:ext cx="1220645" cy="802432"/>
          </a:xfrm>
          <a:prstGeom prst="wedgeRectCallout">
            <a:avLst>
              <a:gd name="adj1" fmla="val 96121"/>
              <a:gd name="adj2" fmla="val 1008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err="1" smtClean="0">
                <a:latin typeface="Bad Script" panose="02000000000000000000" pitchFamily="2" charset="0"/>
              </a:rPr>
              <a:t>Профайл</a:t>
            </a:r>
            <a:r>
              <a:rPr lang="uk-UA" dirty="0" smtClean="0">
                <a:latin typeface="Bad Script" panose="02000000000000000000" pitchFamily="2" charset="0"/>
              </a:rPr>
              <a:t> альбому</a:t>
            </a:r>
            <a:endParaRPr lang="uk-UA" dirty="0">
              <a:latin typeface="Bad Script" panose="02000000000000000000" pitchFamily="2" charset="0"/>
            </a:endParaRPr>
          </a:p>
        </p:txBody>
      </p:sp>
    </p:spTree>
    <p:extLst>
      <p:ext uri="{BB962C8B-B14F-4D97-AF65-F5344CB8AC3E}">
        <p14:creationId xmlns:p14="http://schemas.microsoft.com/office/powerpoint/2010/main" val="1477457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7" y="65326"/>
            <a:ext cx="10058400" cy="1609344"/>
          </a:xfrm>
        </p:spPr>
        <p:txBody>
          <a:bodyPr vert="horz" lIns="91440" tIns="45720" rIns="91440" bIns="45720" rtlCol="0" anchor="ctr">
            <a:normAutofit/>
          </a:bodyPr>
          <a:lstStyle/>
          <a:p>
            <a:pPr algn="ctr"/>
            <a:r>
              <a:rPr lang="uk-UA" sz="4400" dirty="0"/>
              <a:t>Ефективність рекомендаційних систем</a:t>
            </a:r>
          </a:p>
        </p:txBody>
      </p:sp>
      <mc:AlternateContent xmlns:mc="http://schemas.openxmlformats.org/markup-compatibility/2006" xmlns:a14="http://schemas.microsoft.com/office/drawing/2010/main">
        <mc:Choice Requires="a14">
          <p:graphicFrame>
            <p:nvGraphicFramePr>
              <p:cNvPr id="6" name="Объект 5"/>
              <p:cNvGraphicFramePr>
                <a:graphicFrameLocks noGrp="1"/>
              </p:cNvGraphicFramePr>
              <p:nvPr>
                <p:ph sz="half" idx="2"/>
                <p:extLst/>
              </p:nvPr>
            </p:nvGraphicFramePr>
            <p:xfrm>
              <a:off x="640381" y="1852350"/>
              <a:ext cx="5405665" cy="1483360"/>
            </p:xfrm>
            <a:graphic>
              <a:graphicData uri="http://schemas.openxmlformats.org/drawingml/2006/table">
                <a:tbl>
                  <a:tblPr firstRow="1" bandRow="1">
                    <a:tableStyleId>{0E3FDE45-AF77-4B5C-9715-49D594BDF05E}</a:tableStyleId>
                  </a:tblPr>
                  <a:tblGrid>
                    <a:gridCol w="1625932">
                      <a:extLst>
                        <a:ext uri="{9D8B030D-6E8A-4147-A177-3AD203B41FA5}">
                          <a16:colId xmlns:a16="http://schemas.microsoft.com/office/drawing/2014/main" val="1034670112"/>
                        </a:ext>
                      </a:extLst>
                    </a:gridCol>
                    <a:gridCol w="942699">
                      <a:extLst>
                        <a:ext uri="{9D8B030D-6E8A-4147-A177-3AD203B41FA5}">
                          <a16:colId xmlns:a16="http://schemas.microsoft.com/office/drawing/2014/main" val="2389908434"/>
                        </a:ext>
                      </a:extLst>
                    </a:gridCol>
                    <a:gridCol w="893141">
                      <a:extLst>
                        <a:ext uri="{9D8B030D-6E8A-4147-A177-3AD203B41FA5}">
                          <a16:colId xmlns:a16="http://schemas.microsoft.com/office/drawing/2014/main" val="1063503155"/>
                        </a:ext>
                      </a:extLst>
                    </a:gridCol>
                    <a:gridCol w="852212">
                      <a:extLst>
                        <a:ext uri="{9D8B030D-6E8A-4147-A177-3AD203B41FA5}">
                          <a16:colId xmlns:a16="http://schemas.microsoft.com/office/drawing/2014/main" val="1834620098"/>
                        </a:ext>
                      </a:extLst>
                    </a:gridCol>
                    <a:gridCol w="1091681">
                      <a:extLst>
                        <a:ext uri="{9D8B030D-6E8A-4147-A177-3AD203B41FA5}">
                          <a16:colId xmlns:a16="http://schemas.microsoft.com/office/drawing/2014/main" val="3218653489"/>
                        </a:ext>
                      </a:extLst>
                    </a:gridCol>
                  </a:tblGrid>
                  <a:tr h="370840">
                    <a:tc>
                      <a:txBody>
                        <a:bodyPr/>
                        <a:lstStyle/>
                        <a:p>
                          <a14:m>
                            <m:oMath xmlns:m="http://schemas.openxmlformats.org/officeDocument/2006/math">
                              <m:sSub>
                                <m:sSubPr>
                                  <m:ctrlPr>
                                    <a:rPr lang="uk-UA" sz="1500" b="0" i="1" smtClean="0">
                                      <a:latin typeface="Cambria Math" panose="02040503050406030204" pitchFamily="18" charset="0"/>
                                    </a:rPr>
                                  </m:ctrlPr>
                                </m:sSubPr>
                                <m:e>
                                  <m:r>
                                    <a:rPr lang="en-US" sz="1500" b="0" i="1" smtClean="0">
                                      <a:latin typeface="Cambria Math" panose="02040503050406030204" pitchFamily="18" charset="0"/>
                                    </a:rPr>
                                    <m:t>𝐾</m:t>
                                  </m:r>
                                </m:e>
                                <m:sub>
                                  <m:r>
                                    <a:rPr lang="en-US" sz="1500" b="0" i="1" smtClean="0">
                                      <a:latin typeface="Cambria Math" panose="02040503050406030204" pitchFamily="18" charset="0"/>
                                    </a:rPr>
                                    <m:t>𝑖</m:t>
                                  </m:r>
                                  <m:r>
                                    <a:rPr lang="en-US" sz="1500" b="0" i="1" smtClean="0">
                                      <a:latin typeface="Cambria Math" panose="02040503050406030204" pitchFamily="18" charset="0"/>
                                    </a:rPr>
                                    <m:t>=</m:t>
                                  </m:r>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1,</m:t>
                                      </m:r>
                                      <m:r>
                                        <a:rPr lang="en-US" sz="1500" b="0" i="1" smtClean="0">
                                          <a:latin typeface="Cambria Math" panose="02040503050406030204" pitchFamily="18" charset="0"/>
                                        </a:rPr>
                                        <m:t>𝑛</m:t>
                                      </m:r>
                                    </m:e>
                                  </m:d>
                                </m:sub>
                              </m:sSub>
                            </m:oMath>
                          </a14:m>
                          <a:r>
                            <a:rPr lang="en-US" sz="1500" b="0" dirty="0" smtClean="0"/>
                            <a:t>\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𝐼</m:t>
                                  </m:r>
                                </m:e>
                                <m:sub>
                                  <m:r>
                                    <a:rPr lang="en-US" sz="1500" b="0" i="1" smtClean="0">
                                      <a:latin typeface="Cambria Math" panose="02040503050406030204" pitchFamily="18" charset="0"/>
                                    </a:rPr>
                                    <m:t>𝑗</m:t>
                                  </m:r>
                                  <m:r>
                                    <a:rPr lang="en-US" sz="1500" b="0" i="1" smtClean="0">
                                      <a:latin typeface="Cambria Math" panose="02040503050406030204" pitchFamily="18" charset="0"/>
                                    </a:rPr>
                                    <m:t>=</m:t>
                                  </m:r>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1,</m:t>
                                      </m:r>
                                      <m:r>
                                        <a:rPr lang="en-US" sz="1500" b="0" i="1" smtClean="0">
                                          <a:latin typeface="Cambria Math" panose="02040503050406030204" pitchFamily="18" charset="0"/>
                                        </a:rPr>
                                        <m:t>𝑚</m:t>
                                      </m:r>
                                    </m:e>
                                  </m:d>
                                </m:sub>
                              </m:sSub>
                            </m:oMath>
                          </a14:m>
                          <a:endParaRPr lang="uk-UA" sz="1500" dirty="0"/>
                        </a:p>
                      </a:txBody>
                      <a:tcPr/>
                    </a:tc>
                    <a:tc>
                      <a:txBody>
                        <a:bodyPr/>
                        <a:lstStyle/>
                        <a:p>
                          <a:r>
                            <a:rPr lang="uk-UA" sz="1600" b="0" dirty="0" smtClean="0"/>
                            <a:t>Відео 1</a:t>
                          </a:r>
                          <a:endParaRPr lang="uk-UA" sz="1600" b="0" dirty="0"/>
                        </a:p>
                      </a:txBody>
                      <a:tcPr/>
                    </a:tc>
                    <a:tc>
                      <a:txBody>
                        <a:bodyPr/>
                        <a:lstStyle/>
                        <a:p>
                          <a:r>
                            <a:rPr lang="uk-UA" sz="1600" b="0" dirty="0" smtClean="0"/>
                            <a:t>Відео 2</a:t>
                          </a:r>
                          <a:endParaRPr lang="uk-UA" sz="1600" b="0" dirty="0"/>
                        </a:p>
                      </a:txBody>
                      <a:tcPr/>
                    </a:tc>
                    <a:tc>
                      <a:txBody>
                        <a:bodyPr/>
                        <a:lstStyle/>
                        <a:p>
                          <a:r>
                            <a:rPr lang="uk-UA" sz="1600" b="0" dirty="0" smtClean="0"/>
                            <a:t>Відео 3</a:t>
                          </a:r>
                          <a:endParaRPr lang="uk-UA"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b="0" dirty="0" smtClean="0"/>
                            <a:t>Відео 4</a:t>
                          </a:r>
                        </a:p>
                      </a:txBody>
                      <a:tcPr/>
                    </a:tc>
                    <a:extLst>
                      <a:ext uri="{0D108BD9-81ED-4DB2-BD59-A6C34878D82A}">
                        <a16:rowId xmlns:a16="http://schemas.microsoft.com/office/drawing/2014/main" val="4199062956"/>
                      </a:ext>
                    </a:extLst>
                  </a:tr>
                  <a:tr h="370840">
                    <a:tc>
                      <a:txBody>
                        <a:bodyPr/>
                        <a:lstStyle/>
                        <a:p>
                          <a:r>
                            <a:rPr lang="uk-UA" sz="1600" dirty="0" smtClean="0"/>
                            <a:t>Користувач 1</a:t>
                          </a:r>
                          <a:endParaRPr lang="uk-UA" sz="16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11</m:t>
                                    </m:r>
                                  </m:sub>
                                </m:sSub>
                              </m:oMath>
                            </m:oMathPara>
                          </a14:m>
                          <a:endParaRPr lang="uk-U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12</m:t>
                                    </m:r>
                                  </m:sub>
                                </m:sSub>
                              </m:oMath>
                            </m:oMathPara>
                          </a14:m>
                          <a:endParaRPr lang="uk-UA" dirty="0"/>
                        </a:p>
                      </a:txBody>
                      <a:tcPr/>
                    </a:tc>
                    <a:tc>
                      <a:txBody>
                        <a:bodyPr/>
                        <a:lstStyle/>
                        <a:p>
                          <a:endParaRPr lang="uk-U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1</m:t>
                                    </m:r>
                                    <m:r>
                                      <a:rPr lang="en-US" b="0" i="1" smtClean="0">
                                        <a:latin typeface="Cambria Math" panose="02040503050406030204" pitchFamily="18" charset="0"/>
                                      </a:rPr>
                                      <m:t>𝑚</m:t>
                                    </m:r>
                                  </m:sub>
                                </m:sSub>
                              </m:oMath>
                            </m:oMathPara>
                          </a14:m>
                          <a:endParaRPr lang="uk-UA" dirty="0"/>
                        </a:p>
                      </a:txBody>
                      <a:tcPr/>
                    </a:tc>
                    <a:extLst>
                      <a:ext uri="{0D108BD9-81ED-4DB2-BD59-A6C34878D82A}">
                        <a16:rowId xmlns:a16="http://schemas.microsoft.com/office/drawing/2014/main" val="21083144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dirty="0" smtClean="0"/>
                            <a:t>2</a:t>
                          </a:r>
                          <a:endParaRPr lang="uk-UA" sz="1600" dirty="0" smtClean="0"/>
                        </a:p>
                      </a:txBody>
                      <a:tcPr/>
                    </a:tc>
                    <a:tc>
                      <a:txBody>
                        <a:bodyPr/>
                        <a:lstStyle/>
                        <a:p>
                          <a:endParaRPr lang="uk-UA"/>
                        </a:p>
                      </a:txBody>
                      <a:tcPr/>
                    </a:tc>
                    <a:tc>
                      <a:txBody>
                        <a:bodyPr/>
                        <a:lstStyle/>
                        <a:p>
                          <a:endParaRPr lang="uk-UA"/>
                        </a:p>
                      </a:txBody>
                      <a:tcPr/>
                    </a:tc>
                    <a:tc>
                      <a:txBody>
                        <a:bodyPr/>
                        <a:lstStyle/>
                        <a:p>
                          <a:endParaRPr lang="uk-UA" dirty="0"/>
                        </a:p>
                      </a:txBody>
                      <a:tcPr/>
                    </a:tc>
                    <a:tc>
                      <a:txBody>
                        <a:bodyPr/>
                        <a:lstStyle/>
                        <a:p>
                          <a:endParaRPr lang="uk-UA" dirty="0"/>
                        </a:p>
                      </a:txBody>
                      <a:tcPr/>
                    </a:tc>
                    <a:extLst>
                      <a:ext uri="{0D108BD9-81ED-4DB2-BD59-A6C34878D82A}">
                        <a16:rowId xmlns:a16="http://schemas.microsoft.com/office/drawing/2014/main" val="347529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3</a:t>
                          </a:r>
                        </a:p>
                      </a:txBody>
                      <a:tcPr/>
                    </a:tc>
                    <a:tc>
                      <a:txBody>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uk-UA" dirty="0"/>
                        </a:p>
                      </a:txBody>
                      <a:tcPr/>
                    </a:tc>
                    <a:tc>
                      <a:txBody>
                        <a:bodyPr/>
                        <a:lstStyle/>
                        <a:p>
                          <a:endParaRPr lang="uk-UA"/>
                        </a:p>
                      </a:txBody>
                      <a:tcPr/>
                    </a:tc>
                    <a:tc>
                      <a:txBody>
                        <a:bodyPr/>
                        <a:lstStyle/>
                        <a:p>
                          <a:endParaRPr lang="uk-UA"/>
                        </a:p>
                      </a:txBody>
                      <a:tcPr/>
                    </a:tc>
                    <a:tc>
                      <a:txBody>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𝑛𝑚</m:t>
                                    </m:r>
                                  </m:sub>
                                </m:sSub>
                              </m:oMath>
                            </m:oMathPara>
                          </a14:m>
                          <a:endParaRPr lang="uk-UA" dirty="0"/>
                        </a:p>
                      </a:txBody>
                      <a:tcPr/>
                    </a:tc>
                    <a:extLst>
                      <a:ext uri="{0D108BD9-81ED-4DB2-BD59-A6C34878D82A}">
                        <a16:rowId xmlns:a16="http://schemas.microsoft.com/office/drawing/2014/main" val="3207575881"/>
                      </a:ext>
                    </a:extLst>
                  </a:tr>
                </a:tbl>
              </a:graphicData>
            </a:graphic>
          </p:graphicFrame>
        </mc:Choice>
        <mc:Fallback xmlns="">
          <p:graphicFrame>
            <p:nvGraphicFramePr>
              <p:cNvPr id="6" name="Объект 5"/>
              <p:cNvGraphicFramePr>
                <a:graphicFrameLocks noGrp="1"/>
              </p:cNvGraphicFramePr>
              <p:nvPr>
                <p:ph sz="half" idx="2"/>
                <p:extLst>
                  <p:ext uri="{D42A27DB-BD31-4B8C-83A1-F6EECF244321}">
                    <p14:modId xmlns:p14="http://schemas.microsoft.com/office/powerpoint/2010/main" val="77559041"/>
                  </p:ext>
                </p:extLst>
              </p:nvPr>
            </p:nvGraphicFramePr>
            <p:xfrm>
              <a:off x="640381" y="1852350"/>
              <a:ext cx="5405665" cy="1483360"/>
            </p:xfrm>
            <a:graphic>
              <a:graphicData uri="http://schemas.openxmlformats.org/drawingml/2006/table">
                <a:tbl>
                  <a:tblPr firstRow="1" bandRow="1">
                    <a:tableStyleId>{0E3FDE45-AF77-4B5C-9715-49D594BDF05E}</a:tableStyleId>
                  </a:tblPr>
                  <a:tblGrid>
                    <a:gridCol w="1625932">
                      <a:extLst>
                        <a:ext uri="{9D8B030D-6E8A-4147-A177-3AD203B41FA5}">
                          <a16:colId xmlns:a16="http://schemas.microsoft.com/office/drawing/2014/main" val="1034670112"/>
                        </a:ext>
                      </a:extLst>
                    </a:gridCol>
                    <a:gridCol w="942699">
                      <a:extLst>
                        <a:ext uri="{9D8B030D-6E8A-4147-A177-3AD203B41FA5}">
                          <a16:colId xmlns:a16="http://schemas.microsoft.com/office/drawing/2014/main" val="2389908434"/>
                        </a:ext>
                      </a:extLst>
                    </a:gridCol>
                    <a:gridCol w="893141">
                      <a:extLst>
                        <a:ext uri="{9D8B030D-6E8A-4147-A177-3AD203B41FA5}">
                          <a16:colId xmlns:a16="http://schemas.microsoft.com/office/drawing/2014/main" val="1063503155"/>
                        </a:ext>
                      </a:extLst>
                    </a:gridCol>
                    <a:gridCol w="852212">
                      <a:extLst>
                        <a:ext uri="{9D8B030D-6E8A-4147-A177-3AD203B41FA5}">
                          <a16:colId xmlns:a16="http://schemas.microsoft.com/office/drawing/2014/main" val="1834620098"/>
                        </a:ext>
                      </a:extLst>
                    </a:gridCol>
                    <a:gridCol w="1091681">
                      <a:extLst>
                        <a:ext uri="{9D8B030D-6E8A-4147-A177-3AD203B41FA5}">
                          <a16:colId xmlns:a16="http://schemas.microsoft.com/office/drawing/2014/main" val="3218653489"/>
                        </a:ext>
                      </a:extLst>
                    </a:gridCol>
                  </a:tblGrid>
                  <a:tr h="370840">
                    <a:tc>
                      <a:txBody>
                        <a:bodyPr/>
                        <a:lstStyle/>
                        <a:p>
                          <a:endParaRPr lang="uk-UA"/>
                        </a:p>
                      </a:txBody>
                      <a:tcPr>
                        <a:blipFill>
                          <a:blip r:embed="rId3"/>
                          <a:stretch>
                            <a:fillRect t="-4918" r="-232584" b="-309836"/>
                          </a:stretch>
                        </a:blipFill>
                      </a:tcPr>
                    </a:tc>
                    <a:tc>
                      <a:txBody>
                        <a:bodyPr/>
                        <a:lstStyle/>
                        <a:p>
                          <a:r>
                            <a:rPr lang="uk-UA" sz="1600" b="0" dirty="0" smtClean="0"/>
                            <a:t>Відео 1</a:t>
                          </a:r>
                          <a:endParaRPr lang="uk-UA" sz="1600" b="0" dirty="0"/>
                        </a:p>
                      </a:txBody>
                      <a:tcPr/>
                    </a:tc>
                    <a:tc>
                      <a:txBody>
                        <a:bodyPr/>
                        <a:lstStyle/>
                        <a:p>
                          <a:r>
                            <a:rPr lang="uk-UA" sz="1600" b="0" dirty="0" smtClean="0"/>
                            <a:t>Відео 2</a:t>
                          </a:r>
                          <a:endParaRPr lang="uk-UA" sz="1600" b="0" dirty="0"/>
                        </a:p>
                      </a:txBody>
                      <a:tcPr/>
                    </a:tc>
                    <a:tc>
                      <a:txBody>
                        <a:bodyPr/>
                        <a:lstStyle/>
                        <a:p>
                          <a:r>
                            <a:rPr lang="uk-UA" sz="1600" b="0" dirty="0" smtClean="0"/>
                            <a:t>Відео 3</a:t>
                          </a:r>
                          <a:endParaRPr lang="uk-UA"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b="0" dirty="0" smtClean="0"/>
                            <a:t>Відео 4</a:t>
                          </a:r>
                        </a:p>
                      </a:txBody>
                      <a:tcPr/>
                    </a:tc>
                    <a:extLst>
                      <a:ext uri="{0D108BD9-81ED-4DB2-BD59-A6C34878D82A}">
                        <a16:rowId xmlns:a16="http://schemas.microsoft.com/office/drawing/2014/main" val="4199062956"/>
                      </a:ext>
                    </a:extLst>
                  </a:tr>
                  <a:tr h="370840">
                    <a:tc>
                      <a:txBody>
                        <a:bodyPr/>
                        <a:lstStyle/>
                        <a:p>
                          <a:r>
                            <a:rPr lang="uk-UA" sz="1600" dirty="0" smtClean="0"/>
                            <a:t>Користувач 1</a:t>
                          </a:r>
                          <a:endParaRPr lang="uk-UA" sz="1600" dirty="0"/>
                        </a:p>
                      </a:txBody>
                      <a:tcPr/>
                    </a:tc>
                    <a:tc>
                      <a:txBody>
                        <a:bodyPr/>
                        <a:lstStyle/>
                        <a:p>
                          <a:endParaRPr lang="uk-UA"/>
                        </a:p>
                      </a:txBody>
                      <a:tcPr>
                        <a:blipFill>
                          <a:blip r:embed="rId3"/>
                          <a:stretch>
                            <a:fillRect l="-173377" t="-103226" r="-303247" b="-204839"/>
                          </a:stretch>
                        </a:blipFill>
                      </a:tcPr>
                    </a:tc>
                    <a:tc>
                      <a:txBody>
                        <a:bodyPr/>
                        <a:lstStyle/>
                        <a:p>
                          <a:endParaRPr lang="uk-UA"/>
                        </a:p>
                      </a:txBody>
                      <a:tcPr>
                        <a:blipFill>
                          <a:blip r:embed="rId3"/>
                          <a:stretch>
                            <a:fillRect l="-286395" t="-103226" r="-217687" b="-204839"/>
                          </a:stretch>
                        </a:blipFill>
                      </a:tcPr>
                    </a:tc>
                    <a:tc>
                      <a:txBody>
                        <a:bodyPr/>
                        <a:lstStyle/>
                        <a:p>
                          <a:endParaRPr lang="uk-UA" dirty="0"/>
                        </a:p>
                      </a:txBody>
                      <a:tcPr/>
                    </a:tc>
                    <a:tc>
                      <a:txBody>
                        <a:bodyPr/>
                        <a:lstStyle/>
                        <a:p>
                          <a:endParaRPr lang="uk-UA"/>
                        </a:p>
                      </a:txBody>
                      <a:tcPr>
                        <a:blipFill>
                          <a:blip r:embed="rId3"/>
                          <a:stretch>
                            <a:fillRect l="-395531" t="-103226" r="-559" b="-204839"/>
                          </a:stretch>
                        </a:blipFill>
                      </a:tcPr>
                    </a:tc>
                    <a:extLst>
                      <a:ext uri="{0D108BD9-81ED-4DB2-BD59-A6C34878D82A}">
                        <a16:rowId xmlns:a16="http://schemas.microsoft.com/office/drawing/2014/main" val="21083144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dirty="0" smtClean="0"/>
                            <a:t>2</a:t>
                          </a:r>
                          <a:endParaRPr lang="uk-UA" sz="1600" dirty="0" smtClean="0"/>
                        </a:p>
                      </a:txBody>
                      <a:tcPr/>
                    </a:tc>
                    <a:tc>
                      <a:txBody>
                        <a:bodyPr/>
                        <a:lstStyle/>
                        <a:p>
                          <a:endParaRPr lang="uk-UA"/>
                        </a:p>
                      </a:txBody>
                      <a:tcPr/>
                    </a:tc>
                    <a:tc>
                      <a:txBody>
                        <a:bodyPr/>
                        <a:lstStyle/>
                        <a:p>
                          <a:endParaRPr lang="uk-UA"/>
                        </a:p>
                      </a:txBody>
                      <a:tcPr/>
                    </a:tc>
                    <a:tc>
                      <a:txBody>
                        <a:bodyPr/>
                        <a:lstStyle/>
                        <a:p>
                          <a:endParaRPr lang="uk-UA" dirty="0"/>
                        </a:p>
                      </a:txBody>
                      <a:tcPr/>
                    </a:tc>
                    <a:tc>
                      <a:txBody>
                        <a:bodyPr/>
                        <a:lstStyle/>
                        <a:p>
                          <a:endParaRPr lang="uk-UA" dirty="0"/>
                        </a:p>
                      </a:txBody>
                      <a:tcPr/>
                    </a:tc>
                    <a:extLst>
                      <a:ext uri="{0D108BD9-81ED-4DB2-BD59-A6C34878D82A}">
                        <a16:rowId xmlns:a16="http://schemas.microsoft.com/office/drawing/2014/main" val="347529159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3</a:t>
                          </a:r>
                        </a:p>
                      </a:txBody>
                      <a:tcPr/>
                    </a:tc>
                    <a:tc>
                      <a:txBody>
                        <a:bodyPr/>
                        <a:lstStyle/>
                        <a:p>
                          <a:endParaRPr lang="uk-UA"/>
                        </a:p>
                      </a:txBody>
                      <a:tcPr>
                        <a:blipFill>
                          <a:blip r:embed="rId3"/>
                          <a:stretch>
                            <a:fillRect l="-173377" t="-306557" r="-303247" b="-8197"/>
                          </a:stretch>
                        </a:blipFill>
                      </a:tcPr>
                    </a:tc>
                    <a:tc>
                      <a:txBody>
                        <a:bodyPr/>
                        <a:lstStyle/>
                        <a:p>
                          <a:endParaRPr lang="uk-UA"/>
                        </a:p>
                      </a:txBody>
                      <a:tcPr/>
                    </a:tc>
                    <a:tc>
                      <a:txBody>
                        <a:bodyPr/>
                        <a:lstStyle/>
                        <a:p>
                          <a:endParaRPr lang="uk-UA"/>
                        </a:p>
                      </a:txBody>
                      <a:tcPr/>
                    </a:tc>
                    <a:tc>
                      <a:txBody>
                        <a:bodyPr/>
                        <a:lstStyle/>
                        <a:p>
                          <a:endParaRPr lang="uk-UA"/>
                        </a:p>
                      </a:txBody>
                      <a:tcPr>
                        <a:blipFill>
                          <a:blip r:embed="rId3"/>
                          <a:stretch>
                            <a:fillRect l="-395531" t="-306557" r="-559" b="-8197"/>
                          </a:stretch>
                        </a:blipFill>
                      </a:tcPr>
                    </a:tc>
                    <a:extLst>
                      <a:ext uri="{0D108BD9-81ED-4DB2-BD59-A6C34878D82A}">
                        <a16:rowId xmlns:a16="http://schemas.microsoft.com/office/drawing/2014/main" val="320757588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Таблица 6"/>
              <p:cNvGraphicFramePr>
                <a:graphicFrameLocks noGrp="1"/>
              </p:cNvGraphicFramePr>
              <p:nvPr>
                <p:extLst/>
              </p:nvPr>
            </p:nvGraphicFramePr>
            <p:xfrm>
              <a:off x="693382" y="4297647"/>
              <a:ext cx="5405665" cy="1483360"/>
            </p:xfrm>
            <a:graphic>
              <a:graphicData uri="http://schemas.openxmlformats.org/drawingml/2006/table">
                <a:tbl>
                  <a:tblPr firstRow="1" bandRow="1">
                    <a:tableStyleId>{0E3FDE45-AF77-4B5C-9715-49D594BDF05E}</a:tableStyleId>
                  </a:tblPr>
                  <a:tblGrid>
                    <a:gridCol w="1625932">
                      <a:extLst>
                        <a:ext uri="{9D8B030D-6E8A-4147-A177-3AD203B41FA5}">
                          <a16:colId xmlns:a16="http://schemas.microsoft.com/office/drawing/2014/main" val="2148493641"/>
                        </a:ext>
                      </a:extLst>
                    </a:gridCol>
                    <a:gridCol w="942699">
                      <a:extLst>
                        <a:ext uri="{9D8B030D-6E8A-4147-A177-3AD203B41FA5}">
                          <a16:colId xmlns:a16="http://schemas.microsoft.com/office/drawing/2014/main" val="3268001055"/>
                        </a:ext>
                      </a:extLst>
                    </a:gridCol>
                    <a:gridCol w="893141">
                      <a:extLst>
                        <a:ext uri="{9D8B030D-6E8A-4147-A177-3AD203B41FA5}">
                          <a16:colId xmlns:a16="http://schemas.microsoft.com/office/drawing/2014/main" val="4178110869"/>
                        </a:ext>
                      </a:extLst>
                    </a:gridCol>
                    <a:gridCol w="852212">
                      <a:extLst>
                        <a:ext uri="{9D8B030D-6E8A-4147-A177-3AD203B41FA5}">
                          <a16:colId xmlns:a16="http://schemas.microsoft.com/office/drawing/2014/main" val="3548627145"/>
                        </a:ext>
                      </a:extLst>
                    </a:gridCol>
                    <a:gridCol w="1091681">
                      <a:extLst>
                        <a:ext uri="{9D8B030D-6E8A-4147-A177-3AD203B41FA5}">
                          <a16:colId xmlns:a16="http://schemas.microsoft.com/office/drawing/2014/main" val="2410147120"/>
                        </a:ext>
                      </a:extLst>
                    </a:gridCol>
                  </a:tblGrid>
                  <a:tr h="370840">
                    <a:tc>
                      <a:txBody>
                        <a:bodyPr/>
                        <a:lstStyle/>
                        <a:p>
                          <a14:m>
                            <m:oMath xmlns:m="http://schemas.openxmlformats.org/officeDocument/2006/math">
                              <m:sSub>
                                <m:sSubPr>
                                  <m:ctrlPr>
                                    <a:rPr lang="uk-UA" sz="1500" b="0" i="1" smtClean="0">
                                      <a:latin typeface="Cambria Math" panose="02040503050406030204" pitchFamily="18" charset="0"/>
                                    </a:rPr>
                                  </m:ctrlPr>
                                </m:sSubPr>
                                <m:e>
                                  <m:r>
                                    <a:rPr lang="en-US" sz="1500" b="0" i="1" smtClean="0">
                                      <a:latin typeface="Cambria Math" panose="02040503050406030204" pitchFamily="18" charset="0"/>
                                    </a:rPr>
                                    <m:t>𝐾</m:t>
                                  </m:r>
                                </m:e>
                                <m:sub>
                                  <m:r>
                                    <a:rPr lang="en-US" sz="1500" b="0" i="1" smtClean="0">
                                      <a:latin typeface="Cambria Math" panose="02040503050406030204" pitchFamily="18" charset="0"/>
                                    </a:rPr>
                                    <m:t>𝑖</m:t>
                                  </m:r>
                                  <m:r>
                                    <a:rPr lang="en-US" sz="1500" b="0" i="1" smtClean="0">
                                      <a:latin typeface="Cambria Math" panose="02040503050406030204" pitchFamily="18" charset="0"/>
                                    </a:rPr>
                                    <m:t>=</m:t>
                                  </m:r>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1,</m:t>
                                      </m:r>
                                      <m:r>
                                        <a:rPr lang="en-US" sz="1500" b="0" i="1" smtClean="0">
                                          <a:latin typeface="Cambria Math" panose="02040503050406030204" pitchFamily="18" charset="0"/>
                                        </a:rPr>
                                        <m:t>𝑛</m:t>
                                      </m:r>
                                    </m:e>
                                  </m:d>
                                </m:sub>
                              </m:sSub>
                            </m:oMath>
                          </a14:m>
                          <a:r>
                            <a:rPr lang="en-US" sz="1500" b="0" dirty="0" smtClean="0"/>
                            <a:t>\ </a:t>
                          </a:r>
                          <a14:m>
                            <m:oMath xmlns:m="http://schemas.openxmlformats.org/officeDocument/2006/math">
                              <m:sSub>
                                <m:sSubPr>
                                  <m:ctrlPr>
                                    <a:rPr lang="en-US" sz="1500" b="0" i="1" smtClean="0">
                                      <a:latin typeface="Cambria Math" panose="02040503050406030204" pitchFamily="18" charset="0"/>
                                    </a:rPr>
                                  </m:ctrlPr>
                                </m:sSubPr>
                                <m:e>
                                  <m:r>
                                    <a:rPr lang="en-US" sz="1500" b="0" i="1" smtClean="0">
                                      <a:latin typeface="Cambria Math" panose="02040503050406030204" pitchFamily="18" charset="0"/>
                                    </a:rPr>
                                    <m:t>𝐼</m:t>
                                  </m:r>
                                </m:e>
                                <m:sub>
                                  <m:r>
                                    <a:rPr lang="en-US" sz="1500" b="0" i="1" smtClean="0">
                                      <a:latin typeface="Cambria Math" panose="02040503050406030204" pitchFamily="18" charset="0"/>
                                    </a:rPr>
                                    <m:t>𝑗</m:t>
                                  </m:r>
                                  <m:r>
                                    <a:rPr lang="en-US" sz="1500" b="0" i="1" smtClean="0">
                                      <a:latin typeface="Cambria Math" panose="02040503050406030204" pitchFamily="18" charset="0"/>
                                    </a:rPr>
                                    <m:t>=</m:t>
                                  </m:r>
                                  <m:d>
                                    <m:dPr>
                                      <m:begChr m:val="{"/>
                                      <m:endChr m:val="}"/>
                                      <m:ctrlPr>
                                        <a:rPr lang="en-US" sz="1500" b="0" i="1" smtClean="0">
                                          <a:latin typeface="Cambria Math" panose="02040503050406030204" pitchFamily="18" charset="0"/>
                                        </a:rPr>
                                      </m:ctrlPr>
                                    </m:dPr>
                                    <m:e>
                                      <m:r>
                                        <a:rPr lang="en-US" sz="1500" b="0" i="1" smtClean="0">
                                          <a:latin typeface="Cambria Math" panose="02040503050406030204" pitchFamily="18" charset="0"/>
                                        </a:rPr>
                                        <m:t>1,</m:t>
                                      </m:r>
                                      <m:r>
                                        <a:rPr lang="en-US" sz="1500" b="0" i="1" smtClean="0">
                                          <a:latin typeface="Cambria Math" panose="02040503050406030204" pitchFamily="18" charset="0"/>
                                        </a:rPr>
                                        <m:t>𝑚</m:t>
                                      </m:r>
                                    </m:e>
                                  </m:d>
                                </m:sub>
                              </m:sSub>
                            </m:oMath>
                          </a14:m>
                          <a:endParaRPr lang="uk-UA" sz="1500" dirty="0"/>
                        </a:p>
                      </a:txBody>
                      <a:tcPr/>
                    </a:tc>
                    <a:tc>
                      <a:txBody>
                        <a:bodyPr/>
                        <a:lstStyle/>
                        <a:p>
                          <a:r>
                            <a:rPr lang="uk-UA" sz="1600" b="0" dirty="0" smtClean="0"/>
                            <a:t>Відео 1</a:t>
                          </a:r>
                          <a:endParaRPr lang="uk-UA" sz="1600" b="0" dirty="0"/>
                        </a:p>
                      </a:txBody>
                      <a:tcPr/>
                    </a:tc>
                    <a:tc>
                      <a:txBody>
                        <a:bodyPr/>
                        <a:lstStyle/>
                        <a:p>
                          <a:r>
                            <a:rPr lang="uk-UA" sz="1600" b="0" dirty="0" smtClean="0"/>
                            <a:t>Відео 2</a:t>
                          </a:r>
                          <a:endParaRPr lang="uk-UA" sz="1600" b="0" dirty="0"/>
                        </a:p>
                      </a:txBody>
                      <a:tcPr/>
                    </a:tc>
                    <a:tc>
                      <a:txBody>
                        <a:bodyPr/>
                        <a:lstStyle/>
                        <a:p>
                          <a:r>
                            <a:rPr lang="uk-UA" sz="1600" b="0" dirty="0" smtClean="0"/>
                            <a:t>Відео 3</a:t>
                          </a:r>
                          <a:endParaRPr lang="uk-UA"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b="0" dirty="0" smtClean="0"/>
                            <a:t>Відео 4</a:t>
                          </a:r>
                        </a:p>
                      </a:txBody>
                      <a:tcPr/>
                    </a:tc>
                    <a:extLst>
                      <a:ext uri="{0D108BD9-81ED-4DB2-BD59-A6C34878D82A}">
                        <a16:rowId xmlns:a16="http://schemas.microsoft.com/office/drawing/2014/main" val="2847188981"/>
                      </a:ext>
                    </a:extLst>
                  </a:tr>
                  <a:tr h="370840">
                    <a:tc>
                      <a:txBody>
                        <a:bodyPr/>
                        <a:lstStyle/>
                        <a:p>
                          <a:r>
                            <a:rPr lang="uk-UA" sz="1600" dirty="0" smtClean="0"/>
                            <a:t>Користувач 1</a:t>
                          </a:r>
                          <a:endParaRPr lang="uk-UA" sz="1600" dirty="0"/>
                        </a:p>
                      </a:txBody>
                      <a:tcPr/>
                    </a:tc>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𝑝</m:t>
                                </m:r>
                              </m:oMath>
                            </m:oMathPara>
                          </a14:m>
                          <a:endParaRPr lang="uk-U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12</m:t>
                                    </m:r>
                                  </m:sub>
                                </m:sSub>
                              </m:oMath>
                            </m:oMathPara>
                          </a14:m>
                          <a:endParaRPr lang="uk-UA" dirty="0"/>
                        </a:p>
                      </a:txBody>
                      <a:tcPr/>
                    </a:tc>
                    <a:tc>
                      <a:txBody>
                        <a:bodyPr/>
                        <a:lstStyle/>
                        <a:p>
                          <a:endParaRPr lang="uk-UA"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r>
                                      <a:rPr lang="en-US" b="0" i="1" smtClean="0">
                                        <a:latin typeface="Cambria Math" panose="02040503050406030204" pitchFamily="18" charset="0"/>
                                      </a:rPr>
                                      <m:t>𝑚</m:t>
                                    </m:r>
                                  </m:sub>
                                </m:sSub>
                              </m:oMath>
                            </m:oMathPara>
                          </a14:m>
                          <a:endParaRPr lang="uk-UA" dirty="0"/>
                        </a:p>
                      </a:txBody>
                      <a:tcPr/>
                    </a:tc>
                    <a:extLst>
                      <a:ext uri="{0D108BD9-81ED-4DB2-BD59-A6C34878D82A}">
                        <a16:rowId xmlns:a16="http://schemas.microsoft.com/office/drawing/2014/main" val="40868192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dirty="0" smtClean="0"/>
                            <a:t>2</a:t>
                          </a:r>
                          <a:endParaRPr lang="uk-UA" sz="1600" dirty="0" smtClean="0"/>
                        </a:p>
                      </a:txBody>
                      <a:tcPr/>
                    </a:tc>
                    <a:tc>
                      <a:txBody>
                        <a:bodyPr/>
                        <a:lstStyle/>
                        <a:p>
                          <a:endParaRPr lang="uk-UA"/>
                        </a:p>
                      </a:txBody>
                      <a:tcPr/>
                    </a:tc>
                    <a:tc>
                      <a:txBody>
                        <a:bodyPr/>
                        <a:lstStyle/>
                        <a:p>
                          <a:endParaRPr lang="uk-UA"/>
                        </a:p>
                      </a:txBody>
                      <a:tcPr/>
                    </a:tc>
                    <a:tc>
                      <a:txBody>
                        <a:bodyPr/>
                        <a:lstStyle/>
                        <a:p>
                          <a:endParaRPr lang="uk-UA" dirty="0"/>
                        </a:p>
                      </a:txBody>
                      <a:tcPr/>
                    </a:tc>
                    <a:tc>
                      <a:txBody>
                        <a:bodyPr/>
                        <a:lstStyle/>
                        <a:p>
                          <a:endParaRPr lang="uk-UA" dirty="0"/>
                        </a:p>
                      </a:txBody>
                      <a:tcPr/>
                    </a:tc>
                    <a:extLst>
                      <a:ext uri="{0D108BD9-81ED-4DB2-BD59-A6C34878D82A}">
                        <a16:rowId xmlns:a16="http://schemas.microsoft.com/office/drawing/2014/main" val="2554434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3</a:t>
                          </a:r>
                        </a:p>
                      </a:txBody>
                      <a:tcPr/>
                    </a:tc>
                    <a:tc>
                      <a:txBody>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r>
                                      <a:rPr lang="en-US" b="0" i="1" smtClean="0">
                                        <a:latin typeface="Cambria Math" panose="02040503050406030204" pitchFamily="18" charset="0"/>
                                      </a:rPr>
                                      <m:t>1</m:t>
                                    </m:r>
                                  </m:sub>
                                </m:sSub>
                              </m:oMath>
                            </m:oMathPara>
                          </a14:m>
                          <a:endParaRPr lang="uk-UA" dirty="0"/>
                        </a:p>
                      </a:txBody>
                      <a:tcPr/>
                    </a:tc>
                    <a:tc>
                      <a:txBody>
                        <a:bodyPr/>
                        <a:lstStyle/>
                        <a:p>
                          <a:endParaRPr lang="uk-UA"/>
                        </a:p>
                      </a:txBody>
                      <a:tcPr/>
                    </a:tc>
                    <a:tc>
                      <a:txBody>
                        <a:bodyPr/>
                        <a:lstStyle/>
                        <a:p>
                          <a:endParaRPr lang="uk-UA"/>
                        </a:p>
                      </a:txBody>
                      <a:tcPr/>
                    </a:tc>
                    <a:tc>
                      <a:txBody>
                        <a:bodyPr/>
                        <a:lstStyle/>
                        <a:p>
                          <a:pPr/>
                          <a14:m>
                            <m:oMathPara xmlns:m="http://schemas.openxmlformats.org/officeDocument/2006/math">
                              <m:oMathParaPr>
                                <m:jc m:val="centerGroup"/>
                              </m:oMathParaPr>
                              <m:oMath xmlns:m="http://schemas.openxmlformats.org/officeDocument/2006/math">
                                <m:sSub>
                                  <m:sSubPr>
                                    <m:ctrlPr>
                                      <a:rPr lang="uk-UA"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𝑛𝑚</m:t>
                                    </m:r>
                                  </m:sub>
                                </m:sSub>
                              </m:oMath>
                            </m:oMathPara>
                          </a14:m>
                          <a:endParaRPr lang="uk-UA" dirty="0"/>
                        </a:p>
                      </a:txBody>
                      <a:tcPr/>
                    </a:tc>
                    <a:extLst>
                      <a:ext uri="{0D108BD9-81ED-4DB2-BD59-A6C34878D82A}">
                        <a16:rowId xmlns:a16="http://schemas.microsoft.com/office/drawing/2014/main" val="2870160343"/>
                      </a:ext>
                    </a:extLst>
                  </a:tr>
                </a:tbl>
              </a:graphicData>
            </a:graphic>
          </p:graphicFrame>
        </mc:Choice>
        <mc:Fallback xmlns="">
          <p:graphicFrame>
            <p:nvGraphicFramePr>
              <p:cNvPr id="7" name="Таблица 6"/>
              <p:cNvGraphicFramePr>
                <a:graphicFrameLocks noGrp="1"/>
              </p:cNvGraphicFramePr>
              <p:nvPr>
                <p:extLst>
                  <p:ext uri="{D42A27DB-BD31-4B8C-83A1-F6EECF244321}">
                    <p14:modId xmlns:p14="http://schemas.microsoft.com/office/powerpoint/2010/main" val="2818419256"/>
                  </p:ext>
                </p:extLst>
              </p:nvPr>
            </p:nvGraphicFramePr>
            <p:xfrm>
              <a:off x="693382" y="4297647"/>
              <a:ext cx="5405665" cy="1483360"/>
            </p:xfrm>
            <a:graphic>
              <a:graphicData uri="http://schemas.openxmlformats.org/drawingml/2006/table">
                <a:tbl>
                  <a:tblPr firstRow="1" bandRow="1">
                    <a:tableStyleId>{0E3FDE45-AF77-4B5C-9715-49D594BDF05E}</a:tableStyleId>
                  </a:tblPr>
                  <a:tblGrid>
                    <a:gridCol w="1625932">
                      <a:extLst>
                        <a:ext uri="{9D8B030D-6E8A-4147-A177-3AD203B41FA5}">
                          <a16:colId xmlns:a16="http://schemas.microsoft.com/office/drawing/2014/main" val="2148493641"/>
                        </a:ext>
                      </a:extLst>
                    </a:gridCol>
                    <a:gridCol w="942699">
                      <a:extLst>
                        <a:ext uri="{9D8B030D-6E8A-4147-A177-3AD203B41FA5}">
                          <a16:colId xmlns:a16="http://schemas.microsoft.com/office/drawing/2014/main" val="3268001055"/>
                        </a:ext>
                      </a:extLst>
                    </a:gridCol>
                    <a:gridCol w="893141">
                      <a:extLst>
                        <a:ext uri="{9D8B030D-6E8A-4147-A177-3AD203B41FA5}">
                          <a16:colId xmlns:a16="http://schemas.microsoft.com/office/drawing/2014/main" val="4178110869"/>
                        </a:ext>
                      </a:extLst>
                    </a:gridCol>
                    <a:gridCol w="852212">
                      <a:extLst>
                        <a:ext uri="{9D8B030D-6E8A-4147-A177-3AD203B41FA5}">
                          <a16:colId xmlns:a16="http://schemas.microsoft.com/office/drawing/2014/main" val="3548627145"/>
                        </a:ext>
                      </a:extLst>
                    </a:gridCol>
                    <a:gridCol w="1091681">
                      <a:extLst>
                        <a:ext uri="{9D8B030D-6E8A-4147-A177-3AD203B41FA5}">
                          <a16:colId xmlns:a16="http://schemas.microsoft.com/office/drawing/2014/main" val="2410147120"/>
                        </a:ext>
                      </a:extLst>
                    </a:gridCol>
                  </a:tblGrid>
                  <a:tr h="370840">
                    <a:tc>
                      <a:txBody>
                        <a:bodyPr/>
                        <a:lstStyle/>
                        <a:p>
                          <a:endParaRPr lang="uk-UA"/>
                        </a:p>
                      </a:txBody>
                      <a:tcPr>
                        <a:blipFill>
                          <a:blip r:embed="rId4"/>
                          <a:stretch>
                            <a:fillRect t="-4918" r="-232959" b="-309836"/>
                          </a:stretch>
                        </a:blipFill>
                      </a:tcPr>
                    </a:tc>
                    <a:tc>
                      <a:txBody>
                        <a:bodyPr/>
                        <a:lstStyle/>
                        <a:p>
                          <a:r>
                            <a:rPr lang="uk-UA" sz="1600" b="0" dirty="0" smtClean="0"/>
                            <a:t>Відео 1</a:t>
                          </a:r>
                          <a:endParaRPr lang="uk-UA" sz="1600" b="0" dirty="0"/>
                        </a:p>
                      </a:txBody>
                      <a:tcPr/>
                    </a:tc>
                    <a:tc>
                      <a:txBody>
                        <a:bodyPr/>
                        <a:lstStyle/>
                        <a:p>
                          <a:r>
                            <a:rPr lang="uk-UA" sz="1600" b="0" dirty="0" smtClean="0"/>
                            <a:t>Відео 2</a:t>
                          </a:r>
                          <a:endParaRPr lang="uk-UA" sz="1600" b="0" dirty="0"/>
                        </a:p>
                      </a:txBody>
                      <a:tcPr/>
                    </a:tc>
                    <a:tc>
                      <a:txBody>
                        <a:bodyPr/>
                        <a:lstStyle/>
                        <a:p>
                          <a:r>
                            <a:rPr lang="uk-UA" sz="1600" b="0" dirty="0" smtClean="0"/>
                            <a:t>Відео 3</a:t>
                          </a:r>
                          <a:endParaRPr lang="uk-UA" sz="16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b="0" dirty="0" smtClean="0"/>
                            <a:t>Відео 4</a:t>
                          </a:r>
                        </a:p>
                      </a:txBody>
                      <a:tcPr/>
                    </a:tc>
                    <a:extLst>
                      <a:ext uri="{0D108BD9-81ED-4DB2-BD59-A6C34878D82A}">
                        <a16:rowId xmlns:a16="http://schemas.microsoft.com/office/drawing/2014/main" val="2847188981"/>
                      </a:ext>
                    </a:extLst>
                  </a:tr>
                  <a:tr h="370840">
                    <a:tc>
                      <a:txBody>
                        <a:bodyPr/>
                        <a:lstStyle/>
                        <a:p>
                          <a:r>
                            <a:rPr lang="uk-UA" sz="1600" dirty="0" smtClean="0"/>
                            <a:t>Користувач 1</a:t>
                          </a:r>
                          <a:endParaRPr lang="uk-UA" sz="1600" dirty="0"/>
                        </a:p>
                      </a:txBody>
                      <a:tcPr/>
                    </a:tc>
                    <a:tc>
                      <a:txBody>
                        <a:bodyPr/>
                        <a:lstStyle/>
                        <a:p>
                          <a:endParaRPr lang="uk-UA"/>
                        </a:p>
                      </a:txBody>
                      <a:tcPr>
                        <a:blipFill>
                          <a:blip r:embed="rId4"/>
                          <a:stretch>
                            <a:fillRect l="-172258" t="-103226" r="-301290" b="-204839"/>
                          </a:stretch>
                        </a:blipFill>
                      </a:tcPr>
                    </a:tc>
                    <a:tc>
                      <a:txBody>
                        <a:bodyPr/>
                        <a:lstStyle/>
                        <a:p>
                          <a:endParaRPr lang="uk-UA"/>
                        </a:p>
                      </a:txBody>
                      <a:tcPr>
                        <a:blipFill>
                          <a:blip r:embed="rId4"/>
                          <a:stretch>
                            <a:fillRect l="-287075" t="-103226" r="-217687" b="-204839"/>
                          </a:stretch>
                        </a:blipFill>
                      </a:tcPr>
                    </a:tc>
                    <a:tc>
                      <a:txBody>
                        <a:bodyPr/>
                        <a:lstStyle/>
                        <a:p>
                          <a:endParaRPr lang="uk-UA" dirty="0"/>
                        </a:p>
                      </a:txBody>
                      <a:tcPr/>
                    </a:tc>
                    <a:tc>
                      <a:txBody>
                        <a:bodyPr/>
                        <a:lstStyle/>
                        <a:p>
                          <a:endParaRPr lang="uk-UA"/>
                        </a:p>
                      </a:txBody>
                      <a:tcPr>
                        <a:blipFill>
                          <a:blip r:embed="rId4"/>
                          <a:stretch>
                            <a:fillRect l="-396089" t="-103226" r="-559" b="-204839"/>
                          </a:stretch>
                        </a:blipFill>
                      </a:tcPr>
                    </a:tc>
                    <a:extLst>
                      <a:ext uri="{0D108BD9-81ED-4DB2-BD59-A6C34878D82A}">
                        <a16:rowId xmlns:a16="http://schemas.microsoft.com/office/drawing/2014/main" val="408681923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a:t>
                          </a:r>
                          <a:r>
                            <a:rPr lang="en-US" sz="1600" dirty="0" smtClean="0"/>
                            <a:t>2</a:t>
                          </a:r>
                          <a:endParaRPr lang="uk-UA" sz="1600" dirty="0" smtClean="0"/>
                        </a:p>
                      </a:txBody>
                      <a:tcPr/>
                    </a:tc>
                    <a:tc>
                      <a:txBody>
                        <a:bodyPr/>
                        <a:lstStyle/>
                        <a:p>
                          <a:endParaRPr lang="uk-UA"/>
                        </a:p>
                      </a:txBody>
                      <a:tcPr/>
                    </a:tc>
                    <a:tc>
                      <a:txBody>
                        <a:bodyPr/>
                        <a:lstStyle/>
                        <a:p>
                          <a:endParaRPr lang="uk-UA"/>
                        </a:p>
                      </a:txBody>
                      <a:tcPr/>
                    </a:tc>
                    <a:tc>
                      <a:txBody>
                        <a:bodyPr/>
                        <a:lstStyle/>
                        <a:p>
                          <a:endParaRPr lang="uk-UA" dirty="0"/>
                        </a:p>
                      </a:txBody>
                      <a:tcPr/>
                    </a:tc>
                    <a:tc>
                      <a:txBody>
                        <a:bodyPr/>
                        <a:lstStyle/>
                        <a:p>
                          <a:endParaRPr lang="uk-UA" dirty="0"/>
                        </a:p>
                      </a:txBody>
                      <a:tcPr/>
                    </a:tc>
                    <a:extLst>
                      <a:ext uri="{0D108BD9-81ED-4DB2-BD59-A6C34878D82A}">
                        <a16:rowId xmlns:a16="http://schemas.microsoft.com/office/drawing/2014/main" val="25544347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600" dirty="0" smtClean="0"/>
                            <a:t>Користувач 3</a:t>
                          </a:r>
                        </a:p>
                      </a:txBody>
                      <a:tcPr/>
                    </a:tc>
                    <a:tc>
                      <a:txBody>
                        <a:bodyPr/>
                        <a:lstStyle/>
                        <a:p>
                          <a:endParaRPr lang="uk-UA"/>
                        </a:p>
                      </a:txBody>
                      <a:tcPr>
                        <a:blipFill>
                          <a:blip r:embed="rId4"/>
                          <a:stretch>
                            <a:fillRect l="-172258" t="-306557" r="-301290" b="-8197"/>
                          </a:stretch>
                        </a:blipFill>
                      </a:tcPr>
                    </a:tc>
                    <a:tc>
                      <a:txBody>
                        <a:bodyPr/>
                        <a:lstStyle/>
                        <a:p>
                          <a:endParaRPr lang="uk-UA"/>
                        </a:p>
                      </a:txBody>
                      <a:tcPr/>
                    </a:tc>
                    <a:tc>
                      <a:txBody>
                        <a:bodyPr/>
                        <a:lstStyle/>
                        <a:p>
                          <a:endParaRPr lang="uk-UA"/>
                        </a:p>
                      </a:txBody>
                      <a:tcPr/>
                    </a:tc>
                    <a:tc>
                      <a:txBody>
                        <a:bodyPr/>
                        <a:lstStyle/>
                        <a:p>
                          <a:endParaRPr lang="uk-UA"/>
                        </a:p>
                      </a:txBody>
                      <a:tcPr>
                        <a:blipFill>
                          <a:blip r:embed="rId4"/>
                          <a:stretch>
                            <a:fillRect l="-396089" t="-306557" r="-559" b="-8197"/>
                          </a:stretch>
                        </a:blipFill>
                      </a:tcPr>
                    </a:tc>
                    <a:extLst>
                      <a:ext uri="{0D108BD9-81ED-4DB2-BD59-A6C34878D82A}">
                        <a16:rowId xmlns:a16="http://schemas.microsoft.com/office/drawing/2014/main" val="2870160343"/>
                      </a:ext>
                    </a:extLst>
                  </a:tr>
                </a:tbl>
              </a:graphicData>
            </a:graphic>
          </p:graphicFrame>
        </mc:Fallback>
      </mc:AlternateContent>
      <p:sp>
        <p:nvSpPr>
          <p:cNvPr id="8" name="TextBox 7"/>
          <p:cNvSpPr txBox="1"/>
          <p:nvPr/>
        </p:nvSpPr>
        <p:spPr>
          <a:xfrm>
            <a:off x="1565777" y="1465972"/>
            <a:ext cx="2977097" cy="369332"/>
          </a:xfrm>
          <a:prstGeom prst="rect">
            <a:avLst/>
          </a:prstGeom>
          <a:noFill/>
        </p:spPr>
        <p:txBody>
          <a:bodyPr wrap="none" rtlCol="0">
            <a:spAutoFit/>
          </a:bodyPr>
          <a:lstStyle/>
          <a:p>
            <a:r>
              <a:rPr lang="uk-UA" dirty="0">
                <a:latin typeface="Bad Script" panose="02000000000000000000" pitchFamily="2" charset="0"/>
              </a:rPr>
              <a:t>М</a:t>
            </a:r>
            <a:r>
              <a:rPr lang="uk-UA" dirty="0" smtClean="0">
                <a:latin typeface="Bad Script" panose="02000000000000000000" pitchFamily="2" charset="0"/>
              </a:rPr>
              <a:t>атриця рейтингів користувачів</a:t>
            </a:r>
            <a:endParaRPr lang="uk-UA" dirty="0">
              <a:latin typeface="Bad Script" panose="02000000000000000000" pitchFamily="2" charset="0"/>
            </a:endParaRPr>
          </a:p>
        </p:txBody>
      </p:sp>
      <p:sp>
        <p:nvSpPr>
          <p:cNvPr id="9" name="TextBox 8"/>
          <p:cNvSpPr txBox="1"/>
          <p:nvPr/>
        </p:nvSpPr>
        <p:spPr>
          <a:xfrm>
            <a:off x="781077" y="3374317"/>
            <a:ext cx="5124272" cy="923330"/>
          </a:xfrm>
          <a:prstGeom prst="rect">
            <a:avLst/>
          </a:prstGeom>
          <a:noFill/>
        </p:spPr>
        <p:txBody>
          <a:bodyPr wrap="square" rtlCol="0">
            <a:spAutoFit/>
          </a:bodyPr>
          <a:lstStyle/>
          <a:p>
            <a:r>
              <a:rPr lang="uk-UA" dirty="0">
                <a:latin typeface="Bad Script" panose="02000000000000000000" pitchFamily="2" charset="0"/>
              </a:rPr>
              <a:t>М</a:t>
            </a:r>
            <a:r>
              <a:rPr lang="uk-UA" dirty="0" smtClean="0">
                <a:latin typeface="Bad Script" panose="02000000000000000000" pitchFamily="2" charset="0"/>
              </a:rPr>
              <a:t>атриця прогнозованих рейтингів користувачів, отримується з реальної матриці (80%) як з навчальної, 20% використовуємо як тестові дані</a:t>
            </a:r>
            <a:endParaRPr lang="uk-UA" dirty="0">
              <a:latin typeface="Bad Script" panose="02000000000000000000" pitchFamily="2" charset="0"/>
            </a:endParaRPr>
          </a:p>
        </p:txBody>
      </p:sp>
      <mc:AlternateContent xmlns:mc="http://schemas.openxmlformats.org/markup-compatibility/2006" xmlns:a14="http://schemas.microsoft.com/office/drawing/2010/main">
        <mc:Choice Requires="a14">
          <p:sp>
            <p:nvSpPr>
              <p:cNvPr id="10" name="TextBox 9"/>
              <p:cNvSpPr txBox="1"/>
              <p:nvPr/>
            </p:nvSpPr>
            <p:spPr>
              <a:xfrm>
                <a:off x="413464" y="5885028"/>
                <a:ext cx="2631618" cy="6067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𝑀𝐴𝐸</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e>
                              </m:d>
                            </m:e>
                          </m:nary>
                        </m:num>
                        <m:den>
                          <m:r>
                            <a:rPr lang="en-US" b="0" i="1" smtClean="0">
                              <a:latin typeface="Cambria Math" panose="02040503050406030204" pitchFamily="18" charset="0"/>
                            </a:rPr>
                            <m:t>𝑚</m:t>
                          </m:r>
                        </m:den>
                      </m:f>
                    </m:oMath>
                  </m:oMathPara>
                </a14:m>
                <a:endParaRPr lang="uk-UA" dirty="0"/>
              </a:p>
            </p:txBody>
          </p:sp>
        </mc:Choice>
        <mc:Fallback xmlns="">
          <p:sp>
            <p:nvSpPr>
              <p:cNvPr id="10" name="TextBox 9"/>
              <p:cNvSpPr txBox="1">
                <a:spLocks noRot="1" noChangeAspect="1" noMove="1" noResize="1" noEditPoints="1" noAdjustHandles="1" noChangeArrowheads="1" noChangeShapeType="1" noTextEdit="1"/>
              </p:cNvSpPr>
              <p:nvPr/>
            </p:nvSpPr>
            <p:spPr>
              <a:xfrm>
                <a:off x="413464" y="5885028"/>
                <a:ext cx="2631618" cy="606705"/>
              </a:xfrm>
              <a:prstGeom prst="rect">
                <a:avLst/>
              </a:prstGeom>
              <a:blipFill>
                <a:blip r:embed="rId5"/>
                <a:stretch>
                  <a:fillRect/>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3164831" y="5728039"/>
                <a:ext cx="3142912" cy="8183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𝑅𝑀𝑆𝐸</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𝑝</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f>
                            <m:fPr>
                              <m:ctrlPr>
                                <a:rPr lang="en-US" i="1">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𝑗</m:t>
                                  </m:r>
                                  <m:r>
                                    <a:rPr lang="en-US" i="1">
                                      <a:latin typeface="Cambria Math" panose="02040503050406030204" pitchFamily="18" charset="0"/>
                                    </a:rPr>
                                    <m:t>=1</m:t>
                                  </m:r>
                                </m:sub>
                                <m:sup>
                                  <m:r>
                                    <a:rPr lang="en-US" i="1">
                                      <a:latin typeface="Cambria Math" panose="02040503050406030204" pitchFamily="18" charset="0"/>
                                    </a:rPr>
                                    <m:t>𝑚</m:t>
                                  </m:r>
                                </m:sup>
                                <m:e>
                                  <m:sSup>
                                    <m:sSupPr>
                                      <m:ctrlPr>
                                        <a:rPr lang="en-US" i="1" smtClean="0">
                                          <a:latin typeface="Cambria Math" panose="02040503050406030204" pitchFamily="18" charset="0"/>
                                        </a:rPr>
                                      </m:ctrlPr>
                                    </m:sSupPr>
                                    <m:e>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2</m:t>
                                      </m:r>
                                    </m:sup>
                                  </m:sSup>
                                </m:e>
                              </m:nary>
                            </m:num>
                            <m:den>
                              <m:r>
                                <a:rPr lang="en-US" i="1">
                                  <a:latin typeface="Cambria Math" panose="02040503050406030204" pitchFamily="18" charset="0"/>
                                </a:rPr>
                                <m:t>𝑚</m:t>
                              </m:r>
                            </m:den>
                          </m:f>
                        </m:e>
                      </m:rad>
                    </m:oMath>
                  </m:oMathPara>
                </a14:m>
                <a:endParaRPr lang="uk-UA" dirty="0"/>
              </a:p>
            </p:txBody>
          </p:sp>
        </mc:Choice>
        <mc:Fallback xmlns="">
          <p:sp>
            <p:nvSpPr>
              <p:cNvPr id="11" name="TextBox 10"/>
              <p:cNvSpPr txBox="1">
                <a:spLocks noRot="1" noChangeAspect="1" noMove="1" noResize="1" noEditPoints="1" noAdjustHandles="1" noChangeArrowheads="1" noChangeShapeType="1" noTextEdit="1"/>
              </p:cNvSpPr>
              <p:nvPr/>
            </p:nvSpPr>
            <p:spPr>
              <a:xfrm>
                <a:off x="3164831" y="5728039"/>
                <a:ext cx="3142912" cy="818366"/>
              </a:xfrm>
              <a:prstGeom prst="rect">
                <a:avLst/>
              </a:prstGeom>
              <a:blipFill>
                <a:blip r:embed="rId6"/>
                <a:stretch>
                  <a:fillRect b="-746"/>
                </a:stretch>
              </a:blipFill>
            </p:spPr>
            <p:txBody>
              <a:bodyPr/>
              <a:lstStyle/>
              <a:p>
                <a:r>
                  <a:rPr lang="uk-UA">
                    <a:noFill/>
                  </a:rPr>
                  <a:t> </a:t>
                </a:r>
              </a:p>
            </p:txBody>
          </p:sp>
        </mc:Fallback>
      </mc:AlternateContent>
      <p:sp>
        <p:nvSpPr>
          <p:cNvPr id="13" name="Прямоугольник 12"/>
          <p:cNvSpPr/>
          <p:nvPr/>
        </p:nvSpPr>
        <p:spPr>
          <a:xfrm>
            <a:off x="7038329" y="1465972"/>
            <a:ext cx="4425820" cy="2939266"/>
          </a:xfrm>
          <a:prstGeom prst="rect">
            <a:avLst/>
          </a:prstGeom>
          <a:noFill/>
        </p:spPr>
        <p:txBody>
          <a:bodyPr vert="horz" wrap="square" lIns="91440" tIns="45720" rIns="91440" bIns="45720" rtlCol="0">
            <a:spAutoFit/>
          </a:bodyPr>
          <a:lstStyle/>
          <a:p>
            <a:pPr indent="457200">
              <a:lnSpc>
                <a:spcPct val="90000"/>
              </a:lnSpc>
              <a:spcBef>
                <a:spcPts val="600"/>
              </a:spcBef>
              <a:buClr>
                <a:schemeClr val="accent1">
                  <a:lumMod val="75000"/>
                </a:schemeClr>
              </a:buClr>
              <a:buSzPct val="85000"/>
            </a:pPr>
            <a:r>
              <a:rPr lang="uk-UA" sz="2000" b="1" u="sng" dirty="0" smtClean="0">
                <a:latin typeface="Bad Script" panose="02000000000000000000" pitchFamily="2" charset="0"/>
              </a:rPr>
              <a:t>Точність (</a:t>
            </a:r>
            <a:r>
              <a:rPr lang="en-CA" b="1" dirty="0" smtClean="0">
                <a:latin typeface="Bad Script" panose="02000000000000000000" pitchFamily="2" charset="0"/>
              </a:rPr>
              <a:t>Precision</a:t>
            </a:r>
            <a:r>
              <a:rPr lang="uk-UA" sz="2000" b="1" u="sng" dirty="0" smtClean="0">
                <a:latin typeface="Bad Script" panose="02000000000000000000" pitchFamily="2" charset="0"/>
              </a:rPr>
              <a:t>)</a:t>
            </a:r>
            <a:r>
              <a:rPr lang="uk-UA" sz="2000" dirty="0" smtClean="0">
                <a:latin typeface="Bad Script" panose="02000000000000000000" pitchFamily="2" charset="0"/>
              </a:rPr>
              <a:t>. Точність </a:t>
            </a:r>
            <a:r>
              <a:rPr lang="uk-UA" sz="2000" dirty="0">
                <a:latin typeface="Bad Script" panose="02000000000000000000" pitchFamily="2" charset="0"/>
              </a:rPr>
              <a:t>визначається співвідношенням кількості </a:t>
            </a:r>
            <a:r>
              <a:rPr lang="uk-UA" sz="2000" dirty="0" smtClean="0">
                <a:latin typeface="Bad Script" panose="02000000000000000000" pitchFamily="2" charset="0"/>
              </a:rPr>
              <a:t>рекомендованих хороших контентів </a:t>
            </a:r>
            <a:r>
              <a:rPr lang="uk-UA" sz="2000" dirty="0">
                <a:latin typeface="Bad Script" panose="02000000000000000000" pitchFamily="2" charset="0"/>
              </a:rPr>
              <a:t>до загальної кількості рекомендованих </a:t>
            </a:r>
            <a:r>
              <a:rPr lang="uk-UA" sz="2000" dirty="0" smtClean="0">
                <a:latin typeface="Bad Script" panose="02000000000000000000" pitchFamily="2" charset="0"/>
              </a:rPr>
              <a:t>контентів.</a:t>
            </a:r>
          </a:p>
          <a:p>
            <a:pPr indent="457200">
              <a:lnSpc>
                <a:spcPct val="90000"/>
              </a:lnSpc>
              <a:spcBef>
                <a:spcPts val="600"/>
              </a:spcBef>
              <a:buClr>
                <a:schemeClr val="accent1">
                  <a:lumMod val="75000"/>
                </a:schemeClr>
              </a:buClr>
              <a:buSzPct val="85000"/>
            </a:pPr>
            <a:r>
              <a:rPr lang="uk-UA" sz="2000" b="1" u="sng" dirty="0" smtClean="0">
                <a:latin typeface="Bad Script" panose="02000000000000000000" pitchFamily="2" charset="0"/>
              </a:rPr>
              <a:t>Охоплення (</a:t>
            </a:r>
            <a:r>
              <a:rPr lang="en-CA" sz="2000" b="1" u="sng" dirty="0">
                <a:latin typeface="Bad Script" panose="02000000000000000000" pitchFamily="2" charset="0"/>
              </a:rPr>
              <a:t>Recall</a:t>
            </a:r>
            <a:r>
              <a:rPr lang="uk-UA" sz="2000" b="1" u="sng" dirty="0" smtClean="0">
                <a:latin typeface="Bad Script" panose="02000000000000000000" pitchFamily="2" charset="0"/>
              </a:rPr>
              <a:t>). </a:t>
            </a:r>
            <a:r>
              <a:rPr lang="uk-UA" sz="2000" dirty="0" smtClean="0">
                <a:latin typeface="Bad Script" panose="02000000000000000000" pitchFamily="2" charset="0"/>
              </a:rPr>
              <a:t>Охоплення </a:t>
            </a:r>
            <a:r>
              <a:rPr lang="uk-UA" sz="2000" dirty="0">
                <a:latin typeface="Bad Script" panose="02000000000000000000" pitchFamily="2" charset="0"/>
              </a:rPr>
              <a:t>визначається як співвідношення кількості рекомендованих хороших </a:t>
            </a:r>
            <a:r>
              <a:rPr lang="uk-UA" sz="2000" dirty="0" smtClean="0">
                <a:latin typeface="Bad Script" panose="02000000000000000000" pitchFamily="2" charset="0"/>
              </a:rPr>
              <a:t>контентів </a:t>
            </a:r>
            <a:r>
              <a:rPr lang="uk-UA" sz="2000" dirty="0">
                <a:latin typeface="Bad Script" panose="02000000000000000000" pitchFamily="2" charset="0"/>
              </a:rPr>
              <a:t>до загальної кількості хороших </a:t>
            </a:r>
            <a:r>
              <a:rPr lang="uk-UA" sz="2000" dirty="0" smtClean="0">
                <a:latin typeface="Bad Script" panose="02000000000000000000" pitchFamily="2" charset="0"/>
              </a:rPr>
              <a:t>контентів які користувач хоче переглянути.</a:t>
            </a:r>
            <a:endParaRPr lang="uk-UA" sz="2000" dirty="0">
              <a:latin typeface="Bad Script" panose="02000000000000000000" pitchFamily="2" charset="0"/>
            </a:endParaRPr>
          </a:p>
        </p:txBody>
      </p:sp>
      <p:sp>
        <p:nvSpPr>
          <p:cNvPr id="14" name="Прямоугольник 13"/>
          <p:cNvSpPr/>
          <p:nvPr/>
        </p:nvSpPr>
        <p:spPr>
          <a:xfrm>
            <a:off x="6725753" y="4434054"/>
            <a:ext cx="5050972" cy="1754326"/>
          </a:xfrm>
          <a:prstGeom prst="rect">
            <a:avLst/>
          </a:prstGeom>
          <a:ln>
            <a:solidFill>
              <a:schemeClr val="accent2"/>
            </a:solidFill>
          </a:ln>
        </p:spPr>
        <p:txBody>
          <a:bodyPr wrap="square">
            <a:spAutoFit/>
          </a:bodyPr>
          <a:lstStyle/>
          <a:p>
            <a:r>
              <a:rPr lang="en-US" b="1" u="sng" dirty="0" err="1" smtClean="0">
                <a:latin typeface="Bad Script" panose="02000000000000000000" pitchFamily="2" charset="0"/>
              </a:rPr>
              <a:t>C</a:t>
            </a:r>
            <a:r>
              <a:rPr lang="uk-UA" b="1" u="sng" dirty="0" err="1" smtClean="0">
                <a:latin typeface="Bad Script" panose="02000000000000000000" pitchFamily="2" charset="0"/>
              </a:rPr>
              <a:t>lick-through</a:t>
            </a:r>
            <a:r>
              <a:rPr lang="uk-UA" b="1" u="sng" dirty="0" smtClean="0">
                <a:latin typeface="Bad Script" panose="02000000000000000000" pitchFamily="2" charset="0"/>
              </a:rPr>
              <a:t> </a:t>
            </a:r>
            <a:r>
              <a:rPr lang="uk-UA" b="1" u="sng" dirty="0" err="1" smtClean="0">
                <a:latin typeface="Bad Script" panose="02000000000000000000" pitchFamily="2" charset="0"/>
              </a:rPr>
              <a:t>rate</a:t>
            </a:r>
            <a:r>
              <a:rPr lang="en-US" b="1" u="sng" dirty="0" smtClean="0">
                <a:latin typeface="Bad Script" panose="02000000000000000000" pitchFamily="2" charset="0"/>
              </a:rPr>
              <a:t> </a:t>
            </a:r>
            <a:r>
              <a:rPr lang="en-US" dirty="0" smtClean="0">
                <a:latin typeface="Bad Script" panose="02000000000000000000" pitchFamily="2" charset="0"/>
              </a:rPr>
              <a:t>– </a:t>
            </a:r>
            <a:r>
              <a:rPr lang="uk-UA" dirty="0" smtClean="0">
                <a:latin typeface="Bad Script" panose="02000000000000000000" pitchFamily="2" charset="0"/>
              </a:rPr>
              <a:t>другий підхід </a:t>
            </a:r>
            <a:r>
              <a:rPr lang="uk-UA" dirty="0">
                <a:latin typeface="Bad Script" panose="02000000000000000000" pitchFamily="2" charset="0"/>
              </a:rPr>
              <a:t>д</a:t>
            </a:r>
            <a:r>
              <a:rPr lang="uk-UA" dirty="0" smtClean="0">
                <a:latin typeface="Bad Script" panose="02000000000000000000" pitchFamily="2" charset="0"/>
              </a:rPr>
              <a:t>о оцінки ефективності </a:t>
            </a:r>
            <a:endParaRPr lang="uk-UA" dirty="0">
              <a:latin typeface="Bad Script" panose="02000000000000000000" pitchFamily="2" charset="0"/>
            </a:endParaRPr>
          </a:p>
          <a:p>
            <a:r>
              <a:rPr lang="uk-UA" dirty="0" smtClean="0">
                <a:latin typeface="Bad Script" panose="02000000000000000000" pitchFamily="2" charset="0"/>
              </a:rPr>
              <a:t>Показник </a:t>
            </a:r>
            <a:r>
              <a:rPr lang="uk-UA" dirty="0" err="1">
                <a:latin typeface="Bad Script" panose="02000000000000000000" pitchFamily="2" charset="0"/>
              </a:rPr>
              <a:t>кліків</a:t>
            </a:r>
            <a:r>
              <a:rPr lang="uk-UA" dirty="0">
                <a:latin typeface="Bad Script" panose="02000000000000000000" pitchFamily="2" charset="0"/>
              </a:rPr>
              <a:t> означає частку разів, коли користувач натиснув принаймні один із рекомендованих елементів</a:t>
            </a:r>
            <a:r>
              <a:rPr lang="uk-UA" dirty="0" smtClean="0">
                <a:latin typeface="Bad Script" panose="02000000000000000000" pitchFamily="2" charset="0"/>
              </a:rPr>
              <a:t>.</a:t>
            </a:r>
            <a:r>
              <a:rPr lang="en-US" dirty="0" smtClean="0">
                <a:latin typeface="Bad Script" panose="02000000000000000000" pitchFamily="2" charset="0"/>
              </a:rPr>
              <a:t> </a:t>
            </a:r>
            <a:r>
              <a:rPr lang="uk-UA" dirty="0" smtClean="0">
                <a:latin typeface="Bad Script" panose="02000000000000000000" pitchFamily="2" charset="0"/>
              </a:rPr>
              <a:t>Він </a:t>
            </a:r>
            <a:r>
              <a:rPr lang="uk-UA" dirty="0">
                <a:latin typeface="Bad Script" panose="02000000000000000000" pitchFamily="2" charset="0"/>
              </a:rPr>
              <a:t>визначається як кількість </a:t>
            </a:r>
            <a:r>
              <a:rPr lang="uk-UA" dirty="0" err="1">
                <a:latin typeface="Bad Script" panose="02000000000000000000" pitchFamily="2" charset="0"/>
              </a:rPr>
              <a:t>кліків</a:t>
            </a:r>
            <a:r>
              <a:rPr lang="uk-UA" dirty="0">
                <a:latin typeface="Bad Script" panose="02000000000000000000" pitchFamily="2" charset="0"/>
              </a:rPr>
              <a:t>, поділена на кількість показів.</a:t>
            </a:r>
          </a:p>
        </p:txBody>
      </p:sp>
    </p:spTree>
    <p:extLst>
      <p:ext uri="{BB962C8B-B14F-4D97-AF65-F5344CB8AC3E}">
        <p14:creationId xmlns:p14="http://schemas.microsoft.com/office/powerpoint/2010/main" val="2257631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pPr algn="ctr"/>
            <a:r>
              <a:rPr lang="uk-UA" sz="6600" dirty="0"/>
              <a:t>Оброблення документів </a:t>
            </a:r>
            <a:r>
              <a:rPr lang="uk-UA" sz="6600" dirty="0" smtClean="0"/>
              <a:t>як об'єкту великих даних</a:t>
            </a:r>
            <a:endParaRPr lang="ru-RU" sz="6600" dirty="0"/>
          </a:p>
        </p:txBody>
      </p:sp>
      <p:sp>
        <p:nvSpPr>
          <p:cNvPr id="5" name="Текст 4"/>
          <p:cNvSpPr>
            <a:spLocks noGrp="1"/>
          </p:cNvSpPr>
          <p:nvPr>
            <p:ph type="body" idx="1"/>
          </p:nvPr>
        </p:nvSpPr>
        <p:spPr>
          <a:xfrm>
            <a:off x="2165774" y="5020056"/>
            <a:ext cx="9052560" cy="998189"/>
          </a:xfrm>
        </p:spPr>
        <p:txBody>
          <a:bodyPr/>
          <a:lstStyle/>
          <a:p>
            <a:r>
              <a:rPr lang="uk-UA" dirty="0"/>
              <a:t>Значення слів у колекції документів. Вимірювання подібності та характеристика документів. Застосування хешування локальної конфіденційності для пошуку подібних документів.</a:t>
            </a:r>
          </a:p>
          <a:p>
            <a:endParaRPr lang="ru-RU"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65187" y="29682"/>
            <a:ext cx="1906294" cy="2391228"/>
          </a:xfrm>
          <a:prstGeom prst="rect">
            <a:avLst/>
          </a:prstGeom>
        </p:spPr>
      </p:pic>
    </p:spTree>
    <p:extLst>
      <p:ext uri="{BB962C8B-B14F-4D97-AF65-F5344CB8AC3E}">
        <p14:creationId xmlns:p14="http://schemas.microsoft.com/office/powerpoint/2010/main" val="468069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069848" y="484632"/>
            <a:ext cx="10058400" cy="1082911"/>
          </a:xfrm>
        </p:spPr>
        <p:txBody>
          <a:bodyPr>
            <a:normAutofit/>
          </a:bodyPr>
          <a:lstStyle/>
          <a:p>
            <a:pPr algn="ctr"/>
            <a:r>
              <a:rPr lang="uk-UA" sz="4400" dirty="0"/>
              <a:t>Важливість слова</a:t>
            </a:r>
          </a:p>
        </p:txBody>
      </p:sp>
      <mc:AlternateContent xmlns:mc="http://schemas.openxmlformats.org/markup-compatibility/2006" xmlns:a14="http://schemas.microsoft.com/office/drawing/2010/main">
        <mc:Choice Requires="a14">
          <p:sp>
            <p:nvSpPr>
              <p:cNvPr id="5" name="Объект 4"/>
              <p:cNvSpPr>
                <a:spLocks noGrp="1"/>
              </p:cNvSpPr>
              <p:nvPr>
                <p:ph sz="half" idx="1"/>
              </p:nvPr>
            </p:nvSpPr>
            <p:spPr>
              <a:xfrm>
                <a:off x="761938" y="1863322"/>
                <a:ext cx="4754880" cy="4308877"/>
              </a:xfrm>
            </p:spPr>
            <p:txBody>
              <a:bodyPr>
                <a:normAutofit fontScale="92500" lnSpcReduction="10000"/>
              </a:bodyPr>
              <a:lstStyle/>
              <a:p>
                <a:pPr marL="0" indent="457200">
                  <a:lnSpc>
                    <a:spcPct val="100000"/>
                  </a:lnSpc>
                  <a:spcBef>
                    <a:spcPts val="600"/>
                  </a:spcBef>
                  <a:buNone/>
                </a:pPr>
                <a:r>
                  <a:rPr lang="uk-UA" dirty="0" smtClean="0">
                    <a:latin typeface="Bad Script" panose="02000000000000000000" pitchFamily="2" charset="0"/>
                  </a:rPr>
                  <a:t>Важливість слова є фактором при інтелектуальному аналізі (</a:t>
                </a:r>
                <a:r>
                  <a:rPr lang="uk-UA" dirty="0" err="1" smtClean="0">
                    <a:latin typeface="Bad Script" panose="02000000000000000000" pitchFamily="2" charset="0"/>
                  </a:rPr>
                  <a:t>data</a:t>
                </a:r>
                <a:r>
                  <a:rPr lang="uk-UA" dirty="0" smtClean="0">
                    <a:latin typeface="Bad Script" panose="02000000000000000000" pitchFamily="2" charset="0"/>
                  </a:rPr>
                  <a:t> </a:t>
                </a:r>
                <a:r>
                  <a:rPr lang="uk-UA" dirty="0" err="1" smtClean="0">
                    <a:latin typeface="Bad Script" panose="02000000000000000000" pitchFamily="2" charset="0"/>
                  </a:rPr>
                  <a:t>mining</a:t>
                </a:r>
                <a:r>
                  <a:rPr lang="uk-UA" dirty="0" smtClean="0">
                    <a:latin typeface="Bad Script" panose="02000000000000000000" pitchFamily="2" charset="0"/>
                  </a:rPr>
                  <a:t>) колекції документів.</a:t>
                </a:r>
              </a:p>
              <a:p>
                <a:pPr marL="0" indent="457200">
                  <a:lnSpc>
                    <a:spcPct val="100000"/>
                  </a:lnSpc>
                  <a:spcBef>
                    <a:spcPts val="600"/>
                  </a:spcBef>
                  <a:buNone/>
                </a:pPr>
                <a:r>
                  <a:rPr lang="uk-UA" dirty="0">
                    <a:latin typeface="Bad Script" panose="02000000000000000000" pitchFamily="2" charset="0"/>
                  </a:rPr>
                  <a:t>Перша концепція розглядає слова, які найкраще характеризують документ у </a:t>
                </a:r>
                <a:r>
                  <a:rPr lang="uk-UA" dirty="0" smtClean="0">
                    <a:latin typeface="Bad Script" panose="02000000000000000000" pitchFamily="2" charset="0"/>
                  </a:rPr>
                  <a:t>колекції -</a:t>
                </a:r>
                <a:r>
                  <a:rPr lang="uk-UA" dirty="0">
                    <a:latin typeface="Bad Script" panose="02000000000000000000" pitchFamily="2" charset="0"/>
                  </a:rPr>
                  <a:t> </a:t>
                </a:r>
                <a:r>
                  <a:rPr lang="uk-UA" b="1" u="sng" dirty="0" err="1">
                    <a:latin typeface="Bad Script" panose="02000000000000000000" pitchFamily="2" charset="0"/>
                  </a:rPr>
                  <a:t>Inverse</a:t>
                </a:r>
                <a:r>
                  <a:rPr lang="uk-UA" b="1" u="sng" dirty="0">
                    <a:latin typeface="Bad Script" panose="02000000000000000000" pitchFamily="2" charset="0"/>
                  </a:rPr>
                  <a:t> </a:t>
                </a:r>
                <a:r>
                  <a:rPr lang="uk-UA" b="1" u="sng" dirty="0" err="1">
                    <a:latin typeface="Bad Script" panose="02000000000000000000" pitchFamily="2" charset="0"/>
                  </a:rPr>
                  <a:t>Document</a:t>
                </a:r>
                <a:r>
                  <a:rPr lang="uk-UA" b="1" u="sng" dirty="0">
                    <a:latin typeface="Bad Script" panose="02000000000000000000" pitchFamily="2" charset="0"/>
                  </a:rPr>
                  <a:t> </a:t>
                </a:r>
                <a:r>
                  <a:rPr lang="uk-UA" b="1" u="sng" dirty="0" err="1">
                    <a:latin typeface="Bad Script" panose="02000000000000000000" pitchFamily="2" charset="0"/>
                  </a:rPr>
                  <a:t>Frequency</a:t>
                </a:r>
                <a:r>
                  <a:rPr lang="uk-UA" b="1" u="sng" dirty="0">
                    <a:latin typeface="Bad Script" panose="02000000000000000000" pitchFamily="2" charset="0"/>
                  </a:rPr>
                  <a:t>, IDF</a:t>
                </a:r>
                <a:r>
                  <a:rPr lang="uk-UA" b="1" dirty="0" smtClean="0">
                    <a:latin typeface="Bad Script" panose="02000000000000000000" pitchFamily="2" charset="0"/>
                  </a:rPr>
                  <a:t>.</a:t>
                </a:r>
              </a:p>
              <a:p>
                <a:pPr marL="0" indent="457200">
                  <a:lnSpc>
                    <a:spcPct val="100000"/>
                  </a:lnSpc>
                  <a:spcBef>
                    <a:spcPts val="600"/>
                  </a:spcBef>
                  <a:buNone/>
                </a:pPr>
                <a:endParaRPr lang="uk-UA" dirty="0" smtClean="0">
                  <a:latin typeface="Bad Script" panose="02000000000000000000" pitchFamily="2" charset="0"/>
                </a:endParaRPr>
              </a:p>
              <a:p>
                <a:pPr marL="0" indent="45720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uk-UA" b="0" i="1" smtClean="0">
                              <a:latin typeface="Cambria Math" panose="02040503050406030204" pitchFamily="18" charset="0"/>
                            </a:rPr>
                          </m:ctrlPr>
                        </m:sSubPr>
                        <m:e>
                          <m:r>
                            <a:rPr lang="uk-UA" i="1">
                              <a:latin typeface="Cambria Math" panose="02040503050406030204" pitchFamily="18" charset="0"/>
                            </a:rPr>
                            <m:t>𝐼𝐷𝐹</m:t>
                          </m:r>
                        </m:e>
                        <m:sub>
                          <m:r>
                            <a:rPr lang="en-US" b="0" i="1" smtClean="0">
                              <a:latin typeface="Cambria Math" panose="02040503050406030204" pitchFamily="18" charset="0"/>
                            </a:rPr>
                            <m:t>𝑤</m:t>
                          </m:r>
                        </m:sub>
                      </m:sSub>
                      <m:r>
                        <a:rPr lang="uk-UA" b="0" i="1" smtClean="0">
                          <a:latin typeface="Cambria Math" panose="02040503050406030204" pitchFamily="18" charset="0"/>
                        </a:rPr>
                        <m:t>=</m:t>
                      </m:r>
                      <m:func>
                        <m:funcPr>
                          <m:ctrlPr>
                            <a:rPr lang="uk-UA" b="0" i="1" smtClean="0">
                              <a:latin typeface="Cambria Math" panose="02040503050406030204" pitchFamily="18" charset="0"/>
                            </a:rPr>
                          </m:ctrlPr>
                        </m:funcPr>
                        <m:fName>
                          <m:sSub>
                            <m:sSubPr>
                              <m:ctrlPr>
                                <a:rPr lang="uk-UA" b="0" i="1" smtClean="0">
                                  <a:latin typeface="Cambria Math" panose="02040503050406030204" pitchFamily="18" charset="0"/>
                                </a:rPr>
                              </m:ctrlPr>
                            </m:sSubPr>
                            <m:e>
                              <m:r>
                                <m:rPr>
                                  <m:sty m:val="p"/>
                                </m:rPr>
                                <a:rPr lang="uk-UA" b="0" i="0" smtClean="0">
                                  <a:latin typeface="Cambria Math" panose="02040503050406030204" pitchFamily="18" charset="0"/>
                                </a:rPr>
                                <m:t>log</m:t>
                              </m:r>
                            </m:e>
                            <m:sub>
                              <m:r>
                                <a:rPr lang="uk-UA" b="0" i="1" smtClean="0">
                                  <a:latin typeface="Cambria Math" panose="02040503050406030204" pitchFamily="18" charset="0"/>
                                </a:rPr>
                                <m:t>2</m:t>
                              </m:r>
                            </m:sub>
                          </m:sSub>
                        </m:fName>
                        <m:e>
                          <m:d>
                            <m:dPr>
                              <m:ctrlPr>
                                <a:rPr lang="uk-UA" b="0" i="1" smtClean="0">
                                  <a:latin typeface="Cambria Math" panose="02040503050406030204" pitchFamily="18" charset="0"/>
                                </a:rPr>
                              </m:ctrlPr>
                            </m:dPr>
                            <m:e>
                              <m:f>
                                <m:fPr>
                                  <m:ctrlPr>
                                    <a:rPr lang="uk-UA" i="1">
                                      <a:latin typeface="Cambria Math" panose="02040503050406030204" pitchFamily="18" charset="0"/>
                                    </a:rPr>
                                  </m:ctrlPr>
                                </m:fPr>
                                <m:num>
                                  <m:r>
                                    <a:rPr lang="uk-UA" i="1">
                                      <a:latin typeface="Cambria Math" panose="02040503050406030204" pitchFamily="18" charset="0"/>
                                    </a:rPr>
                                    <m:t>𝑁</m:t>
                                  </m:r>
                                </m:num>
                                <m:den>
                                  <m:sSub>
                                    <m:sSubPr>
                                      <m:ctrlPr>
                                        <a:rPr lang="uk-UA" i="1">
                                          <a:latin typeface="Cambria Math" panose="02040503050406030204" pitchFamily="18" charset="0"/>
                                        </a:rPr>
                                      </m:ctrlPr>
                                    </m:sSubPr>
                                    <m:e>
                                      <m:r>
                                        <a:rPr lang="uk-UA" i="1">
                                          <a:latin typeface="Cambria Math" panose="02040503050406030204" pitchFamily="18" charset="0"/>
                                        </a:rPr>
                                        <m:t>𝑛</m:t>
                                      </m:r>
                                    </m:e>
                                    <m:sub>
                                      <m:r>
                                        <a:rPr lang="uk-UA" i="1">
                                          <a:latin typeface="Cambria Math" panose="02040503050406030204" pitchFamily="18" charset="0"/>
                                        </a:rPr>
                                        <m:t>𝑤</m:t>
                                      </m:r>
                                    </m:sub>
                                  </m:sSub>
                                </m:den>
                              </m:f>
                            </m:e>
                          </m:d>
                        </m:e>
                      </m:func>
                    </m:oMath>
                  </m:oMathPara>
                </a14:m>
                <a:endParaRPr lang="uk-UA" dirty="0" smtClean="0">
                  <a:latin typeface="Bad Script" panose="02000000000000000000" pitchFamily="2" charset="0"/>
                </a:endParaRPr>
              </a:p>
              <a:p>
                <a:pPr marL="0" indent="457200">
                  <a:lnSpc>
                    <a:spcPct val="100000"/>
                  </a:lnSpc>
                  <a:spcBef>
                    <a:spcPts val="600"/>
                  </a:spcBef>
                  <a:buNone/>
                </a:pPr>
                <a14:m>
                  <m:oMath xmlns:m="http://schemas.openxmlformats.org/officeDocument/2006/math">
                    <m:r>
                      <a:rPr lang="en-US" b="0" i="1" smtClean="0">
                        <a:latin typeface="Cambria Math" panose="02040503050406030204" pitchFamily="18" charset="0"/>
                      </a:rPr>
                      <m:t>𝑤</m:t>
                    </m:r>
                  </m:oMath>
                </a14:m>
                <a:r>
                  <a:rPr lang="en-US" dirty="0" smtClean="0">
                    <a:latin typeface="Bad Script" panose="02000000000000000000" pitchFamily="2" charset="0"/>
                  </a:rPr>
                  <a:t> – </a:t>
                </a:r>
                <a:r>
                  <a:rPr lang="uk-UA" dirty="0" smtClean="0">
                    <a:latin typeface="Bad Script" panose="02000000000000000000" pitchFamily="2" charset="0"/>
                  </a:rPr>
                  <a:t>слово;</a:t>
                </a:r>
              </a:p>
              <a:p>
                <a:pPr marL="0" indent="457200">
                  <a:lnSpc>
                    <a:spcPct val="100000"/>
                  </a:lnSpc>
                  <a:spcBef>
                    <a:spcPts val="600"/>
                  </a:spcBef>
                  <a:buNone/>
                </a:pPr>
                <a14:m>
                  <m:oMath xmlns:m="http://schemas.openxmlformats.org/officeDocument/2006/math">
                    <m:r>
                      <a:rPr lang="en-US" b="0" i="1" smtClean="0">
                        <a:latin typeface="Cambria Math" panose="02040503050406030204" pitchFamily="18" charset="0"/>
                      </a:rPr>
                      <m:t>𝑁</m:t>
                    </m:r>
                  </m:oMath>
                </a14:m>
                <a:r>
                  <a:rPr lang="en-US" dirty="0" smtClean="0">
                    <a:latin typeface="Bad Script" panose="02000000000000000000" pitchFamily="2" charset="0"/>
                  </a:rPr>
                  <a:t> – </a:t>
                </a:r>
                <a:r>
                  <a:rPr lang="uk-UA" dirty="0" smtClean="0">
                    <a:latin typeface="Bad Script" panose="02000000000000000000" pitchFamily="2" charset="0"/>
                  </a:rPr>
                  <a:t>загальна кількість документів у колекції;</a:t>
                </a:r>
              </a:p>
              <a:p>
                <a:pPr marL="0" indent="457200">
                  <a:lnSpc>
                    <a:spcPct val="100000"/>
                  </a:lnSpc>
                  <a:spcBef>
                    <a:spcPts val="600"/>
                  </a:spcBef>
                  <a:buNone/>
                </a:pPr>
                <a14:m>
                  <m:oMath xmlns:m="http://schemas.openxmlformats.org/officeDocument/2006/math">
                    <m:sSub>
                      <m:sSubPr>
                        <m:ctrlPr>
                          <a:rPr lang="uk-UA" i="1">
                            <a:latin typeface="Cambria Math" panose="02040503050406030204" pitchFamily="18" charset="0"/>
                          </a:rPr>
                        </m:ctrlPr>
                      </m:sSubPr>
                      <m:e>
                        <m:r>
                          <a:rPr lang="uk-UA" i="1">
                            <a:latin typeface="Cambria Math" panose="02040503050406030204" pitchFamily="18" charset="0"/>
                          </a:rPr>
                          <m:t>𝑛</m:t>
                        </m:r>
                      </m:e>
                      <m:sub>
                        <m:r>
                          <a:rPr lang="uk-UA" i="1">
                            <a:latin typeface="Cambria Math" panose="02040503050406030204" pitchFamily="18" charset="0"/>
                          </a:rPr>
                          <m:t>𝑤</m:t>
                        </m:r>
                      </m:sub>
                    </m:sSub>
                  </m:oMath>
                </a14:m>
                <a:r>
                  <a:rPr lang="uk-UA" dirty="0" smtClean="0">
                    <a:latin typeface="Bad Script" panose="02000000000000000000" pitchFamily="2" charset="0"/>
                  </a:rPr>
                  <a:t> - кількість документів, в яких зустрічаємо слово </a:t>
                </a:r>
                <a14:m>
                  <m:oMath xmlns:m="http://schemas.openxmlformats.org/officeDocument/2006/math">
                    <m:r>
                      <a:rPr lang="en-US" i="1">
                        <a:latin typeface="Cambria Math" panose="02040503050406030204" pitchFamily="18" charset="0"/>
                      </a:rPr>
                      <m:t>𝑤</m:t>
                    </m:r>
                  </m:oMath>
                </a14:m>
                <a:r>
                  <a:rPr lang="uk-UA" dirty="0" smtClean="0">
                    <a:latin typeface="Bad Script" panose="02000000000000000000" pitchFamily="2" charset="0"/>
                  </a:rPr>
                  <a:t>;</a:t>
                </a:r>
              </a:p>
              <a:p>
                <a:pPr marL="0" indent="457200">
                  <a:lnSpc>
                    <a:spcPct val="100000"/>
                  </a:lnSpc>
                  <a:spcBef>
                    <a:spcPts val="600"/>
                  </a:spcBef>
                  <a:buNone/>
                </a:pPr>
                <a:endParaRPr lang="uk-UA" dirty="0">
                  <a:latin typeface="Bad Script" panose="02000000000000000000" pitchFamily="2" charset="0"/>
                </a:endParaRPr>
              </a:p>
            </p:txBody>
          </p:sp>
        </mc:Choice>
        <mc:Fallback xmlns="">
          <p:sp>
            <p:nvSpPr>
              <p:cNvPr id="5" name="Объект 4"/>
              <p:cNvSpPr>
                <a:spLocks noGrp="1" noRot="1" noChangeAspect="1" noMove="1" noResize="1" noEditPoints="1" noAdjustHandles="1" noChangeArrowheads="1" noChangeShapeType="1" noTextEdit="1"/>
              </p:cNvSpPr>
              <p:nvPr>
                <p:ph sz="half" idx="1"/>
              </p:nvPr>
            </p:nvSpPr>
            <p:spPr>
              <a:xfrm>
                <a:off x="761938" y="1863322"/>
                <a:ext cx="4754880" cy="4308877"/>
              </a:xfrm>
              <a:blipFill>
                <a:blip r:embed="rId3"/>
                <a:stretch>
                  <a:fillRect l="-1282" t="-1275" r="-128" b="-1558"/>
                </a:stretch>
              </a:blipFill>
            </p:spPr>
            <p:txBody>
              <a:bodyPr/>
              <a:lstStyle/>
              <a:p>
                <a:r>
                  <a:rPr lang="uk-UA">
                    <a:noFill/>
                  </a:rPr>
                  <a:t> </a:t>
                </a:r>
              </a:p>
            </p:txBody>
          </p:sp>
        </mc:Fallback>
      </mc:AlternateContent>
      <mc:AlternateContent xmlns:mc="http://schemas.openxmlformats.org/markup-compatibility/2006">
        <mc:Choice xmlns:a14="http://schemas.microsoft.com/office/drawing/2010/main" Requires="a14">
          <p:sp>
            <p:nvSpPr>
              <p:cNvPr id="6" name="Объект 5"/>
              <p:cNvSpPr>
                <a:spLocks noGrp="1"/>
              </p:cNvSpPr>
              <p:nvPr>
                <p:ph sz="half" idx="2"/>
              </p:nvPr>
            </p:nvSpPr>
            <p:spPr>
              <a:xfrm>
                <a:off x="6373368" y="1863322"/>
                <a:ext cx="4754880" cy="4308877"/>
              </a:xfrm>
            </p:spPr>
            <p:txBody>
              <a:bodyPr vert="horz" lIns="91440" tIns="45720" rIns="91440" bIns="45720" rtlCol="0">
                <a:normAutofit fontScale="92500" lnSpcReduction="10000"/>
              </a:bodyPr>
              <a:lstStyle/>
              <a:p>
                <a:pPr marL="0" indent="457200">
                  <a:lnSpc>
                    <a:spcPct val="100000"/>
                  </a:lnSpc>
                  <a:spcBef>
                    <a:spcPts val="600"/>
                  </a:spcBef>
                  <a:buNone/>
                </a:pPr>
                <a:r>
                  <a:rPr lang="uk-UA" dirty="0" smtClean="0">
                    <a:latin typeface="Bad Script" panose="02000000000000000000" pitchFamily="2" charset="0"/>
                  </a:rPr>
                  <a:t>Друга концепція розглядає важливість слова у документі, а потім і в колекції - </a:t>
                </a:r>
                <a:r>
                  <a:rPr lang="en-US" b="1" u="sng" dirty="0">
                    <a:latin typeface="Bad Script" panose="02000000000000000000" pitchFamily="2" charset="0"/>
                  </a:rPr>
                  <a:t>term frequency</a:t>
                </a:r>
                <a:r>
                  <a:rPr lang="en-US" dirty="0">
                    <a:latin typeface="Bad Script" panose="02000000000000000000" pitchFamily="2" charset="0"/>
                  </a:rPr>
                  <a:t> of </a:t>
                </a:r>
                <a:r>
                  <a:rPr lang="en-US" dirty="0" smtClean="0">
                    <a:latin typeface="Bad Script" panose="02000000000000000000" pitchFamily="2" charset="0"/>
                  </a:rPr>
                  <a:t>word</a:t>
                </a:r>
                <a:r>
                  <a:rPr lang="uk-UA" dirty="0" smtClean="0">
                    <a:latin typeface="Bad Script" panose="02000000000000000000" pitchFamily="2" charset="0"/>
                  </a:rPr>
                  <a:t> </a:t>
                </a:r>
                <a:r>
                  <a:rPr lang="en-US" dirty="0" smtClean="0">
                    <a:latin typeface="Bad Script" panose="02000000000000000000" pitchFamily="2" charset="0"/>
                  </a:rPr>
                  <a:t>w </a:t>
                </a:r>
                <a:r>
                  <a:rPr lang="en-US" dirty="0">
                    <a:latin typeface="Bad Script" panose="02000000000000000000" pitchFamily="2" charset="0"/>
                  </a:rPr>
                  <a:t>in documentary </a:t>
                </a:r>
                <a:r>
                  <a:rPr lang="en-US" dirty="0" smtClean="0">
                    <a:latin typeface="Bad Script" panose="02000000000000000000" pitchFamily="2" charset="0"/>
                  </a:rPr>
                  <a:t>D</a:t>
                </a:r>
                <a:r>
                  <a:rPr lang="uk-UA" dirty="0" smtClean="0">
                    <a:latin typeface="Bad Script" panose="02000000000000000000" pitchFamily="2" charset="0"/>
                  </a:rPr>
                  <a:t> - </a:t>
                </a:r>
                <a:r>
                  <a:rPr lang="en-US" dirty="0" smtClean="0">
                    <a:latin typeface="Bad Script" panose="02000000000000000000" pitchFamily="2" charset="0"/>
                  </a:rPr>
                  <a:t>TF</a:t>
                </a:r>
                <a:r>
                  <a:rPr lang="uk-UA" dirty="0" smtClean="0">
                    <a:latin typeface="Bad Script" panose="02000000000000000000" pitchFamily="2" charset="0"/>
                  </a:rPr>
                  <a:t>.</a:t>
                </a:r>
              </a:p>
              <a:p>
                <a:pPr marL="0" indent="457200">
                  <a:lnSpc>
                    <a:spcPct val="100000"/>
                  </a:lnSpc>
                  <a:spcBef>
                    <a:spcPts val="600"/>
                  </a:spcBef>
                  <a:buNone/>
                </a:pPr>
                <a:endParaRPr lang="uk-UA" dirty="0" smtClean="0">
                  <a:latin typeface="Bad Script" panose="02000000000000000000" pitchFamily="2" charset="0"/>
                </a:endParaRPr>
              </a:p>
              <a:p>
                <a:pPr marL="0" indent="45720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uk-UA" i="1">
                              <a:latin typeface="Cambria Math" panose="02040503050406030204" pitchFamily="18" charset="0"/>
                            </a:rPr>
                          </m:ctrlPr>
                        </m:sSubPr>
                        <m:e>
                          <m:r>
                            <a:rPr lang="en-US" i="1">
                              <a:latin typeface="Cambria Math" panose="02040503050406030204" pitchFamily="18" charset="0"/>
                            </a:rPr>
                            <m:t>𝑇𝐹</m:t>
                          </m:r>
                        </m:e>
                        <m:sub>
                          <m:d>
                            <m:dPr>
                              <m:begChr m:val="{"/>
                              <m:endChr m:val="}"/>
                              <m:ctrlPr>
                                <a:rPr lang="uk-UA"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𝐷</m:t>
                              </m:r>
                            </m:e>
                          </m:d>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𝑓</m:t>
                          </m:r>
                          <m:d>
                            <m:dPr>
                              <m:begChr m:val="{"/>
                              <m:endChr m:val="}"/>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𝐷</m:t>
                              </m:r>
                            </m:e>
                          </m:d>
                        </m:num>
                        <m:den>
                          <m:r>
                            <a:rPr lang="en-US" i="1">
                              <a:latin typeface="Cambria Math" panose="02040503050406030204" pitchFamily="18" charset="0"/>
                            </a:rPr>
                            <m:t>𝑓</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 </m:t>
                              </m:r>
                              <m:r>
                                <a:rPr lang="en-US" i="1">
                                  <a:latin typeface="Cambria Math" panose="02040503050406030204" pitchFamily="18" charset="0"/>
                                </a:rPr>
                                <m:t>𝑚𝑎𝑥</m:t>
                              </m:r>
                            </m:e>
                          </m:d>
                        </m:den>
                      </m:f>
                    </m:oMath>
                  </m:oMathPara>
                </a14:m>
                <a:endParaRPr lang="en-US" dirty="0" smtClean="0">
                  <a:latin typeface="Bad Script" panose="02000000000000000000" pitchFamily="2" charset="0"/>
                </a:endParaRPr>
              </a:p>
              <a:p>
                <a:pPr marL="0" indent="457200">
                  <a:lnSpc>
                    <a:spcPct val="100000"/>
                  </a:lnSpc>
                  <a:spcBef>
                    <a:spcPts val="600"/>
                  </a:spcBef>
                  <a:buNone/>
                </a:pPr>
                <a14:m>
                  <m:oMath xmlns:m="http://schemas.openxmlformats.org/officeDocument/2006/math">
                    <m:r>
                      <a:rPr lang="en-US" i="1">
                        <a:latin typeface="Cambria Math" panose="02040503050406030204" pitchFamily="18" charset="0"/>
                      </a:rPr>
                      <m:t>𝑓</m:t>
                    </m:r>
                    <m:d>
                      <m:dPr>
                        <m:begChr m:val="{"/>
                        <m:endChr m:val="}"/>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𝐷</m:t>
                        </m:r>
                      </m:e>
                    </m:d>
                  </m:oMath>
                </a14:m>
                <a:r>
                  <a:rPr lang="uk-UA" dirty="0" smtClean="0">
                    <a:latin typeface="Bad Script" panose="02000000000000000000" pitchFamily="2" charset="0"/>
                  </a:rPr>
                  <a:t> - кількість разів зустрічі слова </a:t>
                </a:r>
                <a14:m>
                  <m:oMath xmlns:m="http://schemas.openxmlformats.org/officeDocument/2006/math">
                    <m:r>
                      <a:rPr lang="en-US" i="1">
                        <a:latin typeface="Cambria Math" panose="02040503050406030204" pitchFamily="18" charset="0"/>
                      </a:rPr>
                      <m:t>𝑤</m:t>
                    </m:r>
                  </m:oMath>
                </a14:m>
                <a:endParaRPr lang="uk-UA" dirty="0">
                  <a:latin typeface="Bad Script" panose="02000000000000000000" pitchFamily="2" charset="0"/>
                </a:endParaRPr>
              </a:p>
              <a:p>
                <a:pPr marL="0" indent="457200">
                  <a:lnSpc>
                    <a:spcPct val="100000"/>
                  </a:lnSpc>
                  <a:spcBef>
                    <a:spcPts val="600"/>
                  </a:spcBef>
                  <a:buNone/>
                </a:pPr>
                <a:r>
                  <a:rPr lang="uk-UA" dirty="0">
                    <a:latin typeface="Bad Script" panose="02000000000000000000" pitchFamily="2" charset="0"/>
                  </a:rPr>
                  <a:t>в</a:t>
                </a:r>
                <a:r>
                  <a:rPr lang="uk-UA" dirty="0" smtClean="0">
                    <a:latin typeface="Bad Script" panose="02000000000000000000" pitchFamily="2" charset="0"/>
                  </a:rPr>
                  <a:t> документі </a:t>
                </a:r>
                <a14:m>
                  <m:oMath xmlns:m="http://schemas.openxmlformats.org/officeDocument/2006/math">
                    <m:r>
                      <a:rPr lang="en-US" i="1">
                        <a:latin typeface="Cambria Math" panose="02040503050406030204" pitchFamily="18" charset="0"/>
                      </a:rPr>
                      <m:t>𝐷</m:t>
                    </m:r>
                  </m:oMath>
                </a14:m>
                <a:r>
                  <a:rPr lang="uk-UA" dirty="0" smtClean="0">
                    <a:latin typeface="Bad Script" panose="02000000000000000000" pitchFamily="2" charset="0"/>
                  </a:rPr>
                  <a:t>;</a:t>
                </a:r>
              </a:p>
              <a:p>
                <a:pPr marL="0" indent="457200">
                  <a:lnSpc>
                    <a:spcPct val="100000"/>
                  </a:lnSpc>
                  <a:spcBef>
                    <a:spcPts val="600"/>
                  </a:spcBef>
                  <a:buNone/>
                </a:pPr>
                <a14:m>
                  <m:oMath xmlns:m="http://schemas.openxmlformats.org/officeDocument/2006/math">
                    <m:r>
                      <a:rPr lang="en-US" i="1">
                        <a:latin typeface="Cambria Math" panose="02040503050406030204" pitchFamily="18" charset="0"/>
                      </a:rPr>
                      <m:t>𝑓</m:t>
                    </m:r>
                    <m:d>
                      <m:dPr>
                        <m:begChr m:val="{"/>
                        <m:endChr m:val="}"/>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 </m:t>
                        </m:r>
                        <m:r>
                          <a:rPr lang="en-US" i="1">
                            <a:latin typeface="Cambria Math" panose="02040503050406030204" pitchFamily="18" charset="0"/>
                          </a:rPr>
                          <m:t>𝑚𝑎𝑥</m:t>
                        </m:r>
                      </m:e>
                    </m:d>
                  </m:oMath>
                </a14:m>
                <a:r>
                  <a:rPr lang="uk-UA" dirty="0" smtClean="0">
                    <a:latin typeface="Bad Script" panose="02000000000000000000" pitchFamily="2" charset="0"/>
                  </a:rPr>
                  <a:t> - максимальна кількість разів зустрічі будь-якого слова в документі </a:t>
                </a:r>
                <a14:m>
                  <m:oMath xmlns:m="http://schemas.openxmlformats.org/officeDocument/2006/math">
                    <m:r>
                      <a:rPr lang="en-US" i="1">
                        <a:latin typeface="Cambria Math" panose="02040503050406030204" pitchFamily="18" charset="0"/>
                      </a:rPr>
                      <m:t>𝐷</m:t>
                    </m:r>
                  </m:oMath>
                </a14:m>
                <a:r>
                  <a:rPr lang="uk-UA" dirty="0" smtClean="0">
                    <a:latin typeface="Bad Script" panose="02000000000000000000" pitchFamily="2" charset="0"/>
                  </a:rPr>
                  <a:t>.</a:t>
                </a:r>
              </a:p>
              <a:p>
                <a:pPr marL="0" indent="457200">
                  <a:lnSpc>
                    <a:spcPct val="100000"/>
                  </a:lnSpc>
                  <a:spcBef>
                    <a:spcPts val="600"/>
                  </a:spcBef>
                  <a:buNone/>
                </a:pPr>
                <a:r>
                  <a:rPr lang="uk-UA" dirty="0" smtClean="0">
                    <a:latin typeface="Bad Script" panose="02000000000000000000" pitchFamily="2" charset="0"/>
                  </a:rPr>
                  <a:t>Щоб пов'язати важливість слова в документі D і загальної колекції об'єднують два показники шляхом їх множення:</a:t>
                </a:r>
              </a:p>
              <a:p>
                <a:pPr marL="0" indent="457200">
                  <a:lnSpc>
                    <a:spcPct val="100000"/>
                  </a:lnSpc>
                  <a:spcBef>
                    <a:spcPts val="600"/>
                  </a:spcBef>
                  <a:buNone/>
                </a:pPr>
                <a14:m>
                  <m:oMath xmlns:m="http://schemas.openxmlformats.org/officeDocument/2006/math">
                    <m:r>
                      <a:rPr lang="en-US" b="0" i="1" smtClean="0">
                        <a:latin typeface="Cambria Math" panose="02040503050406030204" pitchFamily="18" charset="0"/>
                      </a:rPr>
                      <m:t>𝑇𝐹</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uk-UA" i="1">
                            <a:latin typeface="Cambria Math" panose="02040503050406030204" pitchFamily="18" charset="0"/>
                          </a:rPr>
                          <m:t>𝐼𝐷𝐹</m:t>
                        </m:r>
                      </m:e>
                      <m:sub>
                        <m:d>
                          <m:dPr>
                            <m:begChr m:val="{"/>
                            <m:endChr m:val="}"/>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𝐷</m:t>
                            </m:r>
                          </m:e>
                        </m:d>
                      </m:sub>
                    </m:sSub>
                    <m:r>
                      <a:rPr lang="en-US" b="0" i="1" smtClean="0">
                        <a:latin typeface="Cambria Math" panose="02040503050406030204" pitchFamily="18" charset="0"/>
                      </a:rPr>
                      <m:t>=</m:t>
                    </m:r>
                    <m:sSub>
                      <m:sSubPr>
                        <m:ctrlPr>
                          <a:rPr lang="uk-UA" i="1">
                            <a:latin typeface="Cambria Math" panose="02040503050406030204" pitchFamily="18" charset="0"/>
                          </a:rPr>
                        </m:ctrlPr>
                      </m:sSubPr>
                      <m:e>
                        <m:r>
                          <a:rPr lang="en-US" i="1">
                            <a:latin typeface="Cambria Math" panose="02040503050406030204" pitchFamily="18" charset="0"/>
                          </a:rPr>
                          <m:t>𝑇𝐹</m:t>
                        </m:r>
                      </m:e>
                      <m:sub>
                        <m:d>
                          <m:dPr>
                            <m:begChr m:val="{"/>
                            <m:endChr m:val="}"/>
                            <m:ctrlPr>
                              <a:rPr lang="uk-UA"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𝐷</m:t>
                            </m:r>
                          </m:e>
                        </m:d>
                      </m:sub>
                    </m:sSub>
                    <m:r>
                      <a:rPr lang="en-US" i="1" smtClean="0">
                        <a:latin typeface="Cambria Math" panose="02040503050406030204" pitchFamily="18" charset="0"/>
                        <a:ea typeface="Cambria Math" panose="02040503050406030204" pitchFamily="18" charset="0"/>
                      </a:rPr>
                      <m:t>∙</m:t>
                    </m:r>
                    <m:sSub>
                      <m:sSubPr>
                        <m:ctrlPr>
                          <a:rPr lang="uk-UA" i="1">
                            <a:latin typeface="Cambria Math" panose="02040503050406030204" pitchFamily="18" charset="0"/>
                          </a:rPr>
                        </m:ctrlPr>
                      </m:sSubPr>
                      <m:e>
                        <m:r>
                          <a:rPr lang="uk-UA" i="1">
                            <a:latin typeface="Cambria Math" panose="02040503050406030204" pitchFamily="18" charset="0"/>
                          </a:rPr>
                          <m:t>𝐼𝐷𝐹</m:t>
                        </m:r>
                      </m:e>
                      <m:sub>
                        <m:r>
                          <a:rPr lang="en-US" i="1">
                            <a:latin typeface="Cambria Math" panose="02040503050406030204" pitchFamily="18" charset="0"/>
                          </a:rPr>
                          <m:t>𝑤</m:t>
                        </m:r>
                      </m:sub>
                    </m:sSub>
                  </m:oMath>
                </a14:m>
                <a:r>
                  <a:rPr lang="uk-UA" dirty="0" smtClean="0">
                    <a:latin typeface="Bad Script" panose="02000000000000000000" pitchFamily="2" charset="0"/>
                  </a:rPr>
                  <a:t>.</a:t>
                </a:r>
                <a:endParaRPr lang="en-US" dirty="0" smtClean="0">
                  <a:latin typeface="Bad Script" panose="02000000000000000000" pitchFamily="2" charset="0"/>
                </a:endParaRPr>
              </a:p>
              <a:p>
                <a:pPr marL="0" indent="457200">
                  <a:lnSpc>
                    <a:spcPct val="100000"/>
                  </a:lnSpc>
                  <a:spcBef>
                    <a:spcPts val="600"/>
                  </a:spcBef>
                  <a:buNone/>
                </a:pPr>
                <a:endParaRPr lang="uk-UA" dirty="0">
                  <a:latin typeface="Bad Script" panose="02000000000000000000" pitchFamily="2" charset="0"/>
                </a:endParaRPr>
              </a:p>
            </p:txBody>
          </p:sp>
        </mc:Choice>
        <mc:Fallback>
          <p:sp>
            <p:nvSpPr>
              <p:cNvPr id="6" name="Объект 5"/>
              <p:cNvSpPr>
                <a:spLocks noGrp="1" noRot="1" noChangeAspect="1" noMove="1" noResize="1" noEditPoints="1" noAdjustHandles="1" noChangeArrowheads="1" noChangeShapeType="1" noTextEdit="1"/>
              </p:cNvSpPr>
              <p:nvPr>
                <p:ph sz="half" idx="2"/>
              </p:nvPr>
            </p:nvSpPr>
            <p:spPr>
              <a:xfrm>
                <a:off x="6373368" y="1863322"/>
                <a:ext cx="4754880" cy="4308877"/>
              </a:xfrm>
              <a:blipFill>
                <a:blip r:embed="rId4"/>
                <a:stretch>
                  <a:fillRect l="-1282" t="-1275" r="-2179" b="-2125"/>
                </a:stretch>
              </a:blipFill>
            </p:spPr>
            <p:txBody>
              <a:bodyPr/>
              <a:lstStyle/>
              <a:p>
                <a:r>
                  <a:rPr lang="uk-UA">
                    <a:noFill/>
                  </a:rPr>
                  <a:t> </a:t>
                </a:r>
              </a:p>
            </p:txBody>
          </p:sp>
        </mc:Fallback>
      </mc:AlternateContent>
    </p:spTree>
    <p:extLst>
      <p:ext uri="{BB962C8B-B14F-4D97-AF65-F5344CB8AC3E}">
        <p14:creationId xmlns:p14="http://schemas.microsoft.com/office/powerpoint/2010/main" val="2416020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13658" y="411509"/>
            <a:ext cx="10058400" cy="784331"/>
          </a:xfrm>
        </p:spPr>
        <p:txBody>
          <a:bodyPr vert="horz" lIns="91440" tIns="45720" rIns="91440" bIns="45720" rtlCol="0" anchor="ctr">
            <a:normAutofit/>
          </a:bodyPr>
          <a:lstStyle/>
          <a:p>
            <a:pPr algn="ctr"/>
            <a:r>
              <a:rPr lang="en-US" sz="4400" dirty="0"/>
              <a:t>Text mining</a:t>
            </a:r>
            <a:endParaRPr lang="uk-UA" sz="4400" dirty="0"/>
          </a:p>
        </p:txBody>
      </p:sp>
      <p:pic>
        <p:nvPicPr>
          <p:cNvPr id="6" name="Объект 5"/>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0279553" y="3920380"/>
            <a:ext cx="1384454" cy="1845938"/>
          </a:xfrm>
        </p:spPr>
      </p:pic>
      <p:pic>
        <p:nvPicPr>
          <p:cNvPr id="7" name="Объект 6"/>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0250332" y="1361506"/>
            <a:ext cx="1413675" cy="1852224"/>
          </a:xfrm>
        </p:spPr>
      </p:pic>
      <p:pic>
        <p:nvPicPr>
          <p:cNvPr id="8" name="Рисунок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404" y="1361506"/>
            <a:ext cx="1502508" cy="1845938"/>
          </a:xfrm>
          <a:prstGeom prst="rect">
            <a:avLst/>
          </a:prstGeom>
        </p:spPr>
      </p:pic>
      <p:pic>
        <p:nvPicPr>
          <p:cNvPr id="9" name="Рисунок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4875" y="3920380"/>
            <a:ext cx="1377566" cy="1845938"/>
          </a:xfrm>
          <a:prstGeom prst="rect">
            <a:avLst/>
          </a:prstGeom>
        </p:spPr>
      </p:pic>
      <p:pic>
        <p:nvPicPr>
          <p:cNvPr id="11" name="Рисунок 10"/>
          <p:cNvPicPr>
            <a:picLocks noChangeAspect="1"/>
          </p:cNvPicPr>
          <p:nvPr/>
        </p:nvPicPr>
        <p:blipFill>
          <a:blip r:embed="rId7"/>
          <a:stretch>
            <a:fillRect/>
          </a:stretch>
        </p:blipFill>
        <p:spPr>
          <a:xfrm>
            <a:off x="1926197" y="1298299"/>
            <a:ext cx="8229600" cy="2228850"/>
          </a:xfrm>
          <a:prstGeom prst="rect">
            <a:avLst/>
          </a:prstGeom>
        </p:spPr>
      </p:pic>
      <p:pic>
        <p:nvPicPr>
          <p:cNvPr id="12" name="Рисунок 11"/>
          <p:cNvPicPr>
            <a:picLocks noChangeAspect="1"/>
          </p:cNvPicPr>
          <p:nvPr/>
        </p:nvPicPr>
        <p:blipFill>
          <a:blip r:embed="rId8"/>
          <a:stretch>
            <a:fillRect/>
          </a:stretch>
        </p:blipFill>
        <p:spPr>
          <a:xfrm>
            <a:off x="1864912" y="3721942"/>
            <a:ext cx="8229600" cy="2381250"/>
          </a:xfrm>
          <a:prstGeom prst="rect">
            <a:avLst/>
          </a:prstGeom>
        </p:spPr>
      </p:pic>
    </p:spTree>
    <p:extLst>
      <p:ext uri="{BB962C8B-B14F-4D97-AF65-F5344CB8AC3E}">
        <p14:creationId xmlns:p14="http://schemas.microsoft.com/office/powerpoint/2010/main" val="375408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79179" y="326012"/>
            <a:ext cx="10058400" cy="1026927"/>
          </a:xfrm>
        </p:spPr>
        <p:txBody>
          <a:bodyPr vert="horz" lIns="91440" tIns="45720" rIns="91440" bIns="45720" rtlCol="0" anchor="ctr">
            <a:normAutofit/>
          </a:bodyPr>
          <a:lstStyle/>
          <a:p>
            <a:pPr algn="ctr"/>
            <a:r>
              <a:rPr lang="uk-UA" sz="4400" dirty="0"/>
              <a:t>Хеш-функції</a:t>
            </a:r>
          </a:p>
        </p:txBody>
      </p:sp>
      <p:sp>
        <p:nvSpPr>
          <p:cNvPr id="4" name="Объект 3"/>
          <p:cNvSpPr>
            <a:spLocks noGrp="1"/>
          </p:cNvSpPr>
          <p:nvPr>
            <p:ph sz="half" idx="1"/>
          </p:nvPr>
        </p:nvSpPr>
        <p:spPr>
          <a:xfrm>
            <a:off x="904323" y="1700038"/>
            <a:ext cx="4754880" cy="3977640"/>
          </a:xfrm>
        </p:spPr>
        <p:txBody>
          <a:bodyPr vert="horz" lIns="91440" tIns="45720" rIns="91440" bIns="45720" rtlCol="0">
            <a:normAutofit/>
          </a:bodyPr>
          <a:lstStyle/>
          <a:p>
            <a:pPr marL="0" indent="457200">
              <a:lnSpc>
                <a:spcPct val="100000"/>
              </a:lnSpc>
              <a:spcBef>
                <a:spcPts val="600"/>
              </a:spcBef>
              <a:buNone/>
            </a:pPr>
            <a:r>
              <a:rPr lang="uk-UA" dirty="0" smtClean="0">
                <a:latin typeface="Bad Script" panose="02000000000000000000" pitchFamily="2" charset="0"/>
              </a:rPr>
              <a:t>Хеш-функція - це функція, яку можна використовувати для зіставлення даних з іншим фрагментом даних фіксованого розміру.</a:t>
            </a:r>
          </a:p>
          <a:p>
            <a:pPr marL="0" indent="457200">
              <a:lnSpc>
                <a:spcPct val="100000"/>
              </a:lnSpc>
              <a:spcBef>
                <a:spcPts val="600"/>
              </a:spcBef>
              <a:buNone/>
            </a:pPr>
            <a:r>
              <a:rPr lang="uk-UA" dirty="0" smtClean="0">
                <a:latin typeface="Bad Script" panose="02000000000000000000" pitchFamily="2" charset="0"/>
              </a:rPr>
              <a:t>Хешування - це коли ми використовуємо алгоритм для зменшення або перетворення даних у значення заданого діапазону. Найважливіше, що хеш-функція завжди буде давати однаковий результат для однакових вхідних даних. </a:t>
            </a:r>
          </a:p>
          <a:p>
            <a:pPr marL="0" indent="457200">
              <a:lnSpc>
                <a:spcPct val="100000"/>
              </a:lnSpc>
              <a:spcBef>
                <a:spcPts val="600"/>
              </a:spcBef>
              <a:buNone/>
            </a:pPr>
            <a:r>
              <a:rPr lang="uk-UA" dirty="0" smtClean="0">
                <a:latin typeface="Bad Script" panose="02000000000000000000" pitchFamily="2" charset="0"/>
              </a:rPr>
              <a:t>Після того, як файли перетворені в хеш-коди, ви можете порівнювати коди набагато швидше ніж порівнювати цілий файл.</a:t>
            </a:r>
            <a:endParaRPr lang="uk-UA" dirty="0">
              <a:latin typeface="Bad Script" panose="02000000000000000000" pitchFamily="2" charset="0"/>
            </a:endParaRPr>
          </a:p>
        </p:txBody>
      </p:sp>
      <p:pic>
        <p:nvPicPr>
          <p:cNvPr id="6" name="Объект 5"/>
          <p:cNvPicPr>
            <a:picLocks noGrp="1" noChangeAspect="1"/>
          </p:cNvPicPr>
          <p:nvPr>
            <p:ph sz="half" idx="2"/>
          </p:nvPr>
        </p:nvPicPr>
        <p:blipFill>
          <a:blip r:embed="rId3"/>
          <a:stretch>
            <a:fillRect/>
          </a:stretch>
        </p:blipFill>
        <p:spPr>
          <a:xfrm>
            <a:off x="6680719" y="1887556"/>
            <a:ext cx="2926572" cy="2188290"/>
          </a:xfrm>
          <a:prstGeom prst="rect">
            <a:avLst/>
          </a:prstGeom>
        </p:spPr>
      </p:pic>
      <p:pic>
        <p:nvPicPr>
          <p:cNvPr id="7" name="Рисунок 6"/>
          <p:cNvPicPr>
            <a:picLocks noChangeAspect="1"/>
          </p:cNvPicPr>
          <p:nvPr/>
        </p:nvPicPr>
        <p:blipFill>
          <a:blip r:embed="rId4"/>
          <a:stretch>
            <a:fillRect/>
          </a:stretch>
        </p:blipFill>
        <p:spPr>
          <a:xfrm>
            <a:off x="6680719" y="4183380"/>
            <a:ext cx="2926572" cy="1995140"/>
          </a:xfrm>
          <a:prstGeom prst="rect">
            <a:avLst/>
          </a:prstGeom>
        </p:spPr>
      </p:pic>
      <p:sp>
        <p:nvSpPr>
          <p:cNvPr id="8" name="Прямоугольная выноска 7"/>
          <p:cNvSpPr/>
          <p:nvPr/>
        </p:nvSpPr>
        <p:spPr>
          <a:xfrm>
            <a:off x="9759820" y="1978090"/>
            <a:ext cx="2062066" cy="1003611"/>
          </a:xfrm>
          <a:prstGeom prst="wedgeRectCallout">
            <a:avLst>
              <a:gd name="adj1" fmla="val -62009"/>
              <a:gd name="adj2" fmla="val 922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latin typeface="Bad Script" panose="02000000000000000000" pitchFamily="2" charset="0"/>
              </a:rPr>
              <a:t>Хеш таблиця</a:t>
            </a:r>
            <a:endParaRPr lang="uk-UA" dirty="0">
              <a:latin typeface="Bad Script" panose="02000000000000000000" pitchFamily="2" charset="0"/>
            </a:endParaRPr>
          </a:p>
        </p:txBody>
      </p:sp>
      <p:sp>
        <p:nvSpPr>
          <p:cNvPr id="9" name="Прямоугольная выноска 8"/>
          <p:cNvSpPr/>
          <p:nvPr/>
        </p:nvSpPr>
        <p:spPr>
          <a:xfrm>
            <a:off x="9853127" y="3937518"/>
            <a:ext cx="2062066" cy="1003611"/>
          </a:xfrm>
          <a:prstGeom prst="wedgeRectCallout">
            <a:avLst>
              <a:gd name="adj1" fmla="val -99566"/>
              <a:gd name="adj2" fmla="val -25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dirty="0" smtClean="0">
                <a:latin typeface="Bad Script" panose="02000000000000000000" pitchFamily="2" charset="0"/>
              </a:rPr>
              <a:t>Індекс хеш таблиці</a:t>
            </a:r>
            <a:endParaRPr lang="uk-UA" dirty="0">
              <a:latin typeface="Bad Script" panose="02000000000000000000" pitchFamily="2" charset="0"/>
            </a:endParaRPr>
          </a:p>
        </p:txBody>
      </p:sp>
    </p:spTree>
    <p:extLst>
      <p:ext uri="{BB962C8B-B14F-4D97-AF65-F5344CB8AC3E}">
        <p14:creationId xmlns:p14="http://schemas.microsoft.com/office/powerpoint/2010/main" val="3752701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a:xfrm>
            <a:off x="1004534" y="47325"/>
            <a:ext cx="10058400" cy="1129564"/>
          </a:xfrm>
        </p:spPr>
        <p:txBody>
          <a:bodyPr vert="horz" lIns="91440" tIns="45720" rIns="91440" bIns="45720" rtlCol="0" anchor="ctr">
            <a:normAutofit/>
          </a:bodyPr>
          <a:lstStyle/>
          <a:p>
            <a:pPr algn="ctr"/>
            <a:r>
              <a:rPr lang="uk-UA" sz="4400" dirty="0"/>
              <a:t>Індекси</a:t>
            </a:r>
          </a:p>
        </p:txBody>
      </p:sp>
      <p:sp>
        <p:nvSpPr>
          <p:cNvPr id="5" name="Объект 4"/>
          <p:cNvSpPr>
            <a:spLocks noGrp="1"/>
          </p:cNvSpPr>
          <p:nvPr>
            <p:ph sz="half" idx="1"/>
          </p:nvPr>
        </p:nvSpPr>
        <p:spPr/>
        <p:txBody>
          <a:bodyPr vert="horz" lIns="91440" tIns="45720" rIns="91440" bIns="45720" rtlCol="0">
            <a:normAutofit/>
          </a:bodyPr>
          <a:lstStyle/>
          <a:p>
            <a:pPr marL="0" indent="457200">
              <a:lnSpc>
                <a:spcPct val="100000"/>
              </a:lnSpc>
              <a:spcBef>
                <a:spcPts val="600"/>
              </a:spcBef>
              <a:buNone/>
            </a:pPr>
            <a:r>
              <a:rPr lang="uk-UA" b="1" u="sng" dirty="0">
                <a:latin typeface="Bad Script" panose="02000000000000000000" pitchFamily="2" charset="0"/>
              </a:rPr>
              <a:t>Індекс</a:t>
            </a:r>
            <a:r>
              <a:rPr lang="uk-UA" dirty="0">
                <a:latin typeface="Bad Script" panose="02000000000000000000" pitchFamily="2" charset="0"/>
              </a:rPr>
              <a:t> - це структура даних, яка зазвичай використовується для ефективного пошуку об'єктів за одним або кількома елементами цих об'єктів</a:t>
            </a:r>
            <a:r>
              <a:rPr lang="uk-UA" dirty="0" smtClean="0">
                <a:latin typeface="Bad Script" panose="02000000000000000000" pitchFamily="2" charset="0"/>
              </a:rPr>
              <a:t>.</a:t>
            </a:r>
          </a:p>
          <a:p>
            <a:pPr marL="0" indent="457200">
              <a:lnSpc>
                <a:spcPct val="100000"/>
              </a:lnSpc>
              <a:spcBef>
                <a:spcPts val="600"/>
              </a:spcBef>
              <a:buNone/>
            </a:pPr>
            <a:r>
              <a:rPr lang="uk-UA" dirty="0" smtClean="0">
                <a:latin typeface="Bad Script" panose="02000000000000000000" pitchFamily="2" charset="0"/>
              </a:rPr>
              <a:t>Найпоширеніший </a:t>
            </a:r>
            <a:r>
              <a:rPr lang="uk-UA" dirty="0">
                <a:latin typeface="Bad Script" panose="02000000000000000000" pitchFamily="2" charset="0"/>
              </a:rPr>
              <a:t>випадок використання - коли об'єктами є записи, а </a:t>
            </a:r>
            <a:r>
              <a:rPr lang="uk-UA" u="sng" dirty="0">
                <a:latin typeface="Bad Script" panose="02000000000000000000" pitchFamily="2" charset="0"/>
              </a:rPr>
              <a:t>індексом є одне з полів цих записів</a:t>
            </a:r>
            <a:r>
              <a:rPr lang="uk-UA" dirty="0">
                <a:latin typeface="Bad Script" panose="02000000000000000000" pitchFamily="2" charset="0"/>
              </a:rPr>
              <a:t>, наприклад, медичні записи. Об'єкт може містити всю медичну інформацію про пацієнта. Індексом може бути ім'я пацієнта</a:t>
            </a:r>
            <a:r>
              <a:rPr lang="uk-UA" dirty="0" smtClean="0">
                <a:latin typeface="Bad Script" panose="02000000000000000000" pitchFamily="2" charset="0"/>
              </a:rPr>
              <a:t>.</a:t>
            </a:r>
          </a:p>
          <a:p>
            <a:pPr marL="0" indent="457200">
              <a:lnSpc>
                <a:spcPct val="100000"/>
              </a:lnSpc>
              <a:spcBef>
                <a:spcPts val="600"/>
              </a:spcBef>
              <a:buNone/>
            </a:pPr>
            <a:r>
              <a:rPr lang="uk-UA" dirty="0" smtClean="0">
                <a:latin typeface="Bad Script" panose="02000000000000000000" pitchFamily="2" charset="0"/>
              </a:rPr>
              <a:t>Індекси </a:t>
            </a:r>
            <a:r>
              <a:rPr lang="uk-UA" dirty="0">
                <a:latin typeface="Bad Script" panose="02000000000000000000" pitchFamily="2" charset="0"/>
              </a:rPr>
              <a:t>можна реалізувати за допомогою хеш-функцій.</a:t>
            </a:r>
          </a:p>
        </p:txBody>
      </p:sp>
      <p:pic>
        <p:nvPicPr>
          <p:cNvPr id="7" name="Объект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0765" y="1176889"/>
            <a:ext cx="4367483" cy="5478511"/>
          </a:xfrm>
        </p:spPr>
      </p:pic>
      <p:sp>
        <p:nvSpPr>
          <p:cNvPr id="8" name="Прямоугольник 7"/>
          <p:cNvSpPr/>
          <p:nvPr/>
        </p:nvSpPr>
        <p:spPr>
          <a:xfrm>
            <a:off x="7595118" y="2194560"/>
            <a:ext cx="830425" cy="4243562"/>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Tree>
    <p:extLst>
      <p:ext uri="{BB962C8B-B14F-4D97-AF65-F5344CB8AC3E}">
        <p14:creationId xmlns:p14="http://schemas.microsoft.com/office/powerpoint/2010/main" val="13546799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ctr"/>
            <a:r>
              <a:rPr lang="uk-UA" sz="4400" dirty="0" smtClean="0"/>
              <a:t>Коротко та довгострокове </a:t>
            </a:r>
            <a:r>
              <a:rPr lang="uk-UA" sz="4400" dirty="0"/>
              <a:t>зберігання</a:t>
            </a:r>
          </a:p>
        </p:txBody>
      </p:sp>
      <p:sp>
        <p:nvSpPr>
          <p:cNvPr id="5" name="Объект 4"/>
          <p:cNvSpPr>
            <a:spLocks noGrp="1"/>
          </p:cNvSpPr>
          <p:nvPr>
            <p:ph idx="1"/>
          </p:nvPr>
        </p:nvSpPr>
        <p:spPr/>
        <p:txBody>
          <a:bodyPr vert="horz" lIns="91440" tIns="45720" rIns="91440" bIns="45720" rtlCol="0">
            <a:normAutofit/>
          </a:bodyPr>
          <a:lstStyle/>
          <a:p>
            <a:pPr marL="0" indent="457200">
              <a:lnSpc>
                <a:spcPct val="100000"/>
              </a:lnSpc>
              <a:spcBef>
                <a:spcPts val="600"/>
              </a:spcBef>
              <a:buNone/>
            </a:pPr>
            <a:r>
              <a:rPr lang="uk-UA" sz="2200" dirty="0" smtClean="0">
                <a:latin typeface="Bad Script" panose="02000000000000000000" pitchFamily="2" charset="0"/>
              </a:rPr>
              <a:t>Коли ви маєте справу з великими обсягами даних, важливо розуміти різницю у часі доступу до них, коли вони знаходяться в оперативній пам'яті або на жорсткому диску. Диски організовані у блоки (які є мінімальною одиницею пам'яті), що використовуються операційною системою для переміщення даних між оперативною пам'яттю та диском.</a:t>
            </a:r>
          </a:p>
          <a:p>
            <a:pPr marL="0" indent="457200">
              <a:lnSpc>
                <a:spcPct val="100000"/>
              </a:lnSpc>
              <a:spcBef>
                <a:spcPts val="600"/>
              </a:spcBef>
              <a:buNone/>
            </a:pPr>
            <a:r>
              <a:rPr lang="uk-UA" sz="2200" dirty="0" smtClean="0">
                <a:latin typeface="Bad Script" panose="02000000000000000000" pitchFamily="2" charset="0"/>
              </a:rPr>
              <a:t>Доступ до блоку пам'яті та його читання з диска займає приблизно 10 </a:t>
            </a:r>
            <a:r>
              <a:rPr lang="uk-UA" sz="2200" dirty="0" err="1" smtClean="0">
                <a:latin typeface="Bad Script" panose="02000000000000000000" pitchFamily="2" charset="0"/>
              </a:rPr>
              <a:t>мілісекунд</a:t>
            </a:r>
            <a:r>
              <a:rPr lang="uk-UA" sz="2200" dirty="0" smtClean="0">
                <a:latin typeface="Bad Script" panose="02000000000000000000" pitchFamily="2" charset="0"/>
              </a:rPr>
              <a:t>. </a:t>
            </a:r>
          </a:p>
          <a:p>
            <a:pPr marL="0" indent="457200">
              <a:lnSpc>
                <a:spcPct val="100000"/>
              </a:lnSpc>
              <a:spcBef>
                <a:spcPts val="600"/>
              </a:spcBef>
              <a:buNone/>
            </a:pPr>
            <a:r>
              <a:rPr lang="uk-UA" sz="2200" dirty="0" smtClean="0">
                <a:latin typeface="Bad Script" panose="02000000000000000000" pitchFamily="2" charset="0"/>
              </a:rPr>
              <a:t>Якщо ви хочете прочитати блок з оперативної пам'яті, то час доступу до нього в 105 разів швидший, ніж час читання з диска. Очевидно, що час, який витрачається на читання з диска, є надмірним, і операційні системи вживають заходів для того, щоб це відбувалося якомога менше разів.</a:t>
            </a:r>
          </a:p>
          <a:p>
            <a:pPr marL="0" indent="457200">
              <a:lnSpc>
                <a:spcPct val="100000"/>
              </a:lnSpc>
              <a:spcBef>
                <a:spcPts val="600"/>
              </a:spcBef>
              <a:buNone/>
            </a:pPr>
            <a:r>
              <a:rPr lang="uk-UA" sz="2200" u="sng" dirty="0" smtClean="0">
                <a:latin typeface="Bad Script" panose="02000000000000000000" pitchFamily="2" charset="0"/>
              </a:rPr>
              <a:t>Фізичні обмеження на обсяг даних, які можуть бути передані за певний проміжок часу, також є проблемою при роботі з великими даними</a:t>
            </a:r>
            <a:r>
              <a:rPr lang="uk-UA" sz="2200" dirty="0" smtClean="0">
                <a:latin typeface="Bad Script" panose="02000000000000000000" pitchFamily="2" charset="0"/>
              </a:rPr>
              <a:t>. </a:t>
            </a:r>
            <a:endParaRPr lang="uk-UA" sz="2200" dirty="0">
              <a:latin typeface="Bad Script" panose="02000000000000000000" pitchFamily="2" charset="0"/>
            </a:endParaRPr>
          </a:p>
        </p:txBody>
      </p:sp>
    </p:spTree>
    <p:extLst>
      <p:ext uri="{BB962C8B-B14F-4D97-AF65-F5344CB8AC3E}">
        <p14:creationId xmlns:p14="http://schemas.microsoft.com/office/powerpoint/2010/main" val="4234208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10591"/>
            <a:ext cx="10058400" cy="1609344"/>
          </a:xfrm>
        </p:spPr>
        <p:txBody>
          <a:bodyPr vert="horz" lIns="91440" tIns="45720" rIns="91440" bIns="45720" rtlCol="0" anchor="ctr">
            <a:normAutofit/>
          </a:bodyPr>
          <a:lstStyle/>
          <a:p>
            <a:pPr algn="ctr"/>
            <a:r>
              <a:rPr lang="uk-UA" sz="4400" dirty="0" smtClean="0"/>
              <a:t>Що таке схожі сутності і як їх ідентифікувати?</a:t>
            </a:r>
            <a:endParaRPr lang="uk-UA" sz="4400" dirty="0"/>
          </a:p>
        </p:txBody>
      </p:sp>
      <mc:AlternateContent xmlns:mc="http://schemas.openxmlformats.org/markup-compatibility/2006" xmlns:a14="http://schemas.microsoft.com/office/drawing/2010/main">
        <mc:Choice Requires="a14">
          <p:sp>
            <p:nvSpPr>
              <p:cNvPr id="3" name="Объект 2"/>
              <p:cNvSpPr>
                <a:spLocks noGrp="1"/>
              </p:cNvSpPr>
              <p:nvPr>
                <p:ph sz="half" idx="1"/>
              </p:nvPr>
            </p:nvSpPr>
            <p:spPr>
              <a:xfrm>
                <a:off x="500681" y="1719935"/>
                <a:ext cx="4754880" cy="3977640"/>
              </a:xfrm>
            </p:spPr>
            <p:txBody>
              <a:bodyPr vert="horz" lIns="91440" tIns="45720" rIns="91440" bIns="45720" rtlCol="0">
                <a:normAutofit/>
              </a:bodyPr>
              <a:lstStyle/>
              <a:p>
                <a:pPr marL="0" indent="457200">
                  <a:lnSpc>
                    <a:spcPct val="100000"/>
                  </a:lnSpc>
                  <a:spcBef>
                    <a:spcPts val="600"/>
                  </a:spcBef>
                  <a:buNone/>
                </a:pPr>
                <a:r>
                  <a:rPr lang="uk-UA" sz="2200" dirty="0" smtClean="0">
                    <a:latin typeface="Bad Script" panose="02000000000000000000" pitchFamily="2" charset="0"/>
                  </a:rPr>
                  <a:t>Подібність </a:t>
                </a:r>
                <a:r>
                  <a:rPr lang="uk-UA" sz="2200" dirty="0" err="1">
                    <a:latin typeface="Bad Script" panose="02000000000000000000" pitchFamily="2" charset="0"/>
                  </a:rPr>
                  <a:t>Жаккара</a:t>
                </a:r>
                <a:r>
                  <a:rPr lang="uk-UA" sz="2200" dirty="0">
                    <a:latin typeface="Bad Script" panose="02000000000000000000" pitchFamily="2" charset="0"/>
                  </a:rPr>
                  <a:t> множин </a:t>
                </a:r>
                <a:r>
                  <a:rPr lang="en-CA" sz="2200" dirty="0">
                    <a:latin typeface="Bad Script" panose="02000000000000000000" pitchFamily="2" charset="0"/>
                  </a:rPr>
                  <a:t>A </a:t>
                </a:r>
                <a:r>
                  <a:rPr lang="uk-UA" sz="2200" dirty="0">
                    <a:latin typeface="Bad Script" panose="02000000000000000000" pitchFamily="2" charset="0"/>
                  </a:rPr>
                  <a:t>та </a:t>
                </a:r>
                <a:r>
                  <a:rPr lang="en-CA" sz="2200" dirty="0">
                    <a:latin typeface="Bad Script" panose="02000000000000000000" pitchFamily="2" charset="0"/>
                  </a:rPr>
                  <a:t>B </a:t>
                </a:r>
                <a:r>
                  <a:rPr lang="uk-UA" sz="2200" dirty="0">
                    <a:latin typeface="Bad Script" panose="02000000000000000000" pitchFamily="2" charset="0"/>
                  </a:rPr>
                  <a:t>визначається таким </a:t>
                </a:r>
                <a:r>
                  <a:rPr lang="uk-UA" sz="2200" dirty="0" smtClean="0">
                    <a:latin typeface="Bad Script" panose="02000000000000000000" pitchFamily="2" charset="0"/>
                  </a:rPr>
                  <a:t>рівнянням:</a:t>
                </a:r>
              </a:p>
              <a:p>
                <a:pPr marL="0" indent="457200">
                  <a:lnSpc>
                    <a:spcPct val="100000"/>
                  </a:lnSpc>
                  <a:spcBef>
                    <a:spcPts val="600"/>
                  </a:spcBef>
                  <a:buNone/>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rPr>
                        <m:t>𝑆𝐼𝑀</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𝐴</m:t>
                          </m:r>
                          <m:r>
                            <a:rPr lang="en-US" sz="2200" b="0" i="1" smtClean="0">
                              <a:latin typeface="Cambria Math" panose="02040503050406030204" pitchFamily="18" charset="0"/>
                            </a:rPr>
                            <m:t>,</m:t>
                          </m:r>
                          <m:r>
                            <a:rPr lang="en-US" sz="2200" b="0" i="1" smtClean="0">
                              <a:latin typeface="Cambria Math" panose="02040503050406030204" pitchFamily="18" charset="0"/>
                            </a:rPr>
                            <m:t>𝐵</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e>
                          </m:d>
                        </m:num>
                        <m:den>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𝐴</m:t>
                              </m:r>
                              <m:r>
                                <a:rPr lang="en-US" sz="2200" b="0" i="1" smtClean="0">
                                  <a:latin typeface="Cambria Math" panose="02040503050406030204" pitchFamily="18" charset="0"/>
                                  <a:ea typeface="Cambria Math" panose="02040503050406030204" pitchFamily="18" charset="0"/>
                                </a:rPr>
                                <m:t>∪</m:t>
                              </m:r>
                              <m:r>
                                <a:rPr lang="en-US" sz="2200" b="0" i="1" smtClean="0">
                                  <a:latin typeface="Cambria Math" panose="02040503050406030204" pitchFamily="18" charset="0"/>
                                  <a:ea typeface="Cambria Math" panose="02040503050406030204" pitchFamily="18" charset="0"/>
                                </a:rPr>
                                <m:t>𝐵</m:t>
                              </m:r>
                            </m:e>
                          </m:d>
                        </m:den>
                      </m:f>
                    </m:oMath>
                  </m:oMathPara>
                </a14:m>
                <a:endParaRPr lang="uk-UA" sz="2200" dirty="0">
                  <a:latin typeface="Bad Script" panose="02000000000000000000" pitchFamily="2" charset="0"/>
                </a:endParaRPr>
              </a:p>
              <a:p>
                <a:pPr marL="0" indent="457200">
                  <a:lnSpc>
                    <a:spcPct val="100000"/>
                  </a:lnSpc>
                  <a:spcBef>
                    <a:spcPts val="600"/>
                  </a:spcBef>
                  <a:buNone/>
                </a:pPr>
                <a:r>
                  <a:rPr lang="uk-UA" sz="2200" dirty="0" smtClean="0">
                    <a:latin typeface="Bad Script" panose="02000000000000000000" pitchFamily="2" charset="0"/>
                  </a:rPr>
                  <a:t>, </a:t>
                </a:r>
                <a:r>
                  <a:rPr lang="uk-UA" sz="2200" dirty="0">
                    <a:latin typeface="Bad Script" panose="02000000000000000000" pitchFamily="2" charset="0"/>
                  </a:rPr>
                  <a:t>і її можна позначити </a:t>
                </a:r>
                <a:r>
                  <a:rPr lang="en-CA" sz="2200" dirty="0">
                    <a:latin typeface="Bad Script" panose="02000000000000000000" pitchFamily="2" charset="0"/>
                  </a:rPr>
                  <a:t>SIM(A,B). </a:t>
                </a:r>
                <a:r>
                  <a:rPr lang="uk-UA" sz="2200" dirty="0">
                    <a:latin typeface="Bad Script" panose="02000000000000000000" pitchFamily="2" charset="0"/>
                  </a:rPr>
                  <a:t>Подібність </a:t>
                </a:r>
                <a:r>
                  <a:rPr lang="uk-UA" sz="2200" dirty="0" err="1">
                    <a:latin typeface="Bad Script" panose="02000000000000000000" pitchFamily="2" charset="0"/>
                  </a:rPr>
                  <a:t>Жаккара</a:t>
                </a:r>
                <a:r>
                  <a:rPr lang="uk-UA" sz="2200" dirty="0">
                    <a:latin typeface="Bad Script" panose="02000000000000000000" pitchFamily="2" charset="0"/>
                  </a:rPr>
                  <a:t> описує відношення розміру перетинів множин </a:t>
                </a:r>
                <a:r>
                  <a:rPr lang="en-CA" sz="2200" dirty="0">
                    <a:latin typeface="Bad Script" panose="02000000000000000000" pitchFamily="2" charset="0"/>
                  </a:rPr>
                  <a:t>A </a:t>
                </a:r>
                <a:r>
                  <a:rPr lang="uk-UA" sz="2200" dirty="0">
                    <a:latin typeface="Bad Script" panose="02000000000000000000" pitchFamily="2" charset="0"/>
                  </a:rPr>
                  <a:t>та </a:t>
                </a:r>
                <a:r>
                  <a:rPr lang="en-CA" sz="2200" dirty="0">
                    <a:latin typeface="Bad Script" panose="02000000000000000000" pitchFamily="2" charset="0"/>
                  </a:rPr>
                  <a:t>B </a:t>
                </a:r>
                <a:r>
                  <a:rPr lang="uk-UA" sz="2200" dirty="0">
                    <a:latin typeface="Bad Script" panose="02000000000000000000" pitchFamily="2" charset="0"/>
                  </a:rPr>
                  <a:t>до розміру їх об'єднання.</a:t>
                </a:r>
              </a:p>
            </p:txBody>
          </p:sp>
        </mc:Choice>
        <mc:Fallback xmlns="">
          <p:sp>
            <p:nvSpPr>
              <p:cNvPr id="3" name="Объект 2"/>
              <p:cNvSpPr>
                <a:spLocks noGrp="1" noRot="1" noChangeAspect="1" noMove="1" noResize="1" noEditPoints="1" noAdjustHandles="1" noChangeArrowheads="1" noChangeShapeType="1" noTextEdit="1"/>
              </p:cNvSpPr>
              <p:nvPr>
                <p:ph sz="half" idx="1"/>
              </p:nvPr>
            </p:nvSpPr>
            <p:spPr>
              <a:xfrm>
                <a:off x="500681" y="1719935"/>
                <a:ext cx="4754880" cy="3977640"/>
              </a:xfrm>
              <a:blipFill>
                <a:blip r:embed="rId3"/>
                <a:stretch>
                  <a:fillRect l="-1667" t="-1072" r="-3077"/>
                </a:stretch>
              </a:blipFill>
            </p:spPr>
            <p:txBody>
              <a:bodyPr/>
              <a:lstStyle/>
              <a:p>
                <a:r>
                  <a:rPr lang="uk-UA">
                    <a:noFill/>
                  </a:rPr>
                  <a:t> </a:t>
                </a:r>
              </a:p>
            </p:txBody>
          </p:sp>
        </mc:Fallback>
      </mc:AlternateContent>
      <p:pic>
        <p:nvPicPr>
          <p:cNvPr id="5" name="Объект 4"/>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1438906" y="4728637"/>
            <a:ext cx="2918490" cy="2020596"/>
          </a:xfrm>
        </p:spPr>
      </p:pic>
      <p:sp>
        <p:nvSpPr>
          <p:cNvPr id="6" name="Прямоугольник 5"/>
          <p:cNvSpPr/>
          <p:nvPr/>
        </p:nvSpPr>
        <p:spPr>
          <a:xfrm>
            <a:off x="5601415" y="1566284"/>
            <a:ext cx="6096000" cy="769441"/>
          </a:xfrm>
          <a:prstGeom prst="rect">
            <a:avLst/>
          </a:prstGeom>
        </p:spPr>
        <p:txBody>
          <a:bodyPr vert="horz" lIns="91440" tIns="45720" rIns="91440" bIns="45720" rtlCol="0">
            <a:normAutofit/>
          </a:bodyPr>
          <a:lstStyle/>
          <a:p>
            <a:pPr indent="457200" defTabSz="914400">
              <a:spcBef>
                <a:spcPts val="600"/>
              </a:spcBef>
              <a:buClr>
                <a:schemeClr val="accent1">
                  <a:lumMod val="75000"/>
                </a:schemeClr>
              </a:buClr>
              <a:buSzPct val="85000"/>
              <a:buFont typeface="Wingdings" pitchFamily="2" charset="2"/>
              <a:buNone/>
            </a:pPr>
            <a:r>
              <a:rPr lang="uk-UA" sz="2200" dirty="0">
                <a:latin typeface="Bad Script" panose="02000000000000000000" pitchFamily="2" charset="0"/>
              </a:rPr>
              <a:t>Документи можуть бути представлені у вигляді набору векторів у векторному </a:t>
            </a:r>
            <a:r>
              <a:rPr lang="uk-UA" sz="2200" dirty="0" smtClean="0">
                <a:latin typeface="Bad Script" panose="02000000000000000000" pitchFamily="2" charset="0"/>
              </a:rPr>
              <a:t>просторі</a:t>
            </a:r>
          </a:p>
          <a:p>
            <a:pPr indent="457200" defTabSz="914400">
              <a:spcBef>
                <a:spcPts val="600"/>
              </a:spcBef>
              <a:buClr>
                <a:schemeClr val="accent1">
                  <a:lumMod val="75000"/>
                </a:schemeClr>
              </a:buClr>
              <a:buSzPct val="85000"/>
              <a:buFont typeface="Wingdings" pitchFamily="2" charset="2"/>
              <a:buNone/>
            </a:pPr>
            <a:endParaRPr lang="uk-UA" sz="2200" dirty="0">
              <a:latin typeface="Bad Script" panose="02000000000000000000" pitchFamily="2" charset="0"/>
            </a:endParaRPr>
          </a:p>
        </p:txBody>
      </p:sp>
      <p:pic>
        <p:nvPicPr>
          <p:cNvPr id="7" name="Рисунок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24247" y="2584579"/>
            <a:ext cx="2343093" cy="2939143"/>
          </a:xfrm>
          <a:prstGeom prst="rect">
            <a:avLst/>
          </a:prstGeom>
        </p:spPr>
      </p:pic>
      <p:cxnSp>
        <p:nvCxnSpPr>
          <p:cNvPr id="9" name="Прямая со стрелкой 8"/>
          <p:cNvCxnSpPr/>
          <p:nvPr/>
        </p:nvCxnSpPr>
        <p:spPr>
          <a:xfrm flipH="1">
            <a:off x="5302836" y="4058816"/>
            <a:ext cx="985997" cy="6811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p:nvPr/>
        </p:nvCxnSpPr>
        <p:spPr>
          <a:xfrm flipV="1">
            <a:off x="6316825" y="3153747"/>
            <a:ext cx="634482" cy="877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p:cNvCxnSpPr/>
          <p:nvPr/>
        </p:nvCxnSpPr>
        <p:spPr>
          <a:xfrm>
            <a:off x="6316825" y="4058816"/>
            <a:ext cx="746449" cy="541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p:cNvCxnSpPr/>
          <p:nvPr/>
        </p:nvCxnSpPr>
        <p:spPr>
          <a:xfrm flipH="1" flipV="1">
            <a:off x="5766319" y="3004457"/>
            <a:ext cx="522514" cy="1026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302562" y="2607133"/>
            <a:ext cx="927513" cy="369332"/>
          </a:xfrm>
          <a:prstGeom prst="rect">
            <a:avLst/>
          </a:prstGeom>
          <a:solidFill>
            <a:srgbClr val="00B0F0"/>
          </a:solidFill>
        </p:spPr>
        <p:txBody>
          <a:bodyPr wrap="square" rtlCol="0">
            <a:spAutoFit/>
          </a:bodyPr>
          <a:lstStyle/>
          <a:p>
            <a:r>
              <a:rPr lang="en-US" dirty="0" smtClean="0">
                <a:latin typeface="Bad Script" panose="02000000000000000000" pitchFamily="2" charset="0"/>
              </a:rPr>
              <a:t>Term 1</a:t>
            </a:r>
            <a:endParaRPr lang="uk-UA" dirty="0">
              <a:latin typeface="Bad Script" panose="02000000000000000000" pitchFamily="2" charset="0"/>
            </a:endParaRPr>
          </a:p>
        </p:txBody>
      </p:sp>
      <p:sp>
        <p:nvSpPr>
          <p:cNvPr id="17" name="TextBox 16"/>
          <p:cNvSpPr txBox="1"/>
          <p:nvPr/>
        </p:nvSpPr>
        <p:spPr>
          <a:xfrm>
            <a:off x="5142908" y="4777273"/>
            <a:ext cx="927513" cy="369332"/>
          </a:xfrm>
          <a:prstGeom prst="rect">
            <a:avLst/>
          </a:prstGeom>
          <a:solidFill>
            <a:srgbClr val="00B0F0"/>
          </a:solidFill>
        </p:spPr>
        <p:txBody>
          <a:bodyPr wrap="square" rtlCol="0">
            <a:spAutoFit/>
          </a:bodyPr>
          <a:lstStyle/>
          <a:p>
            <a:r>
              <a:rPr lang="en-US" dirty="0" smtClean="0">
                <a:latin typeface="Bad Script" panose="02000000000000000000" pitchFamily="2" charset="0"/>
              </a:rPr>
              <a:t>Term 2</a:t>
            </a:r>
            <a:endParaRPr lang="uk-UA" dirty="0">
              <a:latin typeface="Bad Script" panose="02000000000000000000" pitchFamily="2" charset="0"/>
            </a:endParaRPr>
          </a:p>
        </p:txBody>
      </p:sp>
      <p:sp>
        <p:nvSpPr>
          <p:cNvPr id="18" name="TextBox 17"/>
          <p:cNvSpPr txBox="1"/>
          <p:nvPr/>
        </p:nvSpPr>
        <p:spPr>
          <a:xfrm>
            <a:off x="6456098" y="2731503"/>
            <a:ext cx="927513" cy="369332"/>
          </a:xfrm>
          <a:prstGeom prst="rect">
            <a:avLst/>
          </a:prstGeom>
          <a:solidFill>
            <a:srgbClr val="00B0F0"/>
          </a:solidFill>
        </p:spPr>
        <p:txBody>
          <a:bodyPr wrap="square" rtlCol="0">
            <a:spAutoFit/>
          </a:bodyPr>
          <a:lstStyle/>
          <a:p>
            <a:r>
              <a:rPr lang="en-US" dirty="0" smtClean="0">
                <a:latin typeface="Bad Script" panose="02000000000000000000" pitchFamily="2" charset="0"/>
              </a:rPr>
              <a:t>Term 3</a:t>
            </a:r>
            <a:endParaRPr lang="uk-UA" dirty="0">
              <a:latin typeface="Bad Script" panose="02000000000000000000" pitchFamily="2" charset="0"/>
            </a:endParaRPr>
          </a:p>
        </p:txBody>
      </p:sp>
      <p:sp>
        <p:nvSpPr>
          <p:cNvPr id="19" name="TextBox 18"/>
          <p:cNvSpPr txBox="1"/>
          <p:nvPr/>
        </p:nvSpPr>
        <p:spPr>
          <a:xfrm>
            <a:off x="6467422" y="4627984"/>
            <a:ext cx="927513" cy="369332"/>
          </a:xfrm>
          <a:prstGeom prst="rect">
            <a:avLst/>
          </a:prstGeom>
          <a:solidFill>
            <a:srgbClr val="00B0F0"/>
          </a:solidFill>
        </p:spPr>
        <p:txBody>
          <a:bodyPr wrap="square" rtlCol="0">
            <a:spAutoFit/>
          </a:bodyPr>
          <a:lstStyle/>
          <a:p>
            <a:r>
              <a:rPr lang="en-US" dirty="0" smtClean="0">
                <a:latin typeface="Bad Script" panose="02000000000000000000" pitchFamily="2" charset="0"/>
              </a:rPr>
              <a:t>Term n</a:t>
            </a:r>
            <a:endParaRPr lang="uk-UA" dirty="0">
              <a:latin typeface="Bad Script" panose="02000000000000000000" pitchFamily="2" charset="0"/>
            </a:endParaRPr>
          </a:p>
        </p:txBody>
      </p:sp>
      <mc:AlternateContent xmlns:mc="http://schemas.openxmlformats.org/markup-compatibility/2006" xmlns:a14="http://schemas.microsoft.com/office/drawing/2010/main">
        <mc:Choice Requires="a14">
          <p:sp>
            <p:nvSpPr>
              <p:cNvPr id="20" name="Прямоугольник 19"/>
              <p:cNvSpPr/>
              <p:nvPr/>
            </p:nvSpPr>
            <p:spPr>
              <a:xfrm>
                <a:off x="7693363" y="2399502"/>
                <a:ext cx="3840418" cy="3999761"/>
              </a:xfrm>
              <a:prstGeom prst="rect">
                <a:avLst/>
              </a:prstGeom>
            </p:spPr>
            <p:txBody>
              <a:bodyPr vert="horz" lIns="91440" tIns="45720" rIns="91440" bIns="45720" rtlCol="0">
                <a:noAutofit/>
              </a:bodyPr>
              <a:lstStyle/>
              <a:p>
                <a:pPr indent="457200" defTabSz="914400">
                  <a:spcBef>
                    <a:spcPts val="600"/>
                  </a:spcBef>
                  <a:buClr>
                    <a:schemeClr val="accent1">
                      <a:lumMod val="75000"/>
                    </a:schemeClr>
                  </a:buClr>
                  <a:buSzPct val="85000"/>
                  <a:buFont typeface="Wingdings" pitchFamily="2" charset="2"/>
                  <a:buNone/>
                </a:pPr>
                <a:r>
                  <a:rPr lang="uk-UA" sz="2200" dirty="0" smtClean="0">
                    <a:latin typeface="Bad Script" panose="02000000000000000000" pitchFamily="2" charset="0"/>
                  </a:rPr>
                  <a:t>Подібність між двома документами можна виміряти, обчисливши косинус подібності між їхніми векторними представленнями.</a:t>
                </a:r>
                <a:endParaRPr lang="en-US" sz="2200" dirty="0" smtClean="0">
                  <a:latin typeface="Bad Script" panose="02000000000000000000" pitchFamily="2" charset="0"/>
                </a:endParaRPr>
              </a:p>
              <a:p>
                <a:pPr indent="457200" defTabSz="914400">
                  <a:spcBef>
                    <a:spcPts val="600"/>
                  </a:spcBef>
                  <a:buClr>
                    <a:schemeClr val="accent1">
                      <a:lumMod val="75000"/>
                    </a:schemeClr>
                  </a:buClr>
                  <a:buSzPct val="85000"/>
                  <a:buFont typeface="Wingdings" pitchFamily="2" charset="2"/>
                  <a:buNone/>
                </a:pPr>
                <a:endParaRPr lang="en-US" sz="1200" dirty="0">
                  <a:latin typeface="Bad Script" panose="02000000000000000000" pitchFamily="2" charset="0"/>
                </a:endParaRPr>
              </a:p>
              <a:p>
                <a:pPr indent="457200" defTabSz="914400">
                  <a:spcBef>
                    <a:spcPts val="600"/>
                  </a:spcBef>
                  <a:buClr>
                    <a:schemeClr val="accent1">
                      <a:lumMod val="75000"/>
                    </a:schemeClr>
                  </a:buClr>
                  <a:buSzPct val="85000"/>
                  <a:buFont typeface="Wingdings" pitchFamily="2" charset="2"/>
                  <a:buNone/>
                </a:pPr>
                <a14:m>
                  <m:oMath xmlns:m="http://schemas.openxmlformats.org/officeDocument/2006/math">
                    <m:r>
                      <a:rPr lang="en-US" b="0" i="1" smtClean="0">
                        <a:latin typeface="Cambria Math" panose="02040503050406030204" pitchFamily="18" charset="0"/>
                      </a:rPr>
                      <m:t>𝐶𝑜𝑠𝑆𝑖𝑚</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𝑖</m:t>
                                </m:r>
                              </m:sub>
                            </m:sSub>
                          </m:e>
                        </m:nary>
                      </m:num>
                      <m:den>
                        <m:rad>
                          <m:radPr>
                            <m:degHide m:val="on"/>
                            <m:ctrlPr>
                              <a:rPr lang="en-US" b="0" i="1" smtClean="0">
                                <a:latin typeface="Cambria Math" panose="02040503050406030204" pitchFamily="18" charset="0"/>
                              </a:rPr>
                            </m:ctrlPr>
                          </m:radPr>
                          <m:deg/>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𝐴</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ad>
                              <m:radPr>
                                <m:degHide m:val="on"/>
                                <m:ctrlPr>
                                  <a:rPr lang="en-US" b="0" i="1" smtClean="0">
                                    <a:latin typeface="Cambria Math" panose="02040503050406030204" pitchFamily="18" charset="0"/>
                                  </a:rPr>
                                </m:ctrlPr>
                              </m:radPr>
                              <m:deg/>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bSup>
                                      <m:sSubSupPr>
                                        <m:ctrlPr>
                                          <a:rPr lang="en-US" i="1">
                                            <a:latin typeface="Cambria Math" panose="02040503050406030204" pitchFamily="18" charset="0"/>
                                          </a:rPr>
                                        </m:ctrlPr>
                                      </m:sSubSupPr>
                                      <m:e>
                                        <m:r>
                                          <a:rPr lang="en-US" b="0" i="1" smtClean="0">
                                            <a:latin typeface="Cambria Math" panose="02040503050406030204" pitchFamily="18" charset="0"/>
                                          </a:rPr>
                                          <m:t>𝐵</m:t>
                                        </m:r>
                                      </m:e>
                                      <m:sub>
                                        <m:r>
                                          <a:rPr lang="en-US" i="1">
                                            <a:latin typeface="Cambria Math" panose="02040503050406030204" pitchFamily="18" charset="0"/>
                                          </a:rPr>
                                          <m:t>𝑖</m:t>
                                        </m:r>
                                      </m:sub>
                                      <m:sup>
                                        <m:r>
                                          <a:rPr lang="en-US" i="1">
                                            <a:latin typeface="Cambria Math" panose="02040503050406030204" pitchFamily="18" charset="0"/>
                                          </a:rPr>
                                          <m:t>2</m:t>
                                        </m:r>
                                      </m:sup>
                                    </m:sSubSup>
                                  </m:e>
                                </m:nary>
                              </m:e>
                            </m:rad>
                          </m:e>
                        </m:rad>
                      </m:den>
                    </m:f>
                  </m:oMath>
                </a14:m>
                <a:r>
                  <a:rPr lang="uk-UA" sz="2000" dirty="0" smtClean="0">
                    <a:latin typeface="Bad Script" panose="02000000000000000000" pitchFamily="2" charset="0"/>
                  </a:rPr>
                  <a:t> </a:t>
                </a:r>
                <a:endParaRPr lang="en-US" sz="2000" dirty="0" smtClean="0">
                  <a:latin typeface="Bad Script" panose="02000000000000000000" pitchFamily="2" charset="0"/>
                </a:endParaRPr>
              </a:p>
              <a:p>
                <a:pPr indent="457200" defTabSz="914400">
                  <a:spcBef>
                    <a:spcPts val="600"/>
                  </a:spcBef>
                  <a:buClr>
                    <a:schemeClr val="accent1">
                      <a:lumMod val="75000"/>
                    </a:schemeClr>
                  </a:buClr>
                  <a:buSzPct val="85000"/>
                  <a:buFont typeface="Wingdings" pitchFamily="2" charset="2"/>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𝐴</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𝐴</m:t>
                              </m:r>
                            </m:e>
                            <m:sub>
                              <m:r>
                                <a:rPr lang="en-US" sz="2000" b="0" i="1" smtClean="0">
                                  <a:latin typeface="Cambria Math" panose="02040503050406030204" pitchFamily="18" charset="0"/>
                                </a:rPr>
                                <m:t>𝑛</m:t>
                              </m:r>
                            </m:sub>
                          </m:sSub>
                        </m:e>
                      </m:d>
                    </m:oMath>
                  </m:oMathPara>
                </a14:m>
                <a:endParaRPr lang="en-US" sz="2000" dirty="0" smtClean="0">
                  <a:latin typeface="Bad Script" panose="02000000000000000000" pitchFamily="2" charset="0"/>
                </a:endParaRPr>
              </a:p>
              <a:p>
                <a:pPr indent="457200" defTabSz="914400">
                  <a:spcBef>
                    <a:spcPts val="600"/>
                  </a:spcBef>
                  <a:buClr>
                    <a:schemeClr val="accent1">
                      <a:lumMod val="75000"/>
                    </a:schemeClr>
                  </a:buClr>
                  <a:buSzPct val="85000"/>
                  <a:buFont typeface="Wingdings" pitchFamily="2" charset="2"/>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𝐵</m:t>
                          </m:r>
                        </m:e>
                        <m:sub>
                          <m:r>
                            <a:rPr lang="en-US" sz="2000" i="1">
                              <a:latin typeface="Cambria Math" panose="02040503050406030204" pitchFamily="18" charset="0"/>
                            </a:rPr>
                            <m:t>𝑖</m:t>
                          </m:r>
                        </m:sub>
                      </m:sSub>
                      <m:r>
                        <a:rPr lang="en-US" sz="2000" i="1">
                          <a:latin typeface="Cambria Math" panose="02040503050406030204" pitchFamily="18" charset="0"/>
                        </a:rPr>
                        <m: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𝐵</m:t>
                              </m:r>
                            </m:e>
                            <m:sub>
                              <m:r>
                                <a:rPr lang="en-US" sz="2000" i="1">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𝐵</m:t>
                              </m:r>
                            </m:e>
                            <m:sub>
                              <m:r>
                                <a:rPr lang="en-US" sz="2000" i="1">
                                  <a:latin typeface="Cambria Math" panose="02040503050406030204" pitchFamily="18" charset="0"/>
                                </a:rPr>
                                <m:t>2</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𝐵</m:t>
                              </m:r>
                            </m:e>
                            <m:sub>
                              <m:r>
                                <a:rPr lang="en-US" sz="2000" i="1">
                                  <a:latin typeface="Cambria Math" panose="02040503050406030204" pitchFamily="18" charset="0"/>
                                </a:rPr>
                                <m:t>𝑛</m:t>
                              </m:r>
                            </m:sub>
                          </m:sSub>
                        </m:e>
                      </m:d>
                    </m:oMath>
                  </m:oMathPara>
                </a14:m>
                <a:endParaRPr lang="en-US" sz="2000" dirty="0">
                  <a:latin typeface="Bad Script" panose="02000000000000000000" pitchFamily="2" charset="0"/>
                </a:endParaRPr>
              </a:p>
              <a:p>
                <a:pPr indent="457200" defTabSz="914400">
                  <a:spcBef>
                    <a:spcPts val="600"/>
                  </a:spcBef>
                  <a:buClr>
                    <a:schemeClr val="accent1">
                      <a:lumMod val="75000"/>
                    </a:schemeClr>
                  </a:buClr>
                  <a:buSzPct val="85000"/>
                  <a:buFont typeface="Wingdings" pitchFamily="2" charset="2"/>
                  <a:buNone/>
                </a:pPr>
                <a:endParaRPr lang="uk-UA" sz="2000" dirty="0">
                  <a:latin typeface="Bad Script" panose="02000000000000000000" pitchFamily="2" charset="0"/>
                </a:endParaRPr>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7693363" y="2399502"/>
                <a:ext cx="3840418" cy="3999761"/>
              </a:xfrm>
              <a:prstGeom prst="rect">
                <a:avLst/>
              </a:prstGeom>
              <a:blipFill>
                <a:blip r:embed="rId6"/>
                <a:stretch>
                  <a:fillRect l="-2063" t="-1067"/>
                </a:stretch>
              </a:blipFill>
            </p:spPr>
            <p:txBody>
              <a:bodyPr/>
              <a:lstStyle/>
              <a:p>
                <a:r>
                  <a:rPr lang="uk-UA">
                    <a:noFill/>
                  </a:rPr>
                  <a:t> </a:t>
                </a:r>
              </a:p>
            </p:txBody>
          </p:sp>
        </mc:Fallback>
      </mc:AlternateContent>
    </p:spTree>
    <p:extLst>
      <p:ext uri="{BB962C8B-B14F-4D97-AF65-F5344CB8AC3E}">
        <p14:creationId xmlns:p14="http://schemas.microsoft.com/office/powerpoint/2010/main" val="1246866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0704" y="223375"/>
            <a:ext cx="10058400" cy="952282"/>
          </a:xfrm>
        </p:spPr>
        <p:txBody>
          <a:bodyPr vert="horz" lIns="91440" tIns="45720" rIns="91440" bIns="45720" rtlCol="0" anchor="ctr">
            <a:normAutofit/>
          </a:bodyPr>
          <a:lstStyle/>
          <a:p>
            <a:pPr algn="ctr"/>
            <a:r>
              <a:rPr lang="uk-UA" sz="4400" dirty="0"/>
              <a:t>Подібність документів</a:t>
            </a:r>
          </a:p>
        </p:txBody>
      </p:sp>
      <p:pic>
        <p:nvPicPr>
          <p:cNvPr id="5" name="Объект 4"/>
          <p:cNvPicPr>
            <a:picLocks noGrp="1" noChangeAspect="1"/>
          </p:cNvPicPr>
          <p:nvPr>
            <p:ph sz="half" idx="1"/>
          </p:nvPr>
        </p:nvPicPr>
        <p:blipFill>
          <a:blip r:embed="rId2"/>
          <a:stretch>
            <a:fillRect/>
          </a:stretch>
        </p:blipFill>
        <p:spPr>
          <a:xfrm>
            <a:off x="390730" y="1361713"/>
            <a:ext cx="1852874" cy="1271338"/>
          </a:xfrm>
          <a:prstGeom prst="rect">
            <a:avLst/>
          </a:prstGeom>
        </p:spPr>
      </p:pic>
      <p:pic>
        <p:nvPicPr>
          <p:cNvPr id="6" name="Объект 5"/>
          <p:cNvPicPr>
            <a:picLocks noGrp="1" noChangeAspect="1"/>
          </p:cNvPicPr>
          <p:nvPr>
            <p:ph sz="half" idx="2"/>
          </p:nvPr>
        </p:nvPicPr>
        <p:blipFill>
          <a:blip r:embed="rId3"/>
          <a:stretch>
            <a:fillRect/>
          </a:stretch>
        </p:blipFill>
        <p:spPr>
          <a:xfrm>
            <a:off x="390730" y="2819108"/>
            <a:ext cx="1852874" cy="1128864"/>
          </a:xfrm>
          <a:prstGeom prst="rect">
            <a:avLst/>
          </a:prstGeom>
        </p:spPr>
      </p:pic>
      <p:graphicFrame>
        <p:nvGraphicFramePr>
          <p:cNvPr id="8" name="Таблица 7"/>
          <p:cNvGraphicFramePr>
            <a:graphicFrameLocks noGrp="1"/>
          </p:cNvGraphicFramePr>
          <p:nvPr>
            <p:extLst/>
          </p:nvPr>
        </p:nvGraphicFramePr>
        <p:xfrm>
          <a:off x="2883589" y="2076791"/>
          <a:ext cx="8621055" cy="1112520"/>
        </p:xfrm>
        <a:graphic>
          <a:graphicData uri="http://schemas.openxmlformats.org/drawingml/2006/table">
            <a:tbl>
              <a:tblPr firstRow="1" bandRow="1">
                <a:tableStyleId>{5C22544A-7EE6-4342-B048-85BDC9FD1C3A}</a:tableStyleId>
              </a:tblPr>
              <a:tblGrid>
                <a:gridCol w="699366">
                  <a:extLst>
                    <a:ext uri="{9D8B030D-6E8A-4147-A177-3AD203B41FA5}">
                      <a16:colId xmlns:a16="http://schemas.microsoft.com/office/drawing/2014/main" val="1900637675"/>
                    </a:ext>
                  </a:extLst>
                </a:gridCol>
                <a:gridCol w="1216424">
                  <a:extLst>
                    <a:ext uri="{9D8B030D-6E8A-4147-A177-3AD203B41FA5}">
                      <a16:colId xmlns:a16="http://schemas.microsoft.com/office/drawing/2014/main" val="3457722705"/>
                    </a:ext>
                  </a:extLst>
                </a:gridCol>
                <a:gridCol w="957895">
                  <a:extLst>
                    <a:ext uri="{9D8B030D-6E8A-4147-A177-3AD203B41FA5}">
                      <a16:colId xmlns:a16="http://schemas.microsoft.com/office/drawing/2014/main" val="245762244"/>
                    </a:ext>
                  </a:extLst>
                </a:gridCol>
                <a:gridCol w="1054073">
                  <a:extLst>
                    <a:ext uri="{9D8B030D-6E8A-4147-A177-3AD203B41FA5}">
                      <a16:colId xmlns:a16="http://schemas.microsoft.com/office/drawing/2014/main" val="4132653835"/>
                    </a:ext>
                  </a:extLst>
                </a:gridCol>
                <a:gridCol w="861717">
                  <a:extLst>
                    <a:ext uri="{9D8B030D-6E8A-4147-A177-3AD203B41FA5}">
                      <a16:colId xmlns:a16="http://schemas.microsoft.com/office/drawing/2014/main" val="3753632254"/>
                    </a:ext>
                  </a:extLst>
                </a:gridCol>
                <a:gridCol w="957895">
                  <a:extLst>
                    <a:ext uri="{9D8B030D-6E8A-4147-A177-3AD203B41FA5}">
                      <a16:colId xmlns:a16="http://schemas.microsoft.com/office/drawing/2014/main" val="2487518130"/>
                    </a:ext>
                  </a:extLst>
                </a:gridCol>
                <a:gridCol w="957895">
                  <a:extLst>
                    <a:ext uri="{9D8B030D-6E8A-4147-A177-3AD203B41FA5}">
                      <a16:colId xmlns:a16="http://schemas.microsoft.com/office/drawing/2014/main" val="1278594114"/>
                    </a:ext>
                  </a:extLst>
                </a:gridCol>
                <a:gridCol w="957895">
                  <a:extLst>
                    <a:ext uri="{9D8B030D-6E8A-4147-A177-3AD203B41FA5}">
                      <a16:colId xmlns:a16="http://schemas.microsoft.com/office/drawing/2014/main" val="4026596428"/>
                    </a:ext>
                  </a:extLst>
                </a:gridCol>
                <a:gridCol w="957895">
                  <a:extLst>
                    <a:ext uri="{9D8B030D-6E8A-4147-A177-3AD203B41FA5}">
                      <a16:colId xmlns:a16="http://schemas.microsoft.com/office/drawing/2014/main" val="188039358"/>
                    </a:ext>
                  </a:extLst>
                </a:gridCol>
              </a:tblGrid>
              <a:tr h="370840">
                <a:tc>
                  <a:txBody>
                    <a:bodyPr/>
                    <a:lstStyle/>
                    <a:p>
                      <a:endParaRPr lang="uk-UA" dirty="0"/>
                    </a:p>
                  </a:txBody>
                  <a:tcPr/>
                </a:tc>
                <a:tc>
                  <a:txBody>
                    <a:bodyPr/>
                    <a:lstStyle/>
                    <a:p>
                      <a:pPr algn="ctr"/>
                      <a:r>
                        <a:rPr lang="uk-UA" sz="1600" b="0" dirty="0" smtClean="0">
                          <a:latin typeface="Bad Script" panose="02000000000000000000" pitchFamily="2" charset="0"/>
                        </a:rPr>
                        <a:t>досягнення</a:t>
                      </a:r>
                      <a:endParaRPr lang="uk-UA" sz="1600" b="0" dirty="0">
                        <a:latin typeface="Bad Script" panose="02000000000000000000" pitchFamily="2" charset="0"/>
                      </a:endParaRPr>
                    </a:p>
                  </a:txBody>
                  <a:tcPr/>
                </a:tc>
                <a:tc>
                  <a:txBody>
                    <a:bodyPr/>
                    <a:lstStyle/>
                    <a:p>
                      <a:pPr algn="ctr"/>
                      <a:r>
                        <a:rPr lang="uk-UA" sz="1600" b="0" dirty="0" smtClean="0">
                          <a:latin typeface="Bad Script" panose="02000000000000000000" pitchFamily="2" charset="0"/>
                        </a:rPr>
                        <a:t>праця</a:t>
                      </a:r>
                      <a:endParaRPr lang="uk-UA" sz="1600" b="0" dirty="0">
                        <a:latin typeface="Bad Script" panose="02000000000000000000" pitchFamily="2" charset="0"/>
                      </a:endParaRPr>
                    </a:p>
                  </a:txBody>
                  <a:tcPr/>
                </a:tc>
                <a:tc>
                  <a:txBody>
                    <a:bodyPr/>
                    <a:lstStyle/>
                    <a:p>
                      <a:pPr algn="ctr"/>
                      <a:r>
                        <a:rPr lang="uk-UA" sz="1600" b="0" dirty="0" smtClean="0">
                          <a:latin typeface="Bad Script" panose="02000000000000000000" pitchFamily="2" charset="0"/>
                        </a:rPr>
                        <a:t>показники</a:t>
                      </a:r>
                      <a:endParaRPr lang="uk-UA" sz="1600" b="0" dirty="0">
                        <a:latin typeface="Bad Script" panose="02000000000000000000" pitchFamily="2" charset="0"/>
                      </a:endParaRPr>
                    </a:p>
                  </a:txBody>
                  <a:tcPr/>
                </a:tc>
                <a:tc>
                  <a:txBody>
                    <a:bodyPr/>
                    <a:lstStyle/>
                    <a:p>
                      <a:pPr algn="ctr"/>
                      <a:r>
                        <a:rPr lang="uk-UA" sz="1600" b="0" dirty="0" smtClean="0">
                          <a:latin typeface="Bad Script" panose="02000000000000000000" pitchFamily="2" charset="0"/>
                        </a:rPr>
                        <a:t>творчість</a:t>
                      </a:r>
                      <a:endParaRPr lang="uk-UA" sz="1600" b="0" dirty="0">
                        <a:latin typeface="Bad Script" panose="02000000000000000000" pitchFamily="2" charset="0"/>
                      </a:endParaRPr>
                    </a:p>
                  </a:txBody>
                  <a:tcPr/>
                </a:tc>
                <a:tc>
                  <a:txBody>
                    <a:bodyPr/>
                    <a:lstStyle/>
                    <a:p>
                      <a:pPr algn="ctr"/>
                      <a:r>
                        <a:rPr lang="uk-UA" sz="1600" b="0" dirty="0" smtClean="0">
                          <a:latin typeface="Bad Script" panose="02000000000000000000" pitchFamily="2" charset="0"/>
                        </a:rPr>
                        <a:t>колектив</a:t>
                      </a:r>
                      <a:endParaRPr lang="uk-UA" sz="1600" b="0" dirty="0">
                        <a:latin typeface="Bad Script" panose="02000000000000000000" pitchFamily="2" charset="0"/>
                      </a:endParaRPr>
                    </a:p>
                  </a:txBody>
                  <a:tcPr/>
                </a:tc>
                <a:tc>
                  <a:txBody>
                    <a:bodyPr/>
                    <a:lstStyle/>
                    <a:p>
                      <a:pPr algn="ctr"/>
                      <a:r>
                        <a:rPr lang="uk-UA" sz="1600" b="0" dirty="0" smtClean="0">
                          <a:latin typeface="Bad Script" panose="02000000000000000000" pitchFamily="2" charset="0"/>
                        </a:rPr>
                        <a:t>галузь</a:t>
                      </a:r>
                      <a:endParaRPr lang="uk-UA" sz="1600" b="0" dirty="0">
                        <a:latin typeface="Bad Script" panose="02000000000000000000" pitchFamily="2" charset="0"/>
                      </a:endParaRPr>
                    </a:p>
                  </a:txBody>
                  <a:tcPr/>
                </a:tc>
                <a:tc>
                  <a:txBody>
                    <a:bodyPr/>
                    <a:lstStyle/>
                    <a:p>
                      <a:pPr algn="ctr"/>
                      <a:r>
                        <a:rPr lang="uk-UA" sz="1600" b="0" dirty="0" smtClean="0">
                          <a:latin typeface="Bad Script" panose="02000000000000000000" pitchFamily="2" charset="0"/>
                        </a:rPr>
                        <a:t>успіх</a:t>
                      </a:r>
                      <a:endParaRPr lang="uk-UA" sz="1600" b="0" dirty="0">
                        <a:latin typeface="Bad Script" panose="02000000000000000000" pitchFamily="2" charset="0"/>
                      </a:endParaRPr>
                    </a:p>
                  </a:txBody>
                  <a:tcPr/>
                </a:tc>
                <a:tc>
                  <a:txBody>
                    <a:bodyPr/>
                    <a:lstStyle/>
                    <a:p>
                      <a:pPr algn="ctr"/>
                      <a:r>
                        <a:rPr lang="uk-UA" sz="1600" b="0" dirty="0" smtClean="0">
                          <a:latin typeface="Bad Script" panose="02000000000000000000" pitchFamily="2" charset="0"/>
                        </a:rPr>
                        <a:t>освіта</a:t>
                      </a:r>
                      <a:endParaRPr lang="uk-UA" sz="1600" b="0" dirty="0">
                        <a:latin typeface="Bad Script" panose="02000000000000000000" pitchFamily="2" charset="0"/>
                      </a:endParaRPr>
                    </a:p>
                  </a:txBody>
                  <a:tcPr/>
                </a:tc>
                <a:extLst>
                  <a:ext uri="{0D108BD9-81ED-4DB2-BD59-A6C34878D82A}">
                    <a16:rowId xmlns:a16="http://schemas.microsoft.com/office/drawing/2014/main" val="4159734807"/>
                  </a:ext>
                </a:extLst>
              </a:tr>
              <a:tr h="370840">
                <a:tc>
                  <a:txBody>
                    <a:bodyPr/>
                    <a:lstStyle/>
                    <a:p>
                      <a:r>
                        <a:rPr lang="en-US" dirty="0" smtClean="0"/>
                        <a:t>A</a:t>
                      </a:r>
                      <a:endParaRPr lang="uk-UA" dirty="0"/>
                    </a:p>
                  </a:txBody>
                  <a:tcPr/>
                </a:tc>
                <a:tc>
                  <a:txBody>
                    <a:bodyPr/>
                    <a:lstStyle/>
                    <a:p>
                      <a:pPr algn="ctr"/>
                      <a:r>
                        <a:rPr lang="uk-UA" dirty="0" smtClean="0">
                          <a:latin typeface="Bad Script" panose="02000000000000000000" pitchFamily="2" charset="0"/>
                        </a:rPr>
                        <a:t>3</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0</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1</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2</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0</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5</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3</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1</a:t>
                      </a:r>
                      <a:endParaRPr lang="uk-UA" dirty="0">
                        <a:latin typeface="Bad Script" panose="02000000000000000000" pitchFamily="2" charset="0"/>
                      </a:endParaRPr>
                    </a:p>
                  </a:txBody>
                  <a:tcPr/>
                </a:tc>
                <a:extLst>
                  <a:ext uri="{0D108BD9-81ED-4DB2-BD59-A6C34878D82A}">
                    <a16:rowId xmlns:a16="http://schemas.microsoft.com/office/drawing/2014/main" val="3054360910"/>
                  </a:ext>
                </a:extLst>
              </a:tr>
              <a:tr h="370840">
                <a:tc>
                  <a:txBody>
                    <a:bodyPr/>
                    <a:lstStyle/>
                    <a:p>
                      <a:r>
                        <a:rPr lang="en-US" dirty="0" smtClean="0"/>
                        <a:t>B</a:t>
                      </a:r>
                      <a:endParaRPr lang="uk-UA" dirty="0"/>
                    </a:p>
                  </a:txBody>
                  <a:tcPr/>
                </a:tc>
                <a:tc>
                  <a:txBody>
                    <a:bodyPr/>
                    <a:lstStyle/>
                    <a:p>
                      <a:pPr algn="ctr"/>
                      <a:r>
                        <a:rPr lang="uk-UA" dirty="0" smtClean="0">
                          <a:latin typeface="Bad Script" panose="02000000000000000000" pitchFamily="2" charset="0"/>
                        </a:rPr>
                        <a:t>2</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1</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1</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0</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5</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2</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2</a:t>
                      </a:r>
                      <a:endParaRPr lang="uk-UA" dirty="0">
                        <a:latin typeface="Bad Script" panose="02000000000000000000" pitchFamily="2" charset="0"/>
                      </a:endParaRPr>
                    </a:p>
                  </a:txBody>
                  <a:tcPr/>
                </a:tc>
                <a:tc>
                  <a:txBody>
                    <a:bodyPr/>
                    <a:lstStyle/>
                    <a:p>
                      <a:pPr algn="ctr"/>
                      <a:r>
                        <a:rPr lang="uk-UA" dirty="0" smtClean="0">
                          <a:latin typeface="Bad Script" panose="02000000000000000000" pitchFamily="2" charset="0"/>
                        </a:rPr>
                        <a:t>3</a:t>
                      </a:r>
                      <a:endParaRPr lang="uk-UA" dirty="0">
                        <a:latin typeface="Bad Script" panose="02000000000000000000" pitchFamily="2" charset="0"/>
                      </a:endParaRPr>
                    </a:p>
                  </a:txBody>
                  <a:tcPr/>
                </a:tc>
                <a:extLst>
                  <a:ext uri="{0D108BD9-81ED-4DB2-BD59-A6C34878D82A}">
                    <a16:rowId xmlns:a16="http://schemas.microsoft.com/office/drawing/2014/main" val="1976861729"/>
                  </a:ext>
                </a:extLst>
              </a:tr>
            </a:tbl>
          </a:graphicData>
        </a:graphic>
      </p:graphicFrame>
      <p:cxnSp>
        <p:nvCxnSpPr>
          <p:cNvPr id="10" name="Прямая со стрелкой 9"/>
          <p:cNvCxnSpPr>
            <a:stCxn id="5" idx="3"/>
            <a:endCxn id="8" idx="1"/>
          </p:cNvCxnSpPr>
          <p:nvPr/>
        </p:nvCxnSpPr>
        <p:spPr>
          <a:xfrm>
            <a:off x="2243604" y="1997382"/>
            <a:ext cx="639985" cy="6356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a:stCxn id="6" idx="3"/>
          </p:cNvCxnSpPr>
          <p:nvPr/>
        </p:nvCxnSpPr>
        <p:spPr>
          <a:xfrm flipV="1">
            <a:off x="2243604" y="2985796"/>
            <a:ext cx="639985" cy="397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3229268" y="3464239"/>
                <a:ext cx="20420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3,0,1,2,0,5,3,1</m:t>
                          </m:r>
                        </m:e>
                      </m:d>
                    </m:oMath>
                  </m:oMathPara>
                </a14:m>
                <a:endParaRPr lang="uk-UA" dirty="0"/>
              </a:p>
            </p:txBody>
          </p:sp>
        </mc:Choice>
        <mc:Fallback xmlns="">
          <p:sp>
            <p:nvSpPr>
              <p:cNvPr id="13" name="TextBox 12"/>
              <p:cNvSpPr txBox="1">
                <a:spLocks noRot="1" noChangeAspect="1" noMove="1" noResize="1" noEditPoints="1" noAdjustHandles="1" noChangeArrowheads="1" noChangeShapeType="1" noTextEdit="1"/>
              </p:cNvSpPr>
              <p:nvPr/>
            </p:nvSpPr>
            <p:spPr>
              <a:xfrm>
                <a:off x="3229268" y="3464239"/>
                <a:ext cx="2042097" cy="276999"/>
              </a:xfrm>
              <a:prstGeom prst="rect">
                <a:avLst/>
              </a:prstGeom>
              <a:blipFill>
                <a:blip r:embed="rId4"/>
                <a:stretch>
                  <a:fillRect l="-2388" b="-8696"/>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5481056" y="3491893"/>
                <a:ext cx="20524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2,1,1,0,5,2,2,3</m:t>
                          </m:r>
                        </m:e>
                      </m:d>
                    </m:oMath>
                  </m:oMathPara>
                </a14:m>
                <a:endParaRPr lang="uk-UA" dirty="0"/>
              </a:p>
            </p:txBody>
          </p:sp>
        </mc:Choice>
        <mc:Fallback xmlns="">
          <p:sp>
            <p:nvSpPr>
              <p:cNvPr id="14" name="TextBox 13"/>
              <p:cNvSpPr txBox="1">
                <a:spLocks noRot="1" noChangeAspect="1" noMove="1" noResize="1" noEditPoints="1" noAdjustHandles="1" noChangeArrowheads="1" noChangeShapeType="1" noTextEdit="1"/>
              </p:cNvSpPr>
              <p:nvPr/>
            </p:nvSpPr>
            <p:spPr>
              <a:xfrm>
                <a:off x="5481056" y="3491893"/>
                <a:ext cx="2052485" cy="276999"/>
              </a:xfrm>
              <a:prstGeom prst="rect">
                <a:avLst/>
              </a:prstGeom>
              <a:blipFill>
                <a:blip r:embed="rId5"/>
                <a:stretch>
                  <a:fillRect l="-2077" b="-11111"/>
                </a:stretch>
              </a:blipFill>
            </p:spPr>
            <p:txBody>
              <a:bodyPr/>
              <a:lstStyle/>
              <a:p>
                <a:r>
                  <a:rPr lang="uk-UA">
                    <a:noFill/>
                  </a:rPr>
                  <a:t> </a:t>
                </a:r>
              </a:p>
            </p:txBody>
          </p:sp>
        </mc:Fallback>
      </mc:AlternateContent>
      <p:sp>
        <p:nvSpPr>
          <p:cNvPr id="15" name="Прямоугольник 14"/>
          <p:cNvSpPr/>
          <p:nvPr/>
        </p:nvSpPr>
        <p:spPr>
          <a:xfrm>
            <a:off x="3026968" y="3905779"/>
            <a:ext cx="3047261" cy="369332"/>
          </a:xfrm>
          <a:prstGeom prst="rect">
            <a:avLst/>
          </a:prstGeom>
        </p:spPr>
        <p:txBody>
          <a:bodyPr wrap="square">
            <a:spAutoFit/>
          </a:bodyPr>
          <a:lstStyle/>
          <a:p>
            <a:r>
              <a:rPr lang="en-US" dirty="0" smtClean="0">
                <a:latin typeface="Bad Script" panose="02000000000000000000" pitchFamily="2" charset="0"/>
              </a:rPr>
              <a:t>1. </a:t>
            </a:r>
            <a:r>
              <a:rPr lang="uk-UA" dirty="0" smtClean="0">
                <a:latin typeface="Bad Script" panose="02000000000000000000" pitchFamily="2" charset="0"/>
              </a:rPr>
              <a:t>Обчислити </a:t>
            </a:r>
            <a:r>
              <a:rPr lang="uk-UA" dirty="0">
                <a:latin typeface="Bad Script" panose="02000000000000000000" pitchFamily="2" charset="0"/>
              </a:rPr>
              <a:t>векторний </a:t>
            </a:r>
            <a:r>
              <a:rPr lang="uk-UA" dirty="0" smtClean="0">
                <a:latin typeface="Bad Script" panose="02000000000000000000" pitchFamily="2" charset="0"/>
              </a:rPr>
              <a:t>добуток</a:t>
            </a:r>
            <a:endParaRPr lang="uk-UA" dirty="0">
              <a:latin typeface="Bad Script" panose="02000000000000000000" pitchFamily="2" charset="0"/>
            </a:endParaRPr>
          </a:p>
        </p:txBody>
      </p:sp>
      <mc:AlternateContent xmlns:mc="http://schemas.openxmlformats.org/markup-compatibility/2006" xmlns:a14="http://schemas.microsoft.com/office/drawing/2010/main">
        <mc:Choice Requires="a14">
          <p:sp>
            <p:nvSpPr>
              <p:cNvPr id="16" name="TextBox 15"/>
              <p:cNvSpPr txBox="1"/>
              <p:nvPr/>
            </p:nvSpPr>
            <p:spPr>
              <a:xfrm>
                <a:off x="6074229" y="3932974"/>
                <a:ext cx="35462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=3∙2+0∙1+…1∙3=41</m:t>
                      </m:r>
                    </m:oMath>
                  </m:oMathPara>
                </a14:m>
                <a:endParaRPr lang="uk-UA" dirty="0"/>
              </a:p>
            </p:txBody>
          </p:sp>
        </mc:Choice>
        <mc:Fallback xmlns="">
          <p:sp>
            <p:nvSpPr>
              <p:cNvPr id="16" name="TextBox 15"/>
              <p:cNvSpPr txBox="1">
                <a:spLocks noRot="1" noChangeAspect="1" noMove="1" noResize="1" noEditPoints="1" noAdjustHandles="1" noChangeArrowheads="1" noChangeShapeType="1" noTextEdit="1"/>
              </p:cNvSpPr>
              <p:nvPr/>
            </p:nvSpPr>
            <p:spPr>
              <a:xfrm>
                <a:off x="6074229" y="3932974"/>
                <a:ext cx="3546292" cy="276999"/>
              </a:xfrm>
              <a:prstGeom prst="rect">
                <a:avLst/>
              </a:prstGeom>
              <a:blipFill>
                <a:blip r:embed="rId6"/>
                <a:stretch>
                  <a:fillRect l="-1031" r="-1203" b="-8696"/>
                </a:stretch>
              </a:blipFill>
            </p:spPr>
            <p:txBody>
              <a:bodyPr/>
              <a:lstStyle/>
              <a:p>
                <a:r>
                  <a:rPr lang="uk-UA">
                    <a:noFill/>
                  </a:rPr>
                  <a:t> </a:t>
                </a:r>
              </a:p>
            </p:txBody>
          </p:sp>
        </mc:Fallback>
      </mc:AlternateContent>
      <p:sp>
        <p:nvSpPr>
          <p:cNvPr id="17" name="Прямоугольник 16"/>
          <p:cNvSpPr/>
          <p:nvPr/>
        </p:nvSpPr>
        <p:spPr>
          <a:xfrm>
            <a:off x="3026968" y="4484901"/>
            <a:ext cx="3647393" cy="369332"/>
          </a:xfrm>
          <a:prstGeom prst="rect">
            <a:avLst/>
          </a:prstGeom>
        </p:spPr>
        <p:txBody>
          <a:bodyPr wrap="square">
            <a:spAutoFit/>
          </a:bodyPr>
          <a:lstStyle/>
          <a:p>
            <a:r>
              <a:rPr lang="uk-UA" dirty="0" smtClean="0">
                <a:latin typeface="Bad Script" panose="02000000000000000000" pitchFamily="2" charset="0"/>
              </a:rPr>
              <a:t>2. Знайдіть </a:t>
            </a:r>
            <a:r>
              <a:rPr lang="uk-UA" dirty="0">
                <a:latin typeface="Bad Script" panose="02000000000000000000" pitchFamily="2" charset="0"/>
              </a:rPr>
              <a:t>розмір кожного </a:t>
            </a:r>
            <a:r>
              <a:rPr lang="uk-UA" dirty="0" smtClean="0">
                <a:latin typeface="Bad Script" panose="02000000000000000000" pitchFamily="2" charset="0"/>
              </a:rPr>
              <a:t>вектору</a:t>
            </a:r>
            <a:endParaRPr lang="uk-UA" dirty="0">
              <a:latin typeface="Bad Script" panose="02000000000000000000" pitchFamily="2" charset="0"/>
            </a:endParaRPr>
          </a:p>
        </p:txBody>
      </p:sp>
      <mc:AlternateContent xmlns:mc="http://schemas.openxmlformats.org/markup-compatibility/2006" xmlns:a14="http://schemas.microsoft.com/office/drawing/2010/main">
        <mc:Choice Requires="a14">
          <p:sp>
            <p:nvSpPr>
              <p:cNvPr id="18" name="TextBox 17"/>
              <p:cNvSpPr txBox="1"/>
              <p:nvPr/>
            </p:nvSpPr>
            <p:spPr>
              <a:xfrm>
                <a:off x="6674361" y="4484901"/>
                <a:ext cx="3064237" cy="3431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uk-UA"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e>
                      </m:rad>
                      <m:r>
                        <a:rPr lang="en-US" b="0" i="1" smtClean="0">
                          <a:latin typeface="Cambria Math" panose="02040503050406030204" pitchFamily="18" charset="0"/>
                        </a:rPr>
                        <m:t>=7</m:t>
                      </m:r>
                    </m:oMath>
                  </m:oMathPara>
                </a14:m>
                <a:endParaRPr lang="uk-UA" dirty="0"/>
              </a:p>
            </p:txBody>
          </p:sp>
        </mc:Choice>
        <mc:Fallback xmlns="">
          <p:sp>
            <p:nvSpPr>
              <p:cNvPr id="18" name="TextBox 17"/>
              <p:cNvSpPr txBox="1">
                <a:spLocks noRot="1" noChangeAspect="1" noMove="1" noResize="1" noEditPoints="1" noAdjustHandles="1" noChangeArrowheads="1" noChangeShapeType="1" noTextEdit="1"/>
              </p:cNvSpPr>
              <p:nvPr/>
            </p:nvSpPr>
            <p:spPr>
              <a:xfrm>
                <a:off x="6674361" y="4484901"/>
                <a:ext cx="3064237" cy="343107"/>
              </a:xfrm>
              <a:prstGeom prst="rect">
                <a:avLst/>
              </a:prstGeom>
              <a:blipFill>
                <a:blip r:embed="rId7"/>
                <a:stretch>
                  <a:fillRect r="-1193" b="-7143"/>
                </a:stretch>
              </a:blipFill>
            </p:spPr>
            <p:txBody>
              <a:bodyPr/>
              <a:lstStyle/>
              <a:p>
                <a:r>
                  <a:rPr lang="uk-UA">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6674360" y="4957607"/>
                <a:ext cx="3320845" cy="310919"/>
              </a:xfrm>
              <a:prstGeom prst="rect">
                <a:avLst/>
              </a:prstGeom>
              <a:noFill/>
            </p:spPr>
            <p:txBody>
              <a:bodyPr wrap="none" lIns="0" tIns="0" rIns="0" bIns="0" rtlCol="0">
                <a:spAutoFit/>
              </a:bodyPr>
              <a:lstStyle/>
              <a:p>
                <a14:m>
                  <m:oMath xmlns:m="http://schemas.openxmlformats.org/officeDocument/2006/math">
                    <m:d>
                      <m:dPr>
                        <m:begChr m:val="‖"/>
                        <m:endChr m:val="‖"/>
                        <m:ctrlPr>
                          <a:rPr lang="uk-UA"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2</m:t>
                            </m:r>
                          </m:sup>
                        </m:sSup>
                      </m:e>
                    </m:rad>
                    <m:r>
                      <a:rPr lang="en-US" b="0" i="1" smtClean="0">
                        <a:latin typeface="Cambria Math" panose="02040503050406030204" pitchFamily="18" charset="0"/>
                      </a:rPr>
                      <m:t>=</m:t>
                    </m:r>
                  </m:oMath>
                </a14:m>
                <a:r>
                  <a:rPr lang="en-US" dirty="0" smtClean="0"/>
                  <a:t>6.93</a:t>
                </a:r>
                <a:endParaRPr lang="uk-UA" dirty="0"/>
              </a:p>
            </p:txBody>
          </p:sp>
        </mc:Choice>
        <mc:Fallback xmlns="">
          <p:sp>
            <p:nvSpPr>
              <p:cNvPr id="19" name="TextBox 18"/>
              <p:cNvSpPr txBox="1">
                <a:spLocks noRot="1" noChangeAspect="1" noMove="1" noResize="1" noEditPoints="1" noAdjustHandles="1" noChangeArrowheads="1" noChangeShapeType="1" noTextEdit="1"/>
              </p:cNvSpPr>
              <p:nvPr/>
            </p:nvSpPr>
            <p:spPr>
              <a:xfrm>
                <a:off x="6674360" y="4957607"/>
                <a:ext cx="3320845" cy="310919"/>
              </a:xfrm>
              <a:prstGeom prst="rect">
                <a:avLst/>
              </a:prstGeom>
              <a:blipFill>
                <a:blip r:embed="rId8"/>
                <a:stretch>
                  <a:fillRect t="-15686" r="-3486" b="-45098"/>
                </a:stretch>
              </a:blipFill>
            </p:spPr>
            <p:txBody>
              <a:bodyPr/>
              <a:lstStyle/>
              <a:p>
                <a:r>
                  <a:rPr lang="uk-UA">
                    <a:noFill/>
                  </a:rPr>
                  <a:t> </a:t>
                </a:r>
              </a:p>
            </p:txBody>
          </p:sp>
        </mc:Fallback>
      </mc:AlternateContent>
      <p:sp>
        <p:nvSpPr>
          <p:cNvPr id="20" name="Прямоугольник 19"/>
          <p:cNvSpPr/>
          <p:nvPr/>
        </p:nvSpPr>
        <p:spPr>
          <a:xfrm>
            <a:off x="3090213" y="5432925"/>
            <a:ext cx="3520902" cy="369332"/>
          </a:xfrm>
          <a:prstGeom prst="rect">
            <a:avLst/>
          </a:prstGeom>
        </p:spPr>
        <p:txBody>
          <a:bodyPr wrap="square">
            <a:spAutoFit/>
          </a:bodyPr>
          <a:lstStyle/>
          <a:p>
            <a:r>
              <a:rPr lang="en-US" dirty="0" smtClean="0">
                <a:latin typeface="Bad Script" panose="02000000000000000000" pitchFamily="2" charset="0"/>
              </a:rPr>
              <a:t>3. </a:t>
            </a:r>
            <a:r>
              <a:rPr lang="uk-UA" dirty="0" smtClean="0">
                <a:latin typeface="Bad Script" panose="02000000000000000000" pitchFamily="2" charset="0"/>
              </a:rPr>
              <a:t>Обчислити </a:t>
            </a:r>
            <a:r>
              <a:rPr lang="uk-UA" dirty="0" err="1">
                <a:latin typeface="Bad Script" panose="02000000000000000000" pitchFamily="2" charset="0"/>
              </a:rPr>
              <a:t>косинусну</a:t>
            </a:r>
            <a:r>
              <a:rPr lang="uk-UA" dirty="0">
                <a:latin typeface="Bad Script" panose="02000000000000000000" pitchFamily="2" charset="0"/>
              </a:rPr>
              <a:t> подібність </a:t>
            </a:r>
          </a:p>
        </p:txBody>
      </p:sp>
      <mc:AlternateContent xmlns:mc="http://schemas.openxmlformats.org/markup-compatibility/2006" xmlns:a14="http://schemas.microsoft.com/office/drawing/2010/main">
        <mc:Choice Requires="a14">
          <p:sp>
            <p:nvSpPr>
              <p:cNvPr id="21" name="Прямоугольник 20"/>
              <p:cNvSpPr/>
              <p:nvPr/>
            </p:nvSpPr>
            <p:spPr>
              <a:xfrm>
                <a:off x="6470042" y="5259782"/>
                <a:ext cx="3472874"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𝐶𝑜𝑠𝑆𝑖𝑚</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41</m:t>
                          </m:r>
                        </m:num>
                        <m:den>
                          <m:r>
                            <a:rPr lang="en-US" b="0" i="1" smtClean="0">
                              <a:latin typeface="Cambria Math" panose="02040503050406030204" pitchFamily="18" charset="0"/>
                            </a:rPr>
                            <m:t>7</m:t>
                          </m:r>
                          <m:r>
                            <a:rPr lang="en-US" b="0" i="1" smtClean="0">
                              <a:latin typeface="Cambria Math" panose="02040503050406030204" pitchFamily="18" charset="0"/>
                              <a:ea typeface="Cambria Math" panose="02040503050406030204" pitchFamily="18" charset="0"/>
                            </a:rPr>
                            <m:t>∙6.93</m:t>
                          </m:r>
                        </m:den>
                      </m:f>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0.845</m:t>
                      </m:r>
                    </m:oMath>
                  </m:oMathPara>
                </a14:m>
                <a:endParaRPr lang="uk-UA" dirty="0"/>
              </a:p>
            </p:txBody>
          </p:sp>
        </mc:Choice>
        <mc:Fallback xmlns="">
          <p:sp>
            <p:nvSpPr>
              <p:cNvPr id="21" name="Прямоугольник 20"/>
              <p:cNvSpPr>
                <a:spLocks noRot="1" noChangeAspect="1" noMove="1" noResize="1" noEditPoints="1" noAdjustHandles="1" noChangeArrowheads="1" noChangeShapeType="1" noTextEdit="1"/>
              </p:cNvSpPr>
              <p:nvPr/>
            </p:nvSpPr>
            <p:spPr>
              <a:xfrm>
                <a:off x="6470042" y="5259782"/>
                <a:ext cx="3472874" cy="612732"/>
              </a:xfrm>
              <a:prstGeom prst="rect">
                <a:avLst/>
              </a:prstGeom>
              <a:blipFill>
                <a:blip r:embed="rId9"/>
                <a:stretch>
                  <a:fillRect/>
                </a:stretch>
              </a:blipFill>
            </p:spPr>
            <p:txBody>
              <a:bodyPr/>
              <a:lstStyle/>
              <a:p>
                <a:r>
                  <a:rPr lang="uk-UA">
                    <a:noFill/>
                  </a:rPr>
                  <a:t> </a:t>
                </a:r>
              </a:p>
            </p:txBody>
          </p:sp>
        </mc:Fallback>
      </mc:AlternateContent>
      <p:sp>
        <p:nvSpPr>
          <p:cNvPr id="22" name="Прямоугольник 21"/>
          <p:cNvSpPr/>
          <p:nvPr/>
        </p:nvSpPr>
        <p:spPr>
          <a:xfrm>
            <a:off x="2699782" y="1202852"/>
            <a:ext cx="8419322" cy="646331"/>
          </a:xfrm>
          <a:prstGeom prst="rect">
            <a:avLst/>
          </a:prstGeom>
        </p:spPr>
        <p:txBody>
          <a:bodyPr wrap="square">
            <a:spAutoFit/>
          </a:bodyPr>
          <a:lstStyle/>
          <a:p>
            <a:r>
              <a:rPr lang="uk-UA" dirty="0">
                <a:latin typeface="Bad Script" panose="02000000000000000000" pitchFamily="2" charset="0"/>
              </a:rPr>
              <a:t>Діапазон </a:t>
            </a:r>
            <a:r>
              <a:rPr lang="uk-UA" dirty="0" err="1">
                <a:latin typeface="Bad Script" panose="02000000000000000000" pitchFamily="2" charset="0"/>
              </a:rPr>
              <a:t>косинусної</a:t>
            </a:r>
            <a:r>
              <a:rPr lang="uk-UA" dirty="0">
                <a:latin typeface="Bad Script" panose="02000000000000000000" pitchFamily="2" charset="0"/>
              </a:rPr>
              <a:t> подібності становить </a:t>
            </a:r>
            <a:r>
              <a:rPr lang="en-US" dirty="0" smtClean="0">
                <a:latin typeface="Bad Script" panose="02000000000000000000" pitchFamily="2" charset="0"/>
              </a:rPr>
              <a:t>{-1,+1}</a:t>
            </a:r>
            <a:r>
              <a:rPr lang="uk-UA" dirty="0" smtClean="0">
                <a:latin typeface="Bad Script" panose="02000000000000000000" pitchFamily="2" charset="0"/>
              </a:rPr>
              <a:t>, </a:t>
            </a:r>
            <a:r>
              <a:rPr lang="uk-UA" dirty="0">
                <a:latin typeface="Bad Script" panose="02000000000000000000" pitchFamily="2" charset="0"/>
              </a:rPr>
              <a:t>а більші значення означають більший збіг двох документів</a:t>
            </a:r>
            <a:r>
              <a:rPr lang="uk-UA" dirty="0" smtClean="0">
                <a:latin typeface="Bad Script" panose="02000000000000000000" pitchFamily="2" charset="0"/>
              </a:rPr>
              <a:t>.</a:t>
            </a:r>
            <a:r>
              <a:rPr lang="en-US" dirty="0" smtClean="0">
                <a:latin typeface="Bad Script" panose="02000000000000000000" pitchFamily="2" charset="0"/>
              </a:rPr>
              <a:t> </a:t>
            </a:r>
            <a:endParaRPr lang="uk-UA" dirty="0">
              <a:latin typeface="Bad Script" panose="02000000000000000000" pitchFamily="2" charset="0"/>
            </a:endParaRPr>
          </a:p>
        </p:txBody>
      </p:sp>
      <p:sp>
        <p:nvSpPr>
          <p:cNvPr id="23" name="Прямоугольник 22"/>
          <p:cNvSpPr/>
          <p:nvPr/>
        </p:nvSpPr>
        <p:spPr>
          <a:xfrm>
            <a:off x="475861" y="5852469"/>
            <a:ext cx="10767526" cy="923330"/>
          </a:xfrm>
          <a:prstGeom prst="rect">
            <a:avLst/>
          </a:prstGeom>
        </p:spPr>
        <p:txBody>
          <a:bodyPr wrap="square">
            <a:spAutoFit/>
          </a:bodyPr>
          <a:lstStyle/>
          <a:p>
            <a:r>
              <a:rPr lang="uk-UA" dirty="0">
                <a:latin typeface="Bad Script" panose="02000000000000000000" pitchFamily="2" charset="0"/>
              </a:rPr>
              <a:t>Якщо отримано </a:t>
            </a:r>
            <a:r>
              <a:rPr lang="uk-UA" dirty="0" err="1">
                <a:latin typeface="Bad Script" panose="02000000000000000000" pitchFamily="2" charset="0"/>
              </a:rPr>
              <a:t>косинусоїдальну</a:t>
            </a:r>
            <a:r>
              <a:rPr lang="uk-UA" dirty="0">
                <a:latin typeface="Bad Script" panose="02000000000000000000" pitchFamily="2" charset="0"/>
              </a:rPr>
              <a:t> </a:t>
            </a:r>
            <a:r>
              <a:rPr lang="uk-UA" dirty="0" smtClean="0">
                <a:latin typeface="Bad Script" panose="02000000000000000000" pitchFamily="2" charset="0"/>
              </a:rPr>
              <a:t>подібність</a:t>
            </a:r>
            <a:r>
              <a:rPr lang="en-US" dirty="0" smtClean="0">
                <a:latin typeface="Bad Script" panose="02000000000000000000" pitchFamily="2" charset="0"/>
              </a:rPr>
              <a:t> +1</a:t>
            </a:r>
            <a:r>
              <a:rPr lang="uk-UA" dirty="0" smtClean="0">
                <a:latin typeface="Bad Script" panose="02000000000000000000" pitchFamily="2" charset="0"/>
              </a:rPr>
              <a:t>, </a:t>
            </a:r>
            <a:r>
              <a:rPr lang="uk-UA" dirty="0">
                <a:latin typeface="Bad Script" panose="02000000000000000000" pitchFamily="2" charset="0"/>
              </a:rPr>
              <a:t>два досліджувані документи можна вважати однаковими. </a:t>
            </a:r>
            <a:r>
              <a:rPr lang="uk-UA" dirty="0" smtClean="0">
                <a:latin typeface="Bad Script" panose="02000000000000000000" pitchFamily="2" charset="0"/>
              </a:rPr>
              <a:t>Однак</a:t>
            </a:r>
            <a:r>
              <a:rPr lang="uk-UA" dirty="0">
                <a:latin typeface="Bad Script" panose="02000000000000000000" pitchFamily="2" charset="0"/>
              </a:rPr>
              <a:t>,</a:t>
            </a:r>
            <a:r>
              <a:rPr lang="en-US" dirty="0" smtClean="0">
                <a:latin typeface="Bad Script" panose="02000000000000000000" pitchFamily="2" charset="0"/>
              </a:rPr>
              <a:t> </a:t>
            </a:r>
            <a:r>
              <a:rPr lang="uk-UA" dirty="0" smtClean="0">
                <a:latin typeface="Bad Script" panose="02000000000000000000" pitchFamily="2" charset="0"/>
              </a:rPr>
              <a:t>зверніть </a:t>
            </a:r>
            <a:r>
              <a:rPr lang="uk-UA" dirty="0">
                <a:latin typeface="Bad Script" panose="02000000000000000000" pitchFamily="2" charset="0"/>
              </a:rPr>
              <a:t>увагу, що ці два документи не є фактично однаковими, але схожими на основі обраних термінів. </a:t>
            </a:r>
            <a:r>
              <a:rPr lang="uk-UA" dirty="0" err="1">
                <a:latin typeface="Bad Script" panose="02000000000000000000" pitchFamily="2" charset="0"/>
              </a:rPr>
              <a:t>Косинусна</a:t>
            </a:r>
            <a:r>
              <a:rPr lang="uk-UA" dirty="0">
                <a:latin typeface="Bad Script" panose="02000000000000000000" pitchFamily="2" charset="0"/>
              </a:rPr>
              <a:t> </a:t>
            </a:r>
            <a:r>
              <a:rPr lang="uk-UA" dirty="0" smtClean="0">
                <a:latin typeface="Bad Script" panose="02000000000000000000" pitchFamily="2" charset="0"/>
              </a:rPr>
              <a:t>подібність -1 </a:t>
            </a:r>
            <a:r>
              <a:rPr lang="uk-UA" dirty="0">
                <a:latin typeface="Bad Script" panose="02000000000000000000" pitchFamily="2" charset="0"/>
              </a:rPr>
              <a:t>вказує на два вектори, які є діаметрально </a:t>
            </a:r>
            <a:r>
              <a:rPr lang="uk-UA" dirty="0" smtClean="0">
                <a:latin typeface="Bad Script" panose="02000000000000000000" pitchFamily="2" charset="0"/>
              </a:rPr>
              <a:t>протилежними, тобто документи за абсолютно різною тематикою.</a:t>
            </a:r>
            <a:endParaRPr lang="uk-UA" dirty="0">
              <a:latin typeface="Bad Script" panose="02000000000000000000" pitchFamily="2" charset="0"/>
            </a:endParaRPr>
          </a:p>
        </p:txBody>
      </p:sp>
    </p:spTree>
    <p:extLst>
      <p:ext uri="{BB962C8B-B14F-4D97-AF65-F5344CB8AC3E}">
        <p14:creationId xmlns:p14="http://schemas.microsoft.com/office/powerpoint/2010/main" val="16246959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934</TotalTime>
  <Words>3303</Words>
  <Application>Microsoft Office PowerPoint</Application>
  <PresentationFormat>Широкоэкранный</PresentationFormat>
  <Paragraphs>389</Paragraphs>
  <Slides>18</Slides>
  <Notes>10</Notes>
  <HiddenSlides>0</HiddenSlides>
  <MMClips>0</MMClips>
  <ScaleCrop>false</ScaleCrop>
  <HeadingPairs>
    <vt:vector size="6" baseType="variant">
      <vt:variant>
        <vt:lpstr>Использованные шрифты</vt:lpstr>
      </vt:variant>
      <vt:variant>
        <vt:i4>9</vt:i4>
      </vt:variant>
      <vt:variant>
        <vt:lpstr>Тема</vt:lpstr>
      </vt:variant>
      <vt:variant>
        <vt:i4>1</vt:i4>
      </vt:variant>
      <vt:variant>
        <vt:lpstr>Заголовки слайдов</vt:lpstr>
      </vt:variant>
      <vt:variant>
        <vt:i4>18</vt:i4>
      </vt:variant>
    </vt:vector>
  </HeadingPairs>
  <TitlesOfParts>
    <vt:vector size="28" baseType="lpstr">
      <vt:lpstr>Arial Narrow</vt:lpstr>
      <vt:lpstr>Bad Script</vt:lpstr>
      <vt:lpstr>Bahnschrift Light SemiCondensed</vt:lpstr>
      <vt:lpstr>Calibri</vt:lpstr>
      <vt:lpstr>Cambria</vt:lpstr>
      <vt:lpstr>Cambria Math</vt:lpstr>
      <vt:lpstr>Rockwell</vt:lpstr>
      <vt:lpstr>Rockwell Condensed</vt:lpstr>
      <vt:lpstr>Wingdings</vt:lpstr>
      <vt:lpstr>Дерево</vt:lpstr>
      <vt:lpstr>Базові засади аналізу текстів та систем рекомендацій контенту</vt:lpstr>
      <vt:lpstr>Оброблення документів як об'єкту великих даних</vt:lpstr>
      <vt:lpstr>Важливість слова</vt:lpstr>
      <vt:lpstr>Text mining</vt:lpstr>
      <vt:lpstr>Хеш-функції</vt:lpstr>
      <vt:lpstr>Індекси</vt:lpstr>
      <vt:lpstr>Коротко та довгострокове зберігання</vt:lpstr>
      <vt:lpstr>Що таке схожі сутності і як їх ідентифікувати?</vt:lpstr>
      <vt:lpstr>Подібність документів</vt:lpstr>
      <vt:lpstr>Представлення документів у вигляді наборів символів</vt:lpstr>
      <vt:lpstr>Побудова shingle наборів на основі стоп слів</vt:lpstr>
      <vt:lpstr>Матричне представлення множин</vt:lpstr>
      <vt:lpstr>MinHash та сігнатурна матриці</vt:lpstr>
      <vt:lpstr>Ефективність рекомендаційних систем</vt:lpstr>
      <vt:lpstr>Матриця рейтингів (вподобань)</vt:lpstr>
      <vt:lpstr>Системи Спільної фільтрації</vt:lpstr>
      <vt:lpstr>Системи рекомендацій на основі змісту</vt:lpstr>
      <vt:lpstr>Ефективність рекомендаційних систем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Дерево рішень</dc:title>
  <dc:creator>it_admin</dc:creator>
  <cp:lastModifiedBy>it_admin</cp:lastModifiedBy>
  <cp:revision>104</cp:revision>
  <dcterms:created xsi:type="dcterms:W3CDTF">2024-07-08T06:07:31Z</dcterms:created>
  <dcterms:modified xsi:type="dcterms:W3CDTF">2024-11-23T19:43:13Z</dcterms:modified>
</cp:coreProperties>
</file>