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FF"/>
    <a:srgbClr val="0080FF"/>
    <a:srgbClr val="007CC3"/>
    <a:srgbClr val="5CA7BA"/>
    <a:srgbClr val="FF425D"/>
    <a:srgbClr val="AFD7ED"/>
    <a:srgbClr val="93E0FF"/>
    <a:srgbClr val="07B5B9"/>
    <a:srgbClr val="239EC8"/>
    <a:srgbClr val="23B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rringer\Desktop\mid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rringer\Desktop\mid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rringer\Desktop\mid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rringer\Desktop\mid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rringer\Desktop\mid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orringer\Desktop\&#25105;&#30340;&#25968;&#25454;&#21487;&#35270;&#21270;\mid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3200" b="0" i="0" u="none" strike="noStrike" baseline="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钢琴家们的五星图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巴赫-P.E.Bach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Sheet1!$G$1:$K$1</c:f>
              <c:strCache>
                <c:ptCount val="5"/>
                <c:pt idx="0">
                  <c:v>平均每秒音符数</c:v>
                </c:pt>
                <c:pt idx="1">
                  <c:v>音符标准差</c:v>
                </c:pt>
                <c:pt idx="2">
                  <c:v>力度标准差</c:v>
                </c:pt>
                <c:pt idx="3">
                  <c:v>不稳定音程比例</c:v>
                </c:pt>
                <c:pt idx="4">
                  <c:v>最大跨度</c:v>
                </c:pt>
              </c:strCache>
            </c:strRef>
          </c:cat>
          <c:val>
            <c:numRef>
              <c:f>Sheet1!$G$2:$K$2</c:f>
              <c:numCache>
                <c:formatCode>0.00%</c:formatCode>
                <c:ptCount val="5"/>
                <c:pt idx="0">
                  <c:v>0.46441495778045844</c:v>
                </c:pt>
                <c:pt idx="1">
                  <c:v>0.71894517696044413</c:v>
                </c:pt>
                <c:pt idx="2">
                  <c:v>0.54925373134328359</c:v>
                </c:pt>
                <c:pt idx="3">
                  <c:v>0.83098821989528804</c:v>
                </c:pt>
                <c:pt idx="4">
                  <c:v>0.76923076923076927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莫扎特-W.A.Mozart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Sheet1!$G$1:$K$1</c:f>
              <c:strCache>
                <c:ptCount val="5"/>
                <c:pt idx="0">
                  <c:v>平均每秒音符数</c:v>
                </c:pt>
                <c:pt idx="1">
                  <c:v>音符标准差</c:v>
                </c:pt>
                <c:pt idx="2">
                  <c:v>力度标准差</c:v>
                </c:pt>
                <c:pt idx="3">
                  <c:v>不稳定音程比例</c:v>
                </c:pt>
                <c:pt idx="4">
                  <c:v>最大跨度</c:v>
                </c:pt>
              </c:strCache>
            </c:strRef>
          </c:cat>
          <c:val>
            <c:numRef>
              <c:f>Sheet1!$G$3:$K$3</c:f>
              <c:numCache>
                <c:formatCode>0.00%</c:formatCode>
                <c:ptCount val="5"/>
                <c:pt idx="0">
                  <c:v>0.53256936067551275</c:v>
                </c:pt>
                <c:pt idx="1">
                  <c:v>0.74809160305343503</c:v>
                </c:pt>
                <c:pt idx="2">
                  <c:v>0.71402985074626868</c:v>
                </c:pt>
                <c:pt idx="3">
                  <c:v>0.92702879581151831</c:v>
                </c:pt>
                <c:pt idx="4">
                  <c:v>0.76923076923076927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贝多芬-L.van.beethoven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Sheet1!$G$1:$K$1</c:f>
              <c:strCache>
                <c:ptCount val="5"/>
                <c:pt idx="0">
                  <c:v>平均每秒音符数</c:v>
                </c:pt>
                <c:pt idx="1">
                  <c:v>音符标准差</c:v>
                </c:pt>
                <c:pt idx="2">
                  <c:v>力度标准差</c:v>
                </c:pt>
                <c:pt idx="3">
                  <c:v>不稳定音程比例</c:v>
                </c:pt>
                <c:pt idx="4">
                  <c:v>最大跨度</c:v>
                </c:pt>
              </c:strCache>
            </c:strRef>
          </c:cat>
          <c:val>
            <c:numRef>
              <c:f>Sheet1!$G$4:$K$4</c:f>
              <c:numCache>
                <c:formatCode>0.00%</c:formatCode>
                <c:ptCount val="5"/>
                <c:pt idx="0">
                  <c:v>0.5579010856453559</c:v>
                </c:pt>
                <c:pt idx="1">
                  <c:v>0.8133240804996531</c:v>
                </c:pt>
                <c:pt idx="2">
                  <c:v>0.65074626865671648</c:v>
                </c:pt>
                <c:pt idx="3">
                  <c:v>0.9389725130890052</c:v>
                </c:pt>
                <c:pt idx="4">
                  <c:v>0.76923076923076927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肖邦-F.F.chopin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Sheet1!$G$1:$K$1</c:f>
              <c:strCache>
                <c:ptCount val="5"/>
                <c:pt idx="0">
                  <c:v>平均每秒音符数</c:v>
                </c:pt>
                <c:pt idx="1">
                  <c:v>音符标准差</c:v>
                </c:pt>
                <c:pt idx="2">
                  <c:v>力度标准差</c:v>
                </c:pt>
                <c:pt idx="3">
                  <c:v>不稳定音程比例</c:v>
                </c:pt>
                <c:pt idx="4">
                  <c:v>最大跨度</c:v>
                </c:pt>
              </c:strCache>
            </c:strRef>
          </c:cat>
          <c:val>
            <c:numRef>
              <c:f>Sheet1!$G$5:$K$5</c:f>
              <c:numCache>
                <c:formatCode>0.00%</c:formatCode>
                <c:ptCount val="5"/>
                <c:pt idx="0">
                  <c:v>0.64897466827503025</c:v>
                </c:pt>
                <c:pt idx="1">
                  <c:v>0.83969465648854957</c:v>
                </c:pt>
                <c:pt idx="2">
                  <c:v>0.73313432835820891</c:v>
                </c:pt>
                <c:pt idx="3">
                  <c:v>0.96891361256544495</c:v>
                </c:pt>
                <c:pt idx="4">
                  <c:v>0.76923076923076927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李斯特-F.Liszt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Sheet1!$G$1:$K$1</c:f>
              <c:strCache>
                <c:ptCount val="5"/>
                <c:pt idx="0">
                  <c:v>平均每秒音符数</c:v>
                </c:pt>
                <c:pt idx="1">
                  <c:v>音符标准差</c:v>
                </c:pt>
                <c:pt idx="2">
                  <c:v>力度标准差</c:v>
                </c:pt>
                <c:pt idx="3">
                  <c:v>不稳定音程比例</c:v>
                </c:pt>
                <c:pt idx="4">
                  <c:v>最大跨度</c:v>
                </c:pt>
              </c:strCache>
            </c:strRef>
          </c:cat>
          <c:val>
            <c:numRef>
              <c:f>Sheet1!$G$6:$K$6</c:f>
              <c:numCache>
                <c:formatCode>0.00%</c:formatCode>
                <c:ptCount val="5"/>
                <c:pt idx="0">
                  <c:v>0.69541616405307605</c:v>
                </c:pt>
                <c:pt idx="1">
                  <c:v>1</c:v>
                </c:pt>
                <c:pt idx="2">
                  <c:v>0.91044776119402981</c:v>
                </c:pt>
                <c:pt idx="3">
                  <c:v>0.97807591623036649</c:v>
                </c:pt>
                <c:pt idx="4">
                  <c:v>0.92307692307692313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勃拉姆斯-J.Brahms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Sheet1!$G$1:$K$1</c:f>
              <c:strCache>
                <c:ptCount val="5"/>
                <c:pt idx="0">
                  <c:v>平均每秒音符数</c:v>
                </c:pt>
                <c:pt idx="1">
                  <c:v>音符标准差</c:v>
                </c:pt>
                <c:pt idx="2">
                  <c:v>力度标准差</c:v>
                </c:pt>
                <c:pt idx="3">
                  <c:v>不稳定音程比例</c:v>
                </c:pt>
                <c:pt idx="4">
                  <c:v>最大跨度</c:v>
                </c:pt>
              </c:strCache>
            </c:strRef>
          </c:cat>
          <c:val>
            <c:numRef>
              <c:f>Sheet1!$G$7:$K$7</c:f>
              <c:numCache>
                <c:formatCode>0.00%</c:formatCode>
                <c:ptCount val="5"/>
                <c:pt idx="0">
                  <c:v>0.31302774427020513</c:v>
                </c:pt>
                <c:pt idx="1">
                  <c:v>0.86190145732130463</c:v>
                </c:pt>
                <c:pt idx="2">
                  <c:v>0.53791044776119401</c:v>
                </c:pt>
                <c:pt idx="3">
                  <c:v>0.90297774869109948</c:v>
                </c:pt>
                <c:pt idx="4">
                  <c:v>0.84615384615384615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拉赫马尼若夫-S.V.Rachmaninoff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Sheet1!$G$1:$K$1</c:f>
              <c:strCache>
                <c:ptCount val="5"/>
                <c:pt idx="0">
                  <c:v>平均每秒音符数</c:v>
                </c:pt>
                <c:pt idx="1">
                  <c:v>音符标准差</c:v>
                </c:pt>
                <c:pt idx="2">
                  <c:v>力度标准差</c:v>
                </c:pt>
                <c:pt idx="3">
                  <c:v>不稳定音程比例</c:v>
                </c:pt>
                <c:pt idx="4">
                  <c:v>最大跨度</c:v>
                </c:pt>
              </c:strCache>
            </c:strRef>
          </c:cat>
          <c:val>
            <c:numRef>
              <c:f>Sheet1!$G$8:$K$8</c:f>
              <c:numCache>
                <c:formatCode>0.00%</c:formatCode>
                <c:ptCount val="5"/>
                <c:pt idx="0">
                  <c:v>0.94993968636911952</c:v>
                </c:pt>
                <c:pt idx="1">
                  <c:v>0.91880638445523943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800912"/>
        <c:axId val="161801472"/>
      </c:radarChart>
      <c:catAx>
        <c:axId val="16180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1801472"/>
        <c:crosses val="autoZero"/>
        <c:auto val="1"/>
        <c:lblAlgn val="ctr"/>
        <c:lblOffset val="100"/>
        <c:noMultiLvlLbl val="0"/>
      </c:catAx>
      <c:valAx>
        <c:axId val="16180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180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666666666666669"/>
          <c:y val="2.96296339500778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楷体" panose="02010609060101010101" pitchFamily="49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8488377624671917"/>
          <c:y val="0.11703705410280754"/>
          <c:w val="0.79890789041994748"/>
          <c:h val="0.821484663383590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平均每秒音符数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巴赫-P.E.Bach</c:v>
                </c:pt>
                <c:pt idx="1">
                  <c:v>莫扎特-W.A.Mozart</c:v>
                </c:pt>
                <c:pt idx="2">
                  <c:v>贝多芬-L.van.beethoven</c:v>
                </c:pt>
                <c:pt idx="3">
                  <c:v>肖邦-F.F.chopin</c:v>
                </c:pt>
                <c:pt idx="4">
                  <c:v>李斯特-F.Liszt</c:v>
                </c:pt>
                <c:pt idx="5">
                  <c:v>勃拉姆斯-J.Brahms</c:v>
                </c:pt>
                <c:pt idx="6">
                  <c:v>拉赫马尼若夫-S.V.Rachmaninoff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7.7</c:v>
                </c:pt>
                <c:pt idx="1">
                  <c:v>8.83</c:v>
                </c:pt>
                <c:pt idx="2">
                  <c:v>9.25</c:v>
                </c:pt>
                <c:pt idx="3">
                  <c:v>10.76</c:v>
                </c:pt>
                <c:pt idx="4">
                  <c:v>11.53</c:v>
                </c:pt>
                <c:pt idx="5">
                  <c:v>5.19</c:v>
                </c:pt>
                <c:pt idx="6">
                  <c:v>15.75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1803712"/>
        <c:axId val="161804272"/>
      </c:barChart>
      <c:catAx>
        <c:axId val="161803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unstler Script" panose="030304020206070D0D06" pitchFamily="66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zh-CN"/>
          </a:p>
        </c:txPr>
        <c:crossAx val="161804272"/>
        <c:crosses val="autoZero"/>
        <c:auto val="1"/>
        <c:lblAlgn val="ctr"/>
        <c:lblOffset val="100"/>
        <c:noMultiLvlLbl val="0"/>
      </c:catAx>
      <c:valAx>
        <c:axId val="161804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0">
            <a:solidFill>
              <a:schemeClr val="accent1"/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180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楷体" panose="02010609060101010101" pitchFamily="49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2762067155681362"/>
          <c:y val="9.481481481481481E-2"/>
          <c:w val="0.75716584645669294"/>
          <c:h val="0.8492624671916010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音符标准差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巴赫-P.E.Bach</c:v>
                </c:pt>
                <c:pt idx="1">
                  <c:v>莫扎特-W.A.Mozart</c:v>
                </c:pt>
                <c:pt idx="2">
                  <c:v>贝多芬-L.van.beethoven</c:v>
                </c:pt>
                <c:pt idx="3">
                  <c:v>肖邦-F.F.chopin</c:v>
                </c:pt>
                <c:pt idx="4">
                  <c:v>李斯特-F.Liszt</c:v>
                </c:pt>
                <c:pt idx="5">
                  <c:v>勃拉姆斯-J.Brahms</c:v>
                </c:pt>
                <c:pt idx="6">
                  <c:v>拉赫马尼若夫-S.V.Rachmaninoff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10.36</c:v>
                </c:pt>
                <c:pt idx="1">
                  <c:v>10.78</c:v>
                </c:pt>
                <c:pt idx="2">
                  <c:v>11.72</c:v>
                </c:pt>
                <c:pt idx="3">
                  <c:v>12.1</c:v>
                </c:pt>
                <c:pt idx="4">
                  <c:v>14.41</c:v>
                </c:pt>
                <c:pt idx="5">
                  <c:v>12.42</c:v>
                </c:pt>
                <c:pt idx="6">
                  <c:v>13.24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1806512"/>
        <c:axId val="161807072"/>
      </c:barChart>
      <c:catAx>
        <c:axId val="161806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unstler Script" panose="030304020206070D0D06" pitchFamily="66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zh-CN"/>
          </a:p>
        </c:txPr>
        <c:crossAx val="161807072"/>
        <c:crosses val="autoZero"/>
        <c:auto val="1"/>
        <c:lblAlgn val="ctr"/>
        <c:lblOffset val="100"/>
        <c:noMultiLvlLbl val="0"/>
      </c:catAx>
      <c:valAx>
        <c:axId val="161807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0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180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楷体" panose="02010609060101010101" pitchFamily="49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力度标准差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巴赫-P.E.Bach</c:v>
                </c:pt>
                <c:pt idx="1">
                  <c:v>莫扎特-W.A.Mozart</c:v>
                </c:pt>
                <c:pt idx="2">
                  <c:v>贝多芬-L.van.beethoven</c:v>
                </c:pt>
                <c:pt idx="3">
                  <c:v>肖邦-F.F.chopin</c:v>
                </c:pt>
                <c:pt idx="4">
                  <c:v>李斯特-F.Liszt</c:v>
                </c:pt>
                <c:pt idx="5">
                  <c:v>勃拉姆斯-J.Brahms</c:v>
                </c:pt>
                <c:pt idx="6">
                  <c:v>拉赫马尼若夫-S.V.Rachmaninoff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9.1999999999999993</c:v>
                </c:pt>
                <c:pt idx="1">
                  <c:v>11.96</c:v>
                </c:pt>
                <c:pt idx="2">
                  <c:v>10.9</c:v>
                </c:pt>
                <c:pt idx="3">
                  <c:v>12.28</c:v>
                </c:pt>
                <c:pt idx="4">
                  <c:v>15.25</c:v>
                </c:pt>
                <c:pt idx="5">
                  <c:v>9.01</c:v>
                </c:pt>
                <c:pt idx="6">
                  <c:v>16.75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1809312"/>
        <c:axId val="243712320"/>
      </c:barChart>
      <c:catAx>
        <c:axId val="161809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unstler Script" panose="030304020206070D0D06" pitchFamily="66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zh-CN"/>
          </a:p>
        </c:txPr>
        <c:crossAx val="243712320"/>
        <c:crosses val="autoZero"/>
        <c:auto val="1"/>
        <c:lblAlgn val="ctr"/>
        <c:lblOffset val="100"/>
        <c:noMultiLvlLbl val="0"/>
      </c:catAx>
      <c:valAx>
        <c:axId val="243712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180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楷体" panose="02010609060101010101" pitchFamily="49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不稳定音程比例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巴赫-P.E.Bach</c:v>
                </c:pt>
                <c:pt idx="1">
                  <c:v>莫扎特-W.A.Mozart</c:v>
                </c:pt>
                <c:pt idx="2">
                  <c:v>贝多芬-L.van.beethoven</c:v>
                </c:pt>
                <c:pt idx="3">
                  <c:v>肖邦-F.F.chopin</c:v>
                </c:pt>
                <c:pt idx="4">
                  <c:v>李斯特-F.Liszt</c:v>
                </c:pt>
                <c:pt idx="5">
                  <c:v>勃拉姆斯-J.Brahms</c:v>
                </c:pt>
                <c:pt idx="6">
                  <c:v>拉赫马尼若夫-S.V.Rachmaninoff</c:v>
                </c:pt>
              </c:strCache>
            </c:strRef>
          </c:cat>
          <c:val>
            <c:numRef>
              <c:f>Sheet1!$E$2:$E$8</c:f>
              <c:numCache>
                <c:formatCode>0.00%</c:formatCode>
                <c:ptCount val="7"/>
                <c:pt idx="0">
                  <c:v>0.50790000000000002</c:v>
                </c:pt>
                <c:pt idx="1">
                  <c:v>0.56659999999999999</c:v>
                </c:pt>
                <c:pt idx="2">
                  <c:v>0.57389999999999997</c:v>
                </c:pt>
                <c:pt idx="3">
                  <c:v>0.59219999999999995</c:v>
                </c:pt>
                <c:pt idx="4">
                  <c:v>0.5978</c:v>
                </c:pt>
                <c:pt idx="5">
                  <c:v>0.55189999999999995</c:v>
                </c:pt>
                <c:pt idx="6">
                  <c:v>0.61119999999999997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43714560"/>
        <c:axId val="243715120"/>
      </c:barChart>
      <c:catAx>
        <c:axId val="243714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unstler Script" panose="030304020206070D0D06" pitchFamily="66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zh-CN"/>
          </a:p>
        </c:txPr>
        <c:crossAx val="243715120"/>
        <c:crosses val="autoZero"/>
        <c:auto val="1"/>
        <c:lblAlgn val="ctr"/>
        <c:lblOffset val="100"/>
        <c:noMultiLvlLbl val="0"/>
      </c:catAx>
      <c:valAx>
        <c:axId val="243715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12700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714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458333333333335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0814148622047243"/>
          <c:y val="9.8518518518518519E-2"/>
          <c:w val="0.7308585137795276"/>
          <c:h val="0.862225430154563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最大跨度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2833333333333334E-2"/>
                      <c:h val="3.1453776611256923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巴赫-P.E.Bach</c:v>
                </c:pt>
                <c:pt idx="1">
                  <c:v>莫扎特-W.A.Mozart</c:v>
                </c:pt>
                <c:pt idx="2">
                  <c:v>贝多芬-L.van.beethoven</c:v>
                </c:pt>
                <c:pt idx="3">
                  <c:v>肖邦-F.F.chopin</c:v>
                </c:pt>
                <c:pt idx="4">
                  <c:v>李斯特-F.Liszt</c:v>
                </c:pt>
                <c:pt idx="5">
                  <c:v>勃拉姆斯-J.Brahms</c:v>
                </c:pt>
                <c:pt idx="6">
                  <c:v>拉赫马尼若夫-S.V.Rachmaninoff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12</c:v>
                </c:pt>
                <c:pt idx="5">
                  <c:v>11</c:v>
                </c:pt>
                <c:pt idx="6">
                  <c:v>13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46900368"/>
        <c:axId val="346900928"/>
      </c:barChart>
      <c:catAx>
        <c:axId val="346900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Kunstler Script" panose="030304020206070D0D06" pitchFamily="66" charset="0"/>
                <a:ea typeface="Verdana" panose="020B0604030504040204" pitchFamily="34" charset="0"/>
                <a:cs typeface="+mn-cs"/>
              </a:defRPr>
            </a:pPr>
            <a:endParaRPr lang="zh-CN"/>
          </a:p>
        </c:txPr>
        <c:crossAx val="346900928"/>
        <c:crosses val="autoZero"/>
        <c:auto val="1"/>
        <c:lblAlgn val="ctr"/>
        <c:lblOffset val="100"/>
        <c:noMultiLvlLbl val="0"/>
      </c:catAx>
      <c:valAx>
        <c:axId val="346900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690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8C08-BD0B-4140-8DEF-BD82016EBA5F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F2137-A619-45E4-9ECD-F87BFEEBA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8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9F4C-200B-4C31-B8FF-4DC11EA96B0E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314-9E16-4A8B-9697-B6066EA05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0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9F4C-200B-4C31-B8FF-4DC11EA96B0E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314-9E16-4A8B-9697-B6066EA05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1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9F4C-200B-4C31-B8FF-4DC11EA96B0E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314-9E16-4A8B-9697-B6066EA05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8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9F4C-200B-4C31-B8FF-4DC11EA96B0E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314-9E16-4A8B-9697-B6066EA05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0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9F4C-200B-4C31-B8FF-4DC11EA96B0E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314-9E16-4A8B-9697-B6066EA05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2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9F4C-200B-4C31-B8FF-4DC11EA96B0E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314-9E16-4A8B-9697-B6066EA05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61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9F4C-200B-4C31-B8FF-4DC11EA96B0E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314-9E16-4A8B-9697-B6066EA05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9F4C-200B-4C31-B8FF-4DC11EA96B0E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314-9E16-4A8B-9697-B6066EA05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2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9F4C-200B-4C31-B8FF-4DC11EA96B0E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314-9E16-4A8B-9697-B6066EA05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8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9F4C-200B-4C31-B8FF-4DC11EA96B0E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D314-9E16-4A8B-9697-B6066EA05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9F4C-200B-4C31-B8FF-4DC11EA96B0E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D314-9E16-4A8B-9697-B6066EA05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64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2764" y="711059"/>
            <a:ext cx="10363200" cy="14700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239E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著名钢琴</a:t>
            </a:r>
            <a:r>
              <a:rPr lang="zh-CN" altLang="en-US" dirty="0">
                <a:solidFill>
                  <a:srgbClr val="239E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作曲</a:t>
            </a:r>
            <a:r>
              <a:rPr lang="zh-CN" altLang="en-US" dirty="0" smtClean="0">
                <a:solidFill>
                  <a:srgbClr val="239EC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家作品数据分析</a:t>
            </a:r>
            <a:endParaRPr lang="zh-CN" altLang="en-US" dirty="0">
              <a:solidFill>
                <a:srgbClr val="239EC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69278" y="3137688"/>
            <a:ext cx="537385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巴赫</a:t>
            </a:r>
            <a:r>
              <a:rPr lang="en-US" altLang="zh-CN" sz="2200" dirty="0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-</a:t>
            </a:r>
            <a:r>
              <a:rPr lang="en-US" altLang="zh-CN" sz="2200" dirty="0" err="1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P.E.Bach</a:t>
            </a:r>
            <a:endParaRPr lang="en-US" altLang="zh-CN" sz="2200" dirty="0" smtClean="0"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400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莫扎特</a:t>
            </a:r>
            <a:r>
              <a:rPr lang="en-US" altLang="zh-CN" sz="2200" dirty="0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-</a:t>
            </a:r>
            <a:r>
              <a:rPr lang="en-US" altLang="zh-CN" sz="2200" dirty="0" err="1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W.A.Mozart</a:t>
            </a:r>
            <a:endParaRPr lang="en-US" altLang="zh-CN" sz="2200" dirty="0" smtClean="0"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400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贝多芬</a:t>
            </a:r>
            <a:r>
              <a:rPr lang="en-US" altLang="zh-CN" sz="2200" dirty="0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-</a:t>
            </a:r>
            <a:r>
              <a:rPr lang="en-US" altLang="zh-CN" sz="2200" dirty="0" err="1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L.van.beethoven</a:t>
            </a:r>
            <a:endParaRPr lang="en-US" altLang="zh-CN" sz="2200" dirty="0" smtClean="0"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400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肖邦</a:t>
            </a:r>
            <a:r>
              <a:rPr lang="en-US" altLang="zh-CN" sz="2200" dirty="0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-</a:t>
            </a:r>
            <a:r>
              <a:rPr lang="en-US" altLang="zh-CN" sz="2200" dirty="0" err="1" smtClean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a typeface="黑体" panose="02010609060101010101" pitchFamily="49" charset="-122"/>
              </a:rPr>
              <a:t>F.F.chopin</a:t>
            </a:r>
            <a:endParaRPr lang="en-US" altLang="zh-CN" sz="2200" dirty="0" smtClean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李斯特</a:t>
            </a:r>
            <a:r>
              <a:rPr lang="en-US" altLang="zh-CN" sz="2200" dirty="0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-</a:t>
            </a:r>
            <a:r>
              <a:rPr lang="en-US" altLang="zh-CN" sz="2200" dirty="0" err="1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F.Liszt</a:t>
            </a:r>
            <a:endParaRPr lang="en-US" altLang="zh-CN" sz="2200" dirty="0" smtClean="0"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400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勃拉姆斯</a:t>
            </a:r>
            <a:r>
              <a:rPr lang="en-US" altLang="zh-CN" sz="2200" dirty="0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-</a:t>
            </a:r>
            <a:r>
              <a:rPr lang="en-US" altLang="zh-CN" sz="2200" dirty="0" err="1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J.Brahms</a:t>
            </a:r>
            <a:endParaRPr lang="en-US" altLang="zh-CN" sz="2200" dirty="0" smtClean="0"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400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拉赫马尼若夫</a:t>
            </a:r>
            <a:r>
              <a:rPr lang="en-US" altLang="zh-CN" sz="2200" dirty="0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-</a:t>
            </a:r>
            <a:r>
              <a:rPr lang="en-US" altLang="zh-CN" sz="2200" dirty="0" err="1" smtClean="0"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4000">
                      <a:schemeClr val="accent3">
                        <a:lumMod val="0"/>
                        <a:lumOff val="100000"/>
                      </a:schemeClr>
                    </a:gs>
                    <a:gs pos="52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a typeface="黑体" panose="02010609060101010101" pitchFamily="49" charset="-122"/>
              </a:rPr>
              <a:t>S.V.Rachmaninoff</a:t>
            </a:r>
            <a:endParaRPr lang="en-US" altLang="zh-CN" sz="2200" dirty="0" smtClean="0"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400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ea typeface="黑体" panose="02010609060101010101" pitchFamily="49" charset="-122"/>
            </a:endParaRPr>
          </a:p>
          <a:p>
            <a:endParaRPr lang="zh-CN" altLang="en-US" dirty="0"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400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7938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作曲家作品特点在数据上的体现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2430511"/>
            <a:ext cx="109728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平均每秒音符个数</a:t>
            </a:r>
            <a:r>
              <a:rPr lang="en-US" altLang="zh-CN" dirty="0" smtClean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----</a:t>
            </a:r>
            <a:r>
              <a:rPr lang="zh-CN" altLang="en-US" dirty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钢琴曲</a:t>
            </a:r>
            <a:r>
              <a:rPr lang="zh-CN" altLang="en-US" dirty="0" smtClean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的速度</a:t>
            </a:r>
            <a:endParaRPr lang="en-US" altLang="zh-CN" dirty="0" smtClean="0">
              <a:solidFill>
                <a:srgbClr val="00BFFF"/>
              </a:solidFill>
              <a:latin typeface="迷你简竹节" panose="02010609000101010101" pitchFamily="49" charset="-122"/>
              <a:ea typeface="迷你简竹节" panose="02010609000101010101" pitchFamily="49" charset="-122"/>
            </a:endParaRPr>
          </a:p>
          <a:p>
            <a:r>
              <a:rPr lang="zh-CN" altLang="en-US" dirty="0" smtClean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平均音符标准差</a:t>
            </a:r>
            <a:r>
              <a:rPr lang="en-US" altLang="zh-CN" dirty="0" smtClean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----</a:t>
            </a:r>
            <a:r>
              <a:rPr lang="zh-CN" altLang="en-US" dirty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钢琴曲</a:t>
            </a:r>
            <a:r>
              <a:rPr lang="zh-CN" altLang="en-US" dirty="0" smtClean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的音域</a:t>
            </a:r>
            <a:endParaRPr lang="en-US" altLang="zh-CN" dirty="0" smtClean="0">
              <a:solidFill>
                <a:srgbClr val="00BFFF"/>
              </a:solidFill>
              <a:latin typeface="迷你简竹节" panose="02010609000101010101" pitchFamily="49" charset="-122"/>
              <a:ea typeface="迷你简竹节" panose="02010609000101010101" pitchFamily="49" charset="-122"/>
            </a:endParaRPr>
          </a:p>
          <a:p>
            <a:r>
              <a:rPr lang="zh-CN" altLang="en-US" dirty="0" smtClean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平均力度标准差</a:t>
            </a:r>
            <a:r>
              <a:rPr lang="en-US" altLang="zh-CN" dirty="0" smtClean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----</a:t>
            </a:r>
            <a:r>
              <a:rPr lang="zh-CN" altLang="en-US" dirty="0" smtClean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钢琴曲的感情变化</a:t>
            </a:r>
            <a:endParaRPr lang="en-US" altLang="zh-CN" dirty="0" smtClean="0">
              <a:solidFill>
                <a:srgbClr val="00BFFF"/>
              </a:solidFill>
              <a:latin typeface="迷你简竹节" panose="02010609000101010101" pitchFamily="49" charset="-122"/>
              <a:ea typeface="迷你简竹节" panose="02010609000101010101" pitchFamily="49" charset="-122"/>
            </a:endParaRPr>
          </a:p>
          <a:p>
            <a:r>
              <a:rPr lang="zh-CN" altLang="en-US" dirty="0" smtClean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不稳定音程的使用率</a:t>
            </a:r>
            <a:r>
              <a:rPr lang="en-US" altLang="zh-CN" dirty="0" smtClean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----</a:t>
            </a:r>
            <a:r>
              <a:rPr lang="zh-CN" altLang="en-US" dirty="0" smtClean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钢琴曲的现代色彩</a:t>
            </a:r>
            <a:endParaRPr lang="en-US" altLang="zh-CN" dirty="0" smtClean="0">
              <a:solidFill>
                <a:srgbClr val="00BFFF"/>
              </a:solidFill>
              <a:latin typeface="迷你简竹节" panose="02010609000101010101" pitchFamily="49" charset="-122"/>
              <a:ea typeface="迷你简竹节" panose="02010609000101010101" pitchFamily="49" charset="-122"/>
            </a:endParaRPr>
          </a:p>
          <a:p>
            <a:r>
              <a:rPr lang="zh-CN" altLang="en-US" dirty="0" smtClean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和声跨度的最大值</a:t>
            </a:r>
            <a:r>
              <a:rPr lang="en-US" altLang="zh-CN" dirty="0" smtClean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----</a:t>
            </a:r>
            <a:r>
              <a:rPr lang="zh-CN" altLang="en-US" dirty="0" smtClean="0">
                <a:solidFill>
                  <a:srgbClr val="00BFFF"/>
                </a:solidFill>
                <a:latin typeface="迷你简竹节" panose="02010609000101010101" pitchFamily="49" charset="-122"/>
                <a:ea typeface="迷你简竹节" panose="02010609000101010101" pitchFamily="49" charset="-122"/>
              </a:rPr>
              <a:t>钢琴家手的大小</a:t>
            </a:r>
            <a:endParaRPr lang="en-US" altLang="zh-CN" dirty="0" smtClean="0">
              <a:solidFill>
                <a:srgbClr val="00BFFF"/>
              </a:solidFill>
              <a:latin typeface="迷你简竹节" panose="02010609000101010101" pitchFamily="49" charset="-122"/>
              <a:ea typeface="迷你简竹节" panose="0201060900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9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073716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7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803659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95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016653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62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2734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52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27761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86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67848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1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96</Words>
  <Application>Microsoft Office PowerPoint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楷体</vt:lpstr>
      <vt:lpstr>迷你简竹节</vt:lpstr>
      <vt:lpstr>宋体</vt:lpstr>
      <vt:lpstr>Arial</vt:lpstr>
      <vt:lpstr>Calibri</vt:lpstr>
      <vt:lpstr>Calibri Light</vt:lpstr>
      <vt:lpstr>Wingdings</vt:lpstr>
      <vt:lpstr>Office 主题</vt:lpstr>
      <vt:lpstr>著名钢琴作曲家作品数据分析</vt:lpstr>
      <vt:lpstr>作曲家作品特点在数据上的体现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著名钢琴家作品数据分析</dc:title>
  <dc:creator>Vorringer</dc:creator>
  <cp:lastModifiedBy>Vorringer</cp:lastModifiedBy>
  <cp:revision>43</cp:revision>
  <dcterms:created xsi:type="dcterms:W3CDTF">2015-08-27T07:33:17Z</dcterms:created>
  <dcterms:modified xsi:type="dcterms:W3CDTF">2015-09-13T12:07:34Z</dcterms:modified>
</cp:coreProperties>
</file>