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theme/theme10.xml" ContentType="application/vnd.openxmlformats-officedocument.theme+xml"/>
  <Override PartName="/ppt/slideLayouts/slideLayout17.xml" ContentType="application/vnd.openxmlformats-officedocument.presentationml.slideLayout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72" r:id="rId10"/>
    <p:sldMasterId id="2147483674" r:id="rId11"/>
  </p:sldMasterIdLst>
  <p:sldIdLst>
    <p:sldId id="256" r:id="rId12"/>
    <p:sldId id="257" r:id="rId13"/>
    <p:sldId id="258" r:id="rId14"/>
    <p:sldId id="259" r:id="rId15"/>
    <p:sldId id="260" r:id="rId16"/>
    <p:sldId id="262" r:id="rId17"/>
    <p:sldId id="261" r:id="rId18"/>
    <p:sldId id="263" r:id="rId19"/>
  </p:sldIdLst>
  <p:sldSz cx="18288000" cy="10287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113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0BF40-601A-4F1D-9C67-7FDDE41CC074}" v="159" dt="2025-09-27T22:59:51.974"/>
    <p1510:client id="{28C6EDFA-971D-43CA-B596-A474A25BE7D9}" v="74" dt="2025-09-27T23:07:27.480"/>
    <p1510:client id="{A83B2012-CD32-4C36-8465-55995AC705CD}" v="631" dt="2025-09-27T23:43:5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C151D1-C320-4980-9CF2-AD737DFB0D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97F60BC3-F410-4988-A9C8-10E8043305E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ED92EC1-60C0-49B4-BA7E-8330C506337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95F60EC-BD82-4CAD-884C-0DEE72644A2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0FB6F10-4799-42B7-A9FC-F9531FA9AA4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421D832-1DD7-4E8C-9AF5-21AD8A6BA4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4C8ACC0-5119-462B-A19E-3304273E5A6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82260D85-B11F-44C8-AAA9-EDA8BAC3F12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9F4C3E67-247E-4594-8808-06C8F772A4C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9CAC0-8E52-45DF-8EF8-DFE6981F15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233A82F-36CC-4CFA-9681-BFC21E4CAB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A32614-1F4F-4024-938D-815C1E9C45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17B44C0-FF14-4EC0-8D37-D9B1510DA17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A3D7E170-18A4-4D8B-9F44-A0D69927580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A2CF50F9-8E1E-4FAE-A9BD-6272B62A0D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2FA094E0-5907-4A66-9242-08619D3872B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A07CF70-C021-4F92-AB14-E757FC9882D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3170CB-9D21-47DE-8040-C975AD8FBE8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6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84249D-B837-467F-B004-D6AF6BF87C2F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7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3E38D0-D3B4-4563-850A-55270012906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E4CED7-122C-482F-8E76-8477A4499A0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7E0EBE-3DFE-47EB-8ACD-46024F229943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F3A786-5514-47C9-9E3E-20A6259D04A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1" u="none" strike="noStrik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941FEA-1F4B-4CA3-B2CA-C71FFEA91CCE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F5AB59-FC12-46AE-8376-C3B08DF6CB3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455B25-678B-44EA-9E9F-73808AD1427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636F46-2E27-4EDB-8552-D4CD748B8E03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5393C8-2DD3-43C6-96DF-9766E81E665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Clique para editar o formato do texto do título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>
          <a:xfrm>
            <a:off x="-3085" y="8131133"/>
            <a:ext cx="18950245" cy="79395"/>
          </a:xfrm>
          <a:custGeom>
            <a:avLst/>
            <a:gdLst>
              <a:gd name="textAreaLeft" fmla="*/ 0 w 20490120"/>
              <a:gd name="textAreaRight" fmla="*/ 20490480 w 20490120"/>
              <a:gd name="textAreaTop" fmla="*/ 0 h 47160"/>
              <a:gd name="textAreaBottom" fmla="*/ 47520 h 47160"/>
            </a:gdLst>
            <a:ahLst/>
            <a:cxnLst/>
            <a:rect l="textAreaLeft" t="textAreaTop" r="textAreaRight" b="textAreaBottom"/>
            <a:pathLst>
              <a:path w="5396628" h="12543">
                <a:moveTo>
                  <a:pt x="0" y="0"/>
                </a:moveTo>
                <a:lnTo>
                  <a:pt x="5396628" y="0"/>
                </a:lnTo>
                <a:lnTo>
                  <a:pt x="5396628" y="12543"/>
                </a:lnTo>
                <a:lnTo>
                  <a:pt x="0" y="12543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20" rIns="90000" bIns="2520" anchor="t">
            <a:noAutofit/>
          </a:bodyPr>
          <a:lstStyle/>
          <a:p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80" name="Group 7"/>
          <p:cNvGrpSpPr/>
          <p:nvPr/>
        </p:nvGrpSpPr>
        <p:grpSpPr>
          <a:xfrm>
            <a:off x="-3085" y="1716840"/>
            <a:ext cx="18950245" cy="264240"/>
            <a:chOff x="-1542960" y="1716840"/>
            <a:chExt cx="20490120" cy="264240"/>
          </a:xfrm>
        </p:grpSpPr>
        <p:sp>
          <p:nvSpPr>
            <p:cNvPr id="81" name="Freeform 8"/>
            <p:cNvSpPr/>
            <p:nvPr/>
          </p:nvSpPr>
          <p:spPr>
            <a:xfrm>
              <a:off x="-1542960" y="1933920"/>
              <a:ext cx="20490120" cy="47160"/>
            </a:xfrm>
            <a:custGeom>
              <a:avLst/>
              <a:gdLst>
                <a:gd name="textAreaLeft" fmla="*/ 0 w 20490120"/>
                <a:gd name="textAreaRight" fmla="*/ 20490480 w 204901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5396628" h="12543">
                  <a:moveTo>
                    <a:pt x="0" y="0"/>
                  </a:moveTo>
                  <a:lnTo>
                    <a:pt x="5396628" y="0"/>
                  </a:lnTo>
                  <a:lnTo>
                    <a:pt x="5396628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2" name="TextBox 9"/>
            <p:cNvSpPr/>
            <p:nvPr/>
          </p:nvSpPr>
          <p:spPr>
            <a:xfrm>
              <a:off x="-1542960" y="1716840"/>
              <a:ext cx="20490120" cy="26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83" name="Group 10"/>
          <p:cNvGrpSpPr/>
          <p:nvPr/>
        </p:nvGrpSpPr>
        <p:grpSpPr>
          <a:xfrm>
            <a:off x="1962360" y="4127760"/>
            <a:ext cx="8256655" cy="1849320"/>
            <a:chOff x="1962360" y="4127760"/>
            <a:chExt cx="9205560" cy="1849320"/>
          </a:xfrm>
        </p:grpSpPr>
        <p:sp>
          <p:nvSpPr>
            <p:cNvPr id="85" name="TextBox 12"/>
            <p:cNvSpPr/>
            <p:nvPr/>
          </p:nvSpPr>
          <p:spPr>
            <a:xfrm>
              <a:off x="1962360" y="4127760"/>
              <a:ext cx="9205560" cy="184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84" name="Freeform 11"/>
            <p:cNvSpPr/>
            <p:nvPr/>
          </p:nvSpPr>
          <p:spPr>
            <a:xfrm>
              <a:off x="1962360" y="4344840"/>
              <a:ext cx="9205560" cy="1632240"/>
            </a:xfrm>
            <a:custGeom>
              <a:avLst/>
              <a:gdLst>
                <a:gd name="textAreaLeft" fmla="*/ 0 w 9205560"/>
                <a:gd name="textAreaRight" fmla="*/ 9205920 w 9205560"/>
                <a:gd name="textAreaTop" fmla="*/ 0 h 1632240"/>
                <a:gd name="textAreaBottom" fmla="*/ 1632600 h 1632240"/>
              </a:gdLst>
              <a:ahLst/>
              <a:cxnLst/>
              <a:rect l="textAreaLeft" t="textAreaTop" r="textAreaRight" b="textAreaBottom"/>
              <a:pathLst>
                <a:path w="2424574" h="430025">
                  <a:moveTo>
                    <a:pt x="0" y="0"/>
                  </a:moveTo>
                  <a:lnTo>
                    <a:pt x="2424574" y="0"/>
                  </a:lnTo>
                  <a:lnTo>
                    <a:pt x="2424574" y="430025"/>
                  </a:lnTo>
                  <a:lnTo>
                    <a:pt x="0" y="430025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113E6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86" name="TextBox 19"/>
          <p:cNvSpPr/>
          <p:nvPr/>
        </p:nvSpPr>
        <p:spPr>
          <a:xfrm>
            <a:off x="1962360" y="3692880"/>
            <a:ext cx="4250880" cy="66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 defTabSz="914400">
              <a:lnSpc>
                <a:spcPts val="5244"/>
              </a:lnSpc>
            </a:pPr>
            <a:r>
              <a:rPr lang="en-US" sz="3740" b="1" u="none" strike="noStrike">
                <a:solidFill>
                  <a:srgbClr val="33335B"/>
                </a:solidFill>
                <a:uFillTx/>
                <a:latin typeface="Anaphora Bold"/>
                <a:ea typeface="Anaphora Bold"/>
              </a:rPr>
              <a:t>SPRINT REVIEW</a:t>
            </a:r>
            <a:endParaRPr lang="pt-BR" sz="37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Box 20"/>
          <p:cNvSpPr/>
          <p:nvPr/>
        </p:nvSpPr>
        <p:spPr>
          <a:xfrm>
            <a:off x="3773479" y="4226264"/>
            <a:ext cx="6114974" cy="18460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just" defTabSz="914400">
              <a:lnSpc>
                <a:spcPts val="14865"/>
              </a:lnSpc>
            </a:pPr>
            <a:r>
              <a:rPr lang="en-US" sz="10600" dirty="0">
                <a:solidFill>
                  <a:srgbClr val="FFFBF5"/>
                </a:solidFill>
                <a:latin typeface="Anaphora"/>
              </a:rPr>
              <a:t>CIMOB</a:t>
            </a:r>
            <a:endParaRPr lang="pt-BR" sz="10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Imagem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D8A14C10-E7C6-D5CC-165C-E6BA70D1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34" y="431860"/>
            <a:ext cx="15797122" cy="9444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2"/>
          <p:cNvGrpSpPr/>
          <p:nvPr/>
        </p:nvGrpSpPr>
        <p:grpSpPr>
          <a:xfrm>
            <a:off x="-2745" y="8196996"/>
            <a:ext cx="14083785" cy="372070"/>
            <a:chOff x="-2202480" y="8196996"/>
            <a:chExt cx="16283520" cy="372070"/>
          </a:xfrm>
        </p:grpSpPr>
        <p:sp>
          <p:nvSpPr>
            <p:cNvPr id="89" name="Freeform 3"/>
            <p:cNvSpPr/>
            <p:nvPr/>
          </p:nvSpPr>
          <p:spPr>
            <a:xfrm>
              <a:off x="-2202480" y="828468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0" name="TextBox 4"/>
            <p:cNvSpPr/>
            <p:nvPr/>
          </p:nvSpPr>
          <p:spPr>
            <a:xfrm>
              <a:off x="407010" y="8196996"/>
              <a:ext cx="13674030" cy="37207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91" name="Group 5"/>
          <p:cNvGrpSpPr/>
          <p:nvPr/>
        </p:nvGrpSpPr>
        <p:grpSpPr>
          <a:xfrm>
            <a:off x="-2745" y="1846236"/>
            <a:ext cx="14083785" cy="264240"/>
            <a:chOff x="-2202480" y="1846236"/>
            <a:chExt cx="16283520" cy="264240"/>
          </a:xfrm>
        </p:grpSpPr>
        <p:sp>
          <p:nvSpPr>
            <p:cNvPr id="92" name="Freeform 6"/>
            <p:cNvSpPr/>
            <p:nvPr/>
          </p:nvSpPr>
          <p:spPr>
            <a:xfrm>
              <a:off x="-220248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3" name="TextBox 7"/>
            <p:cNvSpPr/>
            <p:nvPr/>
          </p:nvSpPr>
          <p:spPr>
            <a:xfrm>
              <a:off x="-2745" y="1846236"/>
              <a:ext cx="14083785" cy="26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94" name="Group 8"/>
          <p:cNvGrpSpPr/>
          <p:nvPr/>
        </p:nvGrpSpPr>
        <p:grpSpPr>
          <a:xfrm>
            <a:off x="1668240" y="1195200"/>
            <a:ext cx="7181280" cy="1143428"/>
            <a:chOff x="1668240" y="1195200"/>
            <a:chExt cx="7181280" cy="1573920"/>
          </a:xfrm>
        </p:grpSpPr>
        <p:sp>
          <p:nvSpPr>
            <p:cNvPr id="95" name="Freeform 9"/>
            <p:cNvSpPr/>
            <p:nvPr/>
          </p:nvSpPr>
          <p:spPr>
            <a:xfrm>
              <a:off x="1668240" y="1364400"/>
              <a:ext cx="7181280" cy="1404720"/>
            </a:xfrm>
            <a:custGeom>
              <a:avLst/>
              <a:gdLst>
                <a:gd name="textAreaLeft" fmla="*/ 0 w 7181280"/>
                <a:gd name="textAreaRight" fmla="*/ 7181640 w 7181280"/>
                <a:gd name="textAreaTop" fmla="*/ 0 h 1404720"/>
                <a:gd name="textAreaBottom" fmla="*/ 1405080 h 1404720"/>
              </a:gdLst>
              <a:ahLst/>
              <a:cxnLst/>
              <a:rect l="textAreaLeft" t="textAreaTop" r="textAreaRight" b="textAreaBottom"/>
              <a:pathLst>
                <a:path w="2424574" h="474320">
                  <a:moveTo>
                    <a:pt x="0" y="0"/>
                  </a:moveTo>
                  <a:lnTo>
                    <a:pt x="2424574" y="0"/>
                  </a:lnTo>
                  <a:lnTo>
                    <a:pt x="2424574" y="474320"/>
                  </a:lnTo>
                  <a:lnTo>
                    <a:pt x="0" y="47432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6" name="TextBox 10"/>
            <p:cNvSpPr/>
            <p:nvPr/>
          </p:nvSpPr>
          <p:spPr>
            <a:xfrm>
              <a:off x="1668240" y="1195200"/>
              <a:ext cx="7181280" cy="157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97" name="TextBox 22"/>
          <p:cNvSpPr/>
          <p:nvPr/>
        </p:nvSpPr>
        <p:spPr>
          <a:xfrm>
            <a:off x="1873019" y="1128994"/>
            <a:ext cx="6738840" cy="14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1597"/>
              </a:lnSpc>
            </a:pPr>
            <a:r>
              <a:rPr lang="en-US" sz="8280" b="0" u="none" strike="noStrike">
                <a:solidFill>
                  <a:srgbClr val="FFFBF5"/>
                </a:solidFill>
                <a:uFillTx/>
                <a:latin typeface="Anaphora"/>
                <a:ea typeface="Anaphora"/>
              </a:rPr>
              <a:t>CONTEÚDO</a:t>
            </a:r>
            <a:endParaRPr lang="pt-BR" sz="828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23"/>
          <p:cNvSpPr/>
          <p:nvPr/>
        </p:nvSpPr>
        <p:spPr>
          <a:xfrm>
            <a:off x="1061219" y="4051800"/>
            <a:ext cx="81180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01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24"/>
          <p:cNvSpPr/>
          <p:nvPr/>
        </p:nvSpPr>
        <p:spPr>
          <a:xfrm>
            <a:off x="1000481" y="5109976"/>
            <a:ext cx="78624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02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25"/>
          <p:cNvSpPr/>
          <p:nvPr/>
        </p:nvSpPr>
        <p:spPr>
          <a:xfrm>
            <a:off x="925377" y="6123600"/>
            <a:ext cx="83556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03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TextBox 26"/>
          <p:cNvSpPr/>
          <p:nvPr/>
        </p:nvSpPr>
        <p:spPr>
          <a:xfrm>
            <a:off x="8000015" y="3963600"/>
            <a:ext cx="84240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04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TextBox 27"/>
          <p:cNvSpPr/>
          <p:nvPr/>
        </p:nvSpPr>
        <p:spPr>
          <a:xfrm>
            <a:off x="7993019" y="5063040"/>
            <a:ext cx="921824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05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TextBox 29"/>
          <p:cNvSpPr/>
          <p:nvPr/>
        </p:nvSpPr>
        <p:spPr>
          <a:xfrm>
            <a:off x="7993019" y="6211800"/>
            <a:ext cx="921824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r" defTabSz="914400">
              <a:lnSpc>
                <a:spcPts val="4944"/>
              </a:lnSpc>
            </a:pPr>
            <a:r>
              <a:rPr lang="en-US" sz="4580" b="1" u="none" strike="noStrike" dirty="0">
                <a:solidFill>
                  <a:srgbClr val="273348"/>
                </a:solidFill>
                <a:uFillTx/>
                <a:latin typeface="Anaphora Heavy"/>
                <a:ea typeface="Anaphora Heavy"/>
              </a:rPr>
              <a:t>06</a:t>
            </a:r>
            <a:endParaRPr lang="pt-BR" sz="458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TextBox 31"/>
          <p:cNvSpPr/>
          <p:nvPr/>
        </p:nvSpPr>
        <p:spPr>
          <a:xfrm>
            <a:off x="2093339" y="4127040"/>
            <a:ext cx="3919680" cy="46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57"/>
              </a:lnSpc>
            </a:pPr>
            <a:r>
              <a:rPr lang="en-US" sz="2620" b="0" u="none" strike="noStrike" spc="210" dirty="0">
                <a:solidFill>
                  <a:srgbClr val="273348"/>
                </a:solidFill>
                <a:uFillTx/>
                <a:latin typeface="Anaphora"/>
                <a:ea typeface="Anaphora"/>
              </a:rPr>
              <a:t>TIME</a:t>
            </a:r>
            <a:endParaRPr lang="pt-BR" sz="2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TextBox 32"/>
          <p:cNvSpPr/>
          <p:nvPr/>
        </p:nvSpPr>
        <p:spPr>
          <a:xfrm>
            <a:off x="2109777" y="5110234"/>
            <a:ext cx="4444091" cy="4431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657"/>
              </a:lnSpc>
            </a:pPr>
            <a:r>
              <a:rPr lang="en-US" sz="2620" b="0" u="none" strike="noStrike" spc="210" dirty="0">
                <a:solidFill>
                  <a:srgbClr val="273348"/>
                </a:solidFill>
                <a:uFillTx/>
                <a:latin typeface="Anaphora"/>
                <a:ea typeface="Anaphora"/>
              </a:rPr>
              <a:t>OBJETIVO DO PROJETO</a:t>
            </a:r>
            <a:endParaRPr lang="pt-BR" sz="2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TextBox 33"/>
          <p:cNvSpPr/>
          <p:nvPr/>
        </p:nvSpPr>
        <p:spPr>
          <a:xfrm>
            <a:off x="9247415" y="4060168"/>
            <a:ext cx="4832150" cy="4438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657"/>
              </a:lnSpc>
            </a:pPr>
            <a:r>
              <a:rPr lang="en-US" sz="2600" spc="210" dirty="0">
                <a:solidFill>
                  <a:srgbClr val="273348"/>
                </a:solidFill>
                <a:latin typeface="Anaphora"/>
              </a:rPr>
              <a:t>PRÓXIMAS SPRINTS</a:t>
            </a:r>
            <a:endParaRPr lang="en-US" sz="2600" b="0" u="none" strike="noStrike" spc="210" dirty="0">
              <a:solidFill>
                <a:srgbClr val="273348"/>
              </a:solidFill>
              <a:uFillTx/>
              <a:latin typeface="Anaphora"/>
            </a:endParaRPr>
          </a:p>
        </p:txBody>
      </p:sp>
      <p:sp>
        <p:nvSpPr>
          <p:cNvPr id="107" name="TextBox 34"/>
          <p:cNvSpPr/>
          <p:nvPr/>
        </p:nvSpPr>
        <p:spPr>
          <a:xfrm>
            <a:off x="2094847" y="6212656"/>
            <a:ext cx="5209926" cy="4438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3657"/>
              </a:lnSpc>
            </a:pPr>
            <a:r>
              <a:rPr lang="en-US" sz="2600" spc="210" dirty="0">
                <a:solidFill>
                  <a:srgbClr val="273348"/>
                </a:solidFill>
                <a:latin typeface="Anaphora"/>
              </a:rPr>
              <a:t>OBJETIVO DA SPRINT ATUAL</a:t>
            </a:r>
            <a:endParaRPr lang="en-US" sz="2600" b="0" u="none" strike="noStrike" spc="210" dirty="0">
              <a:solidFill>
                <a:srgbClr val="273348"/>
              </a:solidFill>
              <a:uFillTx/>
              <a:latin typeface="Anaphora"/>
            </a:endParaRPr>
          </a:p>
        </p:txBody>
      </p:sp>
      <p:sp>
        <p:nvSpPr>
          <p:cNvPr id="108" name="TextBox 35"/>
          <p:cNvSpPr/>
          <p:nvPr/>
        </p:nvSpPr>
        <p:spPr>
          <a:xfrm>
            <a:off x="9180849" y="5056410"/>
            <a:ext cx="5154452" cy="4419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657"/>
              </a:lnSpc>
            </a:pPr>
            <a:r>
              <a:rPr lang="en-US" sz="2620" b="0" u="none" strike="noStrike" spc="210" dirty="0">
                <a:solidFill>
                  <a:srgbClr val="273348"/>
                </a:solidFill>
                <a:uFillTx/>
                <a:latin typeface="Anaphora"/>
                <a:ea typeface="Anaphora"/>
              </a:rPr>
              <a:t>TECNOLOGIAS UTILIZADAS</a:t>
            </a:r>
            <a:endParaRPr lang="pt-BR" sz="2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TextBox 37"/>
          <p:cNvSpPr/>
          <p:nvPr/>
        </p:nvSpPr>
        <p:spPr>
          <a:xfrm>
            <a:off x="9168779" y="6120000"/>
            <a:ext cx="4337028" cy="4419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657"/>
              </a:lnSpc>
            </a:pPr>
            <a:r>
              <a:rPr lang="en-US" sz="2620" b="0" u="none" strike="noStrike" spc="210" dirty="0">
                <a:solidFill>
                  <a:srgbClr val="273348"/>
                </a:solidFill>
                <a:uFillTx/>
                <a:latin typeface="Anaphora"/>
                <a:ea typeface="Anaphora"/>
              </a:rPr>
              <a:t>PRÓXIMAS ENTREGAS</a:t>
            </a:r>
            <a:endParaRPr lang="pt-BR" sz="262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2"/>
          <p:cNvGrpSpPr/>
          <p:nvPr/>
        </p:nvGrpSpPr>
        <p:grpSpPr>
          <a:xfrm>
            <a:off x="5538" y="1781538"/>
            <a:ext cx="12370943" cy="41667"/>
            <a:chOff x="-3951000" y="1716840"/>
            <a:chExt cx="16283520" cy="264240"/>
          </a:xfrm>
        </p:grpSpPr>
        <p:sp>
          <p:nvSpPr>
            <p:cNvPr id="111" name="Freeform 3"/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2" name="TextBox 4"/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13" name="Group 5"/>
          <p:cNvGrpSpPr/>
          <p:nvPr/>
        </p:nvGrpSpPr>
        <p:grpSpPr>
          <a:xfrm>
            <a:off x="1222020" y="1381059"/>
            <a:ext cx="8596080" cy="798866"/>
            <a:chOff x="1219680" y="774720"/>
            <a:chExt cx="8596080" cy="1565280"/>
          </a:xfrm>
        </p:grpSpPr>
        <p:sp>
          <p:nvSpPr>
            <p:cNvPr id="114" name="Freeform 6"/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5" name="TextBox 7"/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16" name="Freeform 16"/>
          <p:cNvSpPr/>
          <p:nvPr/>
        </p:nvSpPr>
        <p:spPr>
          <a:xfrm>
            <a:off x="2385472" y="2971142"/>
            <a:ext cx="2103840" cy="2103840"/>
          </a:xfrm>
          <a:custGeom>
            <a:avLst/>
            <a:gdLst>
              <a:gd name="textAreaLeft" fmla="*/ 0 w 2103840"/>
              <a:gd name="textAreaRight" fmla="*/ 2104200 w 2103840"/>
              <a:gd name="textAreaTop" fmla="*/ 0 h 2103840"/>
              <a:gd name="textAreaBottom" fmla="*/ 2104200 h 2103840"/>
            </a:gdLst>
            <a:ahLst/>
            <a:cxnLst/>
            <a:rect l="textAreaLeft" t="textAreaTop" r="textAreaRight" b="textAreaBottom"/>
            <a:pathLst>
              <a:path w="2104113" h="2104113">
                <a:moveTo>
                  <a:pt x="0" y="0"/>
                </a:moveTo>
                <a:lnTo>
                  <a:pt x="2104112" y="0"/>
                </a:lnTo>
                <a:lnTo>
                  <a:pt x="2104112" y="2104113"/>
                </a:lnTo>
                <a:lnTo>
                  <a:pt x="0" y="21041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Freeform 18"/>
          <p:cNvSpPr/>
          <p:nvPr/>
        </p:nvSpPr>
        <p:spPr>
          <a:xfrm>
            <a:off x="3717129" y="6826093"/>
            <a:ext cx="2103840" cy="2251080"/>
          </a:xfrm>
          <a:custGeom>
            <a:avLst/>
            <a:gdLst>
              <a:gd name="textAreaLeft" fmla="*/ 0 w 2103840"/>
              <a:gd name="textAreaRight" fmla="*/ 2104200 w 2103840"/>
              <a:gd name="textAreaTop" fmla="*/ 0 h 2251080"/>
              <a:gd name="textAreaBottom" fmla="*/ 2251440 h 2251080"/>
            </a:gdLst>
            <a:ahLst/>
            <a:cxnLst/>
            <a:rect l="textAreaLeft" t="textAreaTop" r="textAreaRight" b="textAreaBottom"/>
            <a:pathLst>
              <a:path w="2104113" h="2251272">
                <a:moveTo>
                  <a:pt x="0" y="0"/>
                </a:moveTo>
                <a:lnTo>
                  <a:pt x="2104112" y="0"/>
                </a:lnTo>
                <a:lnTo>
                  <a:pt x="2104112" y="2251272"/>
                </a:lnTo>
                <a:lnTo>
                  <a:pt x="0" y="22512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Freeform 19"/>
          <p:cNvSpPr/>
          <p:nvPr/>
        </p:nvSpPr>
        <p:spPr>
          <a:xfrm>
            <a:off x="6569409" y="6826093"/>
            <a:ext cx="2082960" cy="2251080"/>
          </a:xfrm>
          <a:custGeom>
            <a:avLst/>
            <a:gdLst>
              <a:gd name="textAreaLeft" fmla="*/ 0 w 2082960"/>
              <a:gd name="textAreaRight" fmla="*/ 2083320 w 2082960"/>
              <a:gd name="textAreaTop" fmla="*/ 0 h 2251080"/>
              <a:gd name="textAreaBottom" fmla="*/ 2251440 h 2251080"/>
            </a:gdLst>
            <a:ahLst/>
            <a:cxnLst/>
            <a:rect l="textAreaLeft" t="textAreaTop" r="textAreaRight" b="textAreaBottom"/>
            <a:pathLst>
              <a:path w="2083224" h="2251272">
                <a:moveTo>
                  <a:pt x="0" y="0"/>
                </a:moveTo>
                <a:lnTo>
                  <a:pt x="2083224" y="0"/>
                </a:lnTo>
                <a:lnTo>
                  <a:pt x="2083224" y="2251272"/>
                </a:lnTo>
                <a:lnTo>
                  <a:pt x="0" y="22512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Freeform 21"/>
          <p:cNvSpPr/>
          <p:nvPr/>
        </p:nvSpPr>
        <p:spPr>
          <a:xfrm>
            <a:off x="11947809" y="6848053"/>
            <a:ext cx="2103840" cy="2242080"/>
          </a:xfrm>
          <a:custGeom>
            <a:avLst/>
            <a:gdLst>
              <a:gd name="textAreaLeft" fmla="*/ 0 w 2103840"/>
              <a:gd name="textAreaRight" fmla="*/ 2104200 w 2103840"/>
              <a:gd name="textAreaTop" fmla="*/ 0 h 2242080"/>
              <a:gd name="textAreaBottom" fmla="*/ 2242440 h 2242080"/>
            </a:gdLst>
            <a:ahLst/>
            <a:cxnLst/>
            <a:rect l="textAreaLeft" t="textAreaTop" r="textAreaRight" b="textAreaBottom"/>
            <a:pathLst>
              <a:path w="2104113" h="2242310">
                <a:moveTo>
                  <a:pt x="0" y="0"/>
                </a:moveTo>
                <a:lnTo>
                  <a:pt x="2104113" y="0"/>
                </a:lnTo>
                <a:lnTo>
                  <a:pt x="2104113" y="2242310"/>
                </a:lnTo>
                <a:lnTo>
                  <a:pt x="0" y="22423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Freeform 25"/>
          <p:cNvSpPr/>
          <p:nvPr/>
        </p:nvSpPr>
        <p:spPr>
          <a:xfrm>
            <a:off x="5180512" y="2941622"/>
            <a:ext cx="2054520" cy="2137320"/>
          </a:xfrm>
          <a:custGeom>
            <a:avLst/>
            <a:gdLst>
              <a:gd name="textAreaLeft" fmla="*/ 0 w 2054520"/>
              <a:gd name="textAreaRight" fmla="*/ 2054880 w 2054520"/>
              <a:gd name="textAreaTop" fmla="*/ 0 h 2137320"/>
              <a:gd name="textAreaBottom" fmla="*/ 2137680 h 2137320"/>
            </a:gdLst>
            <a:ahLst/>
            <a:cxnLst/>
            <a:rect l="textAreaLeft" t="textAreaTop" r="textAreaRight" b="textAreaBottom"/>
            <a:pathLst>
              <a:path w="2055025" h="2137653">
                <a:moveTo>
                  <a:pt x="0" y="0"/>
                </a:moveTo>
                <a:lnTo>
                  <a:pt x="2055025" y="0"/>
                </a:lnTo>
                <a:lnTo>
                  <a:pt x="2055025" y="2137653"/>
                </a:lnTo>
                <a:lnTo>
                  <a:pt x="0" y="21376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Freeform 26"/>
          <p:cNvSpPr/>
          <p:nvPr/>
        </p:nvSpPr>
        <p:spPr>
          <a:xfrm>
            <a:off x="7934512" y="2892662"/>
            <a:ext cx="2035080" cy="2186640"/>
          </a:xfrm>
          <a:custGeom>
            <a:avLst/>
            <a:gdLst>
              <a:gd name="textAreaLeft" fmla="*/ 0 w 2035080"/>
              <a:gd name="textAreaRight" fmla="*/ 2035440 w 2035080"/>
              <a:gd name="textAreaTop" fmla="*/ 0 h 2186640"/>
              <a:gd name="textAreaBottom" fmla="*/ 2187000 h 2186640"/>
            </a:gdLst>
            <a:ahLst/>
            <a:cxnLst/>
            <a:rect l="textAreaLeft" t="textAreaTop" r="textAreaRight" b="textAreaBottom"/>
            <a:pathLst>
              <a:path w="2035516" h="2186961">
                <a:moveTo>
                  <a:pt x="0" y="0"/>
                </a:moveTo>
                <a:lnTo>
                  <a:pt x="2035515" y="0"/>
                </a:lnTo>
                <a:lnTo>
                  <a:pt x="2035515" y="2186961"/>
                </a:lnTo>
                <a:lnTo>
                  <a:pt x="0" y="2186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TextBox 27"/>
          <p:cNvSpPr/>
          <p:nvPr/>
        </p:nvSpPr>
        <p:spPr>
          <a:xfrm>
            <a:off x="2948760" y="1310611"/>
            <a:ext cx="8246160" cy="103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8118"/>
              </a:lnSpc>
            </a:pPr>
            <a:r>
              <a:rPr lang="en-US" sz="5800" b="0" u="none" strike="noStrike">
                <a:solidFill>
                  <a:srgbClr val="FFFBF5"/>
                </a:solidFill>
                <a:uFillTx/>
                <a:latin typeface="Anaphora"/>
                <a:ea typeface="Anaphora"/>
              </a:rPr>
              <a:t>TIME VORTEK</a:t>
            </a:r>
            <a:endParaRPr lang="pt-BR" sz="5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28"/>
          <p:cNvSpPr/>
          <p:nvPr/>
        </p:nvSpPr>
        <p:spPr>
          <a:xfrm>
            <a:off x="2231392" y="5179585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Mariana Oliveira </a:t>
            </a: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PO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  <a:cs typeface="Arial"/>
            </a:endParaRPr>
          </a:p>
        </p:txBody>
      </p:sp>
      <p:sp>
        <p:nvSpPr>
          <p:cNvPr id="125" name="TextBox 29"/>
          <p:cNvSpPr/>
          <p:nvPr/>
        </p:nvSpPr>
        <p:spPr>
          <a:xfrm>
            <a:off x="4983232" y="5179585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Thiago Abreu 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MASTER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sp>
        <p:nvSpPr>
          <p:cNvPr id="126" name="TextBox 30"/>
          <p:cNvSpPr/>
          <p:nvPr/>
        </p:nvSpPr>
        <p:spPr>
          <a:xfrm>
            <a:off x="7735072" y="5225913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Luiz Ricardo 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  <a:cs typeface="Arial"/>
            </a:endParaRPr>
          </a:p>
        </p:txBody>
      </p:sp>
      <p:sp>
        <p:nvSpPr>
          <p:cNvPr id="127" name="TextBox 32"/>
          <p:cNvSpPr/>
          <p:nvPr/>
        </p:nvSpPr>
        <p:spPr>
          <a:xfrm>
            <a:off x="3717129" y="9270948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Tiago Alberto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sp>
        <p:nvSpPr>
          <p:cNvPr id="128" name="TextBox 33"/>
          <p:cNvSpPr/>
          <p:nvPr/>
        </p:nvSpPr>
        <p:spPr>
          <a:xfrm>
            <a:off x="6309489" y="9270948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Diego Gamero 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sp>
        <p:nvSpPr>
          <p:cNvPr id="129" name="TextBox 34"/>
          <p:cNvSpPr/>
          <p:nvPr/>
        </p:nvSpPr>
        <p:spPr>
          <a:xfrm>
            <a:off x="9199929" y="9247548"/>
            <a:ext cx="2592000" cy="7568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053"/>
              </a:lnSpc>
            </a:pPr>
            <a:r>
              <a:rPr lang="en-US" sz="2150" b="1" dirty="0">
                <a:latin typeface="Aleo Bold"/>
              </a:rPr>
              <a:t>Luis Guimarães</a:t>
            </a:r>
            <a:endParaRPr lang="pt-BR" sz="2150" dirty="0">
              <a:latin typeface="Arial"/>
              <a:cs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sp>
        <p:nvSpPr>
          <p:cNvPr id="130" name="TextBox 35"/>
          <p:cNvSpPr/>
          <p:nvPr/>
        </p:nvSpPr>
        <p:spPr>
          <a:xfrm>
            <a:off x="11942409" y="9175188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053"/>
              </a:lnSpc>
            </a:pPr>
            <a:r>
              <a:rPr lang="en-US" sz="2150" b="1" u="none" strike="noStrike" dirty="0">
                <a:solidFill>
                  <a:srgbClr val="000000"/>
                </a:solidFill>
                <a:uFillTx/>
                <a:latin typeface="Aleo Bold"/>
                <a:ea typeface="Aleo Bold"/>
              </a:rPr>
              <a:t>João Ventura</a:t>
            </a:r>
            <a:endParaRPr lang="pt-BR" sz="21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</a:endParaRPr>
          </a:p>
        </p:txBody>
      </p:sp>
      <p:pic>
        <p:nvPicPr>
          <p:cNvPr id="2" name="Imagem 1" descr="Homem com óculos de grau&#10;&#10;O conteúdo gerado por IA pode estar incorreto.">
            <a:extLst>
              <a:ext uri="{FF2B5EF4-FFF2-40B4-BE49-F238E27FC236}">
                <a16:creationId xmlns:a16="http://schemas.microsoft.com/office/drawing/2014/main" id="{122E2057-F22E-EF5E-EB40-C697F8F7E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5104" y="6843623"/>
            <a:ext cx="2120660" cy="2120660"/>
          </a:xfrm>
          <a:prstGeom prst="rect">
            <a:avLst/>
          </a:prstGeom>
        </p:spPr>
      </p:pic>
      <p:pic>
        <p:nvPicPr>
          <p:cNvPr id="3" name="Imagem 2" descr="Mulher de cabelos longos sorrindo&#10;&#10;O conteúdo gerado por IA pode estar incorreto.">
            <a:extLst>
              <a:ext uri="{FF2B5EF4-FFF2-40B4-BE49-F238E27FC236}">
                <a16:creationId xmlns:a16="http://schemas.microsoft.com/office/drawing/2014/main" id="{4AAFB1D2-79CB-3380-0B22-67133C9E46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9066" y="2940170"/>
            <a:ext cx="2142226" cy="2228490"/>
          </a:xfrm>
          <a:prstGeom prst="rect">
            <a:avLst/>
          </a:prstGeom>
        </p:spPr>
      </p:pic>
      <p:sp>
        <p:nvSpPr>
          <p:cNvPr id="4" name="TextBox 30">
            <a:extLst>
              <a:ext uri="{FF2B5EF4-FFF2-40B4-BE49-F238E27FC236}">
                <a16:creationId xmlns:a16="http://schemas.microsoft.com/office/drawing/2014/main" id="{D53F27CB-A84D-5490-5794-DBFC1EA765D9}"/>
              </a:ext>
            </a:extLst>
          </p:cNvPr>
          <p:cNvSpPr/>
          <p:nvPr/>
        </p:nvSpPr>
        <p:spPr>
          <a:xfrm>
            <a:off x="10258298" y="5225913"/>
            <a:ext cx="259200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053"/>
              </a:lnSpc>
            </a:pPr>
            <a:r>
              <a:rPr lang="en-US" sz="2150" b="1" dirty="0">
                <a:solidFill>
                  <a:srgbClr val="000000"/>
                </a:solidFill>
                <a:latin typeface="Aleo Bold"/>
              </a:rPr>
              <a:t>Beatriz Plácido</a:t>
            </a:r>
            <a:endParaRPr lang="en-US" sz="2150" b="1" u="none" strike="noStrike" dirty="0">
              <a:solidFill>
                <a:srgbClr val="000000"/>
              </a:solidFill>
              <a:uFillTx/>
              <a:latin typeface="Aleo Bold"/>
            </a:endParaRPr>
          </a:p>
          <a:p>
            <a:pPr algn="ctr" defTabSz="914400">
              <a:lnSpc>
                <a:spcPts val="3053"/>
              </a:lnSpc>
            </a:pPr>
            <a:r>
              <a:rPr lang="en-US" sz="2150" b="1" u="sng" strike="noStrike" dirty="0">
                <a:solidFill>
                  <a:schemeClr val="accent1"/>
                </a:solidFill>
                <a:uFillTx/>
                <a:latin typeface="Aleo Bold"/>
                <a:ea typeface="Aleo Bold"/>
              </a:rPr>
              <a:t>DEV</a:t>
            </a:r>
            <a:endParaRPr lang="pt-BR" sz="2150" b="0" u="none" strike="noStrike" dirty="0">
              <a:solidFill>
                <a:schemeClr val="accent1"/>
              </a:solidFill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8"/>
          <p:cNvSpPr/>
          <p:nvPr/>
        </p:nvSpPr>
        <p:spPr>
          <a:xfrm>
            <a:off x="6505306" y="2482176"/>
            <a:ext cx="9932386" cy="11017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9238"/>
              </a:lnSpc>
            </a:pPr>
            <a:r>
              <a:rPr lang="en-US" sz="6600" dirty="0">
                <a:solidFill>
                  <a:srgbClr val="FFFBF5"/>
                </a:solidFill>
                <a:latin typeface="Anaphora"/>
                <a:ea typeface="Anaphora"/>
              </a:rPr>
              <a:t>OBTIVO</a:t>
            </a:r>
            <a:r>
              <a:rPr lang="en-US" sz="6600" b="0" u="none" strike="noStrike" dirty="0">
                <a:solidFill>
                  <a:srgbClr val="FFFBF5"/>
                </a:solidFill>
                <a:uFillTx/>
                <a:latin typeface="Anaphora"/>
                <a:ea typeface="Anaphora"/>
              </a:rPr>
              <a:t> DO </a:t>
            </a:r>
            <a:r>
              <a:rPr lang="en-US" sz="6600" dirty="0">
                <a:solidFill>
                  <a:srgbClr val="FFFBF5"/>
                </a:solidFill>
                <a:latin typeface="Anaphora"/>
                <a:ea typeface="Anaphora"/>
              </a:rPr>
              <a:t> </a:t>
            </a:r>
            <a:r>
              <a:rPr lang="en-US" sz="6600" b="0" u="none" strike="noStrike" dirty="0">
                <a:solidFill>
                  <a:srgbClr val="FFFBF5"/>
                </a:solidFill>
                <a:uFillTx/>
                <a:latin typeface="Anaphora"/>
                <a:ea typeface="Anaphora"/>
              </a:rPr>
              <a:t>PROJETO</a:t>
            </a:r>
            <a:endParaRPr lang="pt-BR" sz="6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TextBox 9"/>
          <p:cNvSpPr/>
          <p:nvPr/>
        </p:nvSpPr>
        <p:spPr>
          <a:xfrm>
            <a:off x="3981960" y="4844683"/>
            <a:ext cx="12435840" cy="37702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173"/>
              </a:lnSpc>
            </a:pP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O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objetivo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 do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projeto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 é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c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riar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uma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plataforma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inteligente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que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acompanha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o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tráfego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da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cidade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em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tempo real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,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destacando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u="none" strike="noStrike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áreas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críticas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fornecendo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alertas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imediatos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para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agilizar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decisões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e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melhorar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a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mobilidade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urbana</a:t>
            </a:r>
            <a:r>
              <a:rPr lang="en-US" sz="40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+mn-lt"/>
                <a:cs typeface="+mn-lt"/>
              </a:rPr>
              <a:t>.</a:t>
            </a:r>
            <a:endParaRPr lang="pt-BR" sz="4000" u="none" strike="noStrike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/>
              <a:ea typeface="+mn-lt"/>
              <a:cs typeface="+mn-lt"/>
            </a:endParaRPr>
          </a:p>
          <a:p>
            <a:pPr defTabSz="914400">
              <a:lnSpc>
                <a:spcPts val="4173"/>
              </a:lnSpc>
            </a:pPr>
            <a:r>
              <a:rPr lang="en-US" sz="400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    </a:t>
            </a:r>
            <a:endParaRPr lang="pt-BR" sz="4000" b="0" u="none" strike="noStrike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/>
              <a:cs typeface="Arial"/>
            </a:endParaRPr>
          </a:p>
          <a:p>
            <a:pPr defTabSz="914400">
              <a:lnSpc>
                <a:spcPts val="4173"/>
              </a:lnSpc>
            </a:pPr>
            <a:endParaRPr lang="pt-BR" sz="4000" b="0" u="none" strike="noStrike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/>
              <a:cs typeface="Arial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7209C71F-A8B9-637D-9D86-C517FA93A359}"/>
              </a:ext>
            </a:extLst>
          </p:cNvPr>
          <p:cNvGrpSpPr/>
          <p:nvPr/>
        </p:nvGrpSpPr>
        <p:grpSpPr>
          <a:xfrm>
            <a:off x="1860218" y="2665727"/>
            <a:ext cx="16037169" cy="63230"/>
            <a:chOff x="-3951000" y="1716840"/>
            <a:chExt cx="16283520" cy="2642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14CD77C-1A2C-6054-565A-57D1460D9C5D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7515EE9-064E-53C4-28E8-2A7F81D54566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B6039842-214F-36E1-5069-D2117457D997}"/>
              </a:ext>
            </a:extLst>
          </p:cNvPr>
          <p:cNvGrpSpPr/>
          <p:nvPr/>
        </p:nvGrpSpPr>
        <p:grpSpPr>
          <a:xfrm>
            <a:off x="6505700" y="2157437"/>
            <a:ext cx="8833306" cy="885130"/>
            <a:chOff x="1219680" y="774720"/>
            <a:chExt cx="8596080" cy="156528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FAFED13-39E8-82BF-5215-161E1A20886F}"/>
                </a:ext>
              </a:extLst>
            </p:cNvPr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C08E5F98-D30C-1A05-8511-7CDB0D596D44}"/>
                </a:ext>
              </a:extLst>
            </p:cNvPr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extBox 27">
            <a:extLst>
              <a:ext uri="{FF2B5EF4-FFF2-40B4-BE49-F238E27FC236}">
                <a16:creationId xmlns:a16="http://schemas.microsoft.com/office/drawing/2014/main" id="{CD4D0FC1-4DD6-DF4D-88AA-DDADB5CC9140}"/>
              </a:ext>
            </a:extLst>
          </p:cNvPr>
          <p:cNvSpPr/>
          <p:nvPr/>
        </p:nvSpPr>
        <p:spPr>
          <a:xfrm>
            <a:off x="7089440" y="2151687"/>
            <a:ext cx="8246160" cy="969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8118"/>
              </a:lnSpc>
            </a:pPr>
            <a:r>
              <a:rPr lang="en-US" sz="5800" dirty="0">
                <a:solidFill>
                  <a:srgbClr val="FFFBF5"/>
                </a:solidFill>
                <a:latin typeface="Anaphora"/>
                <a:ea typeface="+mn-lt"/>
                <a:cs typeface="+mn-lt"/>
              </a:rPr>
              <a:t>OBJETIVO DO PROJETO</a:t>
            </a:r>
            <a:endParaRPr lang="en-US" sz="5800" b="0" u="none" strike="noStrike" dirty="0">
              <a:solidFill>
                <a:srgbClr val="FFFBF5"/>
              </a:solidFill>
              <a:uFillTx/>
              <a:latin typeface="Anaphor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DD9B38CB-0417-E922-5062-ADF888A383CD}"/>
              </a:ext>
            </a:extLst>
          </p:cNvPr>
          <p:cNvGrpSpPr/>
          <p:nvPr/>
        </p:nvGrpSpPr>
        <p:grpSpPr>
          <a:xfrm>
            <a:off x="5538" y="1759953"/>
            <a:ext cx="12953226" cy="41664"/>
            <a:chOff x="-3951000" y="1716840"/>
            <a:chExt cx="16283520" cy="26424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9395B11-81CE-BD19-E5F5-EA2B315937A7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5B4295-7C35-AB61-2D23-509FDA030D06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9B2CCBF7-3CF1-5A4A-D75A-E9164361695D}"/>
              </a:ext>
            </a:extLst>
          </p:cNvPr>
          <p:cNvGrpSpPr/>
          <p:nvPr/>
        </p:nvGrpSpPr>
        <p:grpSpPr>
          <a:xfrm>
            <a:off x="1222020" y="1381059"/>
            <a:ext cx="8596080" cy="798866"/>
            <a:chOff x="1219680" y="774720"/>
            <a:chExt cx="8596080" cy="1565280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93BB8C3-0849-643D-3779-F5ECF3A37157}"/>
                </a:ext>
              </a:extLst>
            </p:cNvPr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F2DB4788-81DB-E876-9E8F-5BB6A896B046}"/>
                </a:ext>
              </a:extLst>
            </p:cNvPr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extBox 27">
            <a:extLst>
              <a:ext uri="{FF2B5EF4-FFF2-40B4-BE49-F238E27FC236}">
                <a16:creationId xmlns:a16="http://schemas.microsoft.com/office/drawing/2014/main" id="{79A01D90-04D7-1A51-DDDF-12CDF2676435}"/>
              </a:ext>
            </a:extLst>
          </p:cNvPr>
          <p:cNvSpPr/>
          <p:nvPr/>
        </p:nvSpPr>
        <p:spPr>
          <a:xfrm>
            <a:off x="2948760" y="1310611"/>
            <a:ext cx="8246160" cy="969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8118"/>
              </a:lnSpc>
            </a:pPr>
            <a:r>
              <a:rPr lang="en-US" sz="5800" dirty="0">
                <a:solidFill>
                  <a:srgbClr val="FFFBF5"/>
                </a:solidFill>
                <a:latin typeface="Anaphora"/>
              </a:rPr>
              <a:t>SPRINT ATUAL</a:t>
            </a:r>
            <a:endParaRPr lang="en-US" sz="5800" b="0" u="none" strike="noStrike" dirty="0">
              <a:solidFill>
                <a:srgbClr val="FFFBF5"/>
              </a:solidFill>
              <a:uFillTx/>
              <a:latin typeface="Anaphora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784C1A1-5761-FC70-83DD-97968668FDE4}"/>
              </a:ext>
            </a:extLst>
          </p:cNvPr>
          <p:cNvSpPr/>
          <p:nvPr/>
        </p:nvSpPr>
        <p:spPr>
          <a:xfrm>
            <a:off x="2385172" y="3943931"/>
            <a:ext cx="12435840" cy="10772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4173"/>
              </a:lnSpc>
            </a:pPr>
            <a:r>
              <a:rPr lang="en-US" sz="4000" b="0" u="none" strike="noStrike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/>
                <a:ea typeface="Anaphora"/>
                <a:cs typeface="Arial"/>
              </a:rPr>
              <a:t>    </a:t>
            </a:r>
            <a:endParaRPr lang="pt-BR" sz="4000" b="0" u="none" strike="noStrike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/>
              <a:cs typeface="Arial"/>
            </a:endParaRPr>
          </a:p>
          <a:p>
            <a:pPr defTabSz="914400">
              <a:lnSpc>
                <a:spcPts val="4173"/>
              </a:lnSpc>
            </a:pPr>
            <a:endParaRPr lang="pt-BR" sz="4000" b="0" u="none" strike="noStrike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8AE1B-297E-4AC3-0F28-822F96A4EC26}"/>
              </a:ext>
            </a:extLst>
          </p:cNvPr>
          <p:cNvSpPr txBox="1"/>
          <p:nvPr/>
        </p:nvSpPr>
        <p:spPr>
          <a:xfrm>
            <a:off x="1776418" y="2314463"/>
            <a:ext cx="1529693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Revisão da sprint anterior e melhoria da experiencia do usuario autenticação e criação dos indicadores.</a:t>
            </a: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Entregáveis: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Aprimoração da interface, </a:t>
            </a: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Adição de inidcadores e escolha de exibição </a:t>
            </a: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Autenticação e controle de acesso, </a:t>
            </a: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Histórico da escolha de exibição dos indicadores, </a:t>
            </a:r>
          </a:p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Dashboard inicial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2E5ECBD3-B21C-B57D-E1B4-5EEED33E2B08}"/>
              </a:ext>
            </a:extLst>
          </p:cNvPr>
          <p:cNvGrpSpPr/>
          <p:nvPr/>
        </p:nvGrpSpPr>
        <p:grpSpPr>
          <a:xfrm flipV="1">
            <a:off x="-663008" y="1909447"/>
            <a:ext cx="15498017" cy="44600"/>
            <a:chOff x="-3951000" y="1716840"/>
            <a:chExt cx="16283520" cy="26424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32D28B9E-A650-AC8C-E048-780225E738A5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DA48765C-E856-7D47-EB92-F0EE2FCB6735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A5761BC2-35E6-C6A8-826D-FF583A05175F}"/>
              </a:ext>
            </a:extLst>
          </p:cNvPr>
          <p:cNvGrpSpPr/>
          <p:nvPr/>
        </p:nvGrpSpPr>
        <p:grpSpPr>
          <a:xfrm>
            <a:off x="1674908" y="1445757"/>
            <a:ext cx="10256664" cy="949828"/>
            <a:chOff x="1219680" y="774720"/>
            <a:chExt cx="8596080" cy="1565280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2610412-1175-B3E3-3BEE-626910AB030B}"/>
                </a:ext>
              </a:extLst>
            </p:cNvPr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2ADDFFD8-01CA-11BC-3C16-218F4724943C}"/>
                </a:ext>
              </a:extLst>
            </p:cNvPr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2" name="TextBox 27">
            <a:extLst>
              <a:ext uri="{FF2B5EF4-FFF2-40B4-BE49-F238E27FC236}">
                <a16:creationId xmlns:a16="http://schemas.microsoft.com/office/drawing/2014/main" id="{0E9E9512-D257-7D81-EE9A-B32DDBC0620D}"/>
              </a:ext>
            </a:extLst>
          </p:cNvPr>
          <p:cNvSpPr/>
          <p:nvPr/>
        </p:nvSpPr>
        <p:spPr>
          <a:xfrm>
            <a:off x="2086118" y="1440007"/>
            <a:ext cx="9842047" cy="969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8118"/>
              </a:lnSpc>
            </a:pPr>
            <a:r>
              <a:rPr lang="en-US" sz="5800" dirty="0">
                <a:solidFill>
                  <a:srgbClr val="FFFBF5"/>
                </a:solidFill>
                <a:latin typeface="Anaphora"/>
              </a:rPr>
              <a:t>TECNLOGIAS UTILIZADAS</a:t>
            </a:r>
            <a:endParaRPr lang="pt-BR" sz="5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A93D3755-E0ED-47FF-98C4-968DF1334200}"/>
              </a:ext>
            </a:extLst>
          </p:cNvPr>
          <p:cNvGrpSpPr/>
          <p:nvPr/>
        </p:nvGrpSpPr>
        <p:grpSpPr>
          <a:xfrm flipV="1">
            <a:off x="5538" y="9630088"/>
            <a:ext cx="14613810" cy="44600"/>
            <a:chOff x="-3951000" y="1716840"/>
            <a:chExt cx="16283520" cy="264240"/>
          </a:xfrm>
        </p:grpSpPr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9C0BCE77-9D17-D576-561F-CE6BD22E0B53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574A43DA-026A-6654-24BC-73DC63997D95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30" name="Gráfico 29">
            <a:extLst>
              <a:ext uri="{FF2B5EF4-FFF2-40B4-BE49-F238E27FC236}">
                <a16:creationId xmlns:a16="http://schemas.microsoft.com/office/drawing/2014/main" id="{1CDD7E77-C7E0-5693-B326-DA54D2BBD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522" y="4483578"/>
            <a:ext cx="16992959" cy="1686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21"/>
          <p:cNvSpPr/>
          <p:nvPr/>
        </p:nvSpPr>
        <p:spPr>
          <a:xfrm>
            <a:off x="1438200" y="3255120"/>
            <a:ext cx="15411600" cy="9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892"/>
              </a:lnSpc>
            </a:pPr>
            <a:endParaRPr lang="pt-BR" sz="278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892"/>
              </a:lnSpc>
            </a:pPr>
            <a:endParaRPr lang="pt-BR" sz="278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4EE37-2E49-7202-BA95-0C1B77525961}"/>
              </a:ext>
            </a:extLst>
          </p:cNvPr>
          <p:cNvSpPr txBox="1"/>
          <p:nvPr/>
        </p:nvSpPr>
        <p:spPr>
          <a:xfrm>
            <a:off x="679279" y="3744297"/>
            <a:ext cx="7459744" cy="4401205"/>
          </a:xfrm>
          <a:prstGeom prst="rect">
            <a:avLst/>
          </a:prstGeom>
          <a:solidFill>
            <a:srgbClr val="4F81BD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rial"/>
                <a:ea typeface="+mn-lt"/>
                <a:cs typeface="+mn-lt"/>
              </a:rPr>
              <a:t>Sprint  1 - Entregue</a:t>
            </a:r>
            <a:endParaRPr lang="en-US" sz="4000" b="1" dirty="0">
              <a:latin typeface="Arial"/>
              <a:ea typeface="Calibri"/>
              <a:cs typeface="Calibri"/>
            </a:endParaRPr>
          </a:p>
          <a:p>
            <a:endParaRPr lang="en-US" sz="4000">
              <a:latin typeface="Arial"/>
              <a:ea typeface="+mn-lt"/>
              <a:cs typeface="+mn-lt"/>
            </a:endParaRPr>
          </a:p>
          <a:p>
            <a:r>
              <a:rPr lang="en-US" sz="4000" b="1">
                <a:latin typeface="Arial"/>
                <a:ea typeface="+mn-lt"/>
                <a:cs typeface="+mn-lt"/>
              </a:rPr>
              <a:t>Objetivo:</a:t>
            </a:r>
            <a:r>
              <a:rPr lang="en-US" sz="4000">
                <a:latin typeface="Arial"/>
                <a:ea typeface="+mn-lt"/>
                <a:cs typeface="+mn-lt"/>
              </a:rPr>
              <a:t> Estruturar a base de dados e permitir o cadastro de indicadores de tráfego, garantindo rastreabilidade.</a:t>
            </a:r>
            <a:br>
              <a:rPr lang="en-US" sz="4000">
                <a:latin typeface="Arial"/>
                <a:ea typeface="+mn-lt"/>
                <a:cs typeface="+mn-lt"/>
              </a:rPr>
            </a:br>
            <a:endParaRPr lang="en-US" sz="4000" dirty="0">
              <a:latin typeface="Arial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6F038-AE36-F0D2-6778-36797678D4E5}"/>
              </a:ext>
            </a:extLst>
          </p:cNvPr>
          <p:cNvSpPr txBox="1"/>
          <p:nvPr/>
        </p:nvSpPr>
        <p:spPr>
          <a:xfrm>
            <a:off x="9967038" y="3739624"/>
            <a:ext cx="7138359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1" dirty="0">
                <a:latin typeface="Arial"/>
                <a:ea typeface="+mn-lt"/>
                <a:cs typeface="+mn-lt"/>
              </a:rPr>
              <a:t>Sprint 3</a:t>
            </a:r>
            <a:endParaRPr lang="en-US" sz="4000" b="1" dirty="0">
              <a:latin typeface="Arial"/>
              <a:ea typeface="Calibri"/>
              <a:cs typeface="Calibri"/>
            </a:endParaRPr>
          </a:p>
          <a:p>
            <a:endParaRPr lang="en-US" sz="4000" b="1">
              <a:latin typeface="Arial"/>
              <a:ea typeface="+mn-lt"/>
              <a:cs typeface="+mn-lt"/>
            </a:endParaRPr>
          </a:p>
          <a:p>
            <a:r>
              <a:rPr lang="en-US" sz="4000" b="1">
                <a:latin typeface="Arial"/>
                <a:ea typeface="+mn-lt"/>
                <a:cs typeface="+mn-lt"/>
              </a:rPr>
              <a:t>Objetivo:</a:t>
            </a:r>
            <a:r>
              <a:rPr lang="en-US" sz="4000">
                <a:latin typeface="Arial"/>
                <a:ea typeface="+mn-lt"/>
                <a:cs typeface="+mn-lt"/>
              </a:rPr>
              <a:t> Implementar alertas automáticos, logs e sugestões externas para análise completa do tráfego.</a:t>
            </a:r>
            <a:endParaRPr lang="en-US">
              <a:latin typeface="Arial"/>
              <a:ea typeface="Calibri"/>
              <a:cs typeface="Calibri"/>
            </a:endParaRPr>
          </a:p>
          <a:p>
            <a:endParaRPr lang="en-US" sz="4000">
              <a:latin typeface="Arial"/>
              <a:ea typeface="Calibri"/>
              <a:cs typeface="Calibri"/>
            </a:endParaRPr>
          </a:p>
          <a:p>
            <a:endParaRPr lang="en-US" sz="4000" dirty="0">
              <a:latin typeface="Arial"/>
              <a:ea typeface="+mn-lt"/>
              <a:cs typeface="+mn-lt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83B47F-D412-4F66-9735-9D82542AF899}"/>
              </a:ext>
            </a:extLst>
          </p:cNvPr>
          <p:cNvGrpSpPr/>
          <p:nvPr/>
        </p:nvGrpSpPr>
        <p:grpSpPr>
          <a:xfrm>
            <a:off x="5538" y="1759953"/>
            <a:ext cx="15217659" cy="41664"/>
            <a:chOff x="-3951000" y="1716840"/>
            <a:chExt cx="16283520" cy="26424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4FA5988-2B92-2C79-00D0-62D7434EC6B8}"/>
                </a:ext>
              </a:extLst>
            </p:cNvPr>
            <p:cNvSpPr/>
            <p:nvPr/>
          </p:nvSpPr>
          <p:spPr>
            <a:xfrm>
              <a:off x="-3951000" y="1933920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107D05D-BB51-5A15-C639-B5FFABB8577C}"/>
                </a:ext>
              </a:extLst>
            </p:cNvPr>
            <p:cNvSpPr/>
            <p:nvPr/>
          </p:nvSpPr>
          <p:spPr>
            <a:xfrm>
              <a:off x="-3951000" y="1716840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5DACE5E1-095C-D26D-469E-7C95E8FFE4E8}"/>
              </a:ext>
            </a:extLst>
          </p:cNvPr>
          <p:cNvGrpSpPr/>
          <p:nvPr/>
        </p:nvGrpSpPr>
        <p:grpSpPr>
          <a:xfrm>
            <a:off x="1222020" y="1381059"/>
            <a:ext cx="10687985" cy="798866"/>
            <a:chOff x="1219680" y="774720"/>
            <a:chExt cx="8596080" cy="156528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2853551-9CD5-31D5-B622-E87251C5ADE1}"/>
                </a:ext>
              </a:extLst>
            </p:cNvPr>
            <p:cNvSpPr/>
            <p:nvPr/>
          </p:nvSpPr>
          <p:spPr>
            <a:xfrm>
              <a:off x="1219680" y="907560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7E966F3C-2B03-1F5A-87FE-D79448D072ED}"/>
                </a:ext>
              </a:extLst>
            </p:cNvPr>
            <p:cNvSpPr/>
            <p:nvPr/>
          </p:nvSpPr>
          <p:spPr>
            <a:xfrm>
              <a:off x="1219680" y="774720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extBox 27">
            <a:extLst>
              <a:ext uri="{FF2B5EF4-FFF2-40B4-BE49-F238E27FC236}">
                <a16:creationId xmlns:a16="http://schemas.microsoft.com/office/drawing/2014/main" id="{15C3054C-BDA4-A384-66AE-CABDDF639055}"/>
              </a:ext>
            </a:extLst>
          </p:cNvPr>
          <p:cNvSpPr/>
          <p:nvPr/>
        </p:nvSpPr>
        <p:spPr>
          <a:xfrm>
            <a:off x="2150816" y="1310611"/>
            <a:ext cx="13314178" cy="9753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8118"/>
              </a:lnSpc>
            </a:pPr>
            <a:r>
              <a:rPr lang="en-US" sz="5800">
                <a:solidFill>
                  <a:srgbClr val="FFFBF5"/>
                </a:solidFill>
                <a:latin typeface="Anaphora"/>
              </a:rPr>
              <a:t>HISTÓRICO DAS </a:t>
            </a:r>
            <a:r>
              <a:rPr lang="en-US" sz="5800" dirty="0">
                <a:solidFill>
                  <a:srgbClr val="FFFBF5"/>
                </a:solidFill>
                <a:latin typeface="Anaphora"/>
              </a:rPr>
              <a:t>SPRINTS</a:t>
            </a:r>
            <a:endParaRPr lang="en-US" sz="5800" b="0" u="none" strike="noStrike" dirty="0">
              <a:solidFill>
                <a:srgbClr val="FFFBF5"/>
              </a:solidFill>
              <a:uFillTx/>
              <a:latin typeface="Anaphora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4171D00C-4838-3DEC-4C8A-EE906A4677D0}"/>
              </a:ext>
            </a:extLst>
          </p:cNvPr>
          <p:cNvSpPr/>
          <p:nvPr/>
        </p:nvSpPr>
        <p:spPr>
          <a:xfrm>
            <a:off x="6976" y="8986013"/>
            <a:ext cx="15217659" cy="41664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 defTabSz="914400">
              <a:lnSpc>
                <a:spcPts val="3472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2"/>
          <p:cNvSpPr/>
          <p:nvPr/>
        </p:nvSpPr>
        <p:spPr>
          <a:xfrm>
            <a:off x="5301683" y="2585520"/>
            <a:ext cx="6823080" cy="6826320"/>
          </a:xfrm>
          <a:custGeom>
            <a:avLst/>
            <a:gdLst>
              <a:gd name="textAreaLeft" fmla="*/ 0 w 6823080"/>
              <a:gd name="textAreaRight" fmla="*/ 6823440 w 6823080"/>
              <a:gd name="textAreaTop" fmla="*/ 0 h 6826320"/>
              <a:gd name="textAreaBottom" fmla="*/ 6826680 h 6826320"/>
            </a:gdLst>
            <a:ahLst/>
            <a:cxnLst/>
            <a:rect l="textAreaLeft" t="textAreaTop" r="textAreaRight" b="textAreaBottom"/>
            <a:pathLst>
              <a:path w="6823330" h="6826790">
                <a:moveTo>
                  <a:pt x="0" y="0"/>
                </a:moveTo>
                <a:lnTo>
                  <a:pt x="6823330" y="0"/>
                </a:lnTo>
                <a:lnTo>
                  <a:pt x="6823330" y="6826790"/>
                </a:lnTo>
                <a:lnTo>
                  <a:pt x="0" y="6826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73A20-26E6-02CD-CDFF-4200D2EC62E5}"/>
              </a:ext>
            </a:extLst>
          </p:cNvPr>
          <p:cNvGrpSpPr/>
          <p:nvPr/>
        </p:nvGrpSpPr>
        <p:grpSpPr>
          <a:xfrm>
            <a:off x="3844293" y="1587424"/>
            <a:ext cx="14441282" cy="20098"/>
            <a:chOff x="5538" y="1781538"/>
            <a:chExt cx="16283520" cy="26424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7AB02B0-EE48-3AC5-EB23-BA6C10BAB320}"/>
                </a:ext>
              </a:extLst>
            </p:cNvPr>
            <p:cNvSpPr/>
            <p:nvPr/>
          </p:nvSpPr>
          <p:spPr>
            <a:xfrm>
              <a:off x="5538" y="1998618"/>
              <a:ext cx="16283520" cy="47160"/>
            </a:xfrm>
            <a:custGeom>
              <a:avLst/>
              <a:gdLst>
                <a:gd name="textAreaLeft" fmla="*/ 0 w 16283520"/>
                <a:gd name="textAreaRight" fmla="*/ 16283880 w 1628352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4288721" h="12543">
                  <a:moveTo>
                    <a:pt x="0" y="0"/>
                  </a:moveTo>
                  <a:lnTo>
                    <a:pt x="4288721" y="0"/>
                  </a:lnTo>
                  <a:lnTo>
                    <a:pt x="428872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35B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20" rIns="90000" bIns="2520" anchor="t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8487DD2F-7A40-1ABA-D758-C4C80DBB5C92}"/>
                </a:ext>
              </a:extLst>
            </p:cNvPr>
            <p:cNvSpPr/>
            <p:nvPr/>
          </p:nvSpPr>
          <p:spPr>
            <a:xfrm>
              <a:off x="5538" y="1781538"/>
              <a:ext cx="16283520" cy="2642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2CA2293A-27AA-C694-40D7-FD4E7BEEB067}"/>
              </a:ext>
            </a:extLst>
          </p:cNvPr>
          <p:cNvGrpSpPr/>
          <p:nvPr/>
        </p:nvGrpSpPr>
        <p:grpSpPr>
          <a:xfrm>
            <a:off x="7087982" y="1186965"/>
            <a:ext cx="8596080" cy="798866"/>
            <a:chOff x="1222020" y="1381059"/>
            <a:chExt cx="8596080" cy="156528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D64387D-7FEA-D0DF-C84C-B4D86C36B9F5}"/>
                </a:ext>
              </a:extLst>
            </p:cNvPr>
            <p:cNvSpPr/>
            <p:nvPr/>
          </p:nvSpPr>
          <p:spPr>
            <a:xfrm>
              <a:off x="1222020" y="1513899"/>
              <a:ext cx="8596080" cy="1432440"/>
            </a:xfrm>
            <a:custGeom>
              <a:avLst/>
              <a:gdLst>
                <a:gd name="textAreaLeft" fmla="*/ 0 w 8596080"/>
                <a:gd name="textAreaRight" fmla="*/ 8596440 w 8596080"/>
                <a:gd name="textAreaTop" fmla="*/ 0 h 1432440"/>
                <a:gd name="textAreaBottom" fmla="*/ 1432800 h 1432440"/>
              </a:gdLst>
              <a:ahLst/>
              <a:cxnLst/>
              <a:rect l="textAreaLeft" t="textAreaTop" r="textAreaRight" b="textAreaBottom"/>
              <a:pathLst>
                <a:path w="2902151" h="616267">
                  <a:moveTo>
                    <a:pt x="0" y="0"/>
                  </a:moveTo>
                  <a:lnTo>
                    <a:pt x="2902151" y="0"/>
                  </a:lnTo>
                  <a:lnTo>
                    <a:pt x="2902151" y="616267"/>
                  </a:lnTo>
                  <a:lnTo>
                    <a:pt x="0" y="61626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E703F41-95AD-922B-0FDC-99F0E2905488}"/>
                </a:ext>
              </a:extLst>
            </p:cNvPr>
            <p:cNvSpPr/>
            <p:nvPr/>
          </p:nvSpPr>
          <p:spPr>
            <a:xfrm>
              <a:off x="1222020" y="1381059"/>
              <a:ext cx="8596080" cy="156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ts val="3472"/>
                </a:lnSpc>
              </a:pPr>
              <a:endParaRPr lang="en-US" sz="1800" b="0" u="none" strike="noStrik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5" name="TextBox 27">
            <a:extLst>
              <a:ext uri="{FF2B5EF4-FFF2-40B4-BE49-F238E27FC236}">
                <a16:creationId xmlns:a16="http://schemas.microsoft.com/office/drawing/2014/main" id="{B208C3ED-2C2E-089E-E2CB-F7FF6300DCB9}"/>
              </a:ext>
            </a:extLst>
          </p:cNvPr>
          <p:cNvSpPr/>
          <p:nvPr/>
        </p:nvSpPr>
        <p:spPr>
          <a:xfrm>
            <a:off x="7714854" y="1094951"/>
            <a:ext cx="8246160" cy="969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118"/>
              </a:lnSpc>
            </a:pPr>
            <a:r>
              <a:rPr lang="en-US" sz="5800" dirty="0">
                <a:solidFill>
                  <a:srgbClr val="FFFBF5"/>
                </a:solidFill>
                <a:latin typeface="Anaphora"/>
              </a:rPr>
              <a:t>OBRIGADO A TODOS</a:t>
            </a:r>
            <a:endParaRPr lang="en-US" sz="5800" b="0" u="none" strike="noStrike" dirty="0">
              <a:solidFill>
                <a:srgbClr val="FFFBF5"/>
              </a:solidFill>
              <a:uFillTx/>
              <a:latin typeface="Anaph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195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8" baseType="lpstr">
      <vt:lpstr>Aleo Bold</vt:lpstr>
      <vt:lpstr>Anaphora</vt:lpstr>
      <vt:lpstr>Anaphora Bold</vt:lpstr>
      <vt:lpstr>Anaphora Heavy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VORTEK_SPRT1]</dc:title>
  <dc:subject/>
  <dc:creator/>
  <dc:description/>
  <cp:lastModifiedBy>Mariana Oliveira</cp:lastModifiedBy>
  <cp:revision>393</cp:revision>
  <dcterms:created xsi:type="dcterms:W3CDTF">2006-08-16T00:00:00Z</dcterms:created>
  <dcterms:modified xsi:type="dcterms:W3CDTF">2025-10-25T23:39:33Z</dcterms:modified>
  <dc:identifier>DAGjPBzS04w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10</vt:i4>
  </property>
</Properties>
</file>