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5" r:id="rId3"/>
    <p:sldId id="277" r:id="rId4"/>
    <p:sldId id="278" r:id="rId5"/>
    <p:sldId id="279" r:id="rId6"/>
    <p:sldId id="281" r:id="rId7"/>
    <p:sldId id="282" r:id="rId8"/>
    <p:sldId id="284" r:id="rId9"/>
    <p:sldId id="283" r:id="rId10"/>
    <p:sldId id="259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3DE"/>
    <a:srgbClr val="0047BB"/>
    <a:srgbClr val="FFB81C"/>
    <a:srgbClr val="E4002B"/>
    <a:srgbClr val="00A499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8"/>
    <p:restoredTop sz="8860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440" y="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20.07.2023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20.07.2023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17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72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86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97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06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351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65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827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0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1860" y="1840230"/>
            <a:ext cx="5280660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40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Děkuji za pozornost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4858022" y="2948226"/>
            <a:ext cx="2468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Martin Kaleta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0392E34-2AA5-C513-98F1-FC6FDFBC0ADA}"/>
              </a:ext>
            </a:extLst>
          </p:cNvPr>
          <p:cNvSpPr/>
          <p:nvPr/>
        </p:nvSpPr>
        <p:spPr>
          <a:xfrm>
            <a:off x="1545772" y="2025831"/>
            <a:ext cx="9100456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40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ABB34EEA-5E4B-8720-CC1C-4FA4A0BFB12B}"/>
              </a:ext>
            </a:extLst>
          </p:cNvPr>
          <p:cNvSpPr txBox="1">
            <a:spLocks/>
          </p:cNvSpPr>
          <p:nvPr/>
        </p:nvSpPr>
        <p:spPr>
          <a:xfrm>
            <a:off x="192087" y="3054640"/>
            <a:ext cx="11798619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dirty="0"/>
              <a:t>Student, Martin Kaleta</a:t>
            </a:r>
          </a:p>
          <a:p>
            <a:pPr algn="ctr"/>
            <a:r>
              <a:rPr lang="cs-CZ" dirty="0"/>
              <a:t>Vedoucí práce, Ing. Adam Albert</a:t>
            </a:r>
          </a:p>
        </p:txBody>
      </p:sp>
    </p:spTree>
    <p:extLst>
      <p:ext uri="{BB962C8B-B14F-4D97-AF65-F5344CB8AC3E}">
        <p14:creationId xmlns:p14="http://schemas.microsoft.com/office/powerpoint/2010/main" val="3395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A8F467-3630-59D2-AFE8-9CFA2539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24/05/2023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F27B85-6A45-9B63-EF80-5F7F73BE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08EC5A-7637-63C3-8115-CA131FD9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2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784DBA0-C9E5-B044-4C2C-0F98C5D2341C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Osnova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03F0109A-3A0E-AAB4-071B-82F598A1D803}"/>
              </a:ext>
            </a:extLst>
          </p:cNvPr>
          <p:cNvSpPr txBox="1">
            <a:spLocks/>
          </p:cNvSpPr>
          <p:nvPr/>
        </p:nvSpPr>
        <p:spPr>
          <a:xfrm>
            <a:off x="200179" y="1808162"/>
            <a:ext cx="11807825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Případová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Výsledky případové studie</a:t>
            </a:r>
          </a:p>
        </p:txBody>
      </p:sp>
    </p:spTree>
    <p:extLst>
      <p:ext uri="{BB962C8B-B14F-4D97-AF65-F5344CB8AC3E}">
        <p14:creationId xmlns:p14="http://schemas.microsoft.com/office/powerpoint/2010/main" val="28716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3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Cíle práce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90292EF6-277C-3D22-DF6B-5D8E60DA5F8E}"/>
              </a:ext>
            </a:extLst>
          </p:cNvPr>
          <p:cNvSpPr txBox="1">
            <a:spLocks/>
          </p:cNvSpPr>
          <p:nvPr/>
        </p:nvSpPr>
        <p:spPr>
          <a:xfrm>
            <a:off x="285750" y="1989138"/>
            <a:ext cx="11714162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Shrnutí teorie strojového učení v multiagentních systémech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Shrnutí 4 základních paradigmat</a:t>
            </a:r>
            <a:r>
              <a:rPr lang="en-GB" dirty="0"/>
              <a:t> </a:t>
            </a:r>
            <a:r>
              <a:rPr lang="cs-CZ" dirty="0"/>
              <a:t>strojového učení:</a:t>
            </a:r>
          </a:p>
          <a:p>
            <a:pPr lvl="1"/>
            <a:r>
              <a:rPr lang="cs-CZ" sz="2200" dirty="0"/>
              <a:t>Učení pomocí symbolické reprezentace znalostí</a:t>
            </a:r>
          </a:p>
          <a:p>
            <a:pPr lvl="1"/>
            <a:r>
              <a:rPr lang="cs-CZ" sz="2200" dirty="0"/>
              <a:t>Genetické algoritmy</a:t>
            </a:r>
          </a:p>
          <a:p>
            <a:pPr lvl="1"/>
            <a:r>
              <a:rPr lang="cs-CZ" sz="2200" dirty="0"/>
              <a:t>Pravděpodobnost</a:t>
            </a:r>
          </a:p>
          <a:p>
            <a:pPr lvl="1"/>
            <a:r>
              <a:rPr lang="cs-CZ" sz="2200" dirty="0"/>
              <a:t>Umělé neuronové sítě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Implementace, popis a porovnání následujících algoritmů:</a:t>
            </a:r>
          </a:p>
          <a:p>
            <a:pPr marL="687600" lvl="1" indent="-230400"/>
            <a:r>
              <a:rPr lang="cs-CZ" sz="2200" dirty="0"/>
              <a:t>Vytváření hypotézy podle konceptů</a:t>
            </a:r>
          </a:p>
          <a:p>
            <a:pPr marL="687600" lvl="1" indent="-230400"/>
            <a:r>
              <a:rPr lang="cs-CZ" sz="2200" dirty="0"/>
              <a:t>Hledání cesty v bludišti</a:t>
            </a:r>
          </a:p>
          <a:p>
            <a:pPr marL="687600" lvl="1" indent="-230400"/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3889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4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12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1/2</a:t>
            </a:r>
          </a:p>
          <a:p>
            <a:r>
              <a:rPr lang="cs-CZ" sz="3000" dirty="0"/>
              <a:t>Vytváření hypotézy podle konceptů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51252D32-B376-FFB5-CF9A-A064BF6F6062}"/>
              </a:ext>
            </a:extLst>
          </p:cNvPr>
          <p:cNvSpPr txBox="1">
            <a:spLocks/>
          </p:cNvSpPr>
          <p:nvPr/>
        </p:nvSpPr>
        <p:spPr>
          <a:xfrm>
            <a:off x="247010" y="2144712"/>
            <a:ext cx="11714162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AFACBCFD-B5AA-8F49-B28E-4B21C77463F2}"/>
              </a:ext>
            </a:extLst>
          </p:cNvPr>
          <p:cNvSpPr txBox="1">
            <a:spLocks/>
          </p:cNvSpPr>
          <p:nvPr/>
        </p:nvSpPr>
        <p:spPr>
          <a:xfrm>
            <a:off x="305747" y="2379785"/>
            <a:ext cx="11807825" cy="4128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Winstonův algoritmus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Založený na symbolické reprezentaci znalostí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Rozpoznávající reprezentace tvaru oblouk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Nalezení obecné hypotézy a identifikace příkladů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Vytváření obecné hypotézy pomocí operací:</a:t>
            </a:r>
          </a:p>
          <a:p>
            <a:pPr marL="1028700" lvl="1" indent="-342900"/>
            <a:r>
              <a:rPr lang="cs-CZ" sz="2200" dirty="0"/>
              <a:t>generalizace a specializace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Testování identifikace jednotlivých příkladů</a:t>
            </a:r>
          </a:p>
        </p:txBody>
      </p:sp>
      <p:pic>
        <p:nvPicPr>
          <p:cNvPr id="14" name="Obrázek 13" descr="Obsah obrázku diagram, kruh, řada/pruh, text&#10;&#10;Popis byl vytvořen automaticky">
            <a:extLst>
              <a:ext uri="{FF2B5EF4-FFF2-40B4-BE49-F238E27FC236}">
                <a16:creationId xmlns:a16="http://schemas.microsoft.com/office/drawing/2014/main" id="{1E97B7C5-E507-30D9-9E3F-3CF2EB62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79" y="3379987"/>
            <a:ext cx="4212075" cy="2558555"/>
          </a:xfrm>
          <a:prstGeom prst="rect">
            <a:avLst/>
          </a:prstGeom>
        </p:spPr>
      </p:pic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B51EA96-6F90-2ED2-894A-4031A870287D}"/>
              </a:ext>
            </a:extLst>
          </p:cNvPr>
          <p:cNvGrpSpPr/>
          <p:nvPr/>
        </p:nvGrpSpPr>
        <p:grpSpPr>
          <a:xfrm>
            <a:off x="7376851" y="655067"/>
            <a:ext cx="4412966" cy="1724718"/>
            <a:chOff x="7100782" y="447341"/>
            <a:chExt cx="4718992" cy="1933472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35339C96-C76C-2650-5888-22E7C37F533C}"/>
                </a:ext>
              </a:extLst>
            </p:cNvPr>
            <p:cNvGrpSpPr/>
            <p:nvPr/>
          </p:nvGrpSpPr>
          <p:grpSpPr>
            <a:xfrm>
              <a:off x="7146001" y="447341"/>
              <a:ext cx="4673773" cy="1695752"/>
              <a:chOff x="7090251" y="519018"/>
              <a:chExt cx="4673773" cy="1695752"/>
            </a:xfrm>
          </p:grpSpPr>
          <p:pic>
            <p:nvPicPr>
              <p:cNvPr id="10" name="Obrázek 9" descr="Obsah obrázku skica, diagram, origami, vzor&#10;&#10;Popis byl vytvořen automaticky">
                <a:extLst>
                  <a:ext uri="{FF2B5EF4-FFF2-40B4-BE49-F238E27FC236}">
                    <a16:creationId xmlns:a16="http://schemas.microsoft.com/office/drawing/2014/main" id="{5603FA7F-7FC4-72E1-DA5F-053AEDB1F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0251" y="519019"/>
                <a:ext cx="1710767" cy="1625694"/>
              </a:xfrm>
              <a:prstGeom prst="rect">
                <a:avLst/>
              </a:prstGeom>
            </p:spPr>
          </p:pic>
          <p:pic>
            <p:nvPicPr>
              <p:cNvPr id="12" name="Obrázek 11" descr="Obsah obrázku skica, diagram, řada/pruh, origami&#10;&#10;Popis byl vytvořen automaticky">
                <a:extLst>
                  <a:ext uri="{FF2B5EF4-FFF2-40B4-BE49-F238E27FC236}">
                    <a16:creationId xmlns:a16="http://schemas.microsoft.com/office/drawing/2014/main" id="{2EE342CB-4A13-2FF0-9A1E-22722B1B8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3865" y="519018"/>
                <a:ext cx="2650159" cy="1695752"/>
              </a:xfrm>
              <a:prstGeom prst="rect">
                <a:avLst/>
              </a:prstGeom>
            </p:spPr>
          </p:pic>
        </p:grp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3F5050F9-D703-FDAA-F54F-21EEC17605B1}"/>
                </a:ext>
              </a:extLst>
            </p:cNvPr>
            <p:cNvSpPr txBox="1"/>
            <p:nvPr/>
          </p:nvSpPr>
          <p:spPr>
            <a:xfrm>
              <a:off x="7100782" y="2073036"/>
              <a:ext cx="1778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Pozitivní příklady</a:t>
              </a:r>
            </a:p>
          </p:txBody>
        </p: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D61E036E-716A-A75A-B159-406649410AA3}"/>
                </a:ext>
              </a:extLst>
            </p:cNvPr>
            <p:cNvSpPr txBox="1"/>
            <p:nvPr/>
          </p:nvSpPr>
          <p:spPr>
            <a:xfrm>
              <a:off x="9381713" y="2073036"/>
              <a:ext cx="188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Negativní příklady</a:t>
              </a:r>
            </a:p>
          </p:txBody>
        </p:sp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5122401-7F7D-3D54-523B-CBA0B2E40C43}"/>
              </a:ext>
            </a:extLst>
          </p:cNvPr>
          <p:cNvSpPr txBox="1"/>
          <p:nvPr/>
        </p:nvSpPr>
        <p:spPr>
          <a:xfrm>
            <a:off x="8385641" y="5812624"/>
            <a:ext cx="191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Výsledná hypotéza</a:t>
            </a:r>
          </a:p>
        </p:txBody>
      </p:sp>
    </p:spTree>
    <p:extLst>
      <p:ext uri="{BB962C8B-B14F-4D97-AF65-F5344CB8AC3E}">
        <p14:creationId xmlns:p14="http://schemas.microsoft.com/office/powerpoint/2010/main" val="26418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18/07/2023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EA1BE-92D9-9E4F-B3B9-F1A717F85676}" type="slidenum">
              <a:rPr lang="cs-CZ" smtClean="0"/>
              <a:pPr>
                <a:spcAft>
                  <a:spcPts val="600"/>
                </a:spcAft>
              </a:pPr>
              <a:t>5</a:t>
            </a:fld>
            <a:endParaRPr lang="cs-CZ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DCBAA03A-0D38-AC91-1ADA-9229AE3909D5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12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1/2</a:t>
            </a:r>
          </a:p>
          <a:p>
            <a:r>
              <a:rPr lang="cs-CZ" sz="3000" dirty="0"/>
              <a:t>Vytváření hypotézy podle konceptů</a:t>
            </a:r>
          </a:p>
        </p:txBody>
      </p:sp>
      <p:pic>
        <p:nvPicPr>
          <p:cNvPr id="6" name="Obrázek 5" descr="Obsah obrázku diagram, skica, Plán, Technický výkres&#10;&#10;Popis byl vytvořen automaticky">
            <a:extLst>
              <a:ext uri="{FF2B5EF4-FFF2-40B4-BE49-F238E27FC236}">
                <a16:creationId xmlns:a16="http://schemas.microsoft.com/office/drawing/2014/main" id="{FAE615FE-21B5-6F0A-2C96-B0BDAF25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79" y="1184686"/>
            <a:ext cx="5126475" cy="51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6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04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2/2</a:t>
            </a:r>
          </a:p>
          <a:p>
            <a:r>
              <a:rPr lang="cs-CZ" sz="3000" dirty="0"/>
              <a:t>Hledání cesty v bludišti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54EBABC6-3688-9CC4-7995-DB6B3C3034D5}"/>
              </a:ext>
            </a:extLst>
          </p:cNvPr>
          <p:cNvSpPr txBox="1">
            <a:spLocks/>
          </p:cNvSpPr>
          <p:nvPr/>
        </p:nvSpPr>
        <p:spPr>
          <a:xfrm>
            <a:off x="305747" y="2379785"/>
            <a:ext cx="11807825" cy="4128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Založený na principech genetických algoritmů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Hledání cesty mezi 2 body ve čtvercovém bludišti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a vizualizace bludiště pomocí modulu </a:t>
            </a:r>
            <a:r>
              <a:rPr lang="cs-CZ" dirty="0" err="1"/>
              <a:t>Pyamaze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Chromozom jedinců reprezentován ve formě seznamu kroků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Ohodnocení jedinců pomocí Fitness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Postupné generování populací jedinců k dosažení cíle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Operace selekce, křížení a mutace </a:t>
            </a:r>
          </a:p>
        </p:txBody>
      </p:sp>
      <p:pic>
        <p:nvPicPr>
          <p:cNvPr id="8" name="Obrázek 7" descr="Obsah obrázku snímek obrazovky, displej, čtverec, Obdélník&#10;&#10;Popis byl vytvořen automaticky">
            <a:extLst>
              <a:ext uri="{FF2B5EF4-FFF2-40B4-BE49-F238E27FC236}">
                <a16:creationId xmlns:a16="http://schemas.microsoft.com/office/drawing/2014/main" id="{0AA4896C-7961-2ACE-20F0-C21BF966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245" y="3119605"/>
            <a:ext cx="3174500" cy="32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EA1BE-92D9-9E4F-B3B9-F1A717F85676}" type="slidenum">
              <a:rPr lang="cs-CZ" smtClean="0"/>
              <a:pPr>
                <a:spcAft>
                  <a:spcPts val="600"/>
                </a:spcAft>
              </a:pPr>
              <a:t>7</a:t>
            </a:fld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94959E8D-9C51-F720-1FC3-0B91B93D44E0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04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2/2</a:t>
            </a:r>
          </a:p>
          <a:p>
            <a:r>
              <a:rPr lang="cs-CZ" sz="3000" dirty="0"/>
              <a:t>Hledání cesty v bludišti</a:t>
            </a:r>
          </a:p>
        </p:txBody>
      </p:sp>
      <p:pic>
        <p:nvPicPr>
          <p:cNvPr id="7" name="Obrázek 6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EB84A3C1-CEC5-31EA-EAE4-F63000D0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14" y="1075131"/>
            <a:ext cx="5058382" cy="52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18/07/2023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8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Výsledky případové studie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26802C7-A2B6-87F2-712E-A63A25DA6E1C}"/>
              </a:ext>
            </a:extLst>
          </p:cNvPr>
          <p:cNvSpPr txBox="1">
            <a:spLocks/>
          </p:cNvSpPr>
          <p:nvPr/>
        </p:nvSpPr>
        <p:spPr>
          <a:xfrm>
            <a:off x="247010" y="1808164"/>
            <a:ext cx="11714162" cy="454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Naimplementovány a popsány oba uváděné algoritmy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Porovnány oba algoritmy z pohledu jejich přístupů a funkcionality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Genetické algoritmy</a:t>
            </a:r>
          </a:p>
          <a:p>
            <a:pPr marL="1028700" lvl="1" indent="-342900"/>
            <a:r>
              <a:rPr lang="cs-CZ" dirty="0"/>
              <a:t> Optimalizace</a:t>
            </a:r>
          </a:p>
          <a:p>
            <a:pPr marL="1028700" lvl="1" indent="-342900"/>
            <a:r>
              <a:rPr lang="cs-CZ" dirty="0"/>
              <a:t> Procházení široké množiny řešení</a:t>
            </a:r>
          </a:p>
          <a:p>
            <a:pPr marL="1028700" lvl="1" indent="-342900"/>
            <a:r>
              <a:rPr lang="cs-CZ" dirty="0"/>
              <a:t> ladění a testování parametrů</a:t>
            </a:r>
          </a:p>
          <a:p>
            <a:pPr marL="1028700" lvl="1" indent="-342900"/>
            <a:r>
              <a:rPr lang="cs-CZ" dirty="0"/>
              <a:t> časová a výpočetní náročnost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Symbolická reprezentace znalostí</a:t>
            </a:r>
          </a:p>
          <a:p>
            <a:pPr marL="1028700" lvl="1" indent="-342900"/>
            <a:r>
              <a:rPr lang="cs-CZ" dirty="0"/>
              <a:t> čitelnost a pochopitelnost</a:t>
            </a:r>
          </a:p>
          <a:p>
            <a:pPr marL="1028700" lvl="1" indent="-342900"/>
            <a:r>
              <a:rPr lang="cs-CZ" dirty="0"/>
              <a:t> popis pomocí symbolického zápisu</a:t>
            </a:r>
          </a:p>
          <a:p>
            <a:pPr marL="1028700" lvl="1" indent="-342900"/>
            <a:r>
              <a:rPr lang="cs-CZ" dirty="0"/>
              <a:t> šum v datech</a:t>
            </a:r>
          </a:p>
          <a:p>
            <a:pPr marL="1028700" lvl="1" indent="-342900"/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531827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1939</TotalTime>
  <Words>300</Words>
  <Application>Microsoft Office PowerPoint</Application>
  <PresentationFormat>Širokoúhlá obrazovka</PresentationFormat>
  <Paragraphs>95</Paragraphs>
  <Slides>10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Kaleta Martin</cp:lastModifiedBy>
  <cp:revision>455</cp:revision>
  <dcterms:created xsi:type="dcterms:W3CDTF">2019-09-01T08:00:02Z</dcterms:created>
  <dcterms:modified xsi:type="dcterms:W3CDTF">2023-07-20T09:51:40Z</dcterms:modified>
</cp:coreProperties>
</file>