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7" r:id="rId1"/>
  </p:sldMasterIdLst>
  <p:notesMasterIdLst>
    <p:notesMasterId r:id="rId12"/>
  </p:notesMasterIdLst>
  <p:handoutMasterIdLst>
    <p:handoutMasterId r:id="rId13"/>
  </p:handoutMasterIdLst>
  <p:sldIdLst>
    <p:sldId id="276" r:id="rId2"/>
    <p:sldId id="275" r:id="rId3"/>
    <p:sldId id="277" r:id="rId4"/>
    <p:sldId id="278" r:id="rId5"/>
    <p:sldId id="279" r:id="rId6"/>
    <p:sldId id="281" r:id="rId7"/>
    <p:sldId id="282" r:id="rId8"/>
    <p:sldId id="284" r:id="rId9"/>
    <p:sldId id="283" r:id="rId10"/>
    <p:sldId id="259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ovsky Argir" initials="ZA" lastIdx="1" clrIdx="0">
    <p:extLst>
      <p:ext uri="{19B8F6BF-5375-455C-9EA6-DF929625EA0E}">
        <p15:presenceInfo xmlns:p15="http://schemas.microsoft.com/office/powerpoint/2012/main" userId="S::zio001@vsb.cz::1dc56a10-5d08-49ef-933a-90ca63c0e9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C3DE"/>
    <a:srgbClr val="0047BB"/>
    <a:srgbClr val="FFB81C"/>
    <a:srgbClr val="E4002B"/>
    <a:srgbClr val="00A499"/>
    <a:srgbClr val="43B02A"/>
    <a:srgbClr val="FF8200"/>
    <a:srgbClr val="8246AF"/>
    <a:srgbClr val="818386"/>
    <a:srgbClr val="A28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8"/>
    <p:restoredTop sz="88602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440" y="9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A7E84B11-8086-A046-B6B7-F7A9DB5EA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E5F8304-EF8E-7A48-A3EC-256BB4EB24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746FA-9F78-5A43-BFD1-03D27A7F3C92}" type="datetimeFigureOut">
              <a:rPr lang="cs-CZ" smtClean="0"/>
              <a:t>02.08.2023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E85A97-9D2F-A74D-874B-B462CB8C63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02496D-CD03-4446-AD06-43B91E1688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CC9C5-FF55-F544-A6D3-2B14C7549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2182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2D10F-BC7E-0545-A8D3-D708044527A6}" type="datetimeFigureOut">
              <a:rPr lang="cs-CZ" smtClean="0"/>
              <a:t>02.08.2023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cs-CZ"/>
              <a:t>Upravte styly předlohy textu.
Druhá úroveň
Třetí úroveň
Čtvrtá úroveň
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77E90-4C3A-1A40-BB34-28A95E688A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02421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117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9722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7864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4975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8064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3513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7652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8273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9D4D9A-0EBF-1E44-82EE-7C7911531D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602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svg"/><Relationship Id="rId42" Type="http://schemas.openxmlformats.org/officeDocument/2006/relationships/image" Target="../media/image42.svg"/><Relationship Id="rId47" Type="http://schemas.openxmlformats.org/officeDocument/2006/relationships/image" Target="../media/image47.png"/><Relationship Id="rId50" Type="http://schemas.openxmlformats.org/officeDocument/2006/relationships/image" Target="../media/image50.svg"/><Relationship Id="rId55" Type="http://schemas.openxmlformats.org/officeDocument/2006/relationships/image" Target="../media/image55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6" Type="http://schemas.openxmlformats.org/officeDocument/2006/relationships/image" Target="../media/image16.svg"/><Relationship Id="rId29" Type="http://schemas.openxmlformats.org/officeDocument/2006/relationships/image" Target="../media/image29.pn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32" Type="http://schemas.openxmlformats.org/officeDocument/2006/relationships/image" Target="../media/image32.svg"/><Relationship Id="rId37" Type="http://schemas.openxmlformats.org/officeDocument/2006/relationships/image" Target="../media/image37.png"/><Relationship Id="rId40" Type="http://schemas.openxmlformats.org/officeDocument/2006/relationships/image" Target="../media/image40.svg"/><Relationship Id="rId45" Type="http://schemas.openxmlformats.org/officeDocument/2006/relationships/image" Target="../media/image45.png"/><Relationship Id="rId53" Type="http://schemas.openxmlformats.org/officeDocument/2006/relationships/image" Target="../media/image53.png"/><Relationship Id="rId58" Type="http://schemas.openxmlformats.org/officeDocument/2006/relationships/image" Target="../media/image58.svg"/><Relationship Id="rId5" Type="http://schemas.openxmlformats.org/officeDocument/2006/relationships/image" Target="../media/image5.png"/><Relationship Id="rId61" Type="http://schemas.openxmlformats.org/officeDocument/2006/relationships/image" Target="../media/image61.png"/><Relationship Id="rId19" Type="http://schemas.openxmlformats.org/officeDocument/2006/relationships/image" Target="../media/image1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Relationship Id="rId27" Type="http://schemas.openxmlformats.org/officeDocument/2006/relationships/image" Target="../media/image27.png"/><Relationship Id="rId30" Type="http://schemas.openxmlformats.org/officeDocument/2006/relationships/image" Target="../media/image30.sv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svg"/><Relationship Id="rId56" Type="http://schemas.openxmlformats.org/officeDocument/2006/relationships/image" Target="../media/image56.svg"/><Relationship Id="rId8" Type="http://schemas.openxmlformats.org/officeDocument/2006/relationships/image" Target="../media/image8.svg"/><Relationship Id="rId51" Type="http://schemas.openxmlformats.org/officeDocument/2006/relationships/image" Target="../media/image51.png"/><Relationship Id="rId3" Type="http://schemas.openxmlformats.org/officeDocument/2006/relationships/image" Target="../media/image3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svg"/><Relationship Id="rId46" Type="http://schemas.openxmlformats.org/officeDocument/2006/relationships/image" Target="../media/image46.svg"/><Relationship Id="rId59" Type="http://schemas.openxmlformats.org/officeDocument/2006/relationships/image" Target="../media/image59.png"/><Relationship Id="rId20" Type="http://schemas.openxmlformats.org/officeDocument/2006/relationships/image" Target="../media/image20.svg"/><Relationship Id="rId41" Type="http://schemas.openxmlformats.org/officeDocument/2006/relationships/image" Target="../media/image41.png"/><Relationship Id="rId54" Type="http://schemas.openxmlformats.org/officeDocument/2006/relationships/image" Target="../media/image54.svg"/><Relationship Id="rId62" Type="http://schemas.openxmlformats.org/officeDocument/2006/relationships/image" Target="../media/image62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svg"/><Relationship Id="rId36" Type="http://schemas.openxmlformats.org/officeDocument/2006/relationships/image" Target="../media/image36.svg"/><Relationship Id="rId49" Type="http://schemas.openxmlformats.org/officeDocument/2006/relationships/image" Target="../media/image49.png"/><Relationship Id="rId57" Type="http://schemas.openxmlformats.org/officeDocument/2006/relationships/image" Target="../media/image57.png"/><Relationship Id="rId10" Type="http://schemas.openxmlformats.org/officeDocument/2006/relationships/image" Target="../media/image10.svg"/><Relationship Id="rId31" Type="http://schemas.openxmlformats.org/officeDocument/2006/relationships/image" Target="../media/image31.png"/><Relationship Id="rId44" Type="http://schemas.openxmlformats.org/officeDocument/2006/relationships/image" Target="../media/image44.svg"/><Relationship Id="rId52" Type="http://schemas.openxmlformats.org/officeDocument/2006/relationships/image" Target="../media/image52.svg"/><Relationship Id="rId60" Type="http://schemas.openxmlformats.org/officeDocument/2006/relationships/image" Target="../media/image6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3F77-2CE9-7D49-9458-1ACF72B5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8" y="1989138"/>
            <a:ext cx="11798620" cy="11723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DA3B-0F22-3848-B468-C8422D79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87" y="3602038"/>
            <a:ext cx="11798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7841-B012-3F4F-A40A-F73F833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9582-6523-1D44-A4F0-10D045BE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D269-4D51-D242-8BC5-F310E732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275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4CAD3-2491-3045-91F4-95BA288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D3671-8D78-AB47-8428-FB2C74A7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53978-B0A2-9346-AEA0-9BBC0215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300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B380-B0ED-AA4C-9846-18497E75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1" y="1089025"/>
            <a:ext cx="4563908" cy="7191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39D-BE42-5E44-9649-A43967320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243" y="1089025"/>
            <a:ext cx="7075670" cy="51117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09BA3-2099-E943-B907-9054F9DEA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181" y="1989137"/>
            <a:ext cx="4563908" cy="42116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984A-10C0-FA4B-993D-0030D8FC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1D101-3D6C-364A-81B6-1FCFE870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CA1EE-A952-AB4C-AD12-9C7801BE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576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38C2-A537-A048-9C5D-EC1FA971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55" y="1089025"/>
            <a:ext cx="4563533" cy="7191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60598-20E7-F042-89BA-C6678DD94E0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908549" y="1089025"/>
            <a:ext cx="7091363" cy="51117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z="1600" dirty="0"/>
              <a:t>Picture</a:t>
            </a:r>
            <a:endParaRPr lang="cs-C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A6C57-B059-7548-8C2E-30FE726D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555" y="1989137"/>
            <a:ext cx="4563533" cy="42116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513B4-C6DE-674E-99C4-2B60E0B3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753AB-B7F1-204E-AFB9-F65DEBC6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C4982-79FD-9346-AC3D-B384016D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0467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414C914-950A-7942-B0E9-3FEB6F7F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11/04/2019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DCF0096-0579-6045-8D0F-A71D6439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5075" y="6356349"/>
            <a:ext cx="9937749" cy="30926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Název prezentace 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E670FDF-F365-974E-B39A-0DEC9CD4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</p:spPr>
        <p:txBody>
          <a:bodyPr/>
          <a:lstStyle/>
          <a:p>
            <a:fld id="{1EA44BAA-1A06-B141-8215-9D88CF6A7203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FD4CE4-1DDE-1747-9474-B500B04E5D3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3497" y="1089025"/>
            <a:ext cx="11796415" cy="5111749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5799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32CD5EFD-0980-814B-9F8E-224DB3C186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77483" y="5663090"/>
            <a:ext cx="2425320" cy="1406170"/>
          </a:xfrm>
          <a:prstGeom prst="rect">
            <a:avLst/>
          </a:prstGeom>
        </p:spPr>
      </p:pic>
      <p:pic>
        <p:nvPicPr>
          <p:cNvPr id="6" name="Graphic 9" descr="Group of people">
            <a:extLst>
              <a:ext uri="{FF2B5EF4-FFF2-40B4-BE49-F238E27FC236}">
                <a16:creationId xmlns:a16="http://schemas.microsoft.com/office/drawing/2014/main" id="{04DA598E-973C-444B-B284-F9B89ADF5C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674" y="836612"/>
            <a:ext cx="2752725" cy="2752725"/>
          </a:xfrm>
          <a:prstGeom prst="rect">
            <a:avLst/>
          </a:prstGeom>
        </p:spPr>
      </p:pic>
      <p:pic>
        <p:nvPicPr>
          <p:cNvPr id="7" name="Graphic 10" descr="Man">
            <a:extLst>
              <a:ext uri="{FF2B5EF4-FFF2-40B4-BE49-F238E27FC236}">
                <a16:creationId xmlns:a16="http://schemas.microsoft.com/office/drawing/2014/main" id="{3ABC57AA-9A23-E943-85D9-17073FE238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7483" y="4695675"/>
            <a:ext cx="1028781" cy="1028781"/>
          </a:xfrm>
          <a:prstGeom prst="rect">
            <a:avLst/>
          </a:prstGeom>
        </p:spPr>
      </p:pic>
      <p:pic>
        <p:nvPicPr>
          <p:cNvPr id="8" name="Graphic 12" descr="Male profile">
            <a:extLst>
              <a:ext uri="{FF2B5EF4-FFF2-40B4-BE49-F238E27FC236}">
                <a16:creationId xmlns:a16="http://schemas.microsoft.com/office/drawing/2014/main" id="{FD577FC3-8631-A045-A4A7-CAFE2F87D65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3742" y="5825652"/>
            <a:ext cx="914400" cy="914400"/>
          </a:xfrm>
          <a:prstGeom prst="rect">
            <a:avLst/>
          </a:prstGeom>
        </p:spPr>
      </p:pic>
      <p:pic>
        <p:nvPicPr>
          <p:cNvPr id="9" name="Graphic 13" descr="Female Profile">
            <a:extLst>
              <a:ext uri="{FF2B5EF4-FFF2-40B4-BE49-F238E27FC236}">
                <a16:creationId xmlns:a16="http://schemas.microsoft.com/office/drawing/2014/main" id="{637B6C78-5FC2-354E-AC47-978ED205EF4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91698" y="5825652"/>
            <a:ext cx="914400" cy="914400"/>
          </a:xfrm>
          <a:prstGeom prst="rect">
            <a:avLst/>
          </a:prstGeom>
        </p:spPr>
      </p:pic>
      <p:pic>
        <p:nvPicPr>
          <p:cNvPr id="10" name="Graphic 14" descr="Lecturer">
            <a:extLst>
              <a:ext uri="{FF2B5EF4-FFF2-40B4-BE49-F238E27FC236}">
                <a16:creationId xmlns:a16="http://schemas.microsoft.com/office/drawing/2014/main" id="{6FF3E188-079E-6A4E-92CC-8D52843FFF6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3037" y="4090833"/>
            <a:ext cx="1082559" cy="1082559"/>
          </a:xfrm>
          <a:prstGeom prst="rect">
            <a:avLst/>
          </a:prstGeom>
        </p:spPr>
      </p:pic>
      <p:pic>
        <p:nvPicPr>
          <p:cNvPr id="11" name="Graphic 15" descr="Teacher">
            <a:extLst>
              <a:ext uri="{FF2B5EF4-FFF2-40B4-BE49-F238E27FC236}">
                <a16:creationId xmlns:a16="http://schemas.microsoft.com/office/drawing/2014/main" id="{DF6DB79B-368A-CC45-A897-9F8821585E3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82562" y="3683769"/>
            <a:ext cx="1123270" cy="1123270"/>
          </a:xfrm>
          <a:prstGeom prst="rect">
            <a:avLst/>
          </a:prstGeom>
        </p:spPr>
      </p:pic>
      <p:pic>
        <p:nvPicPr>
          <p:cNvPr id="12" name="Graphic 17" descr="Users">
            <a:extLst>
              <a:ext uri="{FF2B5EF4-FFF2-40B4-BE49-F238E27FC236}">
                <a16:creationId xmlns:a16="http://schemas.microsoft.com/office/drawing/2014/main" id="{AA866559-5094-8C44-A181-5E124801933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06951" y="1915705"/>
            <a:ext cx="1203728" cy="1203728"/>
          </a:xfrm>
          <a:prstGeom prst="rect">
            <a:avLst/>
          </a:prstGeom>
        </p:spPr>
      </p:pic>
      <p:pic>
        <p:nvPicPr>
          <p:cNvPr id="13" name="Graphic 18" descr="Circle with right arrow">
            <a:extLst>
              <a:ext uri="{FF2B5EF4-FFF2-40B4-BE49-F238E27FC236}">
                <a16:creationId xmlns:a16="http://schemas.microsoft.com/office/drawing/2014/main" id="{1A8DA4D5-B917-E740-B951-392331F5ED4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74420" y="5870119"/>
            <a:ext cx="914400" cy="914400"/>
          </a:xfrm>
          <a:prstGeom prst="rect">
            <a:avLst/>
          </a:prstGeom>
        </p:spPr>
      </p:pic>
      <p:pic>
        <p:nvPicPr>
          <p:cNvPr id="14" name="Graphic 19" descr="Circle with right arrow">
            <a:extLst>
              <a:ext uri="{FF2B5EF4-FFF2-40B4-BE49-F238E27FC236}">
                <a16:creationId xmlns:a16="http://schemas.microsoft.com/office/drawing/2014/main" id="{33F3493D-E90F-AB4C-A6A0-16334AA95EC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 flipV="1">
            <a:off x="4597673" y="5870119"/>
            <a:ext cx="914400" cy="914400"/>
          </a:xfrm>
          <a:prstGeom prst="rect">
            <a:avLst/>
          </a:prstGeom>
        </p:spPr>
      </p:pic>
      <p:pic>
        <p:nvPicPr>
          <p:cNvPr id="15" name="Graphic 21" descr="Brain in head">
            <a:extLst>
              <a:ext uri="{FF2B5EF4-FFF2-40B4-BE49-F238E27FC236}">
                <a16:creationId xmlns:a16="http://schemas.microsoft.com/office/drawing/2014/main" id="{FD52055C-63C1-5442-9521-1A83E329937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152079" y="5627868"/>
            <a:ext cx="1156651" cy="1156651"/>
          </a:xfrm>
          <a:prstGeom prst="rect">
            <a:avLst/>
          </a:prstGeom>
        </p:spPr>
      </p:pic>
      <p:pic>
        <p:nvPicPr>
          <p:cNvPr id="16" name="Graphic 22" descr="Person with idea">
            <a:extLst>
              <a:ext uri="{FF2B5EF4-FFF2-40B4-BE49-F238E27FC236}">
                <a16:creationId xmlns:a16="http://schemas.microsoft.com/office/drawing/2014/main" id="{D231E3E1-56A7-2A43-95A1-C5B0F759E5A9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874122" y="1991584"/>
            <a:ext cx="1297326" cy="1297326"/>
          </a:xfrm>
          <a:prstGeom prst="rect">
            <a:avLst/>
          </a:prstGeom>
        </p:spPr>
      </p:pic>
      <p:pic>
        <p:nvPicPr>
          <p:cNvPr id="17" name="Graphic 23" descr="Group brainstorm">
            <a:extLst>
              <a:ext uri="{FF2B5EF4-FFF2-40B4-BE49-F238E27FC236}">
                <a16:creationId xmlns:a16="http://schemas.microsoft.com/office/drawing/2014/main" id="{1539B19C-541F-AC48-BEF0-7DED565FF733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119694" y="852614"/>
            <a:ext cx="1330432" cy="1330432"/>
          </a:xfrm>
          <a:prstGeom prst="rect">
            <a:avLst/>
          </a:prstGeom>
        </p:spPr>
      </p:pic>
      <p:pic>
        <p:nvPicPr>
          <p:cNvPr id="18" name="Graphic 24" descr="Customer review">
            <a:extLst>
              <a:ext uri="{FF2B5EF4-FFF2-40B4-BE49-F238E27FC236}">
                <a16:creationId xmlns:a16="http://schemas.microsoft.com/office/drawing/2014/main" id="{CDE085C0-F896-3440-AEE4-9DC2E70EB390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113184" y="3964453"/>
            <a:ext cx="1335320" cy="1335320"/>
          </a:xfrm>
          <a:prstGeom prst="rect">
            <a:avLst/>
          </a:prstGeom>
        </p:spPr>
      </p:pic>
      <p:pic>
        <p:nvPicPr>
          <p:cNvPr id="19" name="Graphic 25" descr="Social network">
            <a:extLst>
              <a:ext uri="{FF2B5EF4-FFF2-40B4-BE49-F238E27FC236}">
                <a16:creationId xmlns:a16="http://schemas.microsoft.com/office/drawing/2014/main" id="{68515830-B2B0-E245-AF8B-8EE05A71F986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33277" y="3845892"/>
            <a:ext cx="1763985" cy="1763985"/>
          </a:xfrm>
          <a:prstGeom prst="rect">
            <a:avLst/>
          </a:prstGeom>
        </p:spPr>
      </p:pic>
      <p:pic>
        <p:nvPicPr>
          <p:cNvPr id="20" name="Graphic 26" descr="Line arrow: Straight">
            <a:extLst>
              <a:ext uri="{FF2B5EF4-FFF2-40B4-BE49-F238E27FC236}">
                <a16:creationId xmlns:a16="http://schemas.microsoft.com/office/drawing/2014/main" id="{9B5957D1-03B3-064C-BF58-A30028A2277F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489004" y="4955719"/>
            <a:ext cx="914400" cy="914400"/>
          </a:xfrm>
          <a:prstGeom prst="rect">
            <a:avLst/>
          </a:prstGeom>
        </p:spPr>
      </p:pic>
      <p:pic>
        <p:nvPicPr>
          <p:cNvPr id="21" name="Graphic 27" descr="Head with gears">
            <a:extLst>
              <a:ext uri="{FF2B5EF4-FFF2-40B4-BE49-F238E27FC236}">
                <a16:creationId xmlns:a16="http://schemas.microsoft.com/office/drawing/2014/main" id="{74B80D84-2447-DC4D-A04D-706E912F1C94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flipH="1">
            <a:off x="2242055" y="5627868"/>
            <a:ext cx="1156651" cy="1156651"/>
          </a:xfrm>
          <a:prstGeom prst="rect">
            <a:avLst/>
          </a:prstGeom>
        </p:spPr>
      </p:pic>
      <p:pic>
        <p:nvPicPr>
          <p:cNvPr id="22" name="Graphic 28" descr="Single gear">
            <a:extLst>
              <a:ext uri="{FF2B5EF4-FFF2-40B4-BE49-F238E27FC236}">
                <a16:creationId xmlns:a16="http://schemas.microsoft.com/office/drawing/2014/main" id="{F3B81E84-6995-1A42-BA4A-EEA98C842B3E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928952" y="1494575"/>
            <a:ext cx="1205978" cy="1205978"/>
          </a:xfrm>
          <a:prstGeom prst="rect">
            <a:avLst/>
          </a:prstGeom>
        </p:spPr>
      </p:pic>
      <p:pic>
        <p:nvPicPr>
          <p:cNvPr id="23" name="Graphic 29" descr="Gears">
            <a:extLst>
              <a:ext uri="{FF2B5EF4-FFF2-40B4-BE49-F238E27FC236}">
                <a16:creationId xmlns:a16="http://schemas.microsoft.com/office/drawing/2014/main" id="{738B8D76-89C6-0A47-A1EC-88BDC77C76EE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8761899" y="5677034"/>
            <a:ext cx="914400" cy="914400"/>
          </a:xfrm>
          <a:prstGeom prst="rect">
            <a:avLst/>
          </a:prstGeom>
        </p:spPr>
      </p:pic>
      <p:pic>
        <p:nvPicPr>
          <p:cNvPr id="24" name="Graphic 32" descr="Brain in head">
            <a:extLst>
              <a:ext uri="{FF2B5EF4-FFF2-40B4-BE49-F238E27FC236}">
                <a16:creationId xmlns:a16="http://schemas.microsoft.com/office/drawing/2014/main" id="{0B3DE9B9-E900-E94D-8F7B-B39B3CEAA03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51681" y="5645859"/>
            <a:ext cx="1156651" cy="1156651"/>
          </a:xfrm>
          <a:prstGeom prst="rect">
            <a:avLst/>
          </a:prstGeom>
        </p:spPr>
      </p:pic>
      <p:pic>
        <p:nvPicPr>
          <p:cNvPr id="25" name="Graphic 33" descr="Head with gears">
            <a:extLst>
              <a:ext uri="{FF2B5EF4-FFF2-40B4-BE49-F238E27FC236}">
                <a16:creationId xmlns:a16="http://schemas.microsoft.com/office/drawing/2014/main" id="{27C05D7A-CE76-A24D-9EF2-02AEB87746D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264753" y="5627868"/>
            <a:ext cx="1156651" cy="1156651"/>
          </a:xfrm>
          <a:prstGeom prst="rect">
            <a:avLst/>
          </a:prstGeom>
        </p:spPr>
      </p:pic>
      <p:pic>
        <p:nvPicPr>
          <p:cNvPr id="26" name="Graphic 2" descr="Drawing compass">
            <a:extLst>
              <a:ext uri="{FF2B5EF4-FFF2-40B4-BE49-F238E27FC236}">
                <a16:creationId xmlns:a16="http://schemas.microsoft.com/office/drawing/2014/main" id="{A4E985D3-22BB-CF4C-A04D-E83F0820D49A}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160667" y="3495651"/>
            <a:ext cx="914400" cy="914400"/>
          </a:xfrm>
          <a:prstGeom prst="rect">
            <a:avLst/>
          </a:prstGeom>
        </p:spPr>
      </p:pic>
      <p:pic>
        <p:nvPicPr>
          <p:cNvPr id="27" name="Graphic 35" descr="Thought bubble">
            <a:extLst>
              <a:ext uri="{FF2B5EF4-FFF2-40B4-BE49-F238E27FC236}">
                <a16:creationId xmlns:a16="http://schemas.microsoft.com/office/drawing/2014/main" id="{7442ADAD-1851-054C-B6BD-75345245D0AB}"/>
              </a:ext>
            </a:extLst>
          </p:cNvPr>
          <p:cNvPicPr>
            <a:picLocks noChangeAspect="1"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8583678" y="4806710"/>
            <a:ext cx="914400" cy="914400"/>
          </a:xfrm>
          <a:prstGeom prst="rect">
            <a:avLst/>
          </a:prstGeom>
        </p:spPr>
      </p:pic>
      <p:pic>
        <p:nvPicPr>
          <p:cNvPr id="28" name="Graphic 37" descr="Speech">
            <a:extLst>
              <a:ext uri="{FF2B5EF4-FFF2-40B4-BE49-F238E27FC236}">
                <a16:creationId xmlns:a16="http://schemas.microsoft.com/office/drawing/2014/main" id="{BE2780E0-E0C6-074B-9AA0-A75E3DE92942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416761" y="3565706"/>
            <a:ext cx="914400" cy="914400"/>
          </a:xfrm>
          <a:prstGeom prst="rect">
            <a:avLst/>
          </a:prstGeom>
        </p:spPr>
      </p:pic>
      <p:pic>
        <p:nvPicPr>
          <p:cNvPr id="29" name="Graphic 39" descr="Atom">
            <a:extLst>
              <a:ext uri="{FF2B5EF4-FFF2-40B4-BE49-F238E27FC236}">
                <a16:creationId xmlns:a16="http://schemas.microsoft.com/office/drawing/2014/main" id="{BDBA72AA-3660-C543-8784-A9630CB04CDD}"/>
              </a:ext>
            </a:extLst>
          </p:cNvPr>
          <p:cNvPicPr>
            <a:picLocks noChangeAspect="1"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1064418" y="2505803"/>
            <a:ext cx="914400" cy="914400"/>
          </a:xfrm>
          <a:prstGeom prst="rect">
            <a:avLst/>
          </a:prstGeom>
        </p:spPr>
      </p:pic>
      <p:pic>
        <p:nvPicPr>
          <p:cNvPr id="30" name="Graphic 41" descr="Test tubes">
            <a:extLst>
              <a:ext uri="{FF2B5EF4-FFF2-40B4-BE49-F238E27FC236}">
                <a16:creationId xmlns:a16="http://schemas.microsoft.com/office/drawing/2014/main" id="{EE42C5C2-C3D4-BD4E-B7F0-C33001E2E5C8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7146709" y="2962319"/>
            <a:ext cx="914400" cy="914400"/>
          </a:xfrm>
          <a:prstGeom prst="rect">
            <a:avLst/>
          </a:prstGeom>
        </p:spPr>
      </p:pic>
      <p:pic>
        <p:nvPicPr>
          <p:cNvPr id="31" name="Graphic 43" descr="Microscope">
            <a:extLst>
              <a:ext uri="{FF2B5EF4-FFF2-40B4-BE49-F238E27FC236}">
                <a16:creationId xmlns:a16="http://schemas.microsoft.com/office/drawing/2014/main" id="{02C32655-97BF-1E4E-BD81-F2C1CE94885F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0992641" y="1386787"/>
            <a:ext cx="914400" cy="914400"/>
          </a:xfrm>
          <a:prstGeom prst="rect">
            <a:avLst/>
          </a:prstGeom>
        </p:spPr>
      </p:pic>
      <p:pic>
        <p:nvPicPr>
          <p:cNvPr id="32" name="Graphic 45" descr="Classroom">
            <a:extLst>
              <a:ext uri="{FF2B5EF4-FFF2-40B4-BE49-F238E27FC236}">
                <a16:creationId xmlns:a16="http://schemas.microsoft.com/office/drawing/2014/main" id="{40078F79-31AC-4948-8FF5-3ED90E65BD6E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985874" y="3683769"/>
            <a:ext cx="1186701" cy="1186701"/>
          </a:xfrm>
          <a:prstGeom prst="rect">
            <a:avLst/>
          </a:prstGeom>
        </p:spPr>
      </p:pic>
      <p:pic>
        <p:nvPicPr>
          <p:cNvPr id="33" name="Graphic 47" descr="Flask">
            <a:extLst>
              <a:ext uri="{FF2B5EF4-FFF2-40B4-BE49-F238E27FC236}">
                <a16:creationId xmlns:a16="http://schemas.microsoft.com/office/drawing/2014/main" id="{44AD63B0-2258-E147-B8B3-8591B8A3764D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626485" y="2432883"/>
            <a:ext cx="914400" cy="914400"/>
          </a:xfrm>
          <a:prstGeom prst="rect">
            <a:avLst/>
          </a:prstGeom>
        </p:spPr>
      </p:pic>
      <p:pic>
        <p:nvPicPr>
          <p:cNvPr id="34" name="Graphic 49" descr="Books">
            <a:extLst>
              <a:ext uri="{FF2B5EF4-FFF2-40B4-BE49-F238E27FC236}">
                <a16:creationId xmlns:a16="http://schemas.microsoft.com/office/drawing/2014/main" id="{DF9D6352-2CCC-1444-A834-B1A78E529506}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8301109" y="1584531"/>
            <a:ext cx="914400" cy="914400"/>
          </a:xfrm>
          <a:prstGeom prst="rect">
            <a:avLst/>
          </a:prstGeom>
        </p:spPr>
      </p:pic>
      <p:pic>
        <p:nvPicPr>
          <p:cNvPr id="35" name="Graphic 51" descr="Graduation cap">
            <a:extLst>
              <a:ext uri="{FF2B5EF4-FFF2-40B4-BE49-F238E27FC236}">
                <a16:creationId xmlns:a16="http://schemas.microsoft.com/office/drawing/2014/main" id="{7863313B-2B16-3649-8E15-AE04C6A53ED0}"/>
              </a:ext>
            </a:extLst>
          </p:cNvPr>
          <p:cNvPicPr>
            <a:picLocks noChangeAspect="1"/>
          </p:cNvPicPr>
          <p:nvPr userDrawn="1"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9765965" y="3572690"/>
            <a:ext cx="914400" cy="914400"/>
          </a:xfrm>
          <a:prstGeom prst="rect">
            <a:avLst/>
          </a:prstGeom>
        </p:spPr>
      </p:pic>
      <p:pic>
        <p:nvPicPr>
          <p:cNvPr id="36" name="Graphic 53" descr="Diploma roll">
            <a:extLst>
              <a:ext uri="{FF2B5EF4-FFF2-40B4-BE49-F238E27FC236}">
                <a16:creationId xmlns:a16="http://schemas.microsoft.com/office/drawing/2014/main" id="{62F30BDA-DACD-BF42-8DE6-E499696F1E8A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8350974" y="2662233"/>
            <a:ext cx="914400" cy="914400"/>
          </a:xfrm>
          <a:prstGeom prst="rect">
            <a:avLst/>
          </a:prstGeom>
        </p:spPr>
      </p:pic>
      <p:pic>
        <p:nvPicPr>
          <p:cNvPr id="37" name="Graphic 55" descr="Woman">
            <a:extLst>
              <a:ext uri="{FF2B5EF4-FFF2-40B4-BE49-F238E27FC236}">
                <a16:creationId xmlns:a16="http://schemas.microsoft.com/office/drawing/2014/main" id="{789C7B07-A7D3-834D-A66D-A93F7332C4C3}"/>
              </a:ext>
            </a:extLst>
          </p:cNvPr>
          <p:cNvPicPr>
            <a:picLocks noChangeAspect="1"/>
          </p:cNvPicPr>
          <p:nvPr userDrawn="1"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1143982" y="4599087"/>
            <a:ext cx="1028781" cy="1028781"/>
          </a:xfrm>
          <a:prstGeom prst="rect">
            <a:avLst/>
          </a:prstGeom>
        </p:spPr>
      </p:pic>
      <p:pic>
        <p:nvPicPr>
          <p:cNvPr id="38" name="Graphic 57" descr="Lightbulb and gear">
            <a:extLst>
              <a:ext uri="{FF2B5EF4-FFF2-40B4-BE49-F238E27FC236}">
                <a16:creationId xmlns:a16="http://schemas.microsoft.com/office/drawing/2014/main" id="{5D6F4F82-38DF-4D41-A105-5DA539A01E86}"/>
              </a:ext>
            </a:extLst>
          </p:cNvPr>
          <p:cNvPicPr>
            <a:picLocks noChangeAspect="1"/>
          </p:cNvPicPr>
          <p:nvPr userDrawn="1"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597798" y="1199387"/>
            <a:ext cx="914400" cy="914400"/>
          </a:xfrm>
          <a:prstGeom prst="rect">
            <a:avLst/>
          </a:prstGeom>
        </p:spPr>
      </p:pic>
      <p:pic>
        <p:nvPicPr>
          <p:cNvPr id="39" name="Graphic 40" descr="Line arrow: Straight">
            <a:extLst>
              <a:ext uri="{FF2B5EF4-FFF2-40B4-BE49-F238E27FC236}">
                <a16:creationId xmlns:a16="http://schemas.microsoft.com/office/drawing/2014/main" id="{7E5AE010-773F-2B43-B401-E57CCB5CD050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flipH="1" flipV="1">
            <a:off x="5660577" y="49401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3F77-2CE9-7D49-9458-1ACF72B5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8" y="1989138"/>
            <a:ext cx="11798620" cy="11723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DA3B-0F22-3848-B468-C8422D79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87" y="3602038"/>
            <a:ext cx="11798619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7841-B012-3F4F-A40A-F73F833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9582-6523-1D44-A4F0-10D045BE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D269-4D51-D242-8BC5-F310E732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554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8AEB-B644-5942-AD1E-621B53CF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00131-EA4E-F247-BD08-565629F59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" y="1989138"/>
            <a:ext cx="11807825" cy="42116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19AF-979E-E64C-BD7F-90FE544F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194E-1BDE-4F4F-9844-8C382C2C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98FB-D470-F24C-9040-6BA593DF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51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ECE6-7A7D-664C-A646-0577ABD5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102836"/>
            <a:ext cx="11799733" cy="7053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8159-490F-9D44-8DE1-C95E41982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8"/>
            <a:ext cx="11807825" cy="421163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81DD2-B40B-6F40-8846-B6C265F6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B0DD2-F15B-0E4C-ACB5-7DEB62EE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EA89-1BE2-0F40-B054-7AB8ACBF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104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6C57-B154-3447-8B55-54316475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0" y="1089026"/>
            <a:ext cx="11798620" cy="719138"/>
          </a:xfrm>
          <a:prstGeom prst="rect">
            <a:avLst/>
          </a:prstGeom>
        </p:spPr>
        <p:txBody>
          <a:bodyPr anchor="b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488A-550B-FD44-870D-6B5F0CA0C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180" y="1987551"/>
            <a:ext cx="5819620" cy="421368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EBD61-1D0E-8247-8181-00E7B3992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987551"/>
            <a:ext cx="5827713" cy="41894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39C4F-0816-E949-A19A-C72D7413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E692D-CAEE-E847-999C-19F61DAB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AC9C-BE73-C946-A793-2A1ADEE0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480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7"/>
            <a:ext cx="5832475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088" y="2314322"/>
            <a:ext cx="5832476" cy="38753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5EA90-3B54-D74E-BE42-B5E34C217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989137"/>
            <a:ext cx="5827713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D7D3D-11B1-CB4C-A33F-C8BC62E3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14322"/>
            <a:ext cx="5827713" cy="38753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509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7"/>
            <a:ext cx="5832475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088" y="2314322"/>
            <a:ext cx="5832476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5EA90-3B54-D74E-BE42-B5E34C217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989137"/>
            <a:ext cx="5827713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D7D3D-11B1-CB4C-A33F-C8BC62E3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14322"/>
            <a:ext cx="5827713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BAF2A61-8083-714B-B6EA-A2C9374A767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0179" y="4418252"/>
            <a:ext cx="5832475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9A49810-6CDC-1940-ABA4-D189C0035A0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0178" y="4650749"/>
            <a:ext cx="5832475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E3FB61-C1CC-E949-B02F-C230B61EC8C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172101" y="4410160"/>
            <a:ext cx="5832475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EEC9536-D82E-1D48-A1FD-3B14AAF76BEA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172100" y="4642657"/>
            <a:ext cx="5832475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357039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177" y="1989137"/>
            <a:ext cx="3735319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0554" y="2314322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BAF2A61-8083-714B-B6EA-A2C9374A767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0178" y="4418252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9A49810-6CDC-1940-ABA4-D189C0035A0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0178" y="4650749"/>
            <a:ext cx="3734562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3D705129-1E26-D543-92A1-EFAF8E911FC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236469" y="1989138"/>
            <a:ext cx="3734137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CA5CD9C-5511-DA4E-8F95-0917EC4C4D0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236846" y="2314323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2D26FB4-A694-EA42-9284-28128210565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236470" y="4418253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2F72328-61B5-6F45-A95F-1C82C2078F2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236470" y="4650750"/>
            <a:ext cx="3734136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F990E76-7FE9-CE42-A7A1-42B9EA1875D7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263521" y="1989139"/>
            <a:ext cx="3734137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70A49019-5474-AF4C-8165-4F90E84BC2B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263898" y="2314324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29B511B-4BFB-E44D-B631-01E01AC6719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263522" y="4418254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C2B29021-5CC6-F44B-BEBD-C14F14FA8A1C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8263522" y="4650751"/>
            <a:ext cx="3734136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94950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8144-9A3F-AC4B-ACA3-2C05BA3F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93" y="1089025"/>
            <a:ext cx="11798620" cy="7191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583CD-F360-AA49-A6B4-38560C66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C4A53-7C48-3846-9C4E-47C297C7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45C61-F597-874B-8F86-E6021962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90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E16DB-0F0F-994D-A403-C9AB95C3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1104756"/>
            <a:ext cx="11798620" cy="70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tabLst>
                <a:tab pos="525463" algn="l"/>
              </a:tabLst>
            </a:pPr>
            <a:r>
              <a:rPr lang="cs-CZ" dirty="0"/>
              <a:t>Kliknutím lze upravit styl.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9CB4-F383-0740-80DE-33C5455C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8" y="1994170"/>
            <a:ext cx="11798620" cy="418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Click to edit Master subtitle style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E389-49B8-6646-8E5E-600A96746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468" y="6356349"/>
            <a:ext cx="947170" cy="302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5C3DE"/>
                </a:solidFill>
              </a:defRPr>
            </a:lvl1pPr>
          </a:lstStyle>
          <a:p>
            <a:r>
              <a:rPr lang="cs-CZ" dirty="0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2F074-0271-8E4C-A0D5-4D84215F5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3505" y="6356351"/>
            <a:ext cx="10145949" cy="312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5C3DE"/>
                </a:solidFill>
              </a:defRPr>
            </a:lvl1pPr>
          </a:lstStyle>
          <a:p>
            <a:r>
              <a:rPr lang="cs-CZ" dirty="0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4753-7DC6-624B-84C7-488F2ABE6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8926" y="6356350"/>
            <a:ext cx="401782" cy="312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5C3DE"/>
                </a:solidFill>
              </a:defRPr>
            </a:lvl1pPr>
          </a:lstStyle>
          <a:p>
            <a:fld id="{E57EA1BE-92D9-9E4F-B3B9-F1A717F85676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C1595A26-5425-3A4B-B2BD-8ADD67DB9F0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16468" y="208419"/>
            <a:ext cx="3695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6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9" r:id="rId2"/>
    <p:sldLayoutId id="2147483669" r:id="rId3"/>
    <p:sldLayoutId id="2147483670" r:id="rId4"/>
    <p:sldLayoutId id="2147483671" r:id="rId5"/>
    <p:sldLayoutId id="2147483672" r:id="rId6"/>
    <p:sldLayoutId id="2147483683" r:id="rId7"/>
    <p:sldLayoutId id="2147483685" r:id="rId8"/>
    <p:sldLayoutId id="2147483673" r:id="rId9"/>
    <p:sldLayoutId id="2147483674" r:id="rId10"/>
    <p:sldLayoutId id="2147483675" r:id="rId11"/>
    <p:sldLayoutId id="2147483676" r:id="rId12"/>
    <p:sldLayoutId id="2147483681" r:id="rId13"/>
    <p:sldLayoutId id="2147483690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05C3DE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21" userDrawn="1">
          <p15:clr>
            <a:srgbClr val="F26B43"/>
          </p15:clr>
        </p15:guide>
        <p15:guide id="3" pos="7559" userDrawn="1">
          <p15:clr>
            <a:srgbClr val="F26B43"/>
          </p15:clr>
        </p15:guide>
        <p15:guide id="4" orient="horz" pos="686" userDrawn="1">
          <p15:clr>
            <a:srgbClr val="F26B43"/>
          </p15:clr>
        </p15:guide>
        <p15:guide id="5" orient="horz" pos="527" userDrawn="1">
          <p15:clr>
            <a:srgbClr val="F26B43"/>
          </p15:clr>
        </p15:guide>
        <p15:guide id="6" orient="horz" pos="1139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733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  <p15:guide id="10" orient="horz" pos="3906" userDrawn="1">
          <p15:clr>
            <a:srgbClr val="F26B43"/>
          </p15:clr>
        </p15:guide>
        <p15:guide id="11" orient="horz" pos="4201" userDrawn="1">
          <p15:clr>
            <a:srgbClr val="F26B43"/>
          </p15:clr>
        </p15:guide>
        <p15:guide id="12" orient="horz" pos="119" userDrawn="1">
          <p15:clr>
            <a:srgbClr val="F26B43"/>
          </p15:clr>
        </p15:guide>
        <p15:guide id="13" pos="824" userDrawn="1">
          <p15:clr>
            <a:srgbClr val="F26B43"/>
          </p15:clr>
        </p15:guide>
        <p15:guide id="14" pos="7197" userDrawn="1">
          <p15:clr>
            <a:srgbClr val="F26B43"/>
          </p15:clr>
        </p15:guide>
        <p15:guide id="15" orient="horz" pos="1253" userDrawn="1">
          <p15:clr>
            <a:srgbClr val="F26B43"/>
          </p15:clr>
        </p15:guide>
        <p15:guide id="16" pos="3795" userDrawn="1">
          <p15:clr>
            <a:srgbClr val="F26B43"/>
          </p15:clr>
        </p15:guide>
        <p15:guide id="17" pos="3885" userDrawn="1">
          <p15:clr>
            <a:srgbClr val="F26B43"/>
          </p15:clr>
        </p15:guide>
        <p15:guide id="18" pos="7310" userDrawn="1">
          <p15:clr>
            <a:srgbClr val="F26B43"/>
          </p15:clr>
        </p15:guide>
        <p15:guide id="19" pos="3092" userDrawn="1">
          <p15:clr>
            <a:srgbClr val="F26B43"/>
          </p15:clr>
        </p15:guide>
        <p15:guide id="20" pos="30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125EE6-B3B9-584D-8AE9-F97A300BF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F406394-021B-1F48-870E-FF4B92765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DB3543-94B5-9540-A9C6-89D5D59C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192057-D677-B841-A507-3E1E7264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7D6F254-6F80-4B4E-848C-6E337A2C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0</a:t>
            </a:fld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E935BB7-E917-3F47-BE50-456D94BE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6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9EA5466-EA04-5F40-8B3D-430DA20B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20/07/2023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DDB3C1C-78A3-FD45-9288-66B6297FA8A9}"/>
              </a:ext>
            </a:extLst>
          </p:cNvPr>
          <p:cNvSpPr/>
          <p:nvPr/>
        </p:nvSpPr>
        <p:spPr>
          <a:xfrm>
            <a:off x="3451860" y="1840230"/>
            <a:ext cx="5280660" cy="707886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cs-CZ" sz="40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Děkuji za pozornost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408D255-5881-3A44-BC2B-29C775205970}"/>
              </a:ext>
            </a:extLst>
          </p:cNvPr>
          <p:cNvSpPr/>
          <p:nvPr/>
        </p:nvSpPr>
        <p:spPr>
          <a:xfrm>
            <a:off x="4858022" y="2948226"/>
            <a:ext cx="2468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Martin Kaleta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7F8F67-1B0E-454C-B97D-8D3558E5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z="12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Srovnání paradigmat strojového učení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C1B493-5082-1F44-8BA5-C2736AC5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41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9060100-3F9D-294E-9E64-0A276098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20/07/2023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0839AD1-486C-9041-A567-3E7340E4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z="12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Srovnání paradigmat strojového učení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C1E2A1-964A-F34C-B66D-B0320767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1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60392E34-2AA5-C513-98F1-FC6FDFBC0ADA}"/>
              </a:ext>
            </a:extLst>
          </p:cNvPr>
          <p:cNvSpPr/>
          <p:nvPr/>
        </p:nvSpPr>
        <p:spPr>
          <a:xfrm>
            <a:off x="1545772" y="2025831"/>
            <a:ext cx="9100456" cy="707886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cs-CZ" sz="40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Srovnání paradigmat strojového učení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ABB34EEA-5E4B-8720-CC1C-4FA4A0BFB12B}"/>
              </a:ext>
            </a:extLst>
          </p:cNvPr>
          <p:cNvSpPr txBox="1">
            <a:spLocks/>
          </p:cNvSpPr>
          <p:nvPr/>
        </p:nvSpPr>
        <p:spPr>
          <a:xfrm>
            <a:off x="192087" y="3054640"/>
            <a:ext cx="11798619" cy="16557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dirty="0"/>
              <a:t>Student, Martin Kaleta</a:t>
            </a:r>
          </a:p>
          <a:p>
            <a:pPr algn="ctr"/>
            <a:r>
              <a:rPr lang="cs-CZ" dirty="0"/>
              <a:t>Vedoucí práce, Ing. Adam Albert</a:t>
            </a:r>
          </a:p>
        </p:txBody>
      </p:sp>
    </p:spTree>
    <p:extLst>
      <p:ext uri="{BB962C8B-B14F-4D97-AF65-F5344CB8AC3E}">
        <p14:creationId xmlns:p14="http://schemas.microsoft.com/office/powerpoint/2010/main" val="33957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AA8F467-3630-59D2-AFE8-9CFA2539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20/07/2023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1F27B85-6A45-9B63-EF80-5F7F73BE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z="12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Srovnání paradigmat strojového učení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808EC5A-7637-63C3-8115-CA131FD9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2</a:t>
            </a:fld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A784DBA0-C9E5-B044-4C2C-0F98C5D2341C}"/>
              </a:ext>
            </a:extLst>
          </p:cNvPr>
          <p:cNvSpPr txBox="1">
            <a:spLocks/>
          </p:cNvSpPr>
          <p:nvPr/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5C3D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cs-CZ" dirty="0"/>
              <a:t>Osnova</a:t>
            </a: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03F0109A-3A0E-AAB4-071B-82F598A1D803}"/>
              </a:ext>
            </a:extLst>
          </p:cNvPr>
          <p:cNvSpPr txBox="1">
            <a:spLocks/>
          </p:cNvSpPr>
          <p:nvPr/>
        </p:nvSpPr>
        <p:spPr>
          <a:xfrm>
            <a:off x="200179" y="1808162"/>
            <a:ext cx="11807825" cy="42116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Cíle práce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Případová studie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Výsledky případové studie</a:t>
            </a:r>
          </a:p>
        </p:txBody>
      </p:sp>
    </p:spTree>
    <p:extLst>
      <p:ext uri="{BB962C8B-B14F-4D97-AF65-F5344CB8AC3E}">
        <p14:creationId xmlns:p14="http://schemas.microsoft.com/office/powerpoint/2010/main" val="287168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9BA8195-D1D6-4CB9-1536-1A2252B7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20/07/2023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A4FCB96-D88A-AE01-898E-FE436414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z="12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Srovnání paradigmat strojového učení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C3572E-873C-9295-F9E0-3E813B55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3</a:t>
            </a:fld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7CBCBA5A-4466-3D99-10F8-6CF2EA44FBC3}"/>
              </a:ext>
            </a:extLst>
          </p:cNvPr>
          <p:cNvSpPr txBox="1">
            <a:spLocks/>
          </p:cNvSpPr>
          <p:nvPr/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5C3D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cs-CZ" dirty="0"/>
              <a:t>Cíle práce</a:t>
            </a:r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90292EF6-277C-3D22-DF6B-5D8E60DA5F8E}"/>
              </a:ext>
            </a:extLst>
          </p:cNvPr>
          <p:cNvSpPr txBox="1">
            <a:spLocks/>
          </p:cNvSpPr>
          <p:nvPr/>
        </p:nvSpPr>
        <p:spPr>
          <a:xfrm>
            <a:off x="285750" y="1989138"/>
            <a:ext cx="11714162" cy="42116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Shrnutí teorie strojového učení v multiagentních systémech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Shrnutí 4 základních paradigmat</a:t>
            </a:r>
            <a:r>
              <a:rPr lang="en-GB" dirty="0"/>
              <a:t> </a:t>
            </a:r>
            <a:r>
              <a:rPr lang="cs-CZ" dirty="0"/>
              <a:t>strojového učení:</a:t>
            </a:r>
          </a:p>
          <a:p>
            <a:pPr lvl="1"/>
            <a:r>
              <a:rPr lang="cs-CZ" sz="2200" dirty="0"/>
              <a:t>Symbolická reprezentace znalostí</a:t>
            </a:r>
          </a:p>
          <a:p>
            <a:pPr lvl="1"/>
            <a:r>
              <a:rPr lang="cs-CZ" sz="2200" dirty="0"/>
              <a:t>Genetické algoritmy</a:t>
            </a:r>
          </a:p>
          <a:p>
            <a:pPr lvl="1"/>
            <a:r>
              <a:rPr lang="cs-CZ" sz="2200" dirty="0"/>
              <a:t>Pravděpodobnost</a:t>
            </a:r>
          </a:p>
          <a:p>
            <a:pPr lvl="1"/>
            <a:r>
              <a:rPr lang="cs-CZ" sz="2200" dirty="0"/>
              <a:t>Umělé neuronové sítě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Implementace, popis a porovnání následujících algoritmů:</a:t>
            </a:r>
          </a:p>
          <a:p>
            <a:pPr marL="687600" lvl="1" indent="-230400"/>
            <a:r>
              <a:rPr lang="cs-CZ" sz="2200" dirty="0"/>
              <a:t>Vytváření hypotézy podle konceptů</a:t>
            </a:r>
          </a:p>
          <a:p>
            <a:pPr marL="687600" lvl="1" indent="-230400"/>
            <a:r>
              <a:rPr lang="cs-CZ" sz="2200" dirty="0"/>
              <a:t>Hledání cesty v bludišti</a:t>
            </a:r>
          </a:p>
          <a:p>
            <a:pPr marL="687600" lvl="1" indent="-230400"/>
            <a:endParaRPr lang="cs-CZ" sz="2200" dirty="0"/>
          </a:p>
        </p:txBody>
      </p:sp>
    </p:spTree>
    <p:extLst>
      <p:ext uri="{BB962C8B-B14F-4D97-AF65-F5344CB8AC3E}">
        <p14:creationId xmlns:p14="http://schemas.microsoft.com/office/powerpoint/2010/main" val="388921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9BA8195-D1D6-4CB9-1536-1A2252B7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20/07/2023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A4FCB96-D88A-AE01-898E-FE436414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z="12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Srovnání paradigmat strojového učení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C3572E-873C-9295-F9E0-3E813B55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4</a:t>
            </a:fld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7CBCBA5A-4466-3D99-10F8-6CF2EA44FBC3}"/>
              </a:ext>
            </a:extLst>
          </p:cNvPr>
          <p:cNvSpPr txBox="1">
            <a:spLocks/>
          </p:cNvSpPr>
          <p:nvPr/>
        </p:nvSpPr>
        <p:spPr>
          <a:xfrm>
            <a:off x="200179" y="1089025"/>
            <a:ext cx="11807825" cy="1126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5C3D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cs-CZ" dirty="0"/>
              <a:t>Případová studie 1/2</a:t>
            </a:r>
          </a:p>
          <a:p>
            <a:r>
              <a:rPr lang="cs-CZ" sz="3000" dirty="0"/>
              <a:t>Vytváření hypotézy podle konceptů</a:t>
            </a: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51252D32-B376-FFB5-CF9A-A064BF6F6062}"/>
              </a:ext>
            </a:extLst>
          </p:cNvPr>
          <p:cNvSpPr txBox="1">
            <a:spLocks/>
          </p:cNvSpPr>
          <p:nvPr/>
        </p:nvSpPr>
        <p:spPr>
          <a:xfrm>
            <a:off x="247010" y="2144712"/>
            <a:ext cx="11714162" cy="42116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AFACBCFD-B5AA-8F49-B28E-4B21C77463F2}"/>
              </a:ext>
            </a:extLst>
          </p:cNvPr>
          <p:cNvSpPr txBox="1">
            <a:spLocks/>
          </p:cNvSpPr>
          <p:nvPr/>
        </p:nvSpPr>
        <p:spPr>
          <a:xfrm>
            <a:off x="305747" y="2379785"/>
            <a:ext cx="11807825" cy="41289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Winstonův algoritmus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Založený na symbolické reprezentaci znalostí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Rozpoznávající reprezentace </a:t>
            </a:r>
            <a:r>
              <a:rPr lang="cs-CZ"/>
              <a:t>tvaru oblouku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Nalezení obecné hypotézy a identifikace příkladů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Vytváření obecné hypotézy pomocí operací:</a:t>
            </a:r>
          </a:p>
          <a:p>
            <a:pPr marL="1028700" lvl="1" indent="-342900"/>
            <a:r>
              <a:rPr lang="cs-CZ" sz="2200" dirty="0"/>
              <a:t>generalizace a specializace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Testování identifikace jednotlivých příkladů</a:t>
            </a:r>
          </a:p>
        </p:txBody>
      </p:sp>
      <p:pic>
        <p:nvPicPr>
          <p:cNvPr id="14" name="Obrázek 13" descr="Obsah obrázku diagram, kruh, řada/pruh, text&#10;&#10;Popis byl vytvořen automaticky">
            <a:extLst>
              <a:ext uri="{FF2B5EF4-FFF2-40B4-BE49-F238E27FC236}">
                <a16:creationId xmlns:a16="http://schemas.microsoft.com/office/drawing/2014/main" id="{1E97B7C5-E507-30D9-9E3F-3CF2EB627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379" y="3379987"/>
            <a:ext cx="4212075" cy="2558555"/>
          </a:xfrm>
          <a:prstGeom prst="rect">
            <a:avLst/>
          </a:prstGeom>
        </p:spPr>
      </p:pic>
      <p:grpSp>
        <p:nvGrpSpPr>
          <p:cNvPr id="16" name="Skupina 15">
            <a:extLst>
              <a:ext uri="{FF2B5EF4-FFF2-40B4-BE49-F238E27FC236}">
                <a16:creationId xmlns:a16="http://schemas.microsoft.com/office/drawing/2014/main" id="{CB51EA96-6F90-2ED2-894A-4031A870287D}"/>
              </a:ext>
            </a:extLst>
          </p:cNvPr>
          <p:cNvGrpSpPr/>
          <p:nvPr/>
        </p:nvGrpSpPr>
        <p:grpSpPr>
          <a:xfrm>
            <a:off x="7376851" y="655067"/>
            <a:ext cx="4412966" cy="1724718"/>
            <a:chOff x="7100782" y="447341"/>
            <a:chExt cx="4718992" cy="1933472"/>
          </a:xfrm>
        </p:grpSpPr>
        <p:grpSp>
          <p:nvGrpSpPr>
            <p:cNvPr id="8" name="Skupina 7">
              <a:extLst>
                <a:ext uri="{FF2B5EF4-FFF2-40B4-BE49-F238E27FC236}">
                  <a16:creationId xmlns:a16="http://schemas.microsoft.com/office/drawing/2014/main" id="{35339C96-C76C-2650-5888-22E7C37F533C}"/>
                </a:ext>
              </a:extLst>
            </p:cNvPr>
            <p:cNvGrpSpPr/>
            <p:nvPr/>
          </p:nvGrpSpPr>
          <p:grpSpPr>
            <a:xfrm>
              <a:off x="7146001" y="447341"/>
              <a:ext cx="4673773" cy="1695752"/>
              <a:chOff x="7090251" y="519018"/>
              <a:chExt cx="4673773" cy="1695752"/>
            </a:xfrm>
          </p:grpSpPr>
          <p:pic>
            <p:nvPicPr>
              <p:cNvPr id="10" name="Obrázek 9" descr="Obsah obrázku skica, diagram, origami, vzor&#10;&#10;Popis byl vytvořen automaticky">
                <a:extLst>
                  <a:ext uri="{FF2B5EF4-FFF2-40B4-BE49-F238E27FC236}">
                    <a16:creationId xmlns:a16="http://schemas.microsoft.com/office/drawing/2014/main" id="{5603FA7F-7FC4-72E1-DA5F-053AEDB1FE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0251" y="519019"/>
                <a:ext cx="1710767" cy="1625694"/>
              </a:xfrm>
              <a:prstGeom prst="rect">
                <a:avLst/>
              </a:prstGeom>
            </p:spPr>
          </p:pic>
          <p:pic>
            <p:nvPicPr>
              <p:cNvPr id="12" name="Obrázek 11" descr="Obsah obrázku skica, diagram, řada/pruh, origami&#10;&#10;Popis byl vytvořen automaticky">
                <a:extLst>
                  <a:ext uri="{FF2B5EF4-FFF2-40B4-BE49-F238E27FC236}">
                    <a16:creationId xmlns:a16="http://schemas.microsoft.com/office/drawing/2014/main" id="{2EE342CB-4A13-2FF0-9A1E-22722B1B8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3865" y="519018"/>
                <a:ext cx="2650159" cy="1695752"/>
              </a:xfrm>
              <a:prstGeom prst="rect">
                <a:avLst/>
              </a:prstGeom>
            </p:spPr>
          </p:pic>
        </p:grpSp>
        <p:sp>
          <p:nvSpPr>
            <p:cNvPr id="13" name="TextovéPole 12">
              <a:extLst>
                <a:ext uri="{FF2B5EF4-FFF2-40B4-BE49-F238E27FC236}">
                  <a16:creationId xmlns:a16="http://schemas.microsoft.com/office/drawing/2014/main" id="{3F5050F9-D703-FDAA-F54F-21EEC17605B1}"/>
                </a:ext>
              </a:extLst>
            </p:cNvPr>
            <p:cNvSpPr txBox="1"/>
            <p:nvPr/>
          </p:nvSpPr>
          <p:spPr>
            <a:xfrm>
              <a:off x="7100782" y="2073036"/>
              <a:ext cx="1778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0" dirty="0"/>
                <a:t>Pozitivní příklady</a:t>
              </a:r>
            </a:p>
          </p:txBody>
        </p: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D61E036E-716A-A75A-B159-406649410AA3}"/>
                </a:ext>
              </a:extLst>
            </p:cNvPr>
            <p:cNvSpPr txBox="1"/>
            <p:nvPr/>
          </p:nvSpPr>
          <p:spPr>
            <a:xfrm>
              <a:off x="9381713" y="2073036"/>
              <a:ext cx="1889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0" dirty="0"/>
                <a:t>Negativní příklady</a:t>
              </a:r>
            </a:p>
          </p:txBody>
        </p:sp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D5122401-7F7D-3D54-523B-CBA0B2E40C43}"/>
              </a:ext>
            </a:extLst>
          </p:cNvPr>
          <p:cNvSpPr txBox="1"/>
          <p:nvPr/>
        </p:nvSpPr>
        <p:spPr>
          <a:xfrm>
            <a:off x="8385641" y="5812624"/>
            <a:ext cx="191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Výsledná hypotéza</a:t>
            </a:r>
          </a:p>
        </p:txBody>
      </p:sp>
    </p:spTree>
    <p:extLst>
      <p:ext uri="{BB962C8B-B14F-4D97-AF65-F5344CB8AC3E}">
        <p14:creationId xmlns:p14="http://schemas.microsoft.com/office/powerpoint/2010/main" val="264184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9BA8195-D1D6-4CB9-1536-1A2252B7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468" y="6356349"/>
            <a:ext cx="947170" cy="30234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cs-CZ" dirty="0"/>
              <a:t>20/07/2023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A4FCB96-D88A-AE01-898E-FE436414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03505" y="6356351"/>
            <a:ext cx="10145949" cy="3127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cs-CZ"/>
              <a:t>Srovnání paradigmat strojového učení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C3572E-873C-9295-F9E0-3E813B55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8926" y="6356350"/>
            <a:ext cx="401782" cy="3127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57EA1BE-92D9-9E4F-B3B9-F1A717F85676}" type="slidenum">
              <a:rPr lang="cs-CZ" smtClean="0"/>
              <a:pPr>
                <a:spcAft>
                  <a:spcPts val="600"/>
                </a:spcAft>
              </a:pPr>
              <a:t>5</a:t>
            </a:fld>
            <a:endParaRPr lang="cs-CZ"/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DCBAA03A-0D38-AC91-1ADA-9229AE3909D5}"/>
              </a:ext>
            </a:extLst>
          </p:cNvPr>
          <p:cNvSpPr txBox="1">
            <a:spLocks/>
          </p:cNvSpPr>
          <p:nvPr/>
        </p:nvSpPr>
        <p:spPr>
          <a:xfrm>
            <a:off x="200179" y="1089025"/>
            <a:ext cx="11807825" cy="1126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5C3D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cs-CZ" dirty="0"/>
              <a:t>Případová studie 1/2</a:t>
            </a:r>
          </a:p>
          <a:p>
            <a:r>
              <a:rPr lang="cs-CZ" sz="3000" dirty="0"/>
              <a:t>Vytváření hypotézy podle konceptů</a:t>
            </a:r>
          </a:p>
        </p:txBody>
      </p:sp>
      <p:pic>
        <p:nvPicPr>
          <p:cNvPr id="6" name="Obrázek 5" descr="Obsah obrázku diagram, skica, Plán, Technický výkres&#10;&#10;Popis byl vytvořen automaticky">
            <a:extLst>
              <a:ext uri="{FF2B5EF4-FFF2-40B4-BE49-F238E27FC236}">
                <a16:creationId xmlns:a16="http://schemas.microsoft.com/office/drawing/2014/main" id="{FAE615FE-21B5-6F0A-2C96-B0BDAF25D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979" y="1184686"/>
            <a:ext cx="5126475" cy="517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9BA8195-D1D6-4CB9-1536-1A2252B7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20/07/2023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A4FCB96-D88A-AE01-898E-FE436414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z="12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Srovnání paradigmat strojového učení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C3572E-873C-9295-F9E0-3E813B55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6</a:t>
            </a:fld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7CBCBA5A-4466-3D99-10F8-6CF2EA44FBC3}"/>
              </a:ext>
            </a:extLst>
          </p:cNvPr>
          <p:cNvSpPr txBox="1">
            <a:spLocks/>
          </p:cNvSpPr>
          <p:nvPr/>
        </p:nvSpPr>
        <p:spPr>
          <a:xfrm>
            <a:off x="200179" y="1089025"/>
            <a:ext cx="11807825" cy="10445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5C3D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cs-CZ" dirty="0"/>
              <a:t>Případová studie 2/2</a:t>
            </a:r>
          </a:p>
          <a:p>
            <a:r>
              <a:rPr lang="cs-CZ" sz="3000" dirty="0"/>
              <a:t>Hledání cesty v bludišti</a:t>
            </a:r>
          </a:p>
        </p:txBody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54EBABC6-3688-9CC4-7995-DB6B3C3034D5}"/>
              </a:ext>
            </a:extLst>
          </p:cNvPr>
          <p:cNvSpPr txBox="1">
            <a:spLocks/>
          </p:cNvSpPr>
          <p:nvPr/>
        </p:nvSpPr>
        <p:spPr>
          <a:xfrm>
            <a:off x="305747" y="2379785"/>
            <a:ext cx="11807825" cy="41289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Založený na principech genetických algoritmů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Hledání cesty mezi 2 body ve čtvercovém bludišti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Vytvoření a vizualizace bludiště pomocí modulu </a:t>
            </a:r>
            <a:r>
              <a:rPr lang="cs-CZ" dirty="0" err="1"/>
              <a:t>Pyamaze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Chromozom jedinců reprezentován ve formě seznamu kroků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Ohodnocení jedinců pomocí Fitness funkce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Operace selekce, křížení a mutace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Postupné generování populací jedinců k dosažení cíle</a:t>
            </a:r>
          </a:p>
        </p:txBody>
      </p:sp>
      <p:pic>
        <p:nvPicPr>
          <p:cNvPr id="8" name="Obrázek 7" descr="Obsah obrázku snímek obrazovky, displej, čtverec, Obdélník&#10;&#10;Popis byl vytvořen automaticky">
            <a:extLst>
              <a:ext uri="{FF2B5EF4-FFF2-40B4-BE49-F238E27FC236}">
                <a16:creationId xmlns:a16="http://schemas.microsoft.com/office/drawing/2014/main" id="{0AA4896C-7961-2ACE-20F0-C21BF966B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245" y="3119605"/>
            <a:ext cx="3174500" cy="323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1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9BA8195-D1D6-4CB9-1536-1A2252B7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468" y="6356349"/>
            <a:ext cx="947170" cy="30234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cs-CZ" dirty="0"/>
              <a:t>20/07/2023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A4FCB96-D88A-AE01-898E-FE436414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03505" y="6356351"/>
            <a:ext cx="10145949" cy="3127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cs-CZ"/>
              <a:t>Srovnání paradigmat strojového učení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C3572E-873C-9295-F9E0-3E813B55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8926" y="6356350"/>
            <a:ext cx="401782" cy="3127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57EA1BE-92D9-9E4F-B3B9-F1A717F85676}" type="slidenum">
              <a:rPr lang="cs-CZ" smtClean="0"/>
              <a:pPr>
                <a:spcAft>
                  <a:spcPts val="600"/>
                </a:spcAft>
              </a:pPr>
              <a:t>7</a:t>
            </a:fld>
            <a:endParaRPr lang="cs-CZ"/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94959E8D-9C51-F720-1FC3-0B91B93D44E0}"/>
              </a:ext>
            </a:extLst>
          </p:cNvPr>
          <p:cNvSpPr txBox="1">
            <a:spLocks/>
          </p:cNvSpPr>
          <p:nvPr/>
        </p:nvSpPr>
        <p:spPr>
          <a:xfrm>
            <a:off x="200179" y="1089025"/>
            <a:ext cx="11807825" cy="10445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5C3D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cs-CZ" dirty="0"/>
              <a:t>Případová studie 2/2</a:t>
            </a:r>
          </a:p>
          <a:p>
            <a:r>
              <a:rPr lang="cs-CZ" sz="3000" dirty="0"/>
              <a:t>Hledání cesty v bludišti</a:t>
            </a:r>
          </a:p>
        </p:txBody>
      </p:sp>
      <p:pic>
        <p:nvPicPr>
          <p:cNvPr id="7" name="Obrázek 6" descr="Obsah obrázku text, diagram, Plán, Technický výkres&#10;&#10;Popis byl vytvořen automaticky">
            <a:extLst>
              <a:ext uri="{FF2B5EF4-FFF2-40B4-BE49-F238E27FC236}">
                <a16:creationId xmlns:a16="http://schemas.microsoft.com/office/drawing/2014/main" id="{EB84A3C1-CEC5-31EA-EAE4-F63000D0F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114" y="1075131"/>
            <a:ext cx="5058382" cy="528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9BA8195-D1D6-4CB9-1536-1A2252B7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20/07/2023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A4FCB96-D88A-AE01-898E-FE436414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z="12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Srovnání paradigmat strojového učení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C3572E-873C-9295-F9E0-3E813B55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8</a:t>
            </a:fld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7CBCBA5A-4466-3D99-10F8-6CF2EA44FBC3}"/>
              </a:ext>
            </a:extLst>
          </p:cNvPr>
          <p:cNvSpPr txBox="1">
            <a:spLocks/>
          </p:cNvSpPr>
          <p:nvPr/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5C3D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cs-CZ" dirty="0"/>
              <a:t>Výsledky případové studie</a:t>
            </a: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426802C7-A2B6-87F2-712E-A63A25DA6E1C}"/>
              </a:ext>
            </a:extLst>
          </p:cNvPr>
          <p:cNvSpPr txBox="1">
            <a:spLocks/>
          </p:cNvSpPr>
          <p:nvPr/>
        </p:nvSpPr>
        <p:spPr>
          <a:xfrm>
            <a:off x="247010" y="1808164"/>
            <a:ext cx="11714162" cy="45481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Naimplementovány a popsány oba algoritmy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Porovnány algoritmy z pohledu jejich přístupů a funkcionality</a:t>
            </a:r>
          </a:p>
          <a:p>
            <a:pPr lvl="1" indent="0">
              <a:buNone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D33FF67E-4008-2544-D68A-8E16F02D8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250108"/>
              </p:ext>
            </p:extLst>
          </p:nvPr>
        </p:nvGraphicFramePr>
        <p:xfrm>
          <a:off x="690053" y="2890603"/>
          <a:ext cx="10759402" cy="3348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566">
                  <a:extLst>
                    <a:ext uri="{9D8B030D-6E8A-4147-A177-3AD203B41FA5}">
                      <a16:colId xmlns:a16="http://schemas.microsoft.com/office/drawing/2014/main" val="3836867779"/>
                    </a:ext>
                  </a:extLst>
                </a:gridCol>
                <a:gridCol w="4680155">
                  <a:extLst>
                    <a:ext uri="{9D8B030D-6E8A-4147-A177-3AD203B41FA5}">
                      <a16:colId xmlns:a16="http://schemas.microsoft.com/office/drawing/2014/main" val="2583748919"/>
                    </a:ext>
                  </a:extLst>
                </a:gridCol>
                <a:gridCol w="4812681">
                  <a:extLst>
                    <a:ext uri="{9D8B030D-6E8A-4147-A177-3AD203B41FA5}">
                      <a16:colId xmlns:a16="http://schemas.microsoft.com/office/drawing/2014/main" val="596478261"/>
                    </a:ext>
                  </a:extLst>
                </a:gridCol>
              </a:tblGrid>
              <a:tr h="315079">
                <a:tc>
                  <a:txBody>
                    <a:bodyPr/>
                    <a:lstStyle/>
                    <a:p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chemeClr val="tx1"/>
                          </a:solidFill>
                        </a:rPr>
                        <a:t>Symbolická reprezentace znalostí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chemeClr val="tx1"/>
                          </a:solidFill>
                        </a:rPr>
                        <a:t>Genetické algoritmy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099575"/>
                  </a:ext>
                </a:extLst>
              </a:tr>
              <a:tr h="124305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>
                          <a:solidFill>
                            <a:schemeClr val="tx1"/>
                          </a:solidFill>
                        </a:rPr>
                        <a:t>Výhody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Jednoduchá interpretovatelnost (čitelnost, pochopitelnost)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Symbolický zápis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Optimalizace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Paralelizace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Procházení široké množiny řešení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867470"/>
                  </a:ext>
                </a:extLst>
              </a:tr>
              <a:tr h="1709196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>
                          <a:solidFill>
                            <a:schemeClr val="tx1"/>
                          </a:solidFill>
                        </a:rPr>
                        <a:t>Nevýhody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V mnoha případech nutnost existence dodatečných informací k učení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Šum v datech, špatně navržená trénovací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Časová a výpočetní náročnost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Návrh vhodné fitness funkce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Horší interpretovatelnost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GA nejsou vždy nejvhodnějším způsobem řešení daného problému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927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31827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" id="{9D2C78AB-A455-E741-85CA-C11055A2E6DB}" vid="{95D3B5E3-3CBF-A545-94D4-D2BA6EC21C90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1_Custom Design</Template>
  <TotalTime>2236</TotalTime>
  <Words>318</Words>
  <Application>Microsoft Office PowerPoint</Application>
  <PresentationFormat>Širokoúhlá obrazovka</PresentationFormat>
  <Paragraphs>101</Paragraphs>
  <Slides>10</Slides>
  <Notes>9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3" baseType="lpstr">
      <vt:lpstr>Arial</vt:lpstr>
      <vt:lpstr>Calibri</vt:lpstr>
      <vt:lpstr>1_Custom Design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Ziovsky Argir</dc:creator>
  <cp:lastModifiedBy>Kaleta Martin</cp:lastModifiedBy>
  <cp:revision>500</cp:revision>
  <dcterms:created xsi:type="dcterms:W3CDTF">2019-09-01T08:00:02Z</dcterms:created>
  <dcterms:modified xsi:type="dcterms:W3CDTF">2023-08-02T14:24:07Z</dcterms:modified>
</cp:coreProperties>
</file>