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5854700" cy="3295650"/>
  <p:notesSz cx="5854700" cy="3295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505" y="471980"/>
            <a:ext cx="4943688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771" y="1045434"/>
            <a:ext cx="5075157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6520" y="1019810"/>
            <a:ext cx="3087370" cy="11703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-635" algn="ctr">
              <a:lnSpc>
                <a:spcPct val="101000"/>
              </a:lnSpc>
              <a:spcBef>
                <a:spcPts val="100"/>
              </a:spcBef>
            </a:pPr>
            <a:r>
              <a:rPr sz="2450" b="1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House </a:t>
            </a:r>
            <a:r>
              <a:rPr sz="2450" b="1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Rent </a:t>
            </a:r>
            <a:r>
              <a:rPr sz="2450" b="1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245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lang="en-US" sz="245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lang="en-US" sz="2450" b="1" spc="85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574" y="451263"/>
            <a:ext cx="146431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00" spc="10" dirty="0"/>
              <a:t>Introduction</a:t>
            </a:r>
            <a:endParaRPr sz="1900"/>
          </a:p>
        </p:txBody>
      </p:sp>
      <p:sp>
        <p:nvSpPr>
          <p:cNvPr id="5" name="object 5"/>
          <p:cNvSpPr txBox="1"/>
          <p:nvPr/>
        </p:nvSpPr>
        <p:spPr>
          <a:xfrm>
            <a:off x="466955" y="886018"/>
            <a:ext cx="1998345" cy="1008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2085" algn="r">
              <a:lnSpc>
                <a:spcPct val="115000"/>
              </a:lnSpc>
              <a:spcBef>
                <a:spcPts val="90"/>
              </a:spcBef>
            </a:pPr>
            <a:r>
              <a:rPr sz="800" spc="-15" dirty="0">
                <a:latin typeface="Verdana" panose="020B0604030504040204"/>
                <a:cs typeface="Verdana" panose="020B0604030504040204"/>
              </a:rPr>
              <a:t>This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senta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xplo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ouse  </a:t>
            </a:r>
            <a:r>
              <a:rPr sz="800" i="1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en</a:t>
            </a:r>
            <a:r>
              <a:rPr sz="800" i="1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i="1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i="1" spc="10" dirty="0">
                <a:latin typeface="Verdana" panose="020B0604030504040204"/>
                <a:cs typeface="Verdana" panose="020B0604030504040204"/>
              </a:rPr>
              <a:t>ic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t</a:t>
            </a:r>
            <a:r>
              <a:rPr sz="800" i="1" spc="10" dirty="0">
                <a:latin typeface="Verdana" panose="020B0604030504040204"/>
                <a:cs typeface="Verdana" panose="020B0604030504040204"/>
              </a:rPr>
              <a:t>ion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i="1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thms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ir 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impact on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accuracy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reliability.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We </a:t>
            </a:r>
            <a:r>
              <a:rPr sz="80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om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us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de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 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ost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app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h 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ptim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dirty="0">
                <a:latin typeface="Verdana" panose="020B0604030504040204"/>
                <a:cs typeface="Verdana" panose="020B0604030504040204"/>
              </a:rPr>
              <a:t>zin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bi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endParaRPr sz="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dic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tin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dirty="0">
                <a:latin typeface="Verdana" panose="020B0604030504040204"/>
                <a:cs typeface="Verdana" panose="020B0604030504040204"/>
              </a:rPr>
              <a:t>ouse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ents.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99" y="448216"/>
            <a:ext cx="1440180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95"/>
              </a:lnSpc>
              <a:spcBef>
                <a:spcPts val="95"/>
              </a:spcBef>
            </a:pPr>
            <a:r>
              <a:rPr sz="1250" dirty="0"/>
              <a:t>Importance</a:t>
            </a:r>
            <a:r>
              <a:rPr sz="1250" spc="-25" dirty="0"/>
              <a:t> </a:t>
            </a:r>
            <a:r>
              <a:rPr sz="1250" spc="10" dirty="0"/>
              <a:t>of</a:t>
            </a:r>
            <a:r>
              <a:rPr sz="1250" spc="-25" dirty="0"/>
              <a:t> </a:t>
            </a:r>
            <a:r>
              <a:rPr sz="1250" spc="-5" dirty="0"/>
              <a:t>Rent</a:t>
            </a:r>
            <a:endParaRPr sz="1250"/>
          </a:p>
          <a:p>
            <a:pPr marR="5080" algn="r">
              <a:lnSpc>
                <a:spcPts val="1495"/>
              </a:lnSpc>
            </a:pPr>
            <a:r>
              <a:rPr sz="1250" spc="-5" dirty="0"/>
              <a:t>Prediction</a:t>
            </a:r>
            <a:endParaRPr sz="1250"/>
          </a:p>
        </p:txBody>
      </p:sp>
      <p:sp>
        <p:nvSpPr>
          <p:cNvPr id="5" name="object 5"/>
          <p:cNvSpPr txBox="1"/>
          <p:nvPr/>
        </p:nvSpPr>
        <p:spPr>
          <a:xfrm>
            <a:off x="489094" y="962239"/>
            <a:ext cx="1981835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 algn="r">
              <a:lnSpc>
                <a:spcPct val="115000"/>
              </a:lnSpc>
              <a:spcBef>
                <a:spcPts val="95"/>
              </a:spcBef>
            </a:pPr>
            <a:r>
              <a:rPr sz="8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cu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ble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edic</a:t>
            </a:r>
            <a:r>
              <a:rPr sz="800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 </a:t>
            </a:r>
            <a:r>
              <a:rPr sz="80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uc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ial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both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lan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ds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nants.  </a:t>
            </a:r>
            <a:r>
              <a:rPr sz="800" spc="-50" dirty="0">
                <a:latin typeface="Verdana" panose="020B0604030504040204"/>
                <a:cs typeface="Verdana" panose="020B0604030504040204"/>
              </a:rPr>
              <a:t>It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dirty="0">
                <a:latin typeface="Verdana" panose="020B0604030504040204"/>
                <a:cs typeface="Verdana" panose="020B0604030504040204"/>
              </a:rPr>
              <a:t>lps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lan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dl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ds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set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om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dirty="0">
                <a:latin typeface="Verdana" panose="020B0604030504040204"/>
                <a:cs typeface="Verdana" panose="020B0604030504040204"/>
              </a:rPr>
              <a:t>et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ents 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ena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ena</a:t>
            </a:r>
            <a:r>
              <a:rPr sz="800" dirty="0">
                <a:latin typeface="Verdana" panose="020B0604030504040204"/>
                <a:cs typeface="Verdana" panose="020B0604030504040204"/>
              </a:rPr>
              <a:t>nts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budget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use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 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lgo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hms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signiﬁcan</a:t>
            </a:r>
            <a:r>
              <a:rPr sz="80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ly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imp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 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precision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trustworthiness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endParaRPr sz="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ed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dirty="0">
                <a:latin typeface="Verdana" panose="020B0604030504040204"/>
                <a:cs typeface="Verdana" panose="020B0604030504040204"/>
              </a:rPr>
              <a:t>ons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65" y="586105"/>
            <a:ext cx="2008505" cy="36449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/>
              <a:t>Algorithm</a:t>
            </a:r>
            <a:r>
              <a:rPr sz="1450" spc="-20" dirty="0"/>
              <a:t> </a:t>
            </a:r>
            <a:r>
              <a:rPr sz="1450" spc="25" dirty="0"/>
              <a:t>Comparison</a:t>
            </a:r>
            <a:endParaRPr sz="1450"/>
          </a:p>
        </p:txBody>
      </p:sp>
      <p:sp>
        <p:nvSpPr>
          <p:cNvPr id="5" name="object 5"/>
          <p:cNvSpPr txBox="1"/>
          <p:nvPr/>
        </p:nvSpPr>
        <p:spPr>
          <a:xfrm>
            <a:off x="456417" y="1114649"/>
            <a:ext cx="195326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 algn="ctr">
              <a:lnSpc>
                <a:spcPct val="115000"/>
              </a:lnSpc>
              <a:spcBef>
                <a:spcPts val="95"/>
              </a:spcBef>
            </a:pPr>
            <a:r>
              <a:rPr sz="800" spc="20" dirty="0">
                <a:latin typeface="Verdana" panose="020B0604030504040204"/>
                <a:cs typeface="Verdana" panose="020B0604030504040204"/>
              </a:rPr>
              <a:t>We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compare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several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popular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prediction</a:t>
            </a:r>
            <a:r>
              <a:rPr sz="8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algorithms</a:t>
            </a:r>
            <a:r>
              <a:rPr lang="en-US" sz="800" spc="-10" dirty="0">
                <a:latin typeface="Verdana" panose="020B0604030504040204"/>
                <a:cs typeface="Verdana" panose="020B0604030504040204"/>
              </a:rPr>
              <a:t> specifically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si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lang="en-US" sz="800" spc="-50" dirty="0">
                <a:latin typeface="Verdana" panose="020B0604030504040204"/>
                <a:cs typeface="Verdana" panose="020B0604030504040204"/>
              </a:rPr>
              <a:t> algorithms</a:t>
            </a:r>
            <a:r>
              <a:rPr sz="800" spc="-80" dirty="0">
                <a:latin typeface="Verdana" panose="020B0604030504040204"/>
                <a:cs typeface="Verdana" panose="020B0604030504040204"/>
              </a:rPr>
              <a:t>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ithm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be 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alua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3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ased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its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, 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eliabil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,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lang="en-US" sz="8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mputati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latin typeface="Verdana" panose="020B0604030504040204"/>
                <a:cs typeface="Verdana" panose="020B0604030504040204"/>
              </a:rPr>
              <a:t>nal</a:t>
            </a:r>
            <a:r>
              <a:rPr lang="en-US" sz="80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efﬁciency.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290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Improving</a:t>
            </a:r>
            <a:r>
              <a:rPr spc="-15" dirty="0"/>
              <a:t> </a:t>
            </a:r>
            <a:r>
              <a:rPr spc="-5" dirty="0"/>
              <a:t>Reliability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384320" y="885548"/>
            <a:ext cx="1908810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eliabil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dic</a:t>
            </a:r>
            <a:r>
              <a:rPr sz="800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ss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nt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ma</a:t>
            </a:r>
            <a:r>
              <a:rPr sz="800" dirty="0">
                <a:latin typeface="Verdana" panose="020B0604030504040204"/>
                <a:cs typeface="Verdana" panose="020B0604030504040204"/>
              </a:rPr>
              <a:t>k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  d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cisi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ns.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W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xp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w  </a:t>
            </a:r>
            <a:r>
              <a:rPr sz="800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ithms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be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ﬁn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-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tun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nha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bi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minimi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z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30" dirty="0">
                <a:latin typeface="Verdana" panose="020B0604030504040204"/>
                <a:cs typeface="Verdana" panose="020B0604030504040204"/>
              </a:rPr>
              <a:t>g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ntin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latin typeface="Verdana" panose="020B0604030504040204"/>
                <a:cs typeface="Verdana" panose="020B0604030504040204"/>
              </a:rPr>
              <a:t>utli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data 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points.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085" y="360045"/>
            <a:ext cx="2887980" cy="7651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noAutofit/>
          </a:bodyPr>
          <a:lstStyle/>
          <a:p>
            <a:pPr marL="226060">
              <a:lnSpc>
                <a:spcPct val="100000"/>
              </a:lnSpc>
              <a:spcBef>
                <a:spcPts val="625"/>
              </a:spcBef>
            </a:pPr>
            <a:r>
              <a:rPr lang="en-US" sz="1850" spc="30" dirty="0">
                <a:solidFill>
                  <a:srgbClr val="FFFFFF"/>
                </a:solidFill>
              </a:rPr>
              <a:t>Machine Learning</a:t>
            </a:r>
            <a:br>
              <a:rPr lang="en-US" sz="1850" spc="30" dirty="0">
                <a:solidFill>
                  <a:srgbClr val="FFFFFF"/>
                </a:solidFill>
              </a:rPr>
            </a:br>
            <a:r>
              <a:rPr lang="en-US" sz="1850" spc="30" dirty="0">
                <a:solidFill>
                  <a:srgbClr val="FFFFFF"/>
                </a:solidFill>
              </a:rPr>
              <a:t>Model</a:t>
            </a:r>
            <a:endParaRPr lang="en-US" sz="1850"/>
          </a:p>
        </p:txBody>
      </p:sp>
      <p:sp>
        <p:nvSpPr>
          <p:cNvPr id="5" name="object 5"/>
          <p:cNvSpPr txBox="1"/>
          <p:nvPr/>
        </p:nvSpPr>
        <p:spPr>
          <a:xfrm>
            <a:off x="2927468" y="1267049"/>
            <a:ext cx="2499360" cy="114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000"/>
              </a:lnSpc>
              <a:spcBef>
                <a:spcPts val="95"/>
              </a:spcBef>
            </a:pPr>
            <a:r>
              <a:rPr sz="800" dirty="0">
                <a:latin typeface="Verdana" panose="020B0604030504040204"/>
                <a:cs typeface="Verdana" panose="020B0604030504040204"/>
              </a:rPr>
              <a:t>This </a:t>
            </a:r>
            <a:r>
              <a:rPr lang="en-US" sz="800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800" dirty="0">
                <a:latin typeface="Verdana" panose="020B0604030504040204"/>
                <a:cs typeface="Verdana" panose="020B0604030504040204"/>
              </a:rPr>
              <a:t> endeavors to perform a thorough comparison of five distinct regression algorithms: Simple Linear Regression (SLR), Support Vector Regression (SVR), Random Forest Regressor (RFR), Decision Tree Regressor (DTR), and Lasso Regression, specifically in the context of residential rental rate prediction.</a:t>
            </a:r>
            <a:endParaRPr sz="8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20" dirty="0"/>
              <a:t>C</a:t>
            </a:r>
            <a:r>
              <a:rPr sz="3200" spc="-15" dirty="0"/>
              <a:t>o</a:t>
            </a:r>
            <a:r>
              <a:rPr sz="3200" spc="30" dirty="0"/>
              <a:t>n</a:t>
            </a:r>
            <a:r>
              <a:rPr sz="3200" spc="85" dirty="0"/>
              <a:t>c</a:t>
            </a:r>
            <a:r>
              <a:rPr sz="3200" spc="15" dirty="0"/>
              <a:t>l</a:t>
            </a:r>
            <a:r>
              <a:rPr sz="3200" spc="25" dirty="0"/>
              <a:t>u</a:t>
            </a:r>
            <a:r>
              <a:rPr sz="3200" spc="5" dirty="0"/>
              <a:t>s</a:t>
            </a:r>
            <a:r>
              <a:rPr sz="3200" spc="-5" dirty="0"/>
              <a:t>i</a:t>
            </a:r>
            <a:r>
              <a:rPr sz="3200" spc="-10" dirty="0"/>
              <a:t>o</a:t>
            </a:r>
            <a:r>
              <a:rPr sz="3200" spc="35" dirty="0"/>
              <a:t>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42262" y="1486916"/>
            <a:ext cx="3161030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800" spc="-35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conclusion,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optimizing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accuracy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reliability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house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rent </a:t>
            </a:r>
            <a:r>
              <a:rPr sz="8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prediction algorithms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</a:t>
            </a:r>
            <a:r>
              <a:rPr sz="800" dirty="0">
                <a:latin typeface="Verdana" panose="020B0604030504040204"/>
                <a:cs typeface="Verdana" panose="020B0604030504040204"/>
              </a:rPr>
              <a:t>crucial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informed decision-making </a:t>
            </a:r>
            <a:r>
              <a:rPr sz="80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real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estate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market.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By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leveraging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advanced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models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hnique</a:t>
            </a:r>
            <a:r>
              <a:rPr sz="800" spc="-80" dirty="0">
                <a:latin typeface="Verdana" panose="020B0604030504040204"/>
                <a:cs typeface="Verdana" panose="020B0604030504040204"/>
              </a:rPr>
              <a:t>s,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gniﬁ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ntly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nhan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cisi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d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trustworthiness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rent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predictions.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802" y="1040114"/>
            <a:ext cx="2294890" cy="9791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-5" dirty="0">
                <a:solidFill>
                  <a:srgbClr val="FFFFFF"/>
                </a:solidFill>
              </a:rPr>
              <a:t>Thanks!</a:t>
            </a:r>
            <a:endParaRPr sz="475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850" b="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50" b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50" b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b="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</a:t>
            </a:r>
            <a:r>
              <a:rPr sz="850" b="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850" b="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50" b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b="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50" b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50" b="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ik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02" y="2130400"/>
            <a:ext cx="103759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8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</a:t>
            </a:r>
            <a:r>
              <a:rPr sz="8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5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8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8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Cambria</vt:lpstr>
      <vt:lpstr>Times New Roman</vt:lpstr>
      <vt:lpstr>Verdana</vt:lpstr>
      <vt:lpstr>Calibri</vt:lpstr>
      <vt:lpstr>Microsoft YaHei</vt:lpstr>
      <vt:lpstr>Arial Unicode MS</vt:lpstr>
      <vt:lpstr>Office Theme</vt:lpstr>
      <vt:lpstr>PowerPoint 演示文稿</vt:lpstr>
      <vt:lpstr>Introduction</vt:lpstr>
      <vt:lpstr>Prediction</vt:lpstr>
      <vt:lpstr>Algorithm Comparison</vt:lpstr>
      <vt:lpstr>Improving Reliability</vt:lpstr>
      <vt:lpstr>Optimizing Accuracy</vt:lpstr>
      <vt:lpstr>Conclusion</vt:lpstr>
      <vt:lpstr>Aryan Singh Kaushik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Aryan Singh Kaushik</cp:lastModifiedBy>
  <cp:revision>1</cp:revision>
  <dcterms:created xsi:type="dcterms:W3CDTF">2023-12-01T06:13:44Z</dcterms:created>
  <dcterms:modified xsi:type="dcterms:W3CDTF">2023-12-01T06:13:44Z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2023-11-30T05:30:00Z</vt:filetime>
  </property>
  <property fmtid="{D5CDD505-2E9C-101B-9397-08002B2CF9AE}" pid="3" name="LastSaved">
    <vt:filetime>2023-12-01T05:30:00Z</vt:filetime>
  </property>
  <property fmtid="{D5CDD505-2E9C-101B-9397-08002B2CF9AE}" pid="4" name="ICV">
    <vt:lpwstr>D7F34E036D3846F1A0D5FAF0AD77517F_12</vt:lpwstr>
  </property>
  <property fmtid="{D5CDD505-2E9C-101B-9397-08002B2CF9AE}" pid="5" name="KSOProductBuildVer">
    <vt:lpwstr>2057-12.2.0.13306</vt:lpwstr>
  </property>
</Properties>
</file>