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7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BD11-3882-4E1B-8690-22612C881071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E8D1A-439B-47AA-A0C0-65B5B9342B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Marcador de Posição do Número do Diapositivo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defTabSz="912765">
              <a:spcBef>
                <a:spcPct val="35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551" indent="-284602" defTabSz="912765">
              <a:spcBef>
                <a:spcPct val="30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807" indent="-227908" defTabSz="912765">
              <a:spcBef>
                <a:spcPct val="35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1428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7623" indent="-226774" defTabSz="912765">
              <a:spcBef>
                <a:spcPct val="40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1072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5707" indent="-226774" defTabSz="912765">
              <a:spcBef>
                <a:spcPct val="20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928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2262" indent="-226774" defTabSz="91276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928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08816" indent="-226774" defTabSz="91276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928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5371" indent="-226774" defTabSz="91276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928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361925" indent="-226774" defTabSz="91276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928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5BE6DD-A4CD-463F-8416-CB966EE051A1}" type="slidenum">
              <a:rPr altLang="en-US" sz="1215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15"/>
          </a:p>
        </p:txBody>
      </p:sp>
      <p:grpSp>
        <p:nvGrpSpPr>
          <p:cNvPr id="100355" name="Group 37"/>
          <p:cNvGrpSpPr>
            <a:grpSpLocks/>
          </p:cNvGrpSpPr>
          <p:nvPr/>
        </p:nvGrpSpPr>
        <p:grpSpPr bwMode="auto">
          <a:xfrm>
            <a:off x="1842636" y="258373"/>
            <a:ext cx="8613321" cy="2425475"/>
            <a:chOff x="-348" y="14"/>
            <a:chExt cx="7596" cy="2139"/>
          </a:xfrm>
        </p:grpSpPr>
        <p:sp>
          <p:nvSpPr>
            <p:cNvPr id="100418" name="Text Box 38"/>
            <p:cNvSpPr txBox="1">
              <a:spLocks noChangeArrowheads="1"/>
            </p:cNvSpPr>
            <p:nvPr/>
          </p:nvSpPr>
          <p:spPr bwMode="auto">
            <a:xfrm>
              <a:off x="-348" y="14"/>
              <a:ext cx="7596" cy="21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4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PT" altLang="ja-JP" sz="1285" u="sng">
                  <a:solidFill>
                    <a:srgbClr val="FF3300"/>
                  </a:solidFill>
                </a:rPr>
                <a:t>ACIDENTE</a:t>
              </a:r>
              <a:br>
                <a:rPr lang="pt-PT" altLang="ja-JP" sz="1285" u="sng">
                  <a:solidFill>
                    <a:srgbClr val="FF3300"/>
                  </a:solidFill>
                </a:rPr>
              </a:br>
              <a:r>
                <a:rPr lang="pt-PT" altLang="ja-JP" sz="1285" b="0"/>
                <a:t>- MANTER A CALMA</a:t>
              </a:r>
              <a:br>
                <a:rPr lang="pt-PT" altLang="ja-JP" sz="1285" b="0"/>
              </a:br>
              <a:r>
                <a:rPr lang="pt-PT" altLang="ja-JP" sz="1285" b="0"/>
                <a:t>- SOCORRER A VÍTIMA</a:t>
              </a:r>
              <a:br>
                <a:rPr lang="pt-PT" altLang="ja-JP" sz="1285" b="0"/>
              </a:br>
              <a:r>
                <a:rPr lang="pt-PT" altLang="ja-JP" sz="1285" b="0"/>
                <a:t>- FAZER O ALERTA – utilizar o telefone de emergência</a:t>
              </a:r>
            </a:p>
            <a:p>
              <a:pPr eaLnBrk="1" hangingPunct="1">
                <a:lnSpc>
                  <a:spcPct val="1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PT" altLang="ja-JP" sz="1285">
                  <a:solidFill>
                    <a:srgbClr val="FF3300"/>
                  </a:solidFill>
                </a:rPr>
                <a:t>	PREVENCIONISTA: 1112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PT" altLang="ja-JP" sz="1285"/>
                <a:t>	</a:t>
              </a:r>
              <a:r>
                <a:rPr lang="pt-PT" altLang="ja-JP" sz="1285" u="sng"/>
                <a:t>Mensagem</a:t>
              </a:r>
              <a:r>
                <a:rPr lang="pt-PT" altLang="ja-JP" sz="1285" b="0" u="sng"/>
                <a:t>:</a:t>
              </a:r>
            </a:p>
            <a:p>
              <a:pPr lvl="3" eaLnBrk="1" hangingPunct="1">
                <a:spcBef>
                  <a:spcPct val="0"/>
                </a:spcBef>
                <a:buClrTx/>
                <a:buFontTx/>
                <a:buChar char="•"/>
              </a:pPr>
              <a:r>
                <a:rPr lang="pt-PT" altLang="ja-JP" sz="1285"/>
                <a:t> Identificar o nº de vítimas, o estado, o local (identificação pilar, caso aplicável).</a:t>
              </a:r>
            </a:p>
            <a:p>
              <a:pPr lvl="3" eaLnBrk="1" hangingPunct="1">
                <a:spcBef>
                  <a:spcPct val="0"/>
                </a:spcBef>
                <a:buClrTx/>
                <a:buFontTx/>
                <a:buChar char="•"/>
              </a:pPr>
              <a:r>
                <a:rPr lang="pt-PT" altLang="ja-JP" sz="1285"/>
                <a:t> Certificar-se de que a mensagem foi correctamente recebida</a:t>
              </a:r>
            </a:p>
            <a:p>
              <a:pPr eaLnBrk="1" hangingPunct="1">
                <a:lnSpc>
                  <a:spcPct val="1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pt-PT" altLang="ja-JP" sz="1285" b="0"/>
                <a:t>- AGUARDAR A CHEGADA DOS  1ºs SOCORROS</a:t>
              </a:r>
              <a:endParaRPr lang="en-US" altLang="en-US" sz="1285" b="0"/>
            </a:p>
          </p:txBody>
        </p:sp>
        <p:graphicFrame>
          <p:nvGraphicFramePr>
            <p:cNvPr id="100419" name="Object 39"/>
            <p:cNvGraphicFramePr>
              <a:graphicFrameLocks noChangeAspect="1"/>
            </p:cNvGraphicFramePr>
            <p:nvPr/>
          </p:nvGraphicFramePr>
          <p:xfrm>
            <a:off x="5747" y="101"/>
            <a:ext cx="798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Photo Editor Photo" r:id="rId3" imgW="1838095" imgH="1457143" progId="MSPhotoEd.3">
                    <p:embed/>
                  </p:oleObj>
                </mc:Choice>
                <mc:Fallback>
                  <p:oleObj name="Photo Editor Photo" r:id="rId3" imgW="1838095" imgH="1457143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7" y="101"/>
                          <a:ext cx="798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0420" name="Picture 43" descr="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" y="73"/>
              <a:ext cx="601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356" name="Text Box 36"/>
          <p:cNvSpPr txBox="1">
            <a:spLocks noChangeArrowheads="1"/>
          </p:cNvSpPr>
          <p:nvPr/>
        </p:nvSpPr>
        <p:spPr bwMode="auto">
          <a:xfrm>
            <a:off x="1842636" y="2818443"/>
            <a:ext cx="8613321" cy="13973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ja-JP" sz="1285" u="sng">
                <a:solidFill>
                  <a:srgbClr val="FF3300"/>
                </a:solidFill>
              </a:rPr>
              <a:t>INCÊNDIO</a:t>
            </a:r>
            <a:r>
              <a:rPr lang="pt-PT" altLang="ja-JP" sz="1285" b="0" u="sng"/>
              <a:t/>
            </a:r>
            <a:br>
              <a:rPr lang="pt-PT" altLang="ja-JP" sz="1285" b="0" u="sng"/>
            </a:br>
            <a:r>
              <a:rPr lang="pt-PT" altLang="ja-JP" sz="1285" b="0"/>
              <a:t>- APAGAR COM OS MEIOS DE 1ª INTERVENÇÃO</a:t>
            </a:r>
            <a:br>
              <a:rPr lang="pt-PT" altLang="ja-JP" sz="1285" b="0"/>
            </a:br>
            <a:r>
              <a:rPr lang="pt-PT" altLang="ja-JP" sz="1285" b="0"/>
              <a:t>- </a:t>
            </a:r>
            <a:r>
              <a:rPr lang="pt-PT" altLang="ja-JP" sz="1285"/>
              <a:t>ALERTAR O PREVENCIONISTA PELO TELEFONE</a:t>
            </a:r>
            <a:r>
              <a:rPr lang="pt-PT" altLang="ja-JP" sz="1285" b="0"/>
              <a:t>: </a:t>
            </a:r>
            <a:r>
              <a:rPr lang="pt-PT" altLang="ja-JP" sz="1285">
                <a:solidFill>
                  <a:srgbClr val="FF3300"/>
                </a:solidFill>
              </a:rPr>
              <a:t>1112</a:t>
            </a:r>
            <a:r>
              <a:rPr lang="pt-PT" altLang="ja-JP" sz="1285"/>
              <a:t/>
            </a:r>
            <a:br>
              <a:rPr lang="pt-PT" altLang="ja-JP" sz="1285"/>
            </a:br>
            <a:r>
              <a:rPr lang="pt-PT" altLang="ja-JP" sz="1285" b="0"/>
              <a:t>- DESLIGAR O EQUIPAMENTO</a:t>
            </a:r>
            <a:br>
              <a:rPr lang="pt-PT" altLang="ja-JP" sz="1285" b="0"/>
            </a:br>
            <a:r>
              <a:rPr lang="pt-PT" altLang="ja-JP" sz="1285" b="0"/>
              <a:t>- SE POSSÍVEL, REMOVER O MATERIAL QUE ALIMENTA A COMBUSTÃO</a:t>
            </a:r>
            <a:br>
              <a:rPr lang="pt-PT" altLang="ja-JP" sz="1285" b="0"/>
            </a:br>
            <a:r>
              <a:rPr lang="pt-PT" altLang="ja-JP" sz="1285" b="0"/>
              <a:t>- PREVENIR A PROPAGAÇÃO DO INCÊNDIO A OUTROS  SECTORES</a:t>
            </a:r>
            <a:endParaRPr lang="en-US" altLang="en-US" sz="1285" b="0"/>
          </a:p>
        </p:txBody>
      </p:sp>
      <p:grpSp>
        <p:nvGrpSpPr>
          <p:cNvPr id="100357" name="Group 2"/>
          <p:cNvGrpSpPr>
            <a:grpSpLocks/>
          </p:cNvGrpSpPr>
          <p:nvPr/>
        </p:nvGrpSpPr>
        <p:grpSpPr bwMode="auto">
          <a:xfrm>
            <a:off x="8874126" y="3095625"/>
            <a:ext cx="1460500" cy="945696"/>
            <a:chOff x="5012" y="1979"/>
            <a:chExt cx="635" cy="453"/>
          </a:xfrm>
        </p:grpSpPr>
        <p:pic>
          <p:nvPicPr>
            <p:cNvPr id="100416" name="Picture 3" descr="http://www.centrotorneiras.pt/img/proteccao/430106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" y="1979"/>
              <a:ext cx="35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417" name="Picture 4" descr="http://touch-fire.pt/images/Ext_02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5" r="31493"/>
            <a:stretch>
              <a:fillRect/>
            </a:stretch>
          </p:blipFill>
          <p:spPr bwMode="auto">
            <a:xfrm>
              <a:off x="5012" y="1979"/>
              <a:ext cx="24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42635" y="4318505"/>
            <a:ext cx="8592911" cy="19488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2A7E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ja-JP" sz="1285" u="sng" dirty="0">
                <a:solidFill>
                  <a:srgbClr val="FF3300"/>
                </a:solidFill>
              </a:rPr>
              <a:t>SIGNIFICADO DOS TOQUES DE SIRENE LIGADOS À EMERGÊNCIA:</a:t>
            </a:r>
          </a:p>
          <a:p>
            <a:pPr>
              <a:lnSpc>
                <a:spcPct val="0"/>
              </a:lnSpc>
              <a:spcBef>
                <a:spcPct val="0"/>
              </a:spcBef>
              <a:buClrTx/>
              <a:buFontTx/>
              <a:buNone/>
            </a:pPr>
            <a:endParaRPr lang="pt-PT" altLang="ja-JP" sz="1285" b="0" dirty="0">
              <a:solidFill>
                <a:srgbClr val="FF3300"/>
              </a:solidFill>
            </a:endParaRPr>
          </a:p>
          <a:p>
            <a:pPr>
              <a:lnSpc>
                <a:spcPct val="19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ja-JP" sz="1285" dirty="0">
                <a:solidFill>
                  <a:srgbClr val="FF3300"/>
                </a:solidFill>
              </a:rPr>
              <a:t>Acidente Grave ou Incêndio</a:t>
            </a:r>
            <a:r>
              <a:rPr lang="pt-PT" altLang="ja-JP" sz="1285" b="0" dirty="0">
                <a:solidFill>
                  <a:srgbClr val="FF3300"/>
                </a:solidFill>
              </a:rPr>
              <a:t> </a:t>
            </a:r>
            <a:endParaRPr lang="pt-PT" altLang="ja-JP" sz="1285" b="0" dirty="0"/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ja-JP" sz="1285" dirty="0">
                <a:solidFill>
                  <a:srgbClr val="FF3300"/>
                </a:solidFill>
              </a:rPr>
              <a:t>Chamada da Equipa de Segunda Intervenção / Brigadas de Incêndio</a:t>
            </a:r>
            <a:r>
              <a:rPr lang="pt-PT" altLang="ja-JP" sz="1285" b="0" dirty="0"/>
              <a:t> </a:t>
            </a:r>
            <a:endParaRPr lang="pt-PT" altLang="ja-JP" sz="1285" b="0" dirty="0">
              <a:solidFill>
                <a:srgbClr val="FF3300"/>
              </a:solidFill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ja-JP" sz="1285" dirty="0">
                <a:solidFill>
                  <a:srgbClr val="FF3300"/>
                </a:solidFill>
              </a:rPr>
              <a:t>Evacuação Geral</a:t>
            </a:r>
            <a:r>
              <a:rPr lang="pt-PT" altLang="ja-JP" sz="1285" b="0" dirty="0"/>
              <a:t> 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ja-JP" sz="1285" dirty="0">
                <a:solidFill>
                  <a:srgbClr val="FF3300"/>
                </a:solidFill>
              </a:rPr>
              <a:t>Retorno ao posto de trabalho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PT" altLang="ja-JP" sz="500" b="0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PT" altLang="ja-JP" sz="500" b="0" dirty="0"/>
          </a:p>
        </p:txBody>
      </p:sp>
      <p:grpSp>
        <p:nvGrpSpPr>
          <p:cNvPr id="100359" name="Grupo 53"/>
          <p:cNvGrpSpPr>
            <a:grpSpLocks/>
          </p:cNvGrpSpPr>
          <p:nvPr/>
        </p:nvGrpSpPr>
        <p:grpSpPr bwMode="auto">
          <a:xfrm>
            <a:off x="4179315" y="4705787"/>
            <a:ext cx="1493384" cy="317500"/>
            <a:chOff x="3130550" y="5289550"/>
            <a:chExt cx="2090738" cy="444500"/>
          </a:xfrm>
        </p:grpSpPr>
        <p:pic>
          <p:nvPicPr>
            <p:cNvPr id="100395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163" y="5289550"/>
              <a:ext cx="287337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96" name="Group 7"/>
            <p:cNvGrpSpPr>
              <a:grpSpLocks/>
            </p:cNvGrpSpPr>
            <p:nvPr/>
          </p:nvGrpSpPr>
          <p:grpSpPr bwMode="auto">
            <a:xfrm>
              <a:off x="3130550" y="5518150"/>
              <a:ext cx="504825" cy="215900"/>
              <a:chOff x="1791" y="3521"/>
              <a:chExt cx="318" cy="136"/>
            </a:xfrm>
          </p:grpSpPr>
          <p:grpSp>
            <p:nvGrpSpPr>
              <p:cNvPr id="100411" name="Group 8"/>
              <p:cNvGrpSpPr>
                <a:grpSpLocks/>
              </p:cNvGrpSpPr>
              <p:nvPr/>
            </p:nvGrpSpPr>
            <p:grpSpPr bwMode="auto">
              <a:xfrm>
                <a:off x="1792" y="3521"/>
                <a:ext cx="272" cy="45"/>
                <a:chOff x="10810" y="10748"/>
                <a:chExt cx="52" cy="14"/>
              </a:xfrm>
            </p:grpSpPr>
            <p:cxnSp>
              <p:nvCxnSpPr>
                <p:cNvPr id="100413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10811" y="10755"/>
                  <a:ext cx="5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414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10863" y="10748"/>
                  <a:ext cx="0" cy="1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415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10810" y="10749"/>
                  <a:ext cx="0" cy="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0412" name="Text Box 12"/>
              <p:cNvSpPr txBox="1">
                <a:spLocks noChangeArrowheads="1"/>
              </p:cNvSpPr>
              <p:nvPr/>
            </p:nvSpPr>
            <p:spPr bwMode="auto">
              <a:xfrm>
                <a:off x="1791" y="3521"/>
                <a:ext cx="31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6125" tIns="26125" rIns="26125" bIns="26125"/>
              <a:lstStyle>
                <a:lvl1pPr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00" b="0"/>
                  <a:t>5s</a:t>
                </a:r>
              </a:p>
            </p:txBody>
          </p:sp>
        </p:grpSp>
        <p:pic>
          <p:nvPicPr>
            <p:cNvPr id="100397" name="Picture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350" y="5291138"/>
              <a:ext cx="285750" cy="22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398" name="Picture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925" y="5289550"/>
              <a:ext cx="287338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99" name="Group 44"/>
            <p:cNvGrpSpPr>
              <a:grpSpLocks/>
            </p:cNvGrpSpPr>
            <p:nvPr/>
          </p:nvGrpSpPr>
          <p:grpSpPr bwMode="auto">
            <a:xfrm>
              <a:off x="3922713" y="5518150"/>
              <a:ext cx="504825" cy="215900"/>
              <a:chOff x="1791" y="3521"/>
              <a:chExt cx="318" cy="136"/>
            </a:xfrm>
          </p:grpSpPr>
          <p:grpSp>
            <p:nvGrpSpPr>
              <p:cNvPr id="100406" name="Group 45"/>
              <p:cNvGrpSpPr>
                <a:grpSpLocks/>
              </p:cNvGrpSpPr>
              <p:nvPr/>
            </p:nvGrpSpPr>
            <p:grpSpPr bwMode="auto">
              <a:xfrm>
                <a:off x="1792" y="3521"/>
                <a:ext cx="272" cy="45"/>
                <a:chOff x="10810" y="10748"/>
                <a:chExt cx="52" cy="14"/>
              </a:xfrm>
            </p:grpSpPr>
            <p:cxnSp>
              <p:nvCxnSpPr>
                <p:cNvPr id="100408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10811" y="10755"/>
                  <a:ext cx="5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409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10863" y="10748"/>
                  <a:ext cx="0" cy="1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410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10810" y="10749"/>
                  <a:ext cx="0" cy="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0407" name="Text Box 49"/>
              <p:cNvSpPr txBox="1">
                <a:spLocks noChangeArrowheads="1"/>
              </p:cNvSpPr>
              <p:nvPr/>
            </p:nvSpPr>
            <p:spPr bwMode="auto">
              <a:xfrm>
                <a:off x="1791" y="3521"/>
                <a:ext cx="31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6125" tIns="26125" rIns="26125" bIns="26125"/>
              <a:lstStyle>
                <a:lvl1pPr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00" b="0"/>
                  <a:t>5s</a:t>
                </a:r>
              </a:p>
            </p:txBody>
          </p:sp>
        </p:grpSp>
        <p:grpSp>
          <p:nvGrpSpPr>
            <p:cNvPr id="100400" name="Group 50"/>
            <p:cNvGrpSpPr>
              <a:grpSpLocks/>
            </p:cNvGrpSpPr>
            <p:nvPr/>
          </p:nvGrpSpPr>
          <p:grpSpPr bwMode="auto">
            <a:xfrm>
              <a:off x="4716463" y="5518150"/>
              <a:ext cx="504825" cy="215900"/>
              <a:chOff x="1791" y="3521"/>
              <a:chExt cx="318" cy="136"/>
            </a:xfrm>
          </p:grpSpPr>
          <p:grpSp>
            <p:nvGrpSpPr>
              <p:cNvPr id="100401" name="Group 51"/>
              <p:cNvGrpSpPr>
                <a:grpSpLocks/>
              </p:cNvGrpSpPr>
              <p:nvPr/>
            </p:nvGrpSpPr>
            <p:grpSpPr bwMode="auto">
              <a:xfrm>
                <a:off x="1792" y="3521"/>
                <a:ext cx="272" cy="45"/>
                <a:chOff x="10810" y="10748"/>
                <a:chExt cx="52" cy="14"/>
              </a:xfrm>
            </p:grpSpPr>
            <p:cxnSp>
              <p:nvCxnSpPr>
                <p:cNvPr id="100403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10811" y="10755"/>
                  <a:ext cx="5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404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10863" y="10748"/>
                  <a:ext cx="0" cy="1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405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10810" y="10749"/>
                  <a:ext cx="0" cy="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0402" name="Text Box 55"/>
              <p:cNvSpPr txBox="1">
                <a:spLocks noChangeArrowheads="1"/>
              </p:cNvSpPr>
              <p:nvPr/>
            </p:nvSpPr>
            <p:spPr bwMode="auto">
              <a:xfrm>
                <a:off x="1791" y="3521"/>
                <a:ext cx="31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6125" tIns="26125" rIns="26125" bIns="26125"/>
              <a:lstStyle>
                <a:lvl1pPr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00" b="0"/>
                  <a:t>5s</a:t>
                </a:r>
              </a:p>
            </p:txBody>
          </p:sp>
        </p:grpSp>
      </p:grpSp>
      <p:grpSp>
        <p:nvGrpSpPr>
          <p:cNvPr id="100360" name="Grupo 75"/>
          <p:cNvGrpSpPr>
            <a:grpSpLocks/>
          </p:cNvGrpSpPr>
          <p:nvPr/>
        </p:nvGrpSpPr>
        <p:grpSpPr bwMode="auto">
          <a:xfrm>
            <a:off x="7271884" y="5132162"/>
            <a:ext cx="360589" cy="316367"/>
            <a:chOff x="6946900" y="5722938"/>
            <a:chExt cx="504825" cy="442912"/>
          </a:xfrm>
        </p:grpSpPr>
        <p:pic>
          <p:nvPicPr>
            <p:cNvPr id="100388" name="Picture 1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925" y="5722938"/>
              <a:ext cx="287338" cy="227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89" name="Group 56"/>
            <p:cNvGrpSpPr>
              <a:grpSpLocks/>
            </p:cNvGrpSpPr>
            <p:nvPr/>
          </p:nvGrpSpPr>
          <p:grpSpPr bwMode="auto">
            <a:xfrm>
              <a:off x="6946900" y="5949950"/>
              <a:ext cx="504825" cy="215900"/>
              <a:chOff x="1791" y="3521"/>
              <a:chExt cx="318" cy="136"/>
            </a:xfrm>
          </p:grpSpPr>
          <p:grpSp>
            <p:nvGrpSpPr>
              <p:cNvPr id="100390" name="Group 57"/>
              <p:cNvGrpSpPr>
                <a:grpSpLocks/>
              </p:cNvGrpSpPr>
              <p:nvPr/>
            </p:nvGrpSpPr>
            <p:grpSpPr bwMode="auto">
              <a:xfrm>
                <a:off x="1792" y="3521"/>
                <a:ext cx="272" cy="45"/>
                <a:chOff x="10810" y="10748"/>
                <a:chExt cx="52" cy="14"/>
              </a:xfrm>
            </p:grpSpPr>
            <p:cxnSp>
              <p:nvCxnSpPr>
                <p:cNvPr id="100392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10811" y="10755"/>
                  <a:ext cx="5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393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10863" y="10748"/>
                  <a:ext cx="0" cy="1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394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10810" y="10749"/>
                  <a:ext cx="0" cy="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0391" name="Text Box 61"/>
              <p:cNvSpPr txBox="1">
                <a:spLocks noChangeArrowheads="1"/>
              </p:cNvSpPr>
              <p:nvPr/>
            </p:nvSpPr>
            <p:spPr bwMode="auto">
              <a:xfrm>
                <a:off x="1791" y="3521"/>
                <a:ext cx="31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6125" tIns="26125" rIns="26125" bIns="26125"/>
              <a:lstStyle>
                <a:lvl1pPr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00" b="0"/>
                  <a:t>5s</a:t>
                </a:r>
              </a:p>
            </p:txBody>
          </p:sp>
        </p:grpSp>
      </p:grpSp>
      <p:grpSp>
        <p:nvGrpSpPr>
          <p:cNvPr id="100361" name="Grupo 83"/>
          <p:cNvGrpSpPr>
            <a:grpSpLocks/>
          </p:cNvGrpSpPr>
          <p:nvPr/>
        </p:nvGrpSpPr>
        <p:grpSpPr bwMode="auto">
          <a:xfrm>
            <a:off x="3379108" y="5397223"/>
            <a:ext cx="1234848" cy="411616"/>
            <a:chOff x="2051050" y="6165850"/>
            <a:chExt cx="1728788" cy="576263"/>
          </a:xfrm>
        </p:grpSpPr>
        <p:grpSp>
          <p:nvGrpSpPr>
            <p:cNvPr id="100370" name="Group 20"/>
            <p:cNvGrpSpPr>
              <a:grpSpLocks/>
            </p:cNvGrpSpPr>
            <p:nvPr/>
          </p:nvGrpSpPr>
          <p:grpSpPr bwMode="auto">
            <a:xfrm>
              <a:off x="2700338" y="6453188"/>
              <a:ext cx="431800" cy="71437"/>
              <a:chOff x="10810" y="10748"/>
              <a:chExt cx="52" cy="14"/>
            </a:xfrm>
          </p:grpSpPr>
          <p:cxnSp>
            <p:nvCxnSpPr>
              <p:cNvPr id="100385" name="AutoShape 6"/>
              <p:cNvCxnSpPr>
                <a:cxnSpLocks noChangeShapeType="1"/>
              </p:cNvCxnSpPr>
              <p:nvPr/>
            </p:nvCxnSpPr>
            <p:spPr bwMode="auto">
              <a:xfrm>
                <a:off x="10811" y="10755"/>
                <a:ext cx="5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386" name="AutoShape 7"/>
              <p:cNvCxnSpPr>
                <a:cxnSpLocks noChangeShapeType="1"/>
              </p:cNvCxnSpPr>
              <p:nvPr/>
            </p:nvCxnSpPr>
            <p:spPr bwMode="auto">
              <a:xfrm>
                <a:off x="10863" y="10748"/>
                <a:ext cx="0" cy="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387" name="AutoShape 8"/>
              <p:cNvCxnSpPr>
                <a:cxnSpLocks noChangeShapeType="1"/>
              </p:cNvCxnSpPr>
              <p:nvPr/>
            </p:nvCxnSpPr>
            <p:spPr bwMode="auto">
              <a:xfrm>
                <a:off x="10810" y="10749"/>
                <a:ext cx="0" cy="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0371" name="Text Box 28"/>
            <p:cNvSpPr txBox="1">
              <a:spLocks noChangeArrowheads="1"/>
            </p:cNvSpPr>
            <p:nvPr/>
          </p:nvSpPr>
          <p:spPr bwMode="auto">
            <a:xfrm>
              <a:off x="2051050" y="6453188"/>
              <a:ext cx="50323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6125" tIns="26125" rIns="26125" bIns="26125"/>
            <a:lstStyle>
              <a:lvl1pPr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0"/>
                <a:t>30s</a:t>
              </a:r>
            </a:p>
          </p:txBody>
        </p:sp>
        <p:grpSp>
          <p:nvGrpSpPr>
            <p:cNvPr id="100372" name="Group 30"/>
            <p:cNvGrpSpPr>
              <a:grpSpLocks/>
            </p:cNvGrpSpPr>
            <p:nvPr/>
          </p:nvGrpSpPr>
          <p:grpSpPr bwMode="auto">
            <a:xfrm>
              <a:off x="3276600" y="6453188"/>
              <a:ext cx="431800" cy="71437"/>
              <a:chOff x="10810" y="10748"/>
              <a:chExt cx="52" cy="14"/>
            </a:xfrm>
          </p:grpSpPr>
          <p:cxnSp>
            <p:nvCxnSpPr>
              <p:cNvPr id="100382" name="AutoShape 6"/>
              <p:cNvCxnSpPr>
                <a:cxnSpLocks noChangeShapeType="1"/>
              </p:cNvCxnSpPr>
              <p:nvPr/>
            </p:nvCxnSpPr>
            <p:spPr bwMode="auto">
              <a:xfrm>
                <a:off x="10811" y="10755"/>
                <a:ext cx="5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383" name="AutoShape 7"/>
              <p:cNvCxnSpPr>
                <a:cxnSpLocks noChangeShapeType="1"/>
              </p:cNvCxnSpPr>
              <p:nvPr/>
            </p:nvCxnSpPr>
            <p:spPr bwMode="auto">
              <a:xfrm>
                <a:off x="10863" y="10748"/>
                <a:ext cx="0" cy="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384" name="AutoShape 8"/>
              <p:cNvCxnSpPr>
                <a:cxnSpLocks noChangeShapeType="1"/>
              </p:cNvCxnSpPr>
              <p:nvPr/>
            </p:nvCxnSpPr>
            <p:spPr bwMode="auto">
              <a:xfrm>
                <a:off x="10810" y="10749"/>
                <a:ext cx="0" cy="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00373" name="Picture 1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100" y="6226175"/>
              <a:ext cx="287338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374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800" y="6226175"/>
              <a:ext cx="287338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75" name="Group 24"/>
            <p:cNvGrpSpPr>
              <a:grpSpLocks/>
            </p:cNvGrpSpPr>
            <p:nvPr/>
          </p:nvGrpSpPr>
          <p:grpSpPr bwMode="auto">
            <a:xfrm>
              <a:off x="2052638" y="6453188"/>
              <a:ext cx="431800" cy="71437"/>
              <a:chOff x="10810" y="10748"/>
              <a:chExt cx="52" cy="14"/>
            </a:xfrm>
          </p:grpSpPr>
          <p:cxnSp>
            <p:nvCxnSpPr>
              <p:cNvPr id="100379" name="AutoShape 6"/>
              <p:cNvCxnSpPr>
                <a:cxnSpLocks noChangeShapeType="1"/>
              </p:cNvCxnSpPr>
              <p:nvPr/>
            </p:nvCxnSpPr>
            <p:spPr bwMode="auto">
              <a:xfrm>
                <a:off x="10811" y="10755"/>
                <a:ext cx="5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380" name="AutoShape 7"/>
              <p:cNvCxnSpPr>
                <a:cxnSpLocks noChangeShapeType="1"/>
              </p:cNvCxnSpPr>
              <p:nvPr/>
            </p:nvCxnSpPr>
            <p:spPr bwMode="auto">
              <a:xfrm>
                <a:off x="10863" y="10748"/>
                <a:ext cx="0" cy="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381" name="AutoShape 8"/>
              <p:cNvCxnSpPr>
                <a:cxnSpLocks noChangeShapeType="1"/>
              </p:cNvCxnSpPr>
              <p:nvPr/>
            </p:nvCxnSpPr>
            <p:spPr bwMode="auto">
              <a:xfrm>
                <a:off x="10810" y="10749"/>
                <a:ext cx="0" cy="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0376" name="Text Box 29"/>
            <p:cNvSpPr txBox="1">
              <a:spLocks noChangeArrowheads="1"/>
            </p:cNvSpPr>
            <p:nvPr/>
          </p:nvSpPr>
          <p:spPr bwMode="auto">
            <a:xfrm>
              <a:off x="2627313" y="6453188"/>
              <a:ext cx="504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6125" tIns="26125" rIns="26125" bIns="26125"/>
            <a:lstStyle>
              <a:lvl1pPr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0"/>
                <a:t>30s</a:t>
              </a:r>
            </a:p>
          </p:txBody>
        </p:sp>
        <p:sp>
          <p:nvSpPr>
            <p:cNvPr id="100377" name="Text Box 34"/>
            <p:cNvSpPr txBox="1">
              <a:spLocks noChangeArrowheads="1"/>
            </p:cNvSpPr>
            <p:nvPr/>
          </p:nvSpPr>
          <p:spPr bwMode="auto">
            <a:xfrm>
              <a:off x="3275013" y="6481763"/>
              <a:ext cx="50482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6125" tIns="26125" rIns="26125" bIns="26125"/>
            <a:lstStyle>
              <a:lvl1pPr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0"/>
                <a:t>30s</a:t>
              </a:r>
            </a:p>
          </p:txBody>
        </p:sp>
        <p:sp>
          <p:nvSpPr>
            <p:cNvPr id="100378" name="Text Box 35"/>
            <p:cNvSpPr txBox="1">
              <a:spLocks noChangeArrowheads="1"/>
            </p:cNvSpPr>
            <p:nvPr/>
          </p:nvSpPr>
          <p:spPr bwMode="auto">
            <a:xfrm>
              <a:off x="3349625" y="6165850"/>
              <a:ext cx="358775" cy="375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3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A2A7E"/>
                </a:buClr>
                <a:buFont typeface="Wingdings" panose="05000000000000000000" pitchFamily="2" charset="2"/>
                <a:buChar char="§"/>
                <a:defRPr sz="1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pt-PT" altLang="en-US" sz="1143"/>
                <a:t>…</a:t>
              </a:r>
              <a:endParaRPr lang="en-US" altLang="en-US" sz="1143"/>
            </a:p>
          </p:txBody>
        </p:sp>
      </p:grpSp>
      <p:grpSp>
        <p:nvGrpSpPr>
          <p:cNvPr id="100362" name="Grupo 102"/>
          <p:cNvGrpSpPr>
            <a:grpSpLocks/>
          </p:cNvGrpSpPr>
          <p:nvPr/>
        </p:nvGrpSpPr>
        <p:grpSpPr bwMode="auto">
          <a:xfrm>
            <a:off x="4304938" y="5879143"/>
            <a:ext cx="360589" cy="316365"/>
            <a:chOff x="6946900" y="5722938"/>
            <a:chExt cx="504825" cy="442912"/>
          </a:xfrm>
        </p:grpSpPr>
        <p:pic>
          <p:nvPicPr>
            <p:cNvPr id="100363" name="Picture 1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925" y="5722938"/>
              <a:ext cx="287338" cy="227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64" name="Group 56"/>
            <p:cNvGrpSpPr>
              <a:grpSpLocks/>
            </p:cNvGrpSpPr>
            <p:nvPr/>
          </p:nvGrpSpPr>
          <p:grpSpPr bwMode="auto">
            <a:xfrm>
              <a:off x="6946900" y="5949950"/>
              <a:ext cx="504825" cy="215900"/>
              <a:chOff x="1791" y="3521"/>
              <a:chExt cx="318" cy="136"/>
            </a:xfrm>
          </p:grpSpPr>
          <p:grpSp>
            <p:nvGrpSpPr>
              <p:cNvPr id="100365" name="Group 57"/>
              <p:cNvGrpSpPr>
                <a:grpSpLocks/>
              </p:cNvGrpSpPr>
              <p:nvPr/>
            </p:nvGrpSpPr>
            <p:grpSpPr bwMode="auto">
              <a:xfrm>
                <a:off x="1792" y="3521"/>
                <a:ext cx="272" cy="45"/>
                <a:chOff x="10810" y="10748"/>
                <a:chExt cx="52" cy="14"/>
              </a:xfrm>
            </p:grpSpPr>
            <p:cxnSp>
              <p:nvCxnSpPr>
                <p:cNvPr id="100367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10811" y="10755"/>
                  <a:ext cx="5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368" name="AutoShape 7"/>
                <p:cNvCxnSpPr>
                  <a:cxnSpLocks noChangeShapeType="1"/>
                </p:cNvCxnSpPr>
                <p:nvPr/>
              </p:nvCxnSpPr>
              <p:spPr bwMode="auto">
                <a:xfrm>
                  <a:off x="10863" y="10748"/>
                  <a:ext cx="0" cy="1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369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10810" y="10749"/>
                  <a:ext cx="0" cy="1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0366" name="Text Box 61"/>
              <p:cNvSpPr txBox="1">
                <a:spLocks noChangeArrowheads="1"/>
              </p:cNvSpPr>
              <p:nvPr/>
            </p:nvSpPr>
            <p:spPr bwMode="auto">
              <a:xfrm>
                <a:off x="1791" y="3521"/>
                <a:ext cx="31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6125" tIns="26125" rIns="26125" bIns="26125"/>
              <a:lstStyle>
                <a:lvl1pPr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A2A7E"/>
                  </a:buClr>
                  <a:buFont typeface="Wingdings" panose="05000000000000000000" pitchFamily="2" charset="2"/>
                  <a:buChar char="§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000" b="0"/>
                  <a:t>10s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8168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Ecrã Panorâmico</PresentationFormat>
  <Paragraphs>23</Paragraphs>
  <Slides>1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Calibri Light</vt:lpstr>
      <vt:lpstr>Tema do Office</vt:lpstr>
      <vt:lpstr>Photo Editor Photo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CARDOSO Andre</dc:creator>
  <cp:lastModifiedBy>CARDOSO Andre</cp:lastModifiedBy>
  <cp:revision>1</cp:revision>
  <dcterms:created xsi:type="dcterms:W3CDTF">2016-07-07T14:05:41Z</dcterms:created>
  <dcterms:modified xsi:type="dcterms:W3CDTF">2016-07-07T14:06:48Z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-2082800539</vt:i4>
  </property>
  <property fmtid="{D5CDD505-2E9C-101B-9397-08002B2CF9AE}" pid="3" name="_NewReviewCycle">
    <vt:lpwstr/>
  </property>
  <property fmtid="{D5CDD505-2E9C-101B-9397-08002B2CF9AE}" pid="4" name="_EmailSubject">
    <vt:lpwstr>Atução em caso de acidente, incidente e toques de evacuação</vt:lpwstr>
  </property>
  <property fmtid="{D5CDD505-2E9C-101B-9397-08002B2CF9AE}" pid="5" name="_AuthorEmail">
    <vt:lpwstr>susana.silva@renault.com</vt:lpwstr>
  </property>
  <property fmtid="{D5CDD505-2E9C-101B-9397-08002B2CF9AE}" pid="6" name="_AuthorEmailDisplayName">
    <vt:lpwstr>SILVA Susana</vt:lpwstr>
  </property>
</Properties>
</file>