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1" r:id="rId2"/>
    <p:sldId id="258" r:id="rId3"/>
  </p:sldIdLst>
  <p:sldSz cx="12192000" cy="6858000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6ACA5-7704-47BB-A7FA-A6C7CFB88D2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D1683-FD87-4D77-B419-2F6321AB2A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47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F25B-0CB1-4A2C-A46A-A17D85FA75D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9A6C2-6E50-486C-875F-2BC59BEA4A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9A6C2-6E50-486C-875F-2BC59BEA4A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8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9A6C2-6E50-486C-875F-2BC59BEA4A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8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DA7D-D192-40BA-8A0E-07FFDDA9249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6BEA-1CD0-4BE3-816B-6C57C2CDE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9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DA7D-D192-40BA-8A0E-07FFDDA9249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6BEA-1CD0-4BE3-816B-6C57C2CDE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4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DA7D-D192-40BA-8A0E-07FFDDA9249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6BEA-1CD0-4BE3-816B-6C57C2CDE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4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DA7D-D192-40BA-8A0E-07FFDDA9249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6BEA-1CD0-4BE3-816B-6C57C2CDE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5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DA7D-D192-40BA-8A0E-07FFDDA9249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6BEA-1CD0-4BE3-816B-6C57C2CDE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3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DA7D-D192-40BA-8A0E-07FFDDA9249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6BEA-1CD0-4BE3-816B-6C57C2CDE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DA7D-D192-40BA-8A0E-07FFDDA9249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6BEA-1CD0-4BE3-816B-6C57C2CDE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8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DA7D-D192-40BA-8A0E-07FFDDA9249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6BEA-1CD0-4BE3-816B-6C57C2CDE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1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DA7D-D192-40BA-8A0E-07FFDDA9249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6BEA-1CD0-4BE3-816B-6C57C2CDE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1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DA7D-D192-40BA-8A0E-07FFDDA9249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6BEA-1CD0-4BE3-816B-6C57C2CDE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0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DA7D-D192-40BA-8A0E-07FFDDA9249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6BEA-1CD0-4BE3-816B-6C57C2CDE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4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8DA7D-D192-40BA-8A0E-07FFDDA9249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16BEA-1CD0-4BE3-816B-6C57C2CDE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3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l="13695" r="13053"/>
          <a:stretch/>
        </p:blipFill>
        <p:spPr>
          <a:xfrm>
            <a:off x="5254043" y="1818775"/>
            <a:ext cx="752249" cy="1026919"/>
          </a:xfrm>
          <a:prstGeom prst="rect">
            <a:avLst/>
          </a:prstGeom>
        </p:spPr>
      </p:pic>
      <p:sp>
        <p:nvSpPr>
          <p:cNvPr id="11" name="Marcador de Posição do Texto 10"/>
          <p:cNvSpPr>
            <a:spLocks noGrp="1"/>
          </p:cNvSpPr>
          <p:nvPr>
            <p:ph type="body" idx="1"/>
          </p:nvPr>
        </p:nvSpPr>
        <p:spPr>
          <a:xfrm>
            <a:off x="237507" y="695821"/>
            <a:ext cx="5760068" cy="346173"/>
          </a:xfrm>
          <a:solidFill>
            <a:schemeClr val="accent4">
              <a:lumMod val="60000"/>
              <a:lumOff val="4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pt-PT" sz="1800" b="0" dirty="0" smtClean="0"/>
              <a:t>COMO SE PROCEDE A EVACUAÇÃO</a:t>
            </a:r>
            <a:endParaRPr lang="en-US" sz="1800" b="0" dirty="0"/>
          </a:p>
        </p:txBody>
      </p:sp>
      <p:sp>
        <p:nvSpPr>
          <p:cNvPr id="12" name="Marcador de Posição de Conteúdo 11"/>
          <p:cNvSpPr>
            <a:spLocks noGrp="1"/>
          </p:cNvSpPr>
          <p:nvPr>
            <p:ph sz="half" idx="2"/>
          </p:nvPr>
        </p:nvSpPr>
        <p:spPr>
          <a:xfrm>
            <a:off x="237500" y="1440605"/>
            <a:ext cx="4942625" cy="1461604"/>
          </a:xfrm>
          <a:ln>
            <a:noFill/>
          </a:ln>
        </p:spPr>
        <p:txBody>
          <a:bodyPr wrap="square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1600" dirty="0" smtClean="0"/>
              <a:t>	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t-BR" sz="1600" dirty="0" smtClean="0"/>
              <a:t>	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600" dirty="0" smtClean="0"/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1600" dirty="0" smtClean="0"/>
              <a:t>Seguidamente os responsáveis de evacuação, GUIAS e CERRA-FILAS, orientam os ocupantes do edifício na evacuação até ao respectivo PONTO DE ENCONTRO . </a:t>
            </a:r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sz="quarter" idx="3"/>
          </p:nvPr>
        </p:nvSpPr>
        <p:spPr>
          <a:xfrm>
            <a:off x="6109852" y="695821"/>
            <a:ext cx="5872349" cy="346173"/>
          </a:xfrm>
          <a:solidFill>
            <a:schemeClr val="bg2"/>
          </a:solidFill>
        </p:spPr>
        <p:txBody>
          <a:bodyPr anchor="ctr" anchorCtr="0">
            <a:normAutofit/>
          </a:bodyPr>
          <a:lstStyle/>
          <a:p>
            <a:r>
              <a:rPr lang="pt-PT" sz="1800" b="0" dirty="0" smtClean="0"/>
              <a:t>FUNÇÃO DOS RESPONSÁVEIS EM CASO DE EMERGÊNCIA</a:t>
            </a:r>
            <a:endParaRPr lang="en-US" sz="1800" b="0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sz="quarter" idx="4"/>
          </p:nvPr>
        </p:nvSpPr>
        <p:spPr>
          <a:xfrm>
            <a:off x="6109852" y="1188402"/>
            <a:ext cx="5872348" cy="5476801"/>
          </a:xfrm>
          <a:ln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/>
          <a:p>
            <a:pPr marL="0" indent="0" algn="just" fontAlgn="base">
              <a:spcBef>
                <a:spcPts val="400"/>
              </a:spcBef>
              <a:buNone/>
            </a:pPr>
            <a:r>
              <a:rPr lang="pt-PT" sz="3500" b="1" dirty="0" smtClean="0"/>
              <a:t>GUIAS</a:t>
            </a:r>
            <a:r>
              <a:rPr lang="pt-PT" sz="3500" i="1" dirty="0" smtClean="0"/>
              <a:t> :</a:t>
            </a:r>
            <a:endParaRPr lang="en-US" sz="4000" dirty="0" smtClean="0"/>
          </a:p>
          <a:p>
            <a:pPr lvl="0" algn="just"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pt-PT" sz="4000" dirty="0" smtClean="0"/>
              <a:t>Têm como função orientar</a:t>
            </a:r>
            <a:r>
              <a:rPr lang="pt-PT" sz="4000" dirty="0"/>
              <a:t>, em sintonia com os </a:t>
            </a:r>
            <a:r>
              <a:rPr lang="pt-PT" sz="4000" dirty="0" smtClean="0"/>
              <a:t>Cerra-Filas</a:t>
            </a:r>
            <a:r>
              <a:rPr lang="pt-PT" sz="4000" dirty="0"/>
              <a:t>, todos os presentes do seu posto de trabalho, até ao ponto de encontro predefinido</a:t>
            </a:r>
            <a:r>
              <a:rPr lang="pt-PT" sz="4000" dirty="0" smtClean="0"/>
              <a:t>;</a:t>
            </a:r>
            <a:endParaRPr lang="en-US" sz="4000" dirty="0"/>
          </a:p>
          <a:p>
            <a:pPr lvl="0" algn="just"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pt-PT" sz="4000" dirty="0" smtClean="0"/>
              <a:t>Devem informar </a:t>
            </a:r>
            <a:r>
              <a:rPr lang="pt-PT" sz="4000" dirty="0"/>
              <a:t>eventuais visitantes ou pessoal em trânsito, desde que na altura estejam no seu trajeto, da porta mais próxima para que devem evacuar</a:t>
            </a:r>
            <a:r>
              <a:rPr lang="pt-PT" sz="4000" dirty="0" smtClean="0"/>
              <a:t>;</a:t>
            </a:r>
            <a:endParaRPr lang="en-US" sz="4000" dirty="0"/>
          </a:p>
          <a:p>
            <a:pPr lvl="0" algn="just"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pt-PT" sz="4000" dirty="0" smtClean="0"/>
              <a:t>Devem garantir </a:t>
            </a:r>
            <a:r>
              <a:rPr lang="pt-PT" sz="4000" dirty="0"/>
              <a:t>uma evacuação em “</a:t>
            </a:r>
            <a:r>
              <a:rPr lang="pt-PT" sz="4000" dirty="0" smtClean="0"/>
              <a:t>fila-indiana</a:t>
            </a:r>
            <a:r>
              <a:rPr lang="pt-PT" sz="4000" dirty="0"/>
              <a:t>”, durante todo o trajeto nas linhas de circulação. </a:t>
            </a:r>
            <a:endParaRPr lang="pt-BR" sz="4000" dirty="0" smtClean="0"/>
          </a:p>
          <a:p>
            <a:pPr marL="0" indent="0" algn="just" fontAlgn="base">
              <a:spcBef>
                <a:spcPts val="400"/>
              </a:spcBef>
              <a:buNone/>
            </a:pPr>
            <a:r>
              <a:rPr lang="pt-PT" sz="3500" b="1" dirty="0" smtClean="0"/>
              <a:t>CERRA- FILAS:</a:t>
            </a:r>
            <a:endParaRPr lang="en-US" sz="2900" b="1" dirty="0" smtClean="0"/>
          </a:p>
          <a:p>
            <a:pPr lvl="0" algn="just"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pt-PT" sz="4000" dirty="0" smtClean="0"/>
              <a:t>É responsável </a:t>
            </a:r>
            <a:r>
              <a:rPr lang="pt-PT" sz="4000" dirty="0"/>
              <a:t>pela coordenação da evacuação do pessoal do seu sector, só abandona o local após certificar-se, que toda a gente interpretou o sinal sonoro de evacuação</a:t>
            </a:r>
            <a:r>
              <a:rPr lang="pt-PT" sz="4000" dirty="0" smtClean="0"/>
              <a:t>;</a:t>
            </a:r>
            <a:endParaRPr lang="en-US" sz="4000" dirty="0"/>
          </a:p>
          <a:p>
            <a:pPr lvl="0" algn="just"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pt-PT" sz="4000" dirty="0"/>
              <a:t>Após executada a saída deve contactar o Inspetor do seu sector, caso exista, para se informar de </a:t>
            </a:r>
            <a:r>
              <a:rPr lang="pt-PT" sz="4000" dirty="0" smtClean="0"/>
              <a:t>anomalias </a:t>
            </a:r>
            <a:r>
              <a:rPr lang="pt-PT" sz="4000" dirty="0"/>
              <a:t>constatadas por este, e agir em conformidade</a:t>
            </a:r>
            <a:r>
              <a:rPr lang="pt-PT" sz="4000" dirty="0" smtClean="0"/>
              <a:t>;</a:t>
            </a:r>
            <a:r>
              <a:rPr lang="pt-PT" sz="4000" dirty="0"/>
              <a:t> </a:t>
            </a:r>
            <a:endParaRPr lang="pt-PT" sz="4000" dirty="0" smtClean="0"/>
          </a:p>
          <a:p>
            <a:pPr marL="0" indent="0" algn="just">
              <a:spcBef>
                <a:spcPts val="400"/>
              </a:spcBef>
              <a:buNone/>
            </a:pPr>
            <a:r>
              <a:rPr lang="pt-BR" sz="4000" dirty="0" smtClean="0"/>
              <a:t>Logo após a evacuação, os responsáveis, devem  recolher informações necessárias a transmitir ao Delegado de Segurança, como:</a:t>
            </a:r>
          </a:p>
          <a:p>
            <a:pPr algn="just">
              <a:spcBef>
                <a:spcPts val="400"/>
              </a:spcBef>
            </a:pPr>
            <a:r>
              <a:rPr lang="pt-BR" sz="4000" dirty="0" smtClean="0"/>
              <a:t>Contagem do número de pessoas presentes nos pontos de encontro, </a:t>
            </a:r>
            <a:r>
              <a:rPr lang="pt-PT" sz="4000" dirty="0" smtClean="0"/>
              <a:t>distinguindo entre pessoal do seu sector,</a:t>
            </a:r>
            <a:r>
              <a:rPr lang="en-US" sz="4000" dirty="0" smtClean="0"/>
              <a:t> </a:t>
            </a:r>
            <a:r>
              <a:rPr lang="pt-PT" sz="4000" dirty="0" smtClean="0"/>
              <a:t>pessoal estranho ao sector,</a:t>
            </a:r>
            <a:r>
              <a:rPr lang="en-US" sz="4000" dirty="0" smtClean="0"/>
              <a:t> </a:t>
            </a:r>
            <a:r>
              <a:rPr lang="pt-PT" sz="4000" dirty="0" smtClean="0"/>
              <a:t>visitantes externos à Fábrica;</a:t>
            </a:r>
          </a:p>
          <a:p>
            <a:pPr algn="just">
              <a:spcBef>
                <a:spcPts val="400"/>
              </a:spcBef>
            </a:pPr>
            <a:r>
              <a:rPr lang="pt-BR" sz="4000" dirty="0" smtClean="0"/>
              <a:t>Anómalias constatadas para comunicar às equipas de segunda intervenção e/ou bombeiros.</a:t>
            </a:r>
          </a:p>
          <a:p>
            <a:pPr marL="0" indent="0" algn="just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sz="4000" b="1" dirty="0" smtClean="0"/>
              <a:t>Número </a:t>
            </a:r>
            <a:r>
              <a:rPr lang="pt-BR" sz="4000" b="1" dirty="0"/>
              <a:t>do Prevencionista : </a:t>
            </a:r>
            <a:r>
              <a:rPr lang="pt-BR" sz="4000" b="1" dirty="0" smtClean="0"/>
              <a:t>1112</a:t>
            </a:r>
            <a:endParaRPr lang="pt-BR" sz="4000" dirty="0"/>
          </a:p>
          <a:p>
            <a:pPr marL="0" indent="0" algn="just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sz="4000" b="1" dirty="0" smtClean="0"/>
              <a:t>Retorno </a:t>
            </a:r>
            <a:r>
              <a:rPr lang="pt-BR" sz="4000" b="1" dirty="0"/>
              <a:t>ao posto de trabalho:</a:t>
            </a:r>
          </a:p>
          <a:p>
            <a:pPr algn="just">
              <a:spcBef>
                <a:spcPts val="400"/>
              </a:spcBef>
            </a:pPr>
            <a:r>
              <a:rPr lang="pt-BR" sz="4000" dirty="0"/>
              <a:t>1 Toque contínuo durante 10 </a:t>
            </a:r>
            <a:r>
              <a:rPr lang="pt-BR" sz="4000" dirty="0" smtClean="0"/>
              <a:t>segundos.     </a:t>
            </a:r>
            <a:endParaRPr lang="pt-BR" sz="4000" dirty="0"/>
          </a:p>
          <a:p>
            <a:pPr marL="0" indent="0" algn="just">
              <a:spcBef>
                <a:spcPts val="400"/>
              </a:spcBef>
              <a:buNone/>
            </a:pPr>
            <a:endParaRPr lang="pt-BR" sz="4000" b="1" dirty="0"/>
          </a:p>
        </p:txBody>
      </p:sp>
      <p:sp>
        <p:nvSpPr>
          <p:cNvPr id="16" name="Marcador de Posição de Conteúdo 11"/>
          <p:cNvSpPr txBox="1">
            <a:spLocks/>
          </p:cNvSpPr>
          <p:nvPr/>
        </p:nvSpPr>
        <p:spPr>
          <a:xfrm>
            <a:off x="237501" y="3484687"/>
            <a:ext cx="5760069" cy="31805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pt-BR" sz="1600" dirty="0" smtClean="0"/>
              <a:t>Mantenha a calma;</a:t>
            </a:r>
          </a:p>
          <a:p>
            <a:pPr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pt-BR" sz="1600" dirty="0" smtClean="0"/>
              <a:t>Feche as janelas ao sair do gabinete e feche a porta;</a:t>
            </a:r>
          </a:p>
          <a:p>
            <a:pPr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pt-BR" sz="1600" dirty="0" smtClean="0"/>
              <a:t>Desligue o equipamento;</a:t>
            </a:r>
          </a:p>
          <a:p>
            <a:pPr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pt-BR" sz="1600" dirty="0" smtClean="0"/>
              <a:t>Saia de forma organizada de acordo com a instrução, sempre em “fila-indiana”. </a:t>
            </a:r>
            <a:r>
              <a:rPr lang="pt-BR" sz="1600" b="1" dirty="0" smtClean="0">
                <a:solidFill>
                  <a:srgbClr val="C00000"/>
                </a:solidFill>
              </a:rPr>
              <a:t>NÃO CORRA</a:t>
            </a:r>
            <a:r>
              <a:rPr lang="pt-BR" sz="1600" b="1" dirty="0" smtClean="0"/>
              <a:t>; </a:t>
            </a:r>
          </a:p>
          <a:p>
            <a:pPr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pt-BR" sz="1600" dirty="0" smtClean="0"/>
              <a:t>Não volte atrás;</a:t>
            </a:r>
          </a:p>
          <a:p>
            <a:pPr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pt-BR" sz="1600" dirty="0" smtClean="0"/>
              <a:t>Não pare na porta da saída;</a:t>
            </a:r>
          </a:p>
          <a:p>
            <a:pPr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pt-BR" sz="1600" dirty="0" smtClean="0"/>
              <a:t>Ajudar os que necessitam devido a problemas de saúde ou lesões derivadas do sinistro;</a:t>
            </a:r>
          </a:p>
          <a:p>
            <a:pPr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pt-BR" sz="1600" dirty="0" smtClean="0"/>
              <a:t>Dirija-se para o ponto de encontro, para se apurar que não falta ninguém;</a:t>
            </a:r>
          </a:p>
          <a:p>
            <a:pPr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pt-PT" sz="1600" dirty="0" smtClean="0"/>
              <a:t>No caso de não se encontrar na zona da UET à qual pertence, acompanhar a evacuação da zona onde se encontra. </a:t>
            </a:r>
            <a:endParaRPr lang="pt-BR" sz="1600" dirty="0" smtClean="0"/>
          </a:p>
        </p:txBody>
      </p:sp>
      <p:sp>
        <p:nvSpPr>
          <p:cNvPr id="17" name="Marcador de Posição do Texto 12"/>
          <p:cNvSpPr txBox="1">
            <a:spLocks/>
          </p:cNvSpPr>
          <p:nvPr/>
        </p:nvSpPr>
        <p:spPr>
          <a:xfrm>
            <a:off x="237501" y="2992104"/>
            <a:ext cx="5760069" cy="346173"/>
          </a:xfrm>
          <a:prstGeom prst="rect">
            <a:avLst/>
          </a:prstGeom>
          <a:solidFill>
            <a:srgbClr val="ED6F11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800" b="0" dirty="0" smtClean="0"/>
              <a:t>NORMAS DE EVACUAÇÃO</a:t>
            </a:r>
            <a:endParaRPr lang="en-US" sz="1800" b="0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26715">
            <a:off x="964382" y="1463977"/>
            <a:ext cx="1111805" cy="56119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500" y="147409"/>
            <a:ext cx="4585105" cy="402002"/>
          </a:xfrm>
        </p:spPr>
        <p:txBody>
          <a:bodyPr>
            <a:normAutofit/>
          </a:bodyPr>
          <a:lstStyle/>
          <a:p>
            <a:r>
              <a:rPr lang="pt-PT" sz="1800" b="1" dirty="0" smtClean="0"/>
              <a:t>REGRAS DE EVACUAÇÃO DE EMERGÊNCIA</a:t>
            </a:r>
            <a:endParaRPr lang="en-US" sz="18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237500" y="1056812"/>
            <a:ext cx="558485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A ordem de evacuação será dada por um alarme de evacuação: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pic>
        <p:nvPicPr>
          <p:cNvPr id="22" name="Picture 5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335" y="1494287"/>
            <a:ext cx="287338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035" y="1494287"/>
            <a:ext cx="287338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67"/>
          <p:cNvSpPr txBox="1">
            <a:spLocks noChangeArrowheads="1"/>
          </p:cNvSpPr>
          <p:nvPr/>
        </p:nvSpPr>
        <p:spPr bwMode="auto">
          <a:xfrm>
            <a:off x="2224285" y="1721299"/>
            <a:ext cx="5032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226" eaLnBrk="1" hangingPunct="1"/>
            <a:r>
              <a:rPr lang="en-US" altLang="en-US" sz="1400" dirty="0">
                <a:solidFill>
                  <a:prstClr val="black"/>
                </a:solidFill>
                <a:cs typeface="Arial" charset="0"/>
              </a:rPr>
              <a:t>30s</a:t>
            </a:r>
          </a:p>
        </p:txBody>
      </p:sp>
      <p:sp>
        <p:nvSpPr>
          <p:cNvPr id="25" name="Text Box 68"/>
          <p:cNvSpPr txBox="1">
            <a:spLocks noChangeArrowheads="1"/>
          </p:cNvSpPr>
          <p:nvPr/>
        </p:nvSpPr>
        <p:spPr bwMode="auto">
          <a:xfrm>
            <a:off x="2865122" y="1728484"/>
            <a:ext cx="504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226" eaLnBrk="1" hangingPunct="1"/>
            <a:r>
              <a:rPr lang="en-US" altLang="en-US" sz="1400" dirty="0">
                <a:solidFill>
                  <a:prstClr val="black"/>
                </a:solidFill>
                <a:cs typeface="Arial" charset="0"/>
              </a:rPr>
              <a:t>30s</a:t>
            </a:r>
          </a:p>
        </p:txBody>
      </p:sp>
      <p:sp>
        <p:nvSpPr>
          <p:cNvPr id="26" name="Text Box 73"/>
          <p:cNvSpPr txBox="1">
            <a:spLocks noChangeArrowheads="1"/>
          </p:cNvSpPr>
          <p:nvPr/>
        </p:nvSpPr>
        <p:spPr bwMode="auto">
          <a:xfrm>
            <a:off x="3897001" y="1728484"/>
            <a:ext cx="54271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226" eaLnBrk="1" hangingPunct="1"/>
            <a:r>
              <a:rPr lang="en-US" altLang="en-US" sz="1400" dirty="0">
                <a:solidFill>
                  <a:prstClr val="black"/>
                </a:solidFill>
                <a:cs typeface="Arial" charset="0"/>
              </a:rPr>
              <a:t>30s</a:t>
            </a:r>
          </a:p>
        </p:txBody>
      </p:sp>
      <p:sp>
        <p:nvSpPr>
          <p:cNvPr id="27" name="Text Box 74"/>
          <p:cNvSpPr txBox="1">
            <a:spLocks noChangeArrowheads="1"/>
          </p:cNvSpPr>
          <p:nvPr/>
        </p:nvSpPr>
        <p:spPr bwMode="auto">
          <a:xfrm>
            <a:off x="3983765" y="1353804"/>
            <a:ext cx="38570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226" eaLnBrk="1" hangingPunct="1">
              <a:spcBef>
                <a:spcPct val="50000"/>
              </a:spcBef>
            </a:pPr>
            <a:r>
              <a:rPr lang="pt-PT" altLang="en-US" sz="1600" b="1" dirty="0">
                <a:solidFill>
                  <a:prstClr val="black"/>
                </a:solidFill>
                <a:cs typeface="Arial" charset="0"/>
              </a:rPr>
              <a:t>…</a:t>
            </a:r>
            <a:endParaRPr lang="en-US" altLang="en-US" sz="1600" b="1" dirty="0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28" name="Picture 5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85" y="1494286"/>
            <a:ext cx="287338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68"/>
          <p:cNvSpPr txBox="1">
            <a:spLocks noChangeArrowheads="1"/>
          </p:cNvSpPr>
          <p:nvPr/>
        </p:nvSpPr>
        <p:spPr bwMode="auto">
          <a:xfrm>
            <a:off x="3413001" y="1721299"/>
            <a:ext cx="504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226" eaLnBrk="1" hangingPunct="1"/>
            <a:r>
              <a:rPr lang="en-US" altLang="en-US" sz="1400" dirty="0">
                <a:solidFill>
                  <a:prstClr val="black"/>
                </a:solidFill>
                <a:cs typeface="Arial" charset="0"/>
              </a:rPr>
              <a:t>30s</a:t>
            </a:r>
          </a:p>
        </p:txBody>
      </p:sp>
      <p:grpSp>
        <p:nvGrpSpPr>
          <p:cNvPr id="30" name="Groupe 21"/>
          <p:cNvGrpSpPr>
            <a:grpSpLocks noChangeAspect="1"/>
          </p:cNvGrpSpPr>
          <p:nvPr/>
        </p:nvGrpSpPr>
        <p:grpSpPr>
          <a:xfrm>
            <a:off x="10362200" y="263703"/>
            <a:ext cx="1620000" cy="169413"/>
            <a:chOff x="7712075" y="4803775"/>
            <a:chExt cx="1214438" cy="127001"/>
          </a:xfrm>
        </p:grpSpPr>
        <p:sp>
          <p:nvSpPr>
            <p:cNvPr id="31" name="Freeform 5"/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6"/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8"/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9"/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10"/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11"/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12"/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13"/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14"/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15"/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16"/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17"/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pic>
        <p:nvPicPr>
          <p:cNvPr id="44" name="Picture 5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95" y="6350988"/>
            <a:ext cx="287338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 Box 67"/>
          <p:cNvSpPr txBox="1">
            <a:spLocks noChangeArrowheads="1"/>
          </p:cNvSpPr>
          <p:nvPr/>
        </p:nvSpPr>
        <p:spPr bwMode="auto">
          <a:xfrm>
            <a:off x="9994705" y="6306551"/>
            <a:ext cx="5032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226" eaLnBrk="1" hangingPunct="1"/>
            <a:r>
              <a:rPr lang="en-US" altLang="en-US" sz="1400" dirty="0">
                <a:solidFill>
                  <a:prstClr val="black"/>
                </a:solidFill>
                <a:cs typeface="Arial" charset="0"/>
              </a:rPr>
              <a:t>1</a:t>
            </a:r>
            <a:r>
              <a:rPr lang="en-US" altLang="en-US" sz="1400" dirty="0" smtClean="0">
                <a:solidFill>
                  <a:prstClr val="black"/>
                </a:solidFill>
                <a:cs typeface="Arial" charset="0"/>
              </a:rPr>
              <a:t>0s</a:t>
            </a:r>
            <a:endParaRPr lang="en-US" altLang="en-US" sz="140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3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94" y="100013"/>
            <a:ext cx="1790320" cy="21307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7439280" y="6141770"/>
            <a:ext cx="103714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Legenda: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21" y="0"/>
            <a:ext cx="10516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145</Words>
  <Application>Microsoft Office PowerPoint</Application>
  <PresentationFormat>Ecrã Panorâmico</PresentationFormat>
  <Paragraphs>40</Paragraphs>
  <Slides>2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REGRAS DE EVACUAÇÃO DE EMERGÊNCIA</vt:lpstr>
      <vt:lpstr>Apresentação do PowerPoint</vt:lpstr>
    </vt:vector>
  </TitlesOfParts>
  <Company>ALLIANCE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</dc:title>
  <dc:creator>MARTINS Prata</dc:creator>
  <cp:lastModifiedBy>SILVA Susana</cp:lastModifiedBy>
  <cp:revision>40</cp:revision>
  <cp:lastPrinted>2015-10-08T07:24:47Z</cp:lastPrinted>
  <dcterms:created xsi:type="dcterms:W3CDTF">2015-10-06T08:55:32Z</dcterms:created>
  <dcterms:modified xsi:type="dcterms:W3CDTF">2016-06-13T17:02:41Z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138401464</vt:i4>
  </property>
  <property fmtid="{D5CDD505-2E9C-101B-9397-08002B2CF9AE}" pid="3" name="_NewReviewCycle">
    <vt:lpwstr/>
  </property>
  <property fmtid="{D5CDD505-2E9C-101B-9397-08002B2CF9AE}" pid="4" name="_EmailSubject">
    <vt:lpwstr>Listas por UET - Plano de Evacuação - 15 Junho</vt:lpwstr>
  </property>
  <property fmtid="{D5CDD505-2E9C-101B-9397-08002B2CF9AE}" pid="5" name="_AuthorEmail">
    <vt:lpwstr>susana.silva@renault.com</vt:lpwstr>
  </property>
  <property fmtid="{D5CDD505-2E9C-101B-9397-08002B2CF9AE}" pid="6" name="_AuthorEmailDisplayName">
    <vt:lpwstr>SILVA Susana</vt:lpwstr>
  </property>
  <property fmtid="{D5CDD505-2E9C-101B-9397-08002B2CF9AE}" pid="7" name="_PreviousAdHocReviewCycleID">
    <vt:i4>-1338803302</vt:i4>
  </property>
</Properties>
</file>