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1" r:id="rId4"/>
    <p:sldId id="257" r:id="rId5"/>
    <p:sldId id="262" r:id="rId6"/>
    <p:sldId id="259" r:id="rId7"/>
    <p:sldId id="260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 snapToGrid="0">
      <p:cViewPr varScale="1">
        <p:scale>
          <a:sx n="84" d="100"/>
          <a:sy n="84" d="100"/>
        </p:scale>
        <p:origin x="6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A85A6-212A-E2FC-F231-66195D3996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/>
              <a:t>Python </a:t>
            </a:r>
            <a:r>
              <a:rPr lang="en-US" dirty="0"/>
              <a:t> </a:t>
            </a:r>
            <a:endParaRPr lang="en-IN" dirty="0"/>
          </a:p>
        </p:txBody>
      </p:sp>
      <p:pic>
        <p:nvPicPr>
          <p:cNvPr id="5122" name="Picture 2" descr="Functions in Python | Definition, Types and Examples">
            <a:extLst>
              <a:ext uri="{FF2B5EF4-FFF2-40B4-BE49-F238E27FC236}">
                <a16:creationId xmlns:a16="http://schemas.microsoft.com/office/drawing/2014/main" id="{8E4DE0E2-9418-D143-FB07-7F2B8CF60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663423" cy="712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69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/>
                    </a14:imgEffect>
                  </a14:imgLayer>
                </a14:imgProps>
              </a:ext>
            </a:extLst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C60B6-A8B4-460C-9B5C-455E73420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bg1"/>
                </a:solidFill>
              </a:rPr>
              <a:t>Sample program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69B1C-41A7-2B46-8084-2FF7A7052E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267712"/>
            <a:ext cx="10353762" cy="352348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sz="3700" dirty="0"/>
          </a:p>
          <a:p>
            <a:r>
              <a:rPr lang="en-US" sz="4800" dirty="0">
                <a:solidFill>
                  <a:schemeClr val="bg1"/>
                </a:solidFill>
              </a:rPr>
              <a:t># ADDING TWO NUMBERS</a:t>
            </a:r>
          </a:p>
          <a:p>
            <a:r>
              <a:rPr lang="en-US" sz="4800" dirty="0">
                <a:solidFill>
                  <a:schemeClr val="bg1"/>
                </a:solidFill>
              </a:rPr>
              <a:t># Taking user input</a:t>
            </a:r>
          </a:p>
          <a:p>
            <a:r>
              <a:rPr lang="en-US" sz="4800" dirty="0">
                <a:solidFill>
                  <a:schemeClr val="bg1"/>
                </a:solidFill>
              </a:rPr>
              <a:t>num1 = int(input("Enter first number: "))</a:t>
            </a:r>
          </a:p>
          <a:p>
            <a:r>
              <a:rPr lang="en-US" sz="4800" dirty="0">
                <a:solidFill>
                  <a:schemeClr val="bg1"/>
                </a:solidFill>
              </a:rPr>
              <a:t>num2 = int(input("Enter second number: "))</a:t>
            </a:r>
          </a:p>
          <a:p>
            <a:r>
              <a:rPr lang="en-US" sz="4800" dirty="0">
                <a:solidFill>
                  <a:schemeClr val="bg1"/>
                </a:solidFill>
              </a:rPr>
              <a:t># Adding the numbers</a:t>
            </a:r>
          </a:p>
          <a:p>
            <a:r>
              <a:rPr lang="en-US" sz="4800" dirty="0">
                <a:solidFill>
                  <a:schemeClr val="bg1"/>
                </a:solidFill>
              </a:rPr>
              <a:t>result = num1 + num2</a:t>
            </a:r>
          </a:p>
          <a:p>
            <a:r>
              <a:rPr lang="en-US" sz="4800" dirty="0">
                <a:solidFill>
                  <a:schemeClr val="bg1"/>
                </a:solidFill>
              </a:rPr>
              <a:t># Displaying the result</a:t>
            </a:r>
          </a:p>
          <a:p>
            <a:r>
              <a:rPr lang="en-US" sz="4800" dirty="0">
                <a:solidFill>
                  <a:schemeClr val="bg1"/>
                </a:solidFill>
              </a:rPr>
              <a:t>print("The sum is:", result)</a:t>
            </a:r>
          </a:p>
          <a:p>
            <a:endParaRPr lang="en-US" sz="4800" dirty="0">
              <a:solidFill>
                <a:schemeClr val="bg1"/>
              </a:solidFill>
            </a:endParaRPr>
          </a:p>
          <a:p>
            <a:r>
              <a:rPr lang="en-US" sz="4800" dirty="0">
                <a:solidFill>
                  <a:schemeClr val="bg1"/>
                </a:solidFill>
              </a:rPr>
              <a:t>OUTPUT :</a:t>
            </a:r>
          </a:p>
          <a:p>
            <a:r>
              <a:rPr lang="en-US" sz="4800" dirty="0">
                <a:solidFill>
                  <a:schemeClr val="bg1"/>
                </a:solidFill>
              </a:rPr>
              <a:t>Num = 2</a:t>
            </a:r>
          </a:p>
          <a:p>
            <a:r>
              <a:rPr lang="en-US" sz="4800" dirty="0">
                <a:solidFill>
                  <a:schemeClr val="bg1"/>
                </a:solidFill>
              </a:rPr>
              <a:t>Num = 3</a:t>
            </a:r>
          </a:p>
          <a:p>
            <a:r>
              <a:rPr lang="en-US" sz="4800" dirty="0">
                <a:solidFill>
                  <a:schemeClr val="bg1"/>
                </a:solidFill>
              </a:rPr>
              <a:t>The sum is : 5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1771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0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ChalkSketch/>
                    </a14:imgEffect>
                  </a14:imgLayer>
                </a14:imgProps>
              </a:ext>
            </a:extLst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1D3A7-8DA6-FFC8-F710-014D9CAA9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PYTHON</a:t>
            </a:r>
            <a:r>
              <a:rPr lang="en-US" dirty="0"/>
              <a:t>    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B26F7-72B2-2237-B97B-F7E64E34B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HIGH LEVEL PROGRAMMING LANGUAGE</a:t>
            </a:r>
          </a:p>
          <a:p>
            <a:r>
              <a:rPr lang="en-US" dirty="0">
                <a:solidFill>
                  <a:schemeClr val="bg1"/>
                </a:solidFill>
              </a:rPr>
              <a:t>EASY TO LEARN</a:t>
            </a:r>
          </a:p>
          <a:p>
            <a:r>
              <a:rPr lang="en-US" dirty="0">
                <a:solidFill>
                  <a:schemeClr val="bg1"/>
                </a:solidFill>
              </a:rPr>
              <a:t>INTERRETED LANGUAGE</a:t>
            </a:r>
          </a:p>
          <a:p>
            <a:r>
              <a:rPr lang="en-US" dirty="0">
                <a:solidFill>
                  <a:schemeClr val="bg1"/>
                </a:solidFill>
              </a:rPr>
              <a:t>IT WAS CREATED BY GUIDO VAN ROSSEUM </a:t>
            </a:r>
          </a:p>
          <a:p>
            <a:r>
              <a:rPr lang="en-US" dirty="0">
                <a:solidFill>
                  <a:schemeClr val="bg1"/>
                </a:solidFill>
              </a:rPr>
              <a:t>READABLE SYNTAX SIMILAR TO ENGLISH</a:t>
            </a:r>
          </a:p>
          <a:p>
            <a:r>
              <a:rPr lang="en-US" dirty="0">
                <a:solidFill>
                  <a:schemeClr val="bg1"/>
                </a:solidFill>
              </a:rPr>
              <a:t>SUPPORTS MULTIPLE PROGRAMMING PARADIGMS</a:t>
            </a:r>
          </a:p>
          <a:p>
            <a:r>
              <a:rPr lang="en-US" dirty="0">
                <a:solidFill>
                  <a:schemeClr val="bg1"/>
                </a:solidFill>
              </a:rPr>
              <a:t>WIDELY USED IN WEB DEVELOPMENT,DATA SCIENCE,GAME DEVELOPMENT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77549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4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</a:extLst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FD739-BBE6-1077-6E68-E96A3F2DB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OPERATORS</a:t>
            </a:r>
            <a:r>
              <a:rPr lang="en-US" dirty="0"/>
              <a:t>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9997A-CA6E-A7EB-FDAE-8F878CB69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ARITHMETIC OPERATORS</a:t>
            </a:r>
          </a:p>
          <a:p>
            <a:r>
              <a:rPr lang="en-US" dirty="0">
                <a:solidFill>
                  <a:schemeClr val="bg1"/>
                </a:solidFill>
              </a:rPr>
              <a:t>COMPARISON OPERATORS</a:t>
            </a:r>
          </a:p>
          <a:p>
            <a:r>
              <a:rPr lang="en-US" dirty="0">
                <a:solidFill>
                  <a:schemeClr val="bg1"/>
                </a:solidFill>
              </a:rPr>
              <a:t>LOGICAL OPERATORS</a:t>
            </a:r>
          </a:p>
          <a:p>
            <a:r>
              <a:rPr lang="en-US" dirty="0">
                <a:solidFill>
                  <a:schemeClr val="bg1"/>
                </a:solidFill>
              </a:rPr>
              <a:t>ASSIGNMENT OPERATORS</a:t>
            </a:r>
          </a:p>
          <a:p>
            <a:r>
              <a:rPr lang="en-US" dirty="0">
                <a:solidFill>
                  <a:schemeClr val="bg1"/>
                </a:solidFill>
              </a:rPr>
              <a:t>BITWISE OPERATORS</a:t>
            </a:r>
          </a:p>
          <a:p>
            <a:r>
              <a:rPr lang="en-US" dirty="0">
                <a:solidFill>
                  <a:schemeClr val="bg1"/>
                </a:solidFill>
              </a:rPr>
              <a:t>MEMBERSHIP OPERATORS</a:t>
            </a:r>
          </a:p>
          <a:p>
            <a:r>
              <a:rPr lang="en-US" dirty="0">
                <a:solidFill>
                  <a:schemeClr val="bg1"/>
                </a:solidFill>
              </a:rPr>
              <a:t>IDENTITY OPERATORS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2050" name="Picture 2" descr="Python operator – aipython">
            <a:extLst>
              <a:ext uri="{FF2B5EF4-FFF2-40B4-BE49-F238E27FC236}">
                <a16:creationId xmlns:a16="http://schemas.microsoft.com/office/drawing/2014/main" id="{0749218C-25F5-D4DC-3364-1BDDCA8CA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748" y="2054062"/>
            <a:ext cx="6598457" cy="3695136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860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6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</a:extLst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9A518-135E-37D4-C801-6554DAFB3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DATA TYPES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A3C53-E51A-E939-F2AA-1AC3F9B14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LISTS</a:t>
            </a:r>
          </a:p>
          <a:p>
            <a:r>
              <a:rPr lang="en-US" dirty="0">
                <a:solidFill>
                  <a:schemeClr val="bg1"/>
                </a:solidFill>
              </a:rPr>
              <a:t>TUPLES</a:t>
            </a:r>
          </a:p>
          <a:p>
            <a:r>
              <a:rPr lang="en-US" dirty="0">
                <a:solidFill>
                  <a:schemeClr val="bg1"/>
                </a:solidFill>
              </a:rPr>
              <a:t>STRINGS</a:t>
            </a:r>
          </a:p>
          <a:p>
            <a:r>
              <a:rPr lang="en-US" dirty="0">
                <a:solidFill>
                  <a:schemeClr val="bg1"/>
                </a:solidFill>
              </a:rPr>
              <a:t>RANGE</a:t>
            </a:r>
          </a:p>
          <a:p>
            <a:r>
              <a:rPr lang="en-US" dirty="0">
                <a:solidFill>
                  <a:schemeClr val="bg1"/>
                </a:solidFill>
              </a:rPr>
              <a:t>NUMBERS</a:t>
            </a:r>
          </a:p>
          <a:p>
            <a:r>
              <a:rPr lang="en-US" dirty="0">
                <a:solidFill>
                  <a:schemeClr val="bg1"/>
                </a:solidFill>
              </a:rPr>
              <a:t>DICTIONARY</a:t>
            </a:r>
          </a:p>
        </p:txBody>
      </p:sp>
      <p:pic>
        <p:nvPicPr>
          <p:cNvPr id="3076" name="Picture 4" descr="Data Types In Python (with Example)">
            <a:extLst>
              <a:ext uri="{FF2B5EF4-FFF2-40B4-BE49-F238E27FC236}">
                <a16:creationId xmlns:a16="http://schemas.microsoft.com/office/drawing/2014/main" id="{A17680F2-06D0-8E40-C5E4-12B08A7AC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1935921"/>
            <a:ext cx="7719654" cy="385982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18590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6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</a:extLst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C71DC-72A6-24E4-371A-E9FC1FDEA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FUNCTIONS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EBF1B-C2D6-27CF-299F-98968DA6CB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 FUNCTION IS A BLOCK OF CODE THAT ARE DESIGNED TO PERFORM A SPECIFIC TASK . FUNCTION ALLOW YOU TO AVOID REPETITIVE CODE AND MAKE YOUR PROGRAM MORE MODULAR AND READABLE .</a:t>
            </a:r>
          </a:p>
          <a:p>
            <a:r>
              <a:rPr lang="en-US" dirty="0">
                <a:solidFill>
                  <a:schemeClr val="bg1"/>
                </a:solidFill>
              </a:rPr>
              <a:t>YOU DEFINE A FUNCTION IN PYHTON USING THE </a:t>
            </a:r>
            <a:r>
              <a:rPr lang="en-US" dirty="0">
                <a:solidFill>
                  <a:schemeClr val="bg1"/>
                </a:solidFill>
                <a:highlight>
                  <a:srgbClr val="008080"/>
                </a:highlight>
              </a:rPr>
              <a:t>DEF</a:t>
            </a:r>
            <a:r>
              <a:rPr lang="en-US" dirty="0">
                <a:solidFill>
                  <a:schemeClr val="bg1"/>
                </a:solidFill>
              </a:rPr>
              <a:t> KEYWORD .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0000FF"/>
                </a:highlight>
              </a:rPr>
              <a:t>BUILT-IN FUNCTION </a:t>
            </a:r>
            <a:r>
              <a:rPr lang="en-US" dirty="0">
                <a:solidFill>
                  <a:schemeClr val="bg1"/>
                </a:solidFill>
              </a:rPr>
              <a:t>: PREDEFINED FUNCTIONS LIKE print() , </a:t>
            </a:r>
            <a:r>
              <a:rPr lang="en-US" dirty="0" err="1">
                <a:solidFill>
                  <a:schemeClr val="bg1"/>
                </a:solidFill>
              </a:rPr>
              <a:t>len</a:t>
            </a:r>
            <a:r>
              <a:rPr lang="en-US" dirty="0">
                <a:solidFill>
                  <a:schemeClr val="bg1"/>
                </a:solidFill>
              </a:rPr>
              <a:t>(), sum() ,</a:t>
            </a:r>
            <a:r>
              <a:rPr lang="en-US" dirty="0" err="1">
                <a:solidFill>
                  <a:schemeClr val="bg1"/>
                </a:solidFill>
              </a:rPr>
              <a:t>etc</a:t>
            </a:r>
            <a:r>
              <a:rPr lang="en-US" dirty="0">
                <a:solidFill>
                  <a:schemeClr val="bg1"/>
                </a:solidFill>
              </a:rPr>
              <a:t> ..</a:t>
            </a:r>
          </a:p>
          <a:p>
            <a:r>
              <a:rPr lang="en-US" sz="2000" dirty="0">
                <a:solidFill>
                  <a:schemeClr val="bg1"/>
                </a:solidFill>
                <a:highlight>
                  <a:srgbClr val="0000FF"/>
                </a:highlight>
              </a:rPr>
              <a:t>LAMBDA FUNCTION </a:t>
            </a:r>
            <a:r>
              <a:rPr lang="en-US" sz="2000" dirty="0">
                <a:solidFill>
                  <a:schemeClr val="bg1"/>
                </a:solidFill>
              </a:rPr>
              <a:t>:  THEY A</a:t>
            </a:r>
            <a:r>
              <a:rPr lang="en-US" dirty="0">
                <a:solidFill>
                  <a:schemeClr val="bg1"/>
                </a:solidFill>
              </a:rPr>
              <a:t>RE OFTEN USED FOR SMALL . THROWAWAY FUNCTIONS ANONYMOUS FUNCTIONS DEFINED USING THE </a:t>
            </a:r>
            <a:r>
              <a:rPr lang="en-US" dirty="0">
                <a:solidFill>
                  <a:schemeClr val="bg1"/>
                </a:solidFill>
                <a:highlight>
                  <a:srgbClr val="008080"/>
                </a:highlight>
              </a:rPr>
              <a:t>LAMDA</a:t>
            </a:r>
            <a:r>
              <a:rPr lang="en-US" dirty="0">
                <a:solidFill>
                  <a:schemeClr val="bg1"/>
                </a:solidFill>
              </a:rPr>
              <a:t> KEYWORD .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0000FF"/>
                </a:highlight>
              </a:rPr>
              <a:t>USER-DEFINED FUNCTION </a:t>
            </a:r>
            <a:r>
              <a:rPr lang="en-US" dirty="0">
                <a:solidFill>
                  <a:schemeClr val="bg1"/>
                </a:solidFill>
              </a:rPr>
              <a:t>: CUSTOM FUNCTIONS CREATED USING </a:t>
            </a:r>
            <a:r>
              <a:rPr lang="en-US" dirty="0">
                <a:solidFill>
                  <a:schemeClr val="bg1"/>
                </a:solidFill>
                <a:highlight>
                  <a:srgbClr val="008080"/>
                </a:highlight>
              </a:rPr>
              <a:t>DEF</a:t>
            </a:r>
            <a:r>
              <a:rPr lang="en-US" dirty="0">
                <a:solidFill>
                  <a:schemeClr val="bg1"/>
                </a:solidFill>
              </a:rPr>
              <a:t> KEYWORD 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0000FF"/>
                </a:highlight>
              </a:rPr>
              <a:t>RECURSIVE FUNCTION </a:t>
            </a:r>
            <a:r>
              <a:rPr lang="en-US" dirty="0">
                <a:solidFill>
                  <a:schemeClr val="bg1"/>
                </a:solidFill>
              </a:rPr>
              <a:t>: FUNCTIONS THAT CALL THEMSELVES .</a:t>
            </a:r>
          </a:p>
          <a:p>
            <a:endParaRPr lang="en-IN" dirty="0"/>
          </a:p>
        </p:txBody>
      </p:sp>
      <p:pic>
        <p:nvPicPr>
          <p:cNvPr id="4098" name="Picture 2" descr="Using Python Functions Effectively: A ...">
            <a:extLst>
              <a:ext uri="{FF2B5EF4-FFF2-40B4-BE49-F238E27FC236}">
                <a16:creationId xmlns:a16="http://schemas.microsoft.com/office/drawing/2014/main" id="{2E74BF7D-1485-6CC1-42D6-BA3413847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658" y="449457"/>
            <a:ext cx="2584570" cy="14473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Python Function Tutorial - Type of ...">
            <a:extLst>
              <a:ext uri="{FF2B5EF4-FFF2-40B4-BE49-F238E27FC236}">
                <a16:creationId xmlns:a16="http://schemas.microsoft.com/office/drawing/2014/main" id="{7C63238F-C7CC-488B-AA7A-1BD5D82F1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6432" y="401611"/>
            <a:ext cx="2945496" cy="153431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961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0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</a:extLst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6CEE7-8EA1-1548-2ED7-6F4609DA2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CONDITIONS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CD65D-2610-B7C3-853B-F5A7EF3B6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IF STATEMENTS</a:t>
            </a:r>
          </a:p>
          <a:p>
            <a:r>
              <a:rPr lang="en-US" dirty="0">
                <a:solidFill>
                  <a:schemeClr val="bg1"/>
                </a:solidFill>
              </a:rPr>
              <a:t>ELIF STATEMENTS (ELSE IF)</a:t>
            </a:r>
          </a:p>
          <a:p>
            <a:r>
              <a:rPr lang="en-US" dirty="0">
                <a:solidFill>
                  <a:schemeClr val="bg1"/>
                </a:solidFill>
              </a:rPr>
              <a:t>ELSE STATEMENTS</a:t>
            </a:r>
          </a:p>
          <a:p>
            <a:r>
              <a:rPr lang="en-US" dirty="0">
                <a:solidFill>
                  <a:schemeClr val="bg1"/>
                </a:solidFill>
              </a:rPr>
              <a:t>NESTED IF STATEMENTS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6146" name="Picture 2" descr="Python Conditional Statements - DEV ...">
            <a:extLst>
              <a:ext uri="{FF2B5EF4-FFF2-40B4-BE49-F238E27FC236}">
                <a16:creationId xmlns:a16="http://schemas.microsoft.com/office/drawing/2014/main" id="{AAD554F9-5D03-F4C0-01C1-5268CF64AE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0318" y="2839014"/>
            <a:ext cx="6427462" cy="268582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564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6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</a:extLst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4DC17-686A-7798-7737-C0CCAC0FD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LOOP STATEMENTS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C8EEB-5C3A-B16A-EC72-B557735DA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FOR LOOP</a:t>
            </a:r>
          </a:p>
          <a:p>
            <a:r>
              <a:rPr lang="en-US" dirty="0">
                <a:solidFill>
                  <a:schemeClr val="bg1"/>
                </a:solidFill>
              </a:rPr>
              <a:t>WHILE LOOP</a:t>
            </a:r>
          </a:p>
          <a:p>
            <a:r>
              <a:rPr lang="en-US" dirty="0">
                <a:solidFill>
                  <a:schemeClr val="bg1"/>
                </a:solidFill>
              </a:rPr>
              <a:t>DO-WHILE LOOP</a:t>
            </a:r>
          </a:p>
          <a:p>
            <a:r>
              <a:rPr lang="en-US" dirty="0">
                <a:solidFill>
                  <a:schemeClr val="bg1"/>
                </a:solidFill>
              </a:rPr>
              <a:t>BREAK STATEMENT</a:t>
            </a:r>
          </a:p>
          <a:p>
            <a:r>
              <a:rPr lang="en-US" dirty="0">
                <a:solidFill>
                  <a:schemeClr val="bg1"/>
                </a:solidFill>
              </a:rPr>
              <a:t>CONTINUE STATEMENT</a:t>
            </a:r>
          </a:p>
          <a:p>
            <a:r>
              <a:rPr lang="en-US" dirty="0">
                <a:solidFill>
                  <a:schemeClr val="bg1"/>
                </a:solidFill>
              </a:rPr>
              <a:t>PASS STATEMENT</a:t>
            </a:r>
          </a:p>
        </p:txBody>
      </p:sp>
      <p:pic>
        <p:nvPicPr>
          <p:cNvPr id="7172" name="Picture 4" descr="Python Loops | Loops in Python | Python ...">
            <a:extLst>
              <a:ext uri="{FF2B5EF4-FFF2-40B4-BE49-F238E27FC236}">
                <a16:creationId xmlns:a16="http://schemas.microsoft.com/office/drawing/2014/main" id="{0D71FCFA-8205-B0B4-BCA7-A8762EF9E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0699" y="3067160"/>
            <a:ext cx="5369623" cy="2868463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8455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</a:extLst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94FCE-57D8-42D1-58B9-5CE424BE1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FILE HANDLING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F2F92-0329-BAA8-084C-F15591C8E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051" y="1908489"/>
            <a:ext cx="10353762" cy="3695136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FILE HANDLING IN PYTHON ALLOWS YOU TO INTERACT WITH FILES ON YOUR COMPUTER-READING FROM AND WRITING TO THEM . PYTHON PEOVIDES BUILT-IN FUNCTIONS TO HANDLE FILES . WHICH MAKES FILE MANIPULATION STRAIGHTFORWARD .</a:t>
            </a:r>
          </a:p>
          <a:p>
            <a:r>
              <a:rPr lang="en-US" dirty="0">
                <a:solidFill>
                  <a:schemeClr val="bg1"/>
                </a:solidFill>
              </a:rPr>
              <a:t>OPENING FILE –  open()</a:t>
            </a:r>
          </a:p>
          <a:p>
            <a:r>
              <a:rPr lang="en-US" dirty="0">
                <a:solidFill>
                  <a:schemeClr val="bg1"/>
                </a:solidFill>
              </a:rPr>
              <a:t>READING FILE –  read()</a:t>
            </a:r>
          </a:p>
          <a:p>
            <a:r>
              <a:rPr lang="en-US" dirty="0">
                <a:solidFill>
                  <a:schemeClr val="bg1"/>
                </a:solidFill>
              </a:rPr>
              <a:t>APPEND FILE –  (“a”)</a:t>
            </a:r>
          </a:p>
          <a:p>
            <a:r>
              <a:rPr lang="en-US" dirty="0">
                <a:solidFill>
                  <a:schemeClr val="bg1"/>
                </a:solidFill>
              </a:rPr>
              <a:t>CLOSING FILE  –  close()</a:t>
            </a:r>
          </a:p>
          <a:p>
            <a:endParaRPr lang="en-IN" dirty="0"/>
          </a:p>
        </p:txBody>
      </p:sp>
      <p:sp>
        <p:nvSpPr>
          <p:cNvPr id="4" name="AutoShape 2" descr="File Handling in Python | File Create ...">
            <a:extLst>
              <a:ext uri="{FF2B5EF4-FFF2-40B4-BE49-F238E27FC236}">
                <a16:creationId xmlns:a16="http://schemas.microsoft.com/office/drawing/2014/main" id="{6C101625-B2D5-9234-4CFE-9897D334F1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196" name="Picture 4" descr="File Handling in Python | File Create ...">
            <a:extLst>
              <a:ext uri="{FF2B5EF4-FFF2-40B4-BE49-F238E27FC236}">
                <a16:creationId xmlns:a16="http://schemas.microsoft.com/office/drawing/2014/main" id="{BC8DA413-A18B-E2F4-FE45-A30CCCFB78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2312" y="3234810"/>
            <a:ext cx="5500059" cy="300332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667063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alphaModFix amt="14000"/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</a:extLst>
          </a:blip>
          <a:srcRect/>
          <a:stretch>
            <a:fillRect t="-14000" b="-1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7C90E-6896-A62E-6E91-A8801D764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Python modules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25884-1CA5-11E2-C4DA-7BC5BF3B0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203" y="2096064"/>
            <a:ext cx="10353762" cy="3695136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PYTHON HAS A LARGE ECOSYSTEM OF EXTERNAL MODULES THAT ARE AVAILABLE THROUGH THE </a:t>
            </a:r>
            <a:r>
              <a:rPr lang="en-US" dirty="0">
                <a:solidFill>
                  <a:schemeClr val="bg1"/>
                </a:solidFill>
                <a:highlight>
                  <a:srgbClr val="0000FF"/>
                </a:highlight>
              </a:rPr>
              <a:t>PYTHON PACKAGE INDEX(PYPI) 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r>
              <a:rPr lang="en-US" dirty="0">
                <a:solidFill>
                  <a:schemeClr val="bg1"/>
                </a:solidFill>
              </a:rPr>
              <a:t>YOU CAN INSTALL THESE MODULES USING THE PACKAGE MANAGER </a:t>
            </a:r>
            <a:r>
              <a:rPr lang="en-US" dirty="0">
                <a:solidFill>
                  <a:schemeClr val="bg1"/>
                </a:solidFill>
                <a:highlight>
                  <a:srgbClr val="0000FF"/>
                </a:highlight>
              </a:rPr>
              <a:t>PIP</a:t>
            </a:r>
            <a:r>
              <a:rPr lang="en-US" dirty="0">
                <a:solidFill>
                  <a:schemeClr val="bg1"/>
                </a:solidFill>
              </a:rPr>
              <a:t> .</a:t>
            </a:r>
          </a:p>
          <a:p>
            <a:r>
              <a:rPr lang="en-US" dirty="0">
                <a:solidFill>
                  <a:schemeClr val="bg1"/>
                </a:solidFill>
              </a:rPr>
              <a:t>PIP STANDS FOR </a:t>
            </a:r>
            <a:r>
              <a:rPr lang="en-US" dirty="0">
                <a:solidFill>
                  <a:schemeClr val="bg1"/>
                </a:solidFill>
                <a:highlight>
                  <a:srgbClr val="0000FF"/>
                </a:highlight>
              </a:rPr>
              <a:t>“PIP INSTALLER PACKAGES”</a:t>
            </a:r>
          </a:p>
          <a:p>
            <a:r>
              <a:rPr lang="en-US" dirty="0">
                <a:solidFill>
                  <a:schemeClr val="bg1"/>
                </a:solidFill>
              </a:rPr>
              <a:t>EXTERNAL MODULES :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REQUESTS</a:t>
            </a:r>
            <a:r>
              <a:rPr lang="en-US" dirty="0">
                <a:solidFill>
                  <a:schemeClr val="bg1"/>
                </a:solidFill>
              </a:rPr>
              <a:t> : for making HTTP requests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NUMPY : for numerical computing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PANDAS : for data analysis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MATPLOTLIB : for plotting graphs and data visualization</a:t>
            </a: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9218" name="Picture 2" descr="Python Modules | Modules in Python ...">
            <a:extLst>
              <a:ext uri="{FF2B5EF4-FFF2-40B4-BE49-F238E27FC236}">
                <a16:creationId xmlns:a16="http://schemas.microsoft.com/office/drawing/2014/main" id="{FC85F140-D9FC-76C3-A994-ED1C33D41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3845432"/>
            <a:ext cx="3563332" cy="1945767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2744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42332"/>
      </a:dk2>
      <a:lt2>
        <a:srgbClr val="EE91A0"/>
      </a:lt2>
      <a:accent1>
        <a:srgbClr val="E03754"/>
      </a:accent1>
      <a:accent2>
        <a:srgbClr val="E86C2E"/>
      </a:accent2>
      <a:accent3>
        <a:srgbClr val="DAB250"/>
      </a:accent3>
      <a:accent4>
        <a:srgbClr val="60C4AA"/>
      </a:accent4>
      <a:accent5>
        <a:srgbClr val="51A9DB"/>
      </a:accent5>
      <a:accent6>
        <a:srgbClr val="976AC9"/>
      </a:accent6>
      <a:hlink>
        <a:srgbClr val="D5445E"/>
      </a:hlink>
      <a:folHlink>
        <a:srgbClr val="E17C8E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6B2E858E-683F-40D9-B4CB-284D097F3A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200</TotalTime>
  <Words>377</Words>
  <Application>Microsoft Office PowerPoint</Application>
  <PresentationFormat>Widescreen</PresentationFormat>
  <Paragraphs>73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Bookman Old Style</vt:lpstr>
      <vt:lpstr>Rockwell</vt:lpstr>
      <vt:lpstr>Damask</vt:lpstr>
      <vt:lpstr>Python  </vt:lpstr>
      <vt:lpstr>PYTHON      </vt:lpstr>
      <vt:lpstr>OPERATORS  </vt:lpstr>
      <vt:lpstr>DATA TYPES</vt:lpstr>
      <vt:lpstr>FUNCTIONS</vt:lpstr>
      <vt:lpstr>CONDITIONS</vt:lpstr>
      <vt:lpstr>LOOP STATEMENTS</vt:lpstr>
      <vt:lpstr>FILE HANDLING</vt:lpstr>
      <vt:lpstr>Python modules</vt:lpstr>
      <vt:lpstr>Sample program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KARAN V</dc:creator>
  <cp:lastModifiedBy>KARAN V</cp:lastModifiedBy>
  <cp:revision>2</cp:revision>
  <dcterms:created xsi:type="dcterms:W3CDTF">2025-03-22T12:43:37Z</dcterms:created>
  <dcterms:modified xsi:type="dcterms:W3CDTF">2025-03-22T17:39:28Z</dcterms:modified>
</cp:coreProperties>
</file>