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y="5143500" cx="9144000"/>
  <p:notesSz cx="6858000" cy="9144000"/>
  <p:embeddedFontLst>
    <p:embeddedFont>
      <p:font typeface="Raleway"/>
      <p:regular r:id="rId36"/>
      <p:bold r:id="rId37"/>
      <p:italic r:id="rId38"/>
      <p:boldItalic r:id="rId39"/>
    </p:embeddedFont>
    <p:embeddedFont>
      <p:font typeface="Lato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-regular.fntdata"/><Relationship Id="rId20" Type="http://schemas.openxmlformats.org/officeDocument/2006/relationships/slide" Target="slides/slide15.xml"/><Relationship Id="rId42" Type="http://schemas.openxmlformats.org/officeDocument/2006/relationships/font" Target="fonts/Lato-italic.fntdata"/><Relationship Id="rId41" Type="http://schemas.openxmlformats.org/officeDocument/2006/relationships/font" Target="fonts/Lato-bold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43" Type="http://schemas.openxmlformats.org/officeDocument/2006/relationships/font" Target="fonts/Lato-bold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Raleway-bold.fntdata"/><Relationship Id="rId14" Type="http://schemas.openxmlformats.org/officeDocument/2006/relationships/slide" Target="slides/slide9.xml"/><Relationship Id="rId36" Type="http://schemas.openxmlformats.org/officeDocument/2006/relationships/font" Target="fonts/Raleway-regular.fntdata"/><Relationship Id="rId17" Type="http://schemas.openxmlformats.org/officeDocument/2006/relationships/slide" Target="slides/slide12.xml"/><Relationship Id="rId39" Type="http://schemas.openxmlformats.org/officeDocument/2006/relationships/font" Target="fonts/Raleway-boldItalic.fntdata"/><Relationship Id="rId16" Type="http://schemas.openxmlformats.org/officeDocument/2006/relationships/slide" Target="slides/slide11.xml"/><Relationship Id="rId38" Type="http://schemas.openxmlformats.org/officeDocument/2006/relationships/font" Target="fonts/Raleway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5b37d4620d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5b37d4620d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b37d4620d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5b37d4620d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5b37d4620d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5b37d4620d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5b37d4620d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5b37d4620d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5b37d4620d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5b37d4620d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5b37d4620d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5b37d4620d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5b37d4620d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5b37d4620d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5b37d4620d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5b37d4620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5b37d4620d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5b37d4620d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5b37d4620d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5b37d4620d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b37d4620d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b37d4620d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5b37d4620d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5b37d4620d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5b37d4620d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5b37d4620d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5b37d4620d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5b37d4620d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5b37d4620d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5b37d4620d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5bd0e260c6_19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5bd0e260c6_19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5b37d4620d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5b37d4620d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5b37d4620d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5b37d4620d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5b37d4620d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5b37d4620d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5b37d4620d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5b37d4620d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5b37d4620d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5b37d4620d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d5b15f0a3_5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d5b15f0a3_5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5b37d4620d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5b37d4620d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b37d4620d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b37d4620d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5b37d4620d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5b37d4620d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5b37d4620d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5b37d4620d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5b37d4620d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5b37d4620d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5b37d4620d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5b37d4620d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5b37d4620d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5b37d4620d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10.png"/><Relationship Id="rId5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Relationship Id="rId4" Type="http://schemas.openxmlformats.org/officeDocument/2006/relationships/hyperlink" Target="https://codeforces.com/problemset/problem/1029/D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www.hackerrank.com/challenges/deque-stl/problem" TargetMode="External"/><Relationship Id="rId4" Type="http://schemas.openxmlformats.org/officeDocument/2006/relationships/hyperlink" Target="https://www.codechef.com/problems/CHRL4" TargetMode="External"/><Relationship Id="rId5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codeforces.com/problemset/gymProblem/101343/H" TargetMode="External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1.png"/><Relationship Id="rId4" Type="http://schemas.openxmlformats.org/officeDocument/2006/relationships/image" Target="../media/image18.png"/><Relationship Id="rId9" Type="http://schemas.openxmlformats.org/officeDocument/2006/relationships/image" Target="../media/image19.png"/><Relationship Id="rId5" Type="http://schemas.openxmlformats.org/officeDocument/2006/relationships/image" Target="../media/image12.png"/><Relationship Id="rId6" Type="http://schemas.openxmlformats.org/officeDocument/2006/relationships/image" Target="../media/image15.png"/><Relationship Id="rId7" Type="http://schemas.openxmlformats.org/officeDocument/2006/relationships/image" Target="../media/image17.png"/><Relationship Id="rId8" Type="http://schemas.openxmlformats.org/officeDocument/2006/relationships/image" Target="../media/image1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png"/><Relationship Id="rId4" Type="http://schemas.openxmlformats.org/officeDocument/2006/relationships/image" Target="../media/image2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png"/><Relationship Id="rId4" Type="http://schemas.openxmlformats.org/officeDocument/2006/relationships/hyperlink" Target="https://codeforces.com/problemset/problem/550/B" TargetMode="External"/><Relationship Id="rId5" Type="http://schemas.openxmlformats.org/officeDocument/2006/relationships/hyperlink" Target="https://www.codechef.com/problems/MARCHA1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hyperlink" Target="https://www.hackerrank.com/challenges/cpp-lower-bound/problem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Competitive Programming - Lecture 1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Sanyam Garg</a:t>
            </a:r>
            <a:endParaRPr b="1"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/>
          <p:nvPr>
            <p:ph idx="4294967295" type="title"/>
          </p:nvPr>
        </p:nvSpPr>
        <p:spPr>
          <a:xfrm>
            <a:off x="535775" y="712150"/>
            <a:ext cx="6184500" cy="117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6000">
                <a:solidFill>
                  <a:schemeClr val="dk1"/>
                </a:solidFill>
              </a:rPr>
              <a:t>SET &amp; MULTISET</a:t>
            </a:r>
            <a:endParaRPr sz="6000">
              <a:solidFill>
                <a:schemeClr val="dk1"/>
              </a:solidFill>
            </a:endParaRPr>
          </a:p>
        </p:txBody>
      </p:sp>
      <p:sp>
        <p:nvSpPr>
          <p:cNvPr id="146" name="Google Shape;146;p22"/>
          <p:cNvSpPr txBox="1"/>
          <p:nvPr>
            <p:ph idx="4294967295" type="title"/>
          </p:nvPr>
        </p:nvSpPr>
        <p:spPr>
          <a:xfrm>
            <a:off x="535775" y="1939950"/>
            <a:ext cx="5197200" cy="260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They are implemented as red black trees in C++. However, the main fact is that multiset can contain duplicate elements whereas a set cannot.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0"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descr="Book titled, &quot;Made To Stick,&quot; standing on its side" id="147" name="Google Shape;14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43776" y="2804500"/>
            <a:ext cx="1572275" cy="205135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2"/>
          <p:cNvSpPr txBox="1"/>
          <p:nvPr/>
        </p:nvSpPr>
        <p:spPr>
          <a:xfrm>
            <a:off x="680200" y="4045600"/>
            <a:ext cx="6342000" cy="7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3"/>
          <p:cNvSpPr txBox="1"/>
          <p:nvPr>
            <p:ph idx="4294967295" type="title"/>
          </p:nvPr>
        </p:nvSpPr>
        <p:spPr>
          <a:xfrm>
            <a:off x="535775" y="712150"/>
            <a:ext cx="6184500" cy="117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SET FUNCTIONS</a:t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154" name="Google Shape;154;p23"/>
          <p:cNvSpPr txBox="1"/>
          <p:nvPr>
            <p:ph idx="4294967295" type="title"/>
          </p:nvPr>
        </p:nvSpPr>
        <p:spPr>
          <a:xfrm>
            <a:off x="535775" y="1939950"/>
            <a:ext cx="5197200" cy="260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0"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5" name="Google Shape;155;p23"/>
          <p:cNvSpPr txBox="1"/>
          <p:nvPr/>
        </p:nvSpPr>
        <p:spPr>
          <a:xfrm>
            <a:off x="680200" y="4045600"/>
            <a:ext cx="6342000" cy="7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6" name="Google Shape;15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6250" y="2086675"/>
            <a:ext cx="4164176" cy="216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26375" y="639650"/>
            <a:ext cx="3707925" cy="380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4"/>
          <p:cNvSpPr txBox="1"/>
          <p:nvPr>
            <p:ph idx="4294967295" type="title"/>
          </p:nvPr>
        </p:nvSpPr>
        <p:spPr>
          <a:xfrm>
            <a:off x="535775" y="712150"/>
            <a:ext cx="6184500" cy="117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6000">
                <a:solidFill>
                  <a:schemeClr val="dk1"/>
                </a:solidFill>
              </a:rPr>
              <a:t>MAP </a:t>
            </a:r>
            <a:endParaRPr sz="6000"/>
          </a:p>
        </p:txBody>
      </p:sp>
      <p:sp>
        <p:nvSpPr>
          <p:cNvPr id="163" name="Google Shape;163;p24"/>
          <p:cNvSpPr txBox="1"/>
          <p:nvPr>
            <p:ph idx="4294967295" type="title"/>
          </p:nvPr>
        </p:nvSpPr>
        <p:spPr>
          <a:xfrm>
            <a:off x="535775" y="1939950"/>
            <a:ext cx="5197200" cy="260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&lt; key, value &gt; pairs stored as an RB-Tree just like a stack. It is sorted on the basis of the key attribute.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0"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descr="Book titled, &quot;Made To Stick,&quot; standing on its side" id="164" name="Google Shape;16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43776" y="2804500"/>
            <a:ext cx="1572275" cy="205135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4"/>
          <p:cNvSpPr txBox="1"/>
          <p:nvPr/>
        </p:nvSpPr>
        <p:spPr>
          <a:xfrm>
            <a:off x="680200" y="4045600"/>
            <a:ext cx="6342000" cy="7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5"/>
          <p:cNvSpPr txBox="1"/>
          <p:nvPr>
            <p:ph idx="4294967295" type="title"/>
          </p:nvPr>
        </p:nvSpPr>
        <p:spPr>
          <a:xfrm>
            <a:off x="535775" y="712150"/>
            <a:ext cx="6184500" cy="117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MAP FUNCTIONS</a:t>
            </a:r>
            <a:r>
              <a:rPr lang="en" sz="6000">
                <a:solidFill>
                  <a:schemeClr val="dk1"/>
                </a:solidFill>
              </a:rPr>
              <a:t>  </a:t>
            </a:r>
            <a:endParaRPr sz="6000"/>
          </a:p>
        </p:txBody>
      </p:sp>
      <p:sp>
        <p:nvSpPr>
          <p:cNvPr id="171" name="Google Shape;171;p25"/>
          <p:cNvSpPr txBox="1"/>
          <p:nvPr>
            <p:ph idx="4294967295" type="title"/>
          </p:nvPr>
        </p:nvSpPr>
        <p:spPr>
          <a:xfrm>
            <a:off x="535775" y="2571750"/>
            <a:ext cx="5197200" cy="19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0"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descr="Book titled, &quot;Made To Stick,&quot; standing on its side" id="172" name="Google Shape;17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43776" y="2804500"/>
            <a:ext cx="1572275" cy="205135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5"/>
          <p:cNvSpPr txBox="1"/>
          <p:nvPr/>
        </p:nvSpPr>
        <p:spPr>
          <a:xfrm>
            <a:off x="680200" y="4045600"/>
            <a:ext cx="6342000" cy="7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4" name="Google Shape;17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8700" y="1948350"/>
            <a:ext cx="3664600" cy="2944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61025" y="163150"/>
            <a:ext cx="4289300" cy="227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6"/>
          <p:cNvSpPr txBox="1"/>
          <p:nvPr>
            <p:ph idx="4294967295" type="title"/>
          </p:nvPr>
        </p:nvSpPr>
        <p:spPr>
          <a:xfrm>
            <a:off x="535775" y="712150"/>
            <a:ext cx="6184500" cy="117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6000">
                <a:solidFill>
                  <a:schemeClr val="dk1"/>
                </a:solidFill>
              </a:rPr>
              <a:t>MODIFYING</a:t>
            </a:r>
            <a:r>
              <a:rPr lang="en" sz="6000">
                <a:solidFill>
                  <a:schemeClr val="dk1"/>
                </a:solidFill>
              </a:rPr>
              <a:t> MAP AND SET COMPARATORS</a:t>
            </a:r>
            <a:endParaRPr sz="6000"/>
          </a:p>
        </p:txBody>
      </p:sp>
      <p:sp>
        <p:nvSpPr>
          <p:cNvPr id="181" name="Google Shape;181;p26"/>
          <p:cNvSpPr txBox="1"/>
          <p:nvPr>
            <p:ph idx="4294967295" type="title"/>
          </p:nvPr>
        </p:nvSpPr>
        <p:spPr>
          <a:xfrm>
            <a:off x="535775" y="1480150"/>
            <a:ext cx="51972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0"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descr="Book titled, &quot;Made To Stick,&quot; standing on its side" id="182" name="Google Shape;18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43776" y="2804500"/>
            <a:ext cx="1572275" cy="205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7"/>
          <p:cNvSpPr txBox="1"/>
          <p:nvPr>
            <p:ph idx="4294967295" type="title"/>
          </p:nvPr>
        </p:nvSpPr>
        <p:spPr>
          <a:xfrm>
            <a:off x="535775" y="712150"/>
            <a:ext cx="6184500" cy="117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4800">
                <a:solidFill>
                  <a:schemeClr val="dk1"/>
                </a:solidFill>
              </a:rPr>
              <a:t>FUN THING REGARDING MAPS</a:t>
            </a:r>
            <a:endParaRPr sz="4800"/>
          </a:p>
        </p:txBody>
      </p:sp>
      <p:sp>
        <p:nvSpPr>
          <p:cNvPr id="188" name="Google Shape;188;p27"/>
          <p:cNvSpPr txBox="1"/>
          <p:nvPr>
            <p:ph idx="4294967295" type="title"/>
          </p:nvPr>
        </p:nvSpPr>
        <p:spPr>
          <a:xfrm>
            <a:off x="535775" y="1480150"/>
            <a:ext cx="51972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0"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descr="Book titled, &quot;Made To Stick,&quot; standing on its side" id="189" name="Google Shape;18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43776" y="2804500"/>
            <a:ext cx="1572275" cy="205135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7"/>
          <p:cNvSpPr txBox="1"/>
          <p:nvPr/>
        </p:nvSpPr>
        <p:spPr>
          <a:xfrm>
            <a:off x="554375" y="2896300"/>
            <a:ext cx="5545200" cy="18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map &lt; int,int &gt; mark;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mark[1] = 2;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cout &lt;&lt; mark.size() &lt;&lt; endl;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int val = mark[0];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cout &lt;&lt; mark.size() &lt;&lt; endl;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So we should use mark.find() instead. So the code should go like :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			If ( mark.find(0) != mark.end() ) val = mark[0]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8"/>
          <p:cNvSpPr txBox="1"/>
          <p:nvPr>
            <p:ph idx="4294967295" type="title"/>
          </p:nvPr>
        </p:nvSpPr>
        <p:spPr>
          <a:xfrm>
            <a:off x="535775" y="712150"/>
            <a:ext cx="6184500" cy="117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4800">
                <a:solidFill>
                  <a:schemeClr val="dk1"/>
                </a:solidFill>
              </a:rPr>
              <a:t>QUICK PROBLEM BASED ON STL</a:t>
            </a:r>
            <a:endParaRPr sz="4800"/>
          </a:p>
        </p:txBody>
      </p:sp>
      <p:sp>
        <p:nvSpPr>
          <p:cNvPr id="196" name="Google Shape;196;p28"/>
          <p:cNvSpPr txBox="1"/>
          <p:nvPr>
            <p:ph idx="4294967295" type="title"/>
          </p:nvPr>
        </p:nvSpPr>
        <p:spPr>
          <a:xfrm>
            <a:off x="535775" y="1480150"/>
            <a:ext cx="51972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0"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descr="Book titled, &quot;Made To Stick,&quot; standing on its side" id="197" name="Google Shape;19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43776" y="2804500"/>
            <a:ext cx="1572275" cy="205135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28"/>
          <p:cNvSpPr txBox="1"/>
          <p:nvPr/>
        </p:nvSpPr>
        <p:spPr>
          <a:xfrm>
            <a:off x="554375" y="2896300"/>
            <a:ext cx="5545200" cy="18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4"/>
              </a:rPr>
              <a:t>https://codeforces.com/problemset/problem/1029/D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9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DEQUE</a:t>
            </a:r>
            <a:endParaRPr sz="2400"/>
          </a:p>
        </p:txBody>
      </p:sp>
      <p:sp>
        <p:nvSpPr>
          <p:cNvPr id="204" name="Google Shape;204;p29"/>
          <p:cNvSpPr txBox="1"/>
          <p:nvPr>
            <p:ph idx="4294967295" type="title"/>
          </p:nvPr>
        </p:nvSpPr>
        <p:spPr>
          <a:xfrm>
            <a:off x="535775" y="1480150"/>
            <a:ext cx="51972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https://www.hackerrank.com/challenges/deque-stl/problem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0" lang="en" sz="18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4"/>
              </a:rPr>
              <a:t>https://www.codechef.com/problems/CHRL4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0"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descr="Book titled, &quot;Made To Stick,&quot; standing on its side" id="205" name="Google Shape;205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43776" y="2804500"/>
            <a:ext cx="1572275" cy="205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0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DEQUE</a:t>
            </a:r>
            <a:endParaRPr sz="2400"/>
          </a:p>
        </p:txBody>
      </p:sp>
      <p:sp>
        <p:nvSpPr>
          <p:cNvPr id="211" name="Google Shape;211;p30"/>
          <p:cNvSpPr txBox="1"/>
          <p:nvPr>
            <p:ph idx="4294967295" type="title"/>
          </p:nvPr>
        </p:nvSpPr>
        <p:spPr>
          <a:xfrm>
            <a:off x="535775" y="1480150"/>
            <a:ext cx="51972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Double - Ended Queue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0"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12" name="Google Shape;21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175" y="2370275"/>
            <a:ext cx="4160200" cy="225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14050" y="320625"/>
            <a:ext cx="4160201" cy="411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1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STACK</a:t>
            </a:r>
            <a:endParaRPr sz="2400"/>
          </a:p>
        </p:txBody>
      </p:sp>
      <p:sp>
        <p:nvSpPr>
          <p:cNvPr id="219" name="Google Shape;219;p31"/>
          <p:cNvSpPr txBox="1"/>
          <p:nvPr>
            <p:ph idx="4294967295" type="title"/>
          </p:nvPr>
        </p:nvSpPr>
        <p:spPr>
          <a:xfrm>
            <a:off x="535775" y="1480150"/>
            <a:ext cx="51972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push(), pop(), top(), empty(), size()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0" lang="en" sz="18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https://codeforces.com/problemset/gymProblem/101343/H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0"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descr="Book titled, &quot;Made To Stick,&quot; standing on its side" id="220" name="Google Shape;220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43776" y="2804500"/>
            <a:ext cx="1572275" cy="205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/>
        </p:nvSpPr>
        <p:spPr>
          <a:xfrm>
            <a:off x="587950" y="1302375"/>
            <a:ext cx="5847000" cy="34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Anytime you need to operate with many elements you require some kind of container. In native C (not C++) there was only one type of container: the array.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The problem is not that arrays are limited (though, for example, it’s impossible to determine the size of array at runtime). Instead, the main problem is that many problems require a container with greater functionality.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For example, we may need one or more of the following operations:</a:t>
            </a:r>
            <a:endParaRPr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>
                <a:solidFill>
                  <a:srgbClr val="FFFFFF"/>
                </a:solidFill>
              </a:rPr>
              <a:t>Add some string to a container.</a:t>
            </a:r>
            <a:endParaRPr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>
                <a:solidFill>
                  <a:srgbClr val="FFFFFF"/>
                </a:solidFill>
              </a:rPr>
              <a:t>Remove a string from a container.</a:t>
            </a:r>
            <a:endParaRPr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>
                <a:solidFill>
                  <a:srgbClr val="FFFFFF"/>
                </a:solidFill>
              </a:rPr>
              <a:t>Determine whether a string is present in the container.</a:t>
            </a:r>
            <a:endParaRPr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>
                <a:solidFill>
                  <a:srgbClr val="FFFFFF"/>
                </a:solidFill>
              </a:rPr>
              <a:t>Return a number of distinct elements in a container.</a:t>
            </a:r>
            <a:endParaRPr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>
                <a:solidFill>
                  <a:srgbClr val="FFFFFF"/>
                </a:solidFill>
              </a:rPr>
              <a:t>Iterate through a container and get a list of added strings in some order.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4"/>
          <p:cNvSpPr txBox="1"/>
          <p:nvPr/>
        </p:nvSpPr>
        <p:spPr>
          <a:xfrm>
            <a:off x="1628175" y="564175"/>
            <a:ext cx="5494800" cy="6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CONTAINERS</a:t>
            </a:r>
            <a:endParaRPr b="1" sz="2400"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2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QUEUE</a:t>
            </a:r>
            <a:endParaRPr sz="2400"/>
          </a:p>
        </p:txBody>
      </p:sp>
      <p:sp>
        <p:nvSpPr>
          <p:cNvPr id="226" name="Google Shape;226;p32"/>
          <p:cNvSpPr txBox="1"/>
          <p:nvPr>
            <p:ph idx="4294967295" type="title"/>
          </p:nvPr>
        </p:nvSpPr>
        <p:spPr>
          <a:xfrm>
            <a:off x="535775" y="1480150"/>
            <a:ext cx="5270100" cy="3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push(), pop(), front(), empty(), size()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0"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descr="Book titled, &quot;Made To Stick,&quot; standing on its side" id="227" name="Google Shape;22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43776" y="2804500"/>
            <a:ext cx="1572275" cy="205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3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PRIORITY </a:t>
            </a:r>
            <a:r>
              <a:rPr lang="en" sz="3600">
                <a:solidFill>
                  <a:schemeClr val="dk1"/>
                </a:solidFill>
              </a:rPr>
              <a:t>QUEUE</a:t>
            </a:r>
            <a:endParaRPr sz="2400"/>
          </a:p>
        </p:txBody>
      </p:sp>
      <p:sp>
        <p:nvSpPr>
          <p:cNvPr id="233" name="Google Shape;233;p33"/>
          <p:cNvSpPr txBox="1"/>
          <p:nvPr>
            <p:ph idx="4294967295" type="title"/>
          </p:nvPr>
        </p:nvSpPr>
        <p:spPr>
          <a:xfrm>
            <a:off x="535775" y="1480150"/>
            <a:ext cx="5270100" cy="3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push(), pop() : O(logn)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empty(), size(), top() : O(1)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0"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descr="Book titled, &quot;Made To Stick,&quot; standing on its side" id="234" name="Google Shape;23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43776" y="2804500"/>
            <a:ext cx="1572275" cy="205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4"/>
          <p:cNvSpPr txBox="1"/>
          <p:nvPr>
            <p:ph idx="4294967295" type="title"/>
          </p:nvPr>
        </p:nvSpPr>
        <p:spPr>
          <a:xfrm>
            <a:off x="535775" y="712150"/>
            <a:ext cx="5197200" cy="121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HOW TO CREATE A GRAPH IN C++</a:t>
            </a:r>
            <a:endParaRPr sz="2400"/>
          </a:p>
        </p:txBody>
      </p:sp>
      <p:sp>
        <p:nvSpPr>
          <p:cNvPr id="240" name="Google Shape;240;p34"/>
          <p:cNvSpPr txBox="1"/>
          <p:nvPr>
            <p:ph idx="4294967295" type="title"/>
          </p:nvPr>
        </p:nvSpPr>
        <p:spPr>
          <a:xfrm>
            <a:off x="535775" y="1480150"/>
            <a:ext cx="51972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0"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descr="Book titled, &quot;Made To Stick,&quot; standing on its side" id="241" name="Google Shape;24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43776" y="2804500"/>
            <a:ext cx="1572275" cy="2051350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34"/>
          <p:cNvSpPr txBox="1"/>
          <p:nvPr/>
        </p:nvSpPr>
        <p:spPr>
          <a:xfrm>
            <a:off x="587925" y="2317450"/>
            <a:ext cx="5050200" cy="14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Lato"/>
                <a:ea typeface="Lato"/>
                <a:cs typeface="Lato"/>
                <a:sym typeface="Lato"/>
              </a:rPr>
              <a:t>By using either </a:t>
            </a:r>
            <a:endParaRPr b="1" sz="3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Lato"/>
                <a:ea typeface="Lato"/>
                <a:cs typeface="Lato"/>
                <a:sym typeface="Lato"/>
              </a:rPr>
              <a:t>vector &lt;list&gt; </a:t>
            </a:r>
            <a:endParaRPr b="1" sz="3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Lato"/>
                <a:ea typeface="Lato"/>
                <a:cs typeface="Lato"/>
                <a:sym typeface="Lato"/>
              </a:rPr>
              <a:t>OR </a:t>
            </a:r>
            <a:endParaRPr b="1" sz="3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Lato"/>
                <a:ea typeface="Lato"/>
                <a:cs typeface="Lato"/>
                <a:sym typeface="Lato"/>
              </a:rPr>
              <a:t> vector &lt; vector &gt; </a:t>
            </a:r>
            <a:endParaRPr b="1" sz="36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5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7200">
                <a:solidFill>
                  <a:schemeClr val="dk1"/>
                </a:solidFill>
              </a:rPr>
              <a:t>MARBLES PROBLEM</a:t>
            </a:r>
            <a:r>
              <a:rPr lang="en" sz="3600">
                <a:solidFill>
                  <a:schemeClr val="dk1"/>
                </a:solidFill>
              </a:rPr>
              <a:t> </a:t>
            </a:r>
            <a:endParaRPr sz="2400"/>
          </a:p>
        </p:txBody>
      </p:sp>
      <p:pic>
        <p:nvPicPr>
          <p:cNvPr descr="Book titled, &quot;Made To Stick,&quot; standing on its side" id="248" name="Google Shape;24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43776" y="2804500"/>
            <a:ext cx="1572275" cy="205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6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7200">
                <a:solidFill>
                  <a:schemeClr val="dk1"/>
                </a:solidFill>
              </a:rPr>
              <a:t>UNORDERED_MAP</a:t>
            </a:r>
            <a:endParaRPr sz="2400"/>
          </a:p>
        </p:txBody>
      </p:sp>
      <p:pic>
        <p:nvPicPr>
          <p:cNvPr descr="Book titled, &quot;Made To Stick,&quot; standing on its side" id="254" name="Google Shape;25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43776" y="2804500"/>
            <a:ext cx="1572275" cy="2051350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36"/>
          <p:cNvSpPr txBox="1"/>
          <p:nvPr/>
        </p:nvSpPr>
        <p:spPr>
          <a:xfrm>
            <a:off x="823700" y="3270200"/>
            <a:ext cx="5943900" cy="13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-&gt; It is a hash table.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-&gt; search complexity is O(1) in the best case and O(n) in the worst case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7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ALGORITHM</a:t>
            </a:r>
            <a:endParaRPr sz="2400"/>
          </a:p>
        </p:txBody>
      </p:sp>
      <p:sp>
        <p:nvSpPr>
          <p:cNvPr id="261" name="Google Shape;261;p37"/>
          <p:cNvSpPr txBox="1"/>
          <p:nvPr>
            <p:ph idx="4294967295" type="title"/>
          </p:nvPr>
        </p:nvSpPr>
        <p:spPr>
          <a:xfrm>
            <a:off x="535775" y="1480150"/>
            <a:ext cx="5270100" cy="3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0"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62" name="Google Shape;26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0550" y="664150"/>
            <a:ext cx="4299109" cy="40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3697" y="1632547"/>
            <a:ext cx="4914521" cy="6416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84800" y="2299813"/>
            <a:ext cx="4694899" cy="47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3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13700" y="4215413"/>
            <a:ext cx="6953250" cy="82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3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026700" y="3440850"/>
            <a:ext cx="6172200" cy="53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3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76675" y="2835225"/>
            <a:ext cx="5638274" cy="70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3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088675" y="1175263"/>
            <a:ext cx="4782851" cy="35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8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7200">
                <a:solidFill>
                  <a:schemeClr val="dk1"/>
                </a:solidFill>
              </a:rPr>
              <a:t>BIRTHDAY PARADOX</a:t>
            </a:r>
            <a:endParaRPr sz="2400"/>
          </a:p>
        </p:txBody>
      </p:sp>
      <p:pic>
        <p:nvPicPr>
          <p:cNvPr descr="Book titled, &quot;Made To Stick,&quot; standing on its side" id="274" name="Google Shape;27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43776" y="2804500"/>
            <a:ext cx="1572275" cy="205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9100" y="3550650"/>
            <a:ext cx="6133399" cy="94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9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4800">
                <a:solidFill>
                  <a:schemeClr val="dk1"/>
                </a:solidFill>
              </a:rPr>
              <a:t>BITWISE OPERATORS </a:t>
            </a:r>
            <a:endParaRPr sz="4800"/>
          </a:p>
        </p:txBody>
      </p:sp>
      <p:pic>
        <p:nvPicPr>
          <p:cNvPr descr="Book titled, &quot;Made To Stick,&quot; standing on its side" id="281" name="Google Shape;28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43776" y="2804500"/>
            <a:ext cx="1572275" cy="2051350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39"/>
          <p:cNvSpPr txBox="1"/>
          <p:nvPr/>
        </p:nvSpPr>
        <p:spPr>
          <a:xfrm>
            <a:off x="688600" y="2619450"/>
            <a:ext cx="5327100" cy="17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&amp;, |, ~ and ^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0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4800">
                <a:solidFill>
                  <a:schemeClr val="dk1"/>
                </a:solidFill>
              </a:rPr>
              <a:t>HOW TO COUNT THE NUMBER OF SET BITS</a:t>
            </a:r>
            <a:endParaRPr sz="4800"/>
          </a:p>
        </p:txBody>
      </p:sp>
      <p:pic>
        <p:nvPicPr>
          <p:cNvPr descr="Book titled, &quot;Made To Stick,&quot; standing on its side" id="288" name="Google Shape;288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43776" y="2804500"/>
            <a:ext cx="1572275" cy="2051350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40"/>
          <p:cNvSpPr txBox="1"/>
          <p:nvPr/>
        </p:nvSpPr>
        <p:spPr>
          <a:xfrm>
            <a:off x="688600" y="2619450"/>
            <a:ext cx="5327100" cy="17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1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4800">
                <a:solidFill>
                  <a:schemeClr val="dk1"/>
                </a:solidFill>
              </a:rPr>
              <a:t>BITMASKING TO ITERATE OVER ALL SUBSETS</a:t>
            </a:r>
            <a:endParaRPr sz="4800"/>
          </a:p>
        </p:txBody>
      </p:sp>
      <p:pic>
        <p:nvPicPr>
          <p:cNvPr descr="Book titled, &quot;Made To Stick,&quot; standing on its side" id="295" name="Google Shape;295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43776" y="2804500"/>
            <a:ext cx="1572275" cy="2051350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41"/>
          <p:cNvSpPr txBox="1"/>
          <p:nvPr/>
        </p:nvSpPr>
        <p:spPr>
          <a:xfrm>
            <a:off x="688600" y="2619450"/>
            <a:ext cx="5327100" cy="17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7" name="Google Shape;297;p41"/>
          <p:cNvSpPr txBox="1"/>
          <p:nvPr/>
        </p:nvSpPr>
        <p:spPr>
          <a:xfrm>
            <a:off x="587925" y="3408025"/>
            <a:ext cx="6107100" cy="11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4"/>
              </a:rPr>
              <a:t>https://codeforces.com/problemset/problem/550/B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5"/>
              </a:rPr>
              <a:t>https://www.codechef.com/problems/MARCHA1/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idx="4294967295" type="title"/>
          </p:nvPr>
        </p:nvSpPr>
        <p:spPr>
          <a:xfrm>
            <a:off x="535775" y="712150"/>
            <a:ext cx="6184500" cy="117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6000">
                <a:solidFill>
                  <a:schemeClr val="dk1"/>
                </a:solidFill>
              </a:rPr>
              <a:t>VECTOR</a:t>
            </a:r>
            <a:endParaRPr sz="6000"/>
          </a:p>
        </p:txBody>
      </p:sp>
      <p:sp>
        <p:nvSpPr>
          <p:cNvPr id="85" name="Google Shape;85;p15"/>
          <p:cNvSpPr txBox="1"/>
          <p:nvPr>
            <p:ph idx="4294967295" type="title"/>
          </p:nvPr>
        </p:nvSpPr>
        <p:spPr>
          <a:xfrm>
            <a:off x="535775" y="1939950"/>
            <a:ext cx="5197200" cy="260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It can be said off as a dynamically allocated array for which we do not need to provide the size at compile time, and whose size is dynamically doubled to fit into the memory.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Main functions : 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resize(), size(), capacity(), push_back(), emplace_back(),pop_back()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0"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descr="Book titled, &quot;Made To Stick,&quot; standing on its side" id="86" name="Google Shape;8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43776" y="2804500"/>
            <a:ext cx="1572275" cy="205135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5"/>
          <p:cNvSpPr txBox="1"/>
          <p:nvPr/>
        </p:nvSpPr>
        <p:spPr>
          <a:xfrm>
            <a:off x="680200" y="4045600"/>
            <a:ext cx="6342000" cy="7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8" name="Google Shape;8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02925" y="400075"/>
            <a:ext cx="4735224" cy="1984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2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PROBLEMS : </a:t>
            </a:r>
            <a:endParaRPr sz="3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UNIQUE NUMBER - 1 </a:t>
            </a:r>
            <a:endParaRPr sz="3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UNIQUE NUMBER - 2 </a:t>
            </a:r>
            <a:endParaRPr sz="3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UNIQUE NUMBER - 3</a:t>
            </a:r>
            <a:endParaRPr sz="3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3600">
                <a:solidFill>
                  <a:schemeClr val="dk1"/>
                </a:solidFill>
              </a:rPr>
              <a:t>SUM OF XOR OF ALL SUBARRAYS </a:t>
            </a:r>
            <a:endParaRPr sz="3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/>
          <p:nvPr>
            <p:ph idx="4294967295" type="title"/>
          </p:nvPr>
        </p:nvSpPr>
        <p:spPr>
          <a:xfrm>
            <a:off x="535775" y="1939950"/>
            <a:ext cx="5197200" cy="260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0"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4" name="Google Shape;94;p16"/>
          <p:cNvSpPr txBox="1"/>
          <p:nvPr/>
        </p:nvSpPr>
        <p:spPr>
          <a:xfrm>
            <a:off x="571150" y="4045600"/>
            <a:ext cx="6342000" cy="7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5" name="Google Shape;9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250" y="2417450"/>
            <a:ext cx="3589799" cy="2366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03575" y="491900"/>
            <a:ext cx="4303550" cy="415675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6"/>
          <p:cNvSpPr txBox="1"/>
          <p:nvPr/>
        </p:nvSpPr>
        <p:spPr>
          <a:xfrm>
            <a:off x="327875" y="580950"/>
            <a:ext cx="3439500" cy="11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VECTOR FUNCTIONS</a:t>
            </a:r>
            <a:endParaRPr b="1" sz="3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 txBox="1"/>
          <p:nvPr>
            <p:ph idx="4294967295" type="title"/>
          </p:nvPr>
        </p:nvSpPr>
        <p:spPr>
          <a:xfrm>
            <a:off x="535775" y="712150"/>
            <a:ext cx="6184500" cy="117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6000">
                <a:solidFill>
                  <a:schemeClr val="dk1"/>
                </a:solidFill>
              </a:rPr>
              <a:t>PUSH_BACK v/s EMPLACE_BACK</a:t>
            </a:r>
            <a:endParaRPr sz="6000"/>
          </a:p>
        </p:txBody>
      </p:sp>
      <p:sp>
        <p:nvSpPr>
          <p:cNvPr id="103" name="Google Shape;103;p17"/>
          <p:cNvSpPr txBox="1"/>
          <p:nvPr>
            <p:ph idx="4294967295" type="title"/>
          </p:nvPr>
        </p:nvSpPr>
        <p:spPr>
          <a:xfrm>
            <a:off x="535775" y="1480150"/>
            <a:ext cx="51972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0"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descr="Book titled, &quot;Made To Stick,&quot; standing on its side" id="104" name="Google Shape;10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43776" y="2804500"/>
            <a:ext cx="1572275" cy="205135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7"/>
          <p:cNvSpPr txBox="1"/>
          <p:nvPr/>
        </p:nvSpPr>
        <p:spPr>
          <a:xfrm>
            <a:off x="587925" y="2766150"/>
            <a:ext cx="6434400" cy="20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2"/>
                </a:solidFill>
              </a:rPr>
              <a:t>Here are the steps to execute `push_back`:</a:t>
            </a:r>
            <a:endParaRPr sz="1100">
              <a:solidFill>
                <a:schemeClr val="dk2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AutoNum type="arabicPeriod"/>
            </a:pPr>
            <a:r>
              <a:rPr lang="en" sz="1100">
                <a:solidFill>
                  <a:schemeClr val="dk2"/>
                </a:solidFill>
              </a:rPr>
              <a:t>construct a new (empty) element</a:t>
            </a:r>
            <a:endParaRPr sz="1100">
              <a:solidFill>
                <a:schemeClr val="dk2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AutoNum type="arabicPeriod"/>
            </a:pPr>
            <a:r>
              <a:rPr lang="en" sz="1100">
                <a:solidFill>
                  <a:schemeClr val="dk2"/>
                </a:solidFill>
              </a:rPr>
              <a:t>add it to the end of the container</a:t>
            </a:r>
            <a:endParaRPr sz="1100">
              <a:solidFill>
                <a:schemeClr val="dk2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AutoNum type="arabicPeriod"/>
            </a:pPr>
            <a:r>
              <a:rPr lang="en" sz="1100">
                <a:solidFill>
                  <a:schemeClr val="dk2"/>
                </a:solidFill>
              </a:rPr>
              <a:t>copy the argument into the new element in #1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2"/>
                </a:solidFill>
              </a:rPr>
              <a:t>While the steps to execute `emplace_back`:</a:t>
            </a:r>
            <a:endParaRPr sz="1100">
              <a:solidFill>
                <a:schemeClr val="dk2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AutoNum type="arabicPeriod"/>
            </a:pPr>
            <a:r>
              <a:rPr lang="en" sz="1100">
                <a:solidFill>
                  <a:schemeClr val="dk2"/>
                </a:solidFill>
              </a:rPr>
              <a:t>construct a new element </a:t>
            </a:r>
            <a:r>
              <a:rPr i="1" lang="en" sz="1100">
                <a:solidFill>
                  <a:schemeClr val="dk2"/>
                </a:solidFill>
              </a:rPr>
              <a:t>using the argument values</a:t>
            </a:r>
            <a:endParaRPr i="1" sz="1100">
              <a:solidFill>
                <a:schemeClr val="dk2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AutoNum type="arabicPeriod"/>
            </a:pPr>
            <a:r>
              <a:rPr lang="en" sz="1100">
                <a:solidFill>
                  <a:schemeClr val="dk2"/>
                </a:solidFill>
              </a:rPr>
              <a:t>add it to the end of the container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This is the reason why emplace_back is more efficient.</a:t>
            </a:r>
            <a:endParaRPr sz="11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 txBox="1"/>
          <p:nvPr>
            <p:ph idx="4294967295" type="title"/>
          </p:nvPr>
        </p:nvSpPr>
        <p:spPr>
          <a:xfrm>
            <a:off x="535775" y="712150"/>
            <a:ext cx="6184500" cy="117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6000">
                <a:solidFill>
                  <a:schemeClr val="dk1"/>
                </a:solidFill>
              </a:rPr>
              <a:t>LOWER_BOUND   AND UPPER_BOUND</a:t>
            </a:r>
            <a:endParaRPr sz="6000"/>
          </a:p>
        </p:txBody>
      </p:sp>
      <p:sp>
        <p:nvSpPr>
          <p:cNvPr id="111" name="Google Shape;111;p18"/>
          <p:cNvSpPr txBox="1"/>
          <p:nvPr>
            <p:ph idx="4294967295" type="title"/>
          </p:nvPr>
        </p:nvSpPr>
        <p:spPr>
          <a:xfrm>
            <a:off x="535775" y="1480150"/>
            <a:ext cx="51972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0"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descr="Book titled, &quot;Made To Stick,&quot; standing on its side" id="112" name="Google Shape;11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43776" y="2804500"/>
            <a:ext cx="1572275" cy="205135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8"/>
          <p:cNvSpPr txBox="1"/>
          <p:nvPr/>
        </p:nvSpPr>
        <p:spPr>
          <a:xfrm>
            <a:off x="680200" y="4045600"/>
            <a:ext cx="6342000" cy="7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QUICK PROBLEM 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4"/>
              </a:rPr>
              <a:t>https://www.hackerrank.com/challenges/cpp-lower-bound/problem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 txBox="1"/>
          <p:nvPr>
            <p:ph idx="4294967295" type="title"/>
          </p:nvPr>
        </p:nvSpPr>
        <p:spPr>
          <a:xfrm>
            <a:off x="535775" y="712150"/>
            <a:ext cx="6184500" cy="117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6000">
                <a:solidFill>
                  <a:schemeClr val="dk1"/>
                </a:solidFill>
              </a:rPr>
              <a:t>LIST</a:t>
            </a:r>
            <a:endParaRPr sz="6000"/>
          </a:p>
        </p:txBody>
      </p:sp>
      <p:sp>
        <p:nvSpPr>
          <p:cNvPr id="119" name="Google Shape;119;p19"/>
          <p:cNvSpPr txBox="1"/>
          <p:nvPr>
            <p:ph idx="4294967295" type="title"/>
          </p:nvPr>
        </p:nvSpPr>
        <p:spPr>
          <a:xfrm>
            <a:off x="535775" y="1939950"/>
            <a:ext cx="5197200" cy="260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It is implemented in the backend as a doubly linked list.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0"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descr="Book titled, &quot;Made To Stick,&quot; standing on its side" id="120" name="Google Shape;12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43776" y="2804500"/>
            <a:ext cx="1572275" cy="205135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9"/>
          <p:cNvSpPr txBox="1"/>
          <p:nvPr/>
        </p:nvSpPr>
        <p:spPr>
          <a:xfrm>
            <a:off x="680200" y="4045600"/>
            <a:ext cx="6342000" cy="7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2" name="Google Shape;12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74050" y="417675"/>
            <a:ext cx="6341999" cy="130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idx="4294967295" type="title"/>
          </p:nvPr>
        </p:nvSpPr>
        <p:spPr>
          <a:xfrm>
            <a:off x="535775" y="1939950"/>
            <a:ext cx="5197200" cy="260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0"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8" name="Google Shape;128;p20"/>
          <p:cNvSpPr txBox="1"/>
          <p:nvPr/>
        </p:nvSpPr>
        <p:spPr>
          <a:xfrm>
            <a:off x="571150" y="4045600"/>
            <a:ext cx="6342000" cy="7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9" name="Google Shape;12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900" y="1352025"/>
            <a:ext cx="3271000" cy="3364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14250" y="1436625"/>
            <a:ext cx="3443899" cy="3110925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0"/>
          <p:cNvSpPr txBox="1"/>
          <p:nvPr/>
        </p:nvSpPr>
        <p:spPr>
          <a:xfrm>
            <a:off x="2173450" y="396375"/>
            <a:ext cx="4999800" cy="7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LIST FUNCTIONS</a:t>
            </a:r>
            <a:endParaRPr b="1" sz="3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>
            <p:ph idx="4294967295" type="title"/>
          </p:nvPr>
        </p:nvSpPr>
        <p:spPr>
          <a:xfrm>
            <a:off x="535775" y="712150"/>
            <a:ext cx="6184500" cy="117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6000">
                <a:solidFill>
                  <a:schemeClr val="dk1"/>
                </a:solidFill>
              </a:rPr>
              <a:t>PAIR AND TUPLE </a:t>
            </a:r>
            <a:endParaRPr sz="6000"/>
          </a:p>
        </p:txBody>
      </p:sp>
      <p:sp>
        <p:nvSpPr>
          <p:cNvPr id="137" name="Google Shape;137;p21"/>
          <p:cNvSpPr txBox="1"/>
          <p:nvPr>
            <p:ph idx="4294967295" type="title"/>
          </p:nvPr>
        </p:nvSpPr>
        <p:spPr>
          <a:xfrm>
            <a:off x="535775" y="1939950"/>
            <a:ext cx="5197200" cy="260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0"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descr="Book titled, &quot;Made To Stick,&quot; standing on its side" id="138" name="Google Shape;13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43776" y="2804500"/>
            <a:ext cx="1572275" cy="205135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1"/>
          <p:cNvSpPr txBox="1"/>
          <p:nvPr/>
        </p:nvSpPr>
        <p:spPr>
          <a:xfrm>
            <a:off x="680200" y="4045600"/>
            <a:ext cx="6342000" cy="7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0" name="Google Shape;140;p21"/>
          <p:cNvSpPr txBox="1"/>
          <p:nvPr/>
        </p:nvSpPr>
        <p:spPr>
          <a:xfrm>
            <a:off x="470475" y="2879525"/>
            <a:ext cx="5427600" cy="18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Lato"/>
                <a:ea typeface="Lato"/>
                <a:cs typeface="Lato"/>
                <a:sym typeface="Lato"/>
              </a:rPr>
              <a:t>make_pair() or {}</a:t>
            </a:r>
            <a:endParaRPr b="1" sz="2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Lato"/>
                <a:ea typeface="Lato"/>
                <a:cs typeface="Lato"/>
                <a:sym typeface="Lato"/>
              </a:rPr>
              <a:t>make_tuple() and get &lt;i&gt;(tuple_name)</a:t>
            </a:r>
            <a:endParaRPr b="1" sz="24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