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cf7056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f7056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f70561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f70561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f70561c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f70561c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cf70561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cf70561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f70561c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f70561c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cf70561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cf70561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cf70561c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cf70561c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cf70561c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cf70561c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cf70561c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cf70561c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cf70561c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cf70561c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cec7d47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cec7d47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cec7d47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cec7d47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ec7d47e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ec7d47e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cec7d47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cec7d47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cec7d47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cec7d47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cec7d47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cec7d47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cec7d47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ec7d47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uva.onlinejudge.org/index.php?option=onlinejudge&amp;page=show_problem&amp;problem=1245"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spoj.com/problems/ELI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leetcode.com/problems/longest-palindromic-subsequence/"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spoj.com/problems/PRUBALL/"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spoj.com/problems/RENT/"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spoj.com/problems/MAXSUMSQ/"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spoj.com/problems/MATSUM/"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www.spoj.com/PTIT/problems/BCTSP/"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www.codechef.com/AUG14/problems/TSHIRTS"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quora.com/How-should-I-explain-dynamic-programming-to-a-4-year-old/answer/Jonathan-Paulson"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anandabhisheksingh.me/optimal-substructure-overlapping-subproblem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spoj.com/problems/MST1/"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spoj.com/problems/KNAPSAC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spoj.com/problems/EELCS/"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geeksforgeeks.org/matrix-chain-multiplication-dp-8/" TargetMode="External"/><Relationship Id="rId4" Type="http://schemas.openxmlformats.org/officeDocument/2006/relationships/hyperlink" Target="https://www.spoj.com/problems/MIXTURES/"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spoj.com/problems/EINST/"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spoj.com/problems/EDIS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PROGRAMMING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Sanyam Garg</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OPTIMAL BST</a:t>
            </a:r>
            <a:endParaRPr sz="2400"/>
          </a:p>
        </p:txBody>
      </p:sp>
      <p:sp>
        <p:nvSpPr>
          <p:cNvPr id="135" name="Google Shape;135;p22"/>
          <p:cNvSpPr txBox="1"/>
          <p:nvPr>
            <p:ph idx="4294967295" type="title"/>
          </p:nvPr>
        </p:nvSpPr>
        <p:spPr>
          <a:xfrm>
            <a:off x="640575" y="2336600"/>
            <a:ext cx="5092500" cy="22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https://uva.onlinejudge.org/index.php?option=onlinejudge&amp;page=show_problem&amp;problem=1245</a:t>
            </a:r>
            <a:endParaRPr sz="1800">
              <a:latin typeface="Lato"/>
              <a:ea typeface="Lato"/>
              <a:cs typeface="Lato"/>
              <a:sym typeface="Lato"/>
            </a:endParaRPr>
          </a:p>
        </p:txBody>
      </p:sp>
      <p:pic>
        <p:nvPicPr>
          <p:cNvPr descr="Book titled, &quot;Made To Stick,&quot; standing on its side" id="136" name="Google Shape;136;p22"/>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LONGEST INCREASING SUBSEQUENCE</a:t>
            </a:r>
            <a:endParaRPr sz="2400"/>
          </a:p>
        </p:txBody>
      </p:sp>
      <p:sp>
        <p:nvSpPr>
          <p:cNvPr id="142" name="Google Shape;142;p23"/>
          <p:cNvSpPr txBox="1"/>
          <p:nvPr>
            <p:ph idx="4294967295" type="title"/>
          </p:nvPr>
        </p:nvSpPr>
        <p:spPr>
          <a:xfrm>
            <a:off x="716775" y="2336600"/>
            <a:ext cx="5092500" cy="22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u="sng">
                <a:solidFill>
                  <a:schemeClr val="hlink"/>
                </a:solidFill>
                <a:latin typeface="Arial"/>
                <a:ea typeface="Arial"/>
                <a:cs typeface="Arial"/>
                <a:sym typeface="Arial"/>
                <a:hlinkClick r:id="rId3"/>
              </a:rPr>
              <a:t>https://www.spoj.com/problems/ELIS/</a:t>
            </a:r>
            <a:endParaRPr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Time Complexity : O(n^2) and O(nlogn)</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Book titled, &quot;Made To Stick,&quot; standing on its side" id="143" name="Google Shape;143;p23"/>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LONGEST PALINDROMIC SUBSEQUENCE</a:t>
            </a:r>
            <a:endParaRPr sz="2400"/>
          </a:p>
        </p:txBody>
      </p:sp>
      <p:sp>
        <p:nvSpPr>
          <p:cNvPr id="149" name="Google Shape;149;p24"/>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u="sng">
                <a:solidFill>
                  <a:schemeClr val="hlink"/>
                </a:solidFill>
                <a:latin typeface="Arial"/>
                <a:ea typeface="Arial"/>
                <a:cs typeface="Arial"/>
                <a:sym typeface="Arial"/>
                <a:hlinkClick r:id="rId3"/>
              </a:rPr>
              <a:t>https://leetcode.com/problems/longest-palindromic-subsequence/</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Book titled, &quot;Made To Stick,&quot; standing on its side" id="150" name="Google Shape;150;p24"/>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ROD CUTTING PROBLEM</a:t>
            </a:r>
            <a:endParaRPr sz="2400"/>
          </a:p>
        </p:txBody>
      </p:sp>
      <p:sp>
        <p:nvSpPr>
          <p:cNvPr id="156" name="Google Shape;156;p25"/>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Roboto"/>
                <a:ea typeface="Roboto"/>
                <a:cs typeface="Roboto"/>
                <a:sym typeface="Roboto"/>
              </a:rPr>
              <a:t>Given a rod of length n inches and an array of prices that contains prices of all pieces of size smaller than n. Determine the maximum value obtainable by cutting up the rod and selling the pieces. </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Book titled, &quot;Made To Stick,&quot; standing on its side" id="157" name="Google Shape;157;p25"/>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EGG DROPPING PROBLEM</a:t>
            </a:r>
            <a:endParaRPr sz="2400"/>
          </a:p>
        </p:txBody>
      </p:sp>
      <p:sp>
        <p:nvSpPr>
          <p:cNvPr id="163" name="Google Shape;163;p26"/>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u="sng">
                <a:solidFill>
                  <a:schemeClr val="hlink"/>
                </a:solidFill>
                <a:latin typeface="Arial"/>
                <a:ea typeface="Arial"/>
                <a:cs typeface="Arial"/>
                <a:sym typeface="Arial"/>
                <a:hlinkClick r:id="rId3"/>
              </a:rPr>
              <a:t>https://www.spoj.com/problems/PRUBALL/</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Book titled, &quot;Made To Stick,&quot; standing on its side" id="164" name="Google Shape;164;p26"/>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WEIGHTED JOB SCHEDULING</a:t>
            </a:r>
            <a:endParaRPr sz="2400"/>
          </a:p>
        </p:txBody>
      </p:sp>
      <p:sp>
        <p:nvSpPr>
          <p:cNvPr id="170" name="Google Shape;170;p27"/>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u="sng">
                <a:solidFill>
                  <a:schemeClr val="hlink"/>
                </a:solidFill>
                <a:latin typeface="Arial"/>
                <a:ea typeface="Arial"/>
                <a:cs typeface="Arial"/>
                <a:sym typeface="Arial"/>
                <a:hlinkClick r:id="rId3"/>
              </a:rPr>
              <a:t>https://www.spoj.com/problems/RENT/</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descr="Book titled, &quot;Made To Stick,&quot; standing on its side" id="171" name="Google Shape;171;p27"/>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MAXIMUM SUBARRAY SUM</a:t>
            </a:r>
            <a:endParaRPr sz="2400"/>
          </a:p>
        </p:txBody>
      </p:sp>
      <p:sp>
        <p:nvSpPr>
          <p:cNvPr id="177" name="Google Shape;177;p28"/>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https://www.spoj.com/problems/MAXSUMSQ/</a:t>
            </a:r>
            <a:endParaRPr sz="1800">
              <a:latin typeface="Lato"/>
              <a:ea typeface="Lato"/>
              <a:cs typeface="Lato"/>
              <a:sym typeface="Lato"/>
            </a:endParaRPr>
          </a:p>
        </p:txBody>
      </p:sp>
      <p:pic>
        <p:nvPicPr>
          <p:cNvPr descr="Book titled, &quot;Made To Stick,&quot; standing on its side" id="178" name="Google Shape;178;p28"/>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400">
                <a:solidFill>
                  <a:schemeClr val="dk1"/>
                </a:solidFill>
                <a:highlight>
                  <a:srgbClr val="FFFFFF"/>
                </a:highlight>
                <a:latin typeface="Roboto"/>
                <a:ea typeface="Roboto"/>
                <a:cs typeface="Roboto"/>
                <a:sym typeface="Roboto"/>
              </a:rPr>
              <a:t>Maximum Sum Rectangular Submatrix in Matrix</a:t>
            </a:r>
            <a:endParaRPr sz="2400">
              <a:solidFill>
                <a:schemeClr val="dk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3600">
              <a:solidFill>
                <a:schemeClr val="dk1"/>
              </a:solidFill>
            </a:endParaRPr>
          </a:p>
        </p:txBody>
      </p:sp>
      <p:sp>
        <p:nvSpPr>
          <p:cNvPr id="184" name="Google Shape;184;p29"/>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https://www.spoj.com/problems/MATSUM/</a:t>
            </a:r>
            <a:endParaRPr sz="1800">
              <a:latin typeface="Lato"/>
              <a:ea typeface="Lato"/>
              <a:cs typeface="Lato"/>
              <a:sym typeface="Lato"/>
            </a:endParaRPr>
          </a:p>
        </p:txBody>
      </p:sp>
      <p:pic>
        <p:nvPicPr>
          <p:cNvPr descr="Book titled, &quot;Made To Stick,&quot; standing on its side" id="185" name="Google Shape;185;p29"/>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highlight>
                  <a:srgbClr val="FFFFFF"/>
                </a:highlight>
                <a:latin typeface="Roboto"/>
                <a:ea typeface="Roboto"/>
                <a:cs typeface="Roboto"/>
                <a:sym typeface="Roboto"/>
              </a:rPr>
              <a:t>TRAVELLING SALESMAN PROBLEM : DP + BITMASK</a:t>
            </a:r>
            <a:endParaRPr sz="3600">
              <a:solidFill>
                <a:schemeClr val="dk1"/>
              </a:solidFill>
            </a:endParaRPr>
          </a:p>
        </p:txBody>
      </p:sp>
      <p:sp>
        <p:nvSpPr>
          <p:cNvPr id="191" name="Google Shape;191;p30"/>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https://www.spoj.com/PTIT/problems/BCTSP/</a:t>
            </a:r>
            <a:endParaRPr sz="1800">
              <a:latin typeface="Lato"/>
              <a:ea typeface="Lato"/>
              <a:cs typeface="Lato"/>
              <a:sym typeface="Lato"/>
            </a:endParaRPr>
          </a:p>
        </p:txBody>
      </p:sp>
      <p:pic>
        <p:nvPicPr>
          <p:cNvPr descr="Book titled, &quot;Made To Stick,&quot; standing on its side" id="192" name="Google Shape;192;p30"/>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highlight>
                  <a:srgbClr val="FFFFFF"/>
                </a:highlight>
                <a:latin typeface="Roboto"/>
                <a:ea typeface="Roboto"/>
                <a:cs typeface="Roboto"/>
                <a:sym typeface="Roboto"/>
              </a:rPr>
              <a:t>DP + BITMASK</a:t>
            </a:r>
            <a:endParaRPr sz="3600">
              <a:solidFill>
                <a:schemeClr val="dk1"/>
              </a:solidFill>
            </a:endParaRPr>
          </a:p>
        </p:txBody>
      </p:sp>
      <p:sp>
        <p:nvSpPr>
          <p:cNvPr id="198" name="Google Shape;198;p31"/>
          <p:cNvSpPr txBox="1"/>
          <p:nvPr>
            <p:ph idx="4294967295" type="title"/>
          </p:nvPr>
        </p:nvSpPr>
        <p:spPr>
          <a:xfrm>
            <a:off x="640575" y="2652300"/>
            <a:ext cx="5092500" cy="18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https://www.codechef.com/AUG14/problems/TSHIRTS</a:t>
            </a:r>
            <a:endParaRPr sz="1800">
              <a:latin typeface="Lato"/>
              <a:ea typeface="Lato"/>
              <a:cs typeface="Lato"/>
              <a:sym typeface="Lato"/>
            </a:endParaRPr>
          </a:p>
        </p:txBody>
      </p:sp>
      <p:pic>
        <p:nvPicPr>
          <p:cNvPr descr="Book titled, &quot;Made To Stick,&quot; standing on its side" id="199" name="Google Shape;199;p31"/>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DP?</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https://www.quora.com/How-should-I-explain-dynamic-programming-to-a-4-year-old/answer/Jonathan-Paulson</a:t>
            </a:r>
            <a:endParaRPr sz="18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OVERLAPPING SUBPROBLEMS AND OPTIMAL SUBSTRUCTURE</a:t>
            </a:r>
            <a:endParaRPr sz="2400"/>
          </a:p>
        </p:txBody>
      </p:sp>
      <p:sp>
        <p:nvSpPr>
          <p:cNvPr id="86" name="Google Shape;86;p15"/>
          <p:cNvSpPr txBox="1"/>
          <p:nvPr>
            <p:ph idx="4294967295" type="title"/>
          </p:nvPr>
        </p:nvSpPr>
        <p:spPr>
          <a:xfrm>
            <a:off x="535775" y="3002425"/>
            <a:ext cx="5197200" cy="154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https://anandabhisheksingh.me/optimal-substructure-overlapping-subproblems/</a:t>
            </a:r>
            <a:endParaRPr sz="1800">
              <a:latin typeface="Lato"/>
              <a:ea typeface="Lato"/>
              <a:cs typeface="Lato"/>
              <a:sym typeface="Lato"/>
            </a:endParaRPr>
          </a:p>
        </p:txBody>
      </p:sp>
      <p:pic>
        <p:nvPicPr>
          <p:cNvPr descr="Book titled, &quot;Made To Stick,&quot; standing on its side" id="87" name="Google Shape;87;p15"/>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TOP DOWN v/s BOTTOM UP DP</a:t>
            </a:r>
            <a:endParaRPr sz="3600">
              <a:solidFill>
                <a:schemeClr val="dk1"/>
              </a:solidFill>
            </a:endParaRPr>
          </a:p>
          <a:p>
            <a:pPr indent="0" lvl="0" marL="0" rtl="0" algn="l">
              <a:spcBef>
                <a:spcPts val="1600"/>
              </a:spcBef>
              <a:spcAft>
                <a:spcPts val="0"/>
              </a:spcAft>
              <a:buClr>
                <a:schemeClr val="dk2"/>
              </a:buClr>
              <a:buSzPts val="1100"/>
              <a:buFont typeface="Arial"/>
              <a:buNone/>
            </a:pPr>
            <a:r>
              <a:rPr b="0" lang="en" sz="1200">
                <a:solidFill>
                  <a:srgbClr val="252C33"/>
                </a:solidFill>
                <a:latin typeface="Arial"/>
                <a:ea typeface="Arial"/>
                <a:cs typeface="Arial"/>
                <a:sym typeface="Arial"/>
              </a:rPr>
              <a:t>Bottom up vs. Top Down:</a:t>
            </a:r>
            <a:endParaRPr b="0" sz="1200">
              <a:solidFill>
                <a:srgbClr val="252C33"/>
              </a:solidFill>
              <a:latin typeface="Arial"/>
              <a:ea typeface="Arial"/>
              <a:cs typeface="Arial"/>
              <a:sym typeface="Arial"/>
            </a:endParaRPr>
          </a:p>
          <a:p>
            <a:pPr indent="-304800" lvl="0" marL="457200" rtl="0" algn="l">
              <a:lnSpc>
                <a:spcPct val="115000"/>
              </a:lnSpc>
              <a:spcBef>
                <a:spcPts val="1600"/>
              </a:spcBef>
              <a:spcAft>
                <a:spcPts val="0"/>
              </a:spcAft>
              <a:buClr>
                <a:srgbClr val="252C33"/>
              </a:buClr>
              <a:buSzPts val="1200"/>
              <a:buFont typeface="Arial"/>
              <a:buChar char="●"/>
            </a:pPr>
            <a:r>
              <a:rPr b="0" lang="en" sz="1200">
                <a:solidFill>
                  <a:srgbClr val="252C33"/>
                </a:solidFill>
                <a:latin typeface="Arial"/>
                <a:ea typeface="Arial"/>
                <a:cs typeface="Arial"/>
                <a:sym typeface="Arial"/>
              </a:rPr>
              <a:t>Bottom Up - I'm going to learn programming. Then, I will start practicing. Then, I will start taking part in contests. Then, I'll practice even more and try to improve. After working hard like crazy, I'll be an amazing coder.</a:t>
            </a:r>
            <a:endParaRPr b="0" sz="1200">
              <a:solidFill>
                <a:srgbClr val="252C33"/>
              </a:solidFill>
              <a:latin typeface="Arial"/>
              <a:ea typeface="Arial"/>
              <a:cs typeface="Arial"/>
              <a:sym typeface="Arial"/>
            </a:endParaRPr>
          </a:p>
          <a:p>
            <a:pPr indent="-304800" lvl="0" marL="457200" rtl="0" algn="l">
              <a:lnSpc>
                <a:spcPct val="115000"/>
              </a:lnSpc>
              <a:spcBef>
                <a:spcPts val="0"/>
              </a:spcBef>
              <a:spcAft>
                <a:spcPts val="0"/>
              </a:spcAft>
              <a:buClr>
                <a:srgbClr val="252C33"/>
              </a:buClr>
              <a:buSzPts val="1200"/>
              <a:buFont typeface="Arial"/>
              <a:buChar char="●"/>
            </a:pPr>
            <a:r>
              <a:rPr b="0" lang="en" sz="1200">
                <a:solidFill>
                  <a:srgbClr val="252C33"/>
                </a:solidFill>
                <a:latin typeface="Arial"/>
                <a:ea typeface="Arial"/>
                <a:cs typeface="Arial"/>
                <a:sym typeface="Arial"/>
              </a:rPr>
              <a:t>Top Down - I will be an amazing coder. How? I will work hard like crazy. How? I'll practice more and try to improve. How? I'll start taking part in contests. Then? I'll practicing. How? I'm going to learn programming.</a:t>
            </a:r>
            <a:endParaRPr b="0" sz="1200">
              <a:solidFill>
                <a:srgbClr val="252C33"/>
              </a:solidFill>
              <a:latin typeface="Arial"/>
              <a:ea typeface="Arial"/>
              <a:cs typeface="Arial"/>
              <a:sym typeface="Arial"/>
            </a:endParaRPr>
          </a:p>
          <a:p>
            <a:pPr indent="0" lvl="0" marL="0" rtl="0" algn="l">
              <a:spcBef>
                <a:spcPts val="1100"/>
              </a:spcBef>
              <a:spcAft>
                <a:spcPts val="1600"/>
              </a:spcAft>
              <a:buNone/>
            </a:pPr>
            <a:r>
              <a:t/>
            </a:r>
            <a:endParaRPr sz="3600">
              <a:solidFill>
                <a:schemeClr val="dk1"/>
              </a:solidFill>
            </a:endParaRPr>
          </a:p>
        </p:txBody>
      </p:sp>
      <p:sp>
        <p:nvSpPr>
          <p:cNvPr id="93" name="Google Shape;93;p16"/>
          <p:cNvSpPr txBox="1"/>
          <p:nvPr>
            <p:ph idx="4294967295" type="title"/>
          </p:nvPr>
        </p:nvSpPr>
        <p:spPr>
          <a:xfrm>
            <a:off x="535775" y="358285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None/>
            </a:pPr>
            <a:r>
              <a:rPr b="0" lang="en" sz="1800" u="sng">
                <a:solidFill>
                  <a:schemeClr val="hlink"/>
                </a:solidFill>
                <a:latin typeface="Arial"/>
                <a:ea typeface="Arial"/>
                <a:cs typeface="Arial"/>
                <a:sym typeface="Arial"/>
                <a:hlinkClick r:id="rId3"/>
              </a:rPr>
              <a:t>https://www.spoj.com/problems/MST1/</a:t>
            </a:r>
            <a:endParaRPr sz="1800">
              <a:latin typeface="Lato"/>
              <a:ea typeface="Lato"/>
              <a:cs typeface="Lato"/>
              <a:sym typeface="Lato"/>
            </a:endParaRPr>
          </a:p>
        </p:txBody>
      </p:sp>
      <p:pic>
        <p:nvPicPr>
          <p:cNvPr descr="Book titled, &quot;Made To Stick,&quot; standing on its side" id="94" name="Google Shape;94;p16"/>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KNAPSACK PROBLEM</a:t>
            </a:r>
            <a:endParaRPr sz="2400"/>
          </a:p>
        </p:txBody>
      </p:sp>
      <p:sp>
        <p:nvSpPr>
          <p:cNvPr id="100" name="Google Shape;100;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https://www.spoj.com/problems/KNAPSACK/</a:t>
            </a:r>
            <a:endParaRPr sz="1800">
              <a:latin typeface="Lato"/>
              <a:ea typeface="Lato"/>
              <a:cs typeface="Lato"/>
              <a:sym typeface="Lato"/>
            </a:endParaRPr>
          </a:p>
        </p:txBody>
      </p:sp>
      <p:pic>
        <p:nvPicPr>
          <p:cNvPr descr="Book titled, &quot;Made To Stick,&quot; standing on its side" id="101" name="Google Shape;101;p17"/>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LCS </a:t>
            </a:r>
            <a:endParaRPr sz="2400"/>
          </a:p>
        </p:txBody>
      </p:sp>
      <p:sp>
        <p:nvSpPr>
          <p:cNvPr id="107" name="Google Shape;107;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https://www.spoj.com/problems/EELCS/</a:t>
            </a:r>
            <a:endParaRPr sz="1800">
              <a:latin typeface="Lato"/>
              <a:ea typeface="Lato"/>
              <a:cs typeface="Lato"/>
              <a:sym typeface="Lato"/>
            </a:endParaRPr>
          </a:p>
        </p:txBody>
      </p:sp>
      <p:pic>
        <p:nvPicPr>
          <p:cNvPr descr="Book titled, &quot;Made To Stick,&quot; standing on its side" id="108" name="Google Shape;108;p18"/>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MATRIX CHAIN MULTIPLICATION </a:t>
            </a:r>
            <a:endParaRPr sz="2400"/>
          </a:p>
        </p:txBody>
      </p:sp>
      <p:sp>
        <p:nvSpPr>
          <p:cNvPr id="114" name="Google Shape;114;p19"/>
          <p:cNvSpPr txBox="1"/>
          <p:nvPr>
            <p:ph idx="4294967295" type="title"/>
          </p:nvPr>
        </p:nvSpPr>
        <p:spPr>
          <a:xfrm>
            <a:off x="640575" y="2336600"/>
            <a:ext cx="5092500" cy="22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u="sng">
                <a:solidFill>
                  <a:schemeClr val="hlink"/>
                </a:solidFill>
                <a:latin typeface="Arial"/>
                <a:ea typeface="Arial"/>
                <a:cs typeface="Arial"/>
                <a:sym typeface="Arial"/>
                <a:hlinkClick r:id="rId3"/>
              </a:rPr>
              <a:t>https://www.geeksforgeeks.org/matrix-chain-multiplication-dp-8/</a:t>
            </a:r>
            <a:endParaRPr sz="1800"/>
          </a:p>
          <a:p>
            <a:pPr indent="0" lvl="0" marL="0" rtl="0" algn="l">
              <a:lnSpc>
                <a:spcPct val="115000"/>
              </a:lnSpc>
              <a:spcBef>
                <a:spcPts val="1600"/>
              </a:spcBef>
              <a:spcAft>
                <a:spcPts val="1600"/>
              </a:spcAft>
              <a:buNone/>
            </a:pPr>
            <a:r>
              <a:rPr b="0" lang="en" sz="1800" u="sng">
                <a:solidFill>
                  <a:schemeClr val="hlink"/>
                </a:solidFill>
                <a:latin typeface="Arial"/>
                <a:ea typeface="Arial"/>
                <a:cs typeface="Arial"/>
                <a:sym typeface="Arial"/>
                <a:hlinkClick r:id="rId4"/>
              </a:rPr>
              <a:t>https://www.spoj.com/problems/MIXTURES/</a:t>
            </a:r>
            <a:endParaRPr sz="1800">
              <a:latin typeface="Lato"/>
              <a:ea typeface="Lato"/>
              <a:cs typeface="Lato"/>
              <a:sym typeface="Lato"/>
            </a:endParaRPr>
          </a:p>
        </p:txBody>
      </p:sp>
      <p:pic>
        <p:nvPicPr>
          <p:cNvPr descr="Book titled, &quot;Made To Stick,&quot; standing on its side" id="115" name="Google Shape;115;p19"/>
          <p:cNvPicPr preferRelativeResize="0"/>
          <p:nvPr/>
        </p:nvPicPr>
        <p:blipFill>
          <a:blip r:embed="rId5">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MINIMUM COIN CHANGE</a:t>
            </a:r>
            <a:endParaRPr sz="2400"/>
          </a:p>
        </p:txBody>
      </p:sp>
      <p:sp>
        <p:nvSpPr>
          <p:cNvPr id="121" name="Google Shape;121;p20"/>
          <p:cNvSpPr txBox="1"/>
          <p:nvPr>
            <p:ph idx="4294967295" type="title"/>
          </p:nvPr>
        </p:nvSpPr>
        <p:spPr>
          <a:xfrm>
            <a:off x="640575" y="2336600"/>
            <a:ext cx="5092500" cy="22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Can’t Submit :</a:t>
            </a:r>
            <a:endParaRPr sz="1200"/>
          </a:p>
          <a:p>
            <a:pPr indent="0" lvl="0" marL="0" rtl="0" algn="l">
              <a:lnSpc>
                <a:spcPct val="115000"/>
              </a:lnSpc>
              <a:spcBef>
                <a:spcPts val="1600"/>
              </a:spcBef>
              <a:spcAft>
                <a:spcPts val="1600"/>
              </a:spcAft>
              <a:buNone/>
            </a:pPr>
            <a:r>
              <a:rPr b="0" lang="en" sz="1800" u="sng">
                <a:solidFill>
                  <a:schemeClr val="hlink"/>
                </a:solidFill>
                <a:latin typeface="Arial"/>
                <a:ea typeface="Arial"/>
                <a:cs typeface="Arial"/>
                <a:sym typeface="Arial"/>
                <a:hlinkClick r:id="rId3"/>
              </a:rPr>
              <a:t>https://www.spoj.com/problems/EINST/</a:t>
            </a:r>
            <a:endParaRPr sz="1800">
              <a:latin typeface="Lato"/>
              <a:ea typeface="Lato"/>
              <a:cs typeface="Lato"/>
              <a:sym typeface="Lato"/>
            </a:endParaRPr>
          </a:p>
        </p:txBody>
      </p:sp>
      <p:pic>
        <p:nvPicPr>
          <p:cNvPr descr="Book titled, &quot;Made To Stick,&quot; standing on its side" id="122" name="Google Shape;122;p20"/>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EDIT DISTANCE</a:t>
            </a:r>
            <a:endParaRPr sz="2400"/>
          </a:p>
        </p:txBody>
      </p:sp>
      <p:sp>
        <p:nvSpPr>
          <p:cNvPr id="128" name="Google Shape;128;p21"/>
          <p:cNvSpPr txBox="1"/>
          <p:nvPr>
            <p:ph idx="4294967295" type="title"/>
          </p:nvPr>
        </p:nvSpPr>
        <p:spPr>
          <a:xfrm>
            <a:off x="640575" y="2336600"/>
            <a:ext cx="5092500" cy="22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Arial"/>
                <a:ea typeface="Arial"/>
                <a:cs typeface="Arial"/>
                <a:sym typeface="Arial"/>
                <a:hlinkClick r:id="rId3"/>
              </a:rPr>
              <a:t>https://www.spoj.com/problems/EDIST/</a:t>
            </a:r>
            <a:endParaRPr sz="1800">
              <a:latin typeface="Lato"/>
              <a:ea typeface="Lato"/>
              <a:cs typeface="Lato"/>
              <a:sym typeface="Lato"/>
            </a:endParaRPr>
          </a:p>
        </p:txBody>
      </p:sp>
      <p:pic>
        <p:nvPicPr>
          <p:cNvPr descr="Book titled, &quot;Made To Stick,&quot; standing on its side" id="129" name="Google Shape;129;p21"/>
          <p:cNvPicPr preferRelativeResize="0"/>
          <p:nvPr/>
        </p:nvPicPr>
        <p:blipFill>
          <a:blip r:embed="rId4">
            <a:alphaModFix/>
          </a:blip>
          <a:stretch>
            <a:fillRect/>
          </a:stretch>
        </p:blipFill>
        <p:spPr>
          <a:xfrm>
            <a:off x="7343776" y="2804500"/>
            <a:ext cx="1572275" cy="205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