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c482c8a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c482c8a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c482c8ab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c482c8a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c482c8ab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c482c8ab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cdbeb8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cdbeb8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dbeb8d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dbeb8d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dbeb8d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dbeb8d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dbeb8d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dbeb8d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cdbeb8d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cdbeb8d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cdbeb8d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cdbeb8d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cdbeb8d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cdbeb8d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ce43d6df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ce43d6df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cdbeb8d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cdbeb8d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c482c8a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c482c8a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c482c8a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c482c8a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c482c8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c482c8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c482c8a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c482c8a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c482c8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c482c8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c482c8ab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c482c8ab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c482c8a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c482c8a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spoj.com/problems/PESADA11/"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spoj.com/problems/TOPOSORT/"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spoj.com/problems/KFSTB/"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cp-algorithms.com/data_structures/disjoint_set_union.html"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spoj.com/problems/LOSTNSURVIVED/"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people.qc.cuny.edu/faculty/christopher.hanusa/courses/634sp12/Documents/KruskalProof.pdf" TargetMode="External"/><Relationship Id="rId4" Type="http://schemas.openxmlformats.org/officeDocument/2006/relationships/hyperlink" Target="https://www.spoj.com/problems/MST/"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spoj.com/problems/MST/"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codechef.com/problems/COALSCAM"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www.spoj.com/problems/CAPCITY/"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www.hackerearth.com/practice/algorithms/graphs/articulation-points-and-bridges/tutorial/" TargetMode="External"/><Relationship Id="rId4" Type="http://schemas.openxmlformats.org/officeDocument/2006/relationships/hyperlink" Target="https://www.spoj.com/problems/SUBMERGE/"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codeforces.com/contest/1108/problem/F" TargetMode="External"/><Relationship Id="rId4" Type="http://schemas.openxmlformats.org/officeDocument/2006/relationships/hyperlink" Target="https://codeforces.com/contest/1100/problem/E" TargetMode="External"/><Relationship Id="rId5" Type="http://schemas.openxmlformats.org/officeDocument/2006/relationships/hyperlink" Target="https://codeforces.com/contest/1131/problem/D" TargetMode="External"/><Relationship Id="rId6" Type="http://schemas.openxmlformats.org/officeDocument/2006/relationships/hyperlink" Target="https://codeforces.com/contest/1187/problem/E" TargetMode="External"/><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spoj.com/problems/TDBFS/"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spoj.com/problems/CCOMPS/" TargetMode="External"/><Relationship Id="rId4" Type="http://schemas.openxmlformats.org/officeDocument/2006/relationships/hyperlink" Target="https://codeforces.com/problemset/problem/893/C"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spoj.com/problems/ADATRIP/"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cp-algorithms.com/graph/bellman_ford.html"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Sanyam Garg</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rPr>
              <a:t>FLOYD WARSHALL </a:t>
            </a:r>
            <a:r>
              <a:rPr lang="en" sz="3600">
                <a:solidFill>
                  <a:schemeClr val="dk1"/>
                </a:solidFill>
              </a:rPr>
              <a:t>(V^3)</a:t>
            </a:r>
            <a:endParaRPr sz="3600">
              <a:solidFill>
                <a:schemeClr val="dk1"/>
              </a:solidFil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ctr">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en" sz="1800">
                <a:solidFill>
                  <a:srgbClr val="000000"/>
                </a:solidFill>
                <a:latin typeface="Arial"/>
                <a:ea typeface="Arial"/>
                <a:cs typeface="Arial"/>
                <a:sym typeface="Arial"/>
              </a:rPr>
              <a:t>Solution using 1,2,3,...,k edges : DP ( u, v ) </a:t>
            </a:r>
            <a:r>
              <a:rPr baseline="30000" lang="en" sz="1800">
                <a:solidFill>
                  <a:srgbClr val="000000"/>
                </a:solidFill>
                <a:latin typeface="Arial"/>
                <a:ea typeface="Arial"/>
                <a:cs typeface="Arial"/>
                <a:sym typeface="Arial"/>
              </a:rPr>
              <a:t>k</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O(N^3) -&gt; </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DP ( u, v ) </a:t>
            </a:r>
            <a:r>
              <a:rPr baseline="30000" lang="en" sz="1800">
                <a:latin typeface="Arial"/>
                <a:ea typeface="Arial"/>
                <a:cs typeface="Arial"/>
                <a:sym typeface="Arial"/>
              </a:rPr>
              <a:t>k   </a:t>
            </a:r>
            <a:r>
              <a:rPr lang="en" sz="1800">
                <a:latin typeface="Arial"/>
                <a:ea typeface="Arial"/>
                <a:cs typeface="Arial"/>
                <a:sym typeface="Arial"/>
              </a:rPr>
              <a:t>= DP ( u, k ) </a:t>
            </a:r>
            <a:r>
              <a:rPr baseline="30000" lang="en" sz="1800">
                <a:latin typeface="Arial"/>
                <a:ea typeface="Arial"/>
                <a:cs typeface="Arial"/>
                <a:sym typeface="Arial"/>
              </a:rPr>
              <a:t>k-1 </a:t>
            </a:r>
            <a:r>
              <a:rPr lang="en" sz="1800">
                <a:latin typeface="Arial"/>
                <a:ea typeface="Arial"/>
                <a:cs typeface="Arial"/>
                <a:sym typeface="Arial"/>
              </a:rPr>
              <a:t> + DP ( k, v ) </a:t>
            </a:r>
            <a:r>
              <a:rPr baseline="30000" lang="en" sz="1800">
                <a:latin typeface="Arial"/>
                <a:ea typeface="Arial"/>
                <a:cs typeface="Arial"/>
                <a:sym typeface="Arial"/>
              </a:rPr>
              <a:t>k-1</a:t>
            </a:r>
            <a:endParaRPr baseline="30000" sz="18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0" lang="en" sz="1800" u="sng">
                <a:solidFill>
                  <a:schemeClr val="hlink"/>
                </a:solidFill>
                <a:latin typeface="Arial"/>
                <a:ea typeface="Arial"/>
                <a:cs typeface="Arial"/>
                <a:sym typeface="Arial"/>
                <a:hlinkClick r:id="rId3"/>
              </a:rPr>
              <a:t>https://www.spoj.com/problems/PESADA11/</a:t>
            </a:r>
            <a:endParaRPr baseline="30000" sz="18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baseline="30000" lang="en" sz="1800">
                <a:solidFill>
                  <a:srgbClr val="000000"/>
                </a:solidFill>
                <a:latin typeface="Arial"/>
                <a:ea typeface="Arial"/>
                <a:cs typeface="Arial"/>
                <a:sym typeface="Arial"/>
              </a:rPr>
              <a:t> </a:t>
            </a:r>
            <a:r>
              <a:rPr b="0" baseline="30000" lang="en" sz="1800">
                <a:solidFill>
                  <a:srgbClr val="000000"/>
                </a:solidFill>
                <a:latin typeface="Arial"/>
                <a:ea typeface="Arial"/>
                <a:cs typeface="Arial"/>
                <a:sym typeface="Arial"/>
              </a:rPr>
              <a:t>  </a:t>
            </a: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27" name="Google Shape;127;p22"/>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rPr>
              <a:t>DIRECTED ACYCLIC GRAPH</a:t>
            </a:r>
            <a:endParaRPr sz="3600">
              <a:solidFill>
                <a:schemeClr val="dk1"/>
              </a:solidFill>
            </a:endParaRPr>
          </a:p>
          <a:p>
            <a:pPr indent="0" lvl="0" marL="0" rtl="0" algn="ctr">
              <a:spcBef>
                <a:spcPts val="1600"/>
              </a:spcBef>
              <a:spcAft>
                <a:spcPts val="0"/>
              </a:spcAft>
              <a:buNone/>
            </a:pPr>
            <a:r>
              <a:rPr lang="en" sz="3600">
                <a:solidFill>
                  <a:schemeClr val="dk1"/>
                </a:solidFill>
              </a:rPr>
              <a:t>TOPOLOGICAL SORTING </a:t>
            </a:r>
            <a:r>
              <a:rPr b="0" lang="en" sz="1800" u="sng">
                <a:solidFill>
                  <a:schemeClr val="hlink"/>
                </a:solidFill>
                <a:latin typeface="Arial"/>
                <a:ea typeface="Arial"/>
                <a:cs typeface="Arial"/>
                <a:sym typeface="Arial"/>
                <a:hlinkClick r:id="rId3"/>
              </a:rPr>
              <a:t>https://www.spoj.com/problems/TOPOSORT/</a:t>
            </a:r>
            <a:endParaRPr sz="1800">
              <a:solidFill>
                <a:schemeClr val="dk1"/>
              </a:solidFill>
            </a:endParaRPr>
          </a:p>
          <a:p>
            <a:pPr indent="0" lvl="0" marL="0" rtl="0" algn="l">
              <a:spcBef>
                <a:spcPts val="1600"/>
              </a:spcBef>
              <a:spcAft>
                <a:spcPts val="0"/>
              </a:spcAft>
              <a:buNone/>
            </a:pPr>
            <a:r>
              <a:rPr b="0" lang="en" sz="1800">
                <a:solidFill>
                  <a:schemeClr val="dk1"/>
                </a:solidFill>
                <a:latin typeface="Arial"/>
                <a:ea typeface="Arial"/>
                <a:cs typeface="Arial"/>
                <a:sym typeface="Arial"/>
              </a:rPr>
              <a:t>With the help of topological sorting we can even predict whether a given graph is a DAG or not.</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baseline="30000" lang="en" sz="1800">
                <a:solidFill>
                  <a:srgbClr val="000000"/>
                </a:solidFill>
                <a:latin typeface="Arial"/>
                <a:ea typeface="Arial"/>
                <a:cs typeface="Arial"/>
                <a:sym typeface="Arial"/>
              </a:rPr>
              <a:t> </a:t>
            </a:r>
            <a:r>
              <a:rPr b="0" baseline="30000" lang="en" sz="1800">
                <a:solidFill>
                  <a:srgbClr val="000000"/>
                </a:solidFill>
                <a:latin typeface="Arial"/>
                <a:ea typeface="Arial"/>
                <a:cs typeface="Arial"/>
                <a:sym typeface="Arial"/>
              </a:rPr>
              <a:t>  </a:t>
            </a: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33" name="Google Shape;133;p23"/>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rPr>
              <a:t>APPLYING DP ON DAG USING TOP SORT : VERY IMPORTANT</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aseline="30000" lang="en" sz="1800">
                <a:solidFill>
                  <a:srgbClr val="000000"/>
                </a:solidFill>
                <a:latin typeface="Arial"/>
                <a:ea typeface="Arial"/>
                <a:cs typeface="Arial"/>
                <a:sym typeface="Arial"/>
              </a:rPr>
              <a:t> </a:t>
            </a:r>
            <a:r>
              <a:rPr b="0" baseline="30000" lang="en" sz="1800">
                <a:solidFill>
                  <a:srgbClr val="000000"/>
                </a:solidFill>
                <a:latin typeface="Arial"/>
                <a:ea typeface="Arial"/>
                <a:cs typeface="Arial"/>
                <a:sym typeface="Arial"/>
              </a:rPr>
              <a:t>  </a:t>
            </a:r>
            <a:r>
              <a:rPr baseline="30000" lang="en" sz="1800">
                <a:solidFill>
                  <a:srgbClr val="000000"/>
                </a:solidFill>
                <a:latin typeface="Arial"/>
                <a:ea typeface="Arial"/>
                <a:cs typeface="Arial"/>
                <a:sym typeface="Arial"/>
              </a:rPr>
              <a:t>  </a:t>
            </a:r>
            <a:r>
              <a:rPr b="0" lang="en" sz="1800" u="sng">
                <a:solidFill>
                  <a:schemeClr val="hlink"/>
                </a:solidFill>
                <a:latin typeface="Arial"/>
                <a:ea typeface="Arial"/>
                <a:cs typeface="Arial"/>
                <a:sym typeface="Arial"/>
                <a:hlinkClick r:id="rId3"/>
              </a:rPr>
              <a:t>https://www.spoj.com/problems/KFSTB/</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39" name="Google Shape;139;p24"/>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DSU - Disjoint Set Union</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aseline="30000" lang="en" sz="1800">
                <a:solidFill>
                  <a:srgbClr val="000000"/>
                </a:solidFill>
                <a:latin typeface="Arial"/>
                <a:ea typeface="Arial"/>
                <a:cs typeface="Arial"/>
                <a:sym typeface="Arial"/>
              </a:rPr>
              <a:t>Bible for Competitive Programming :  </a:t>
            </a:r>
            <a:r>
              <a:rPr b="0" baseline="30000" lang="en" sz="1800">
                <a:solidFill>
                  <a:srgbClr val="000000"/>
                </a:solidFill>
                <a:latin typeface="Arial"/>
                <a:ea typeface="Arial"/>
                <a:cs typeface="Arial"/>
                <a:sym typeface="Arial"/>
              </a:rPr>
              <a:t>  </a:t>
            </a:r>
            <a:r>
              <a:rPr baseline="30000" lang="en" sz="1800">
                <a:solidFill>
                  <a:srgbClr val="000000"/>
                </a:solidFill>
                <a:latin typeface="Arial"/>
                <a:ea typeface="Arial"/>
                <a:cs typeface="Arial"/>
                <a:sym typeface="Arial"/>
              </a:rPr>
              <a:t>  </a:t>
            </a:r>
            <a:r>
              <a:rPr b="0" lang="en" sz="1800" u="sng">
                <a:solidFill>
                  <a:schemeClr val="hlink"/>
                </a:solidFill>
                <a:latin typeface="Arial"/>
                <a:ea typeface="Arial"/>
                <a:cs typeface="Arial"/>
                <a:sym typeface="Arial"/>
                <a:hlinkClick r:id="rId3"/>
              </a:rPr>
              <a:t>https://cp-algorithms.com/data_structures/disjoint_set_union.html</a:t>
            </a:r>
            <a:r>
              <a:rPr baseline="30000" lang="en" sz="1800">
                <a:solidFill>
                  <a:srgbClr val="000000"/>
                </a:solidFill>
                <a:latin typeface="Arial"/>
                <a:ea typeface="Arial"/>
                <a:cs typeface="Arial"/>
                <a:sym typeface="Arial"/>
              </a:rPr>
              <a:t>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45" name="Google Shape;145;p25"/>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DSU - Disjoint Set Union PROBLEM</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0" lang="en" sz="1800" u="sng">
                <a:solidFill>
                  <a:schemeClr val="hlink"/>
                </a:solidFill>
                <a:latin typeface="Arial"/>
                <a:ea typeface="Arial"/>
                <a:cs typeface="Arial"/>
                <a:sym typeface="Arial"/>
                <a:hlinkClick r:id="rId3"/>
              </a:rPr>
              <a:t>https://www.spoj.com/problems/LOSTNSURVIVED/</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51" name="Google Shape;151;p26"/>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MINIMUM SPANNING TREE</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baseline="30000" lang="en" sz="1800">
                <a:solidFill>
                  <a:srgbClr val="000000"/>
                </a:solidFill>
                <a:latin typeface="Arial"/>
                <a:ea typeface="Arial"/>
                <a:cs typeface="Arial"/>
                <a:sym typeface="Arial"/>
              </a:rPr>
              <a:t>Beautiful Proof : </a:t>
            </a:r>
            <a:endParaRPr baseline="30000" sz="1800">
              <a:solidFill>
                <a:srgbClr val="000000"/>
              </a:solidFill>
              <a:latin typeface="Arial"/>
              <a:ea typeface="Arial"/>
              <a:cs typeface="Arial"/>
              <a:sym typeface="Arial"/>
            </a:endParaRPr>
          </a:p>
          <a:p>
            <a:pPr indent="0" lvl="0" marL="0" rtl="0" algn="ctr">
              <a:spcBef>
                <a:spcPts val="1600"/>
              </a:spcBef>
              <a:spcAft>
                <a:spcPts val="0"/>
              </a:spcAft>
              <a:buNone/>
            </a:pPr>
            <a:r>
              <a:rPr lang="en" sz="1800" u="sng">
                <a:solidFill>
                  <a:schemeClr val="hlink"/>
                </a:solidFill>
                <a:latin typeface="Arial"/>
                <a:ea typeface="Arial"/>
                <a:cs typeface="Arial"/>
                <a:sym typeface="Arial"/>
                <a:hlinkClick r:id="rId3"/>
              </a:rPr>
              <a:t>http://people.qc.cuny.edu/faculty/christopher.hanusa/courses/634sp12/Documents/KruskalProof.pdf</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en" sz="1800">
                <a:solidFill>
                  <a:srgbClr val="000000"/>
                </a:solidFill>
                <a:latin typeface="Arial"/>
                <a:ea typeface="Arial"/>
                <a:cs typeface="Arial"/>
                <a:sym typeface="Arial"/>
              </a:rPr>
              <a:t>Problem : </a:t>
            </a:r>
            <a:r>
              <a:rPr b="0" lang="en" sz="1800" u="sng">
                <a:solidFill>
                  <a:schemeClr val="hlink"/>
                </a:solidFill>
                <a:latin typeface="Arial"/>
                <a:ea typeface="Arial"/>
                <a:cs typeface="Arial"/>
                <a:sym typeface="Arial"/>
                <a:hlinkClick r:id="rId4"/>
              </a:rPr>
              <a:t>https://www.spoj.com/problems/MST/</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57" name="Google Shape;157;p27"/>
          <p:cNvPicPr preferRelativeResize="0"/>
          <p:nvPr/>
        </p:nvPicPr>
        <p:blipFill>
          <a:blip r:embed="rId5">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PRIM’S ALGORITHM</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baseline="30000" lang="en" sz="1800">
                <a:solidFill>
                  <a:srgbClr val="000000"/>
                </a:solidFill>
                <a:latin typeface="Arial"/>
                <a:ea typeface="Arial"/>
                <a:cs typeface="Arial"/>
                <a:sym typeface="Arial"/>
              </a:rPr>
              <a:t>Maintaining two sets V and S-V</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lang="en" sz="1800">
                <a:solidFill>
                  <a:srgbClr val="000000"/>
                </a:solidFill>
                <a:latin typeface="Arial"/>
                <a:ea typeface="Arial"/>
                <a:cs typeface="Arial"/>
                <a:sym typeface="Arial"/>
              </a:rPr>
              <a:t>Problem : </a:t>
            </a:r>
            <a:r>
              <a:rPr b="0" lang="en" sz="1800" u="sng">
                <a:solidFill>
                  <a:schemeClr val="hlink"/>
                </a:solidFill>
                <a:latin typeface="Arial"/>
                <a:ea typeface="Arial"/>
                <a:cs typeface="Arial"/>
                <a:sym typeface="Arial"/>
                <a:hlinkClick r:id="rId3"/>
              </a:rPr>
              <a:t>https://www.spoj.com/problems/MST/</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63" name="Google Shape;163;p28"/>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MAXIMUM SPANNING TREE</a:t>
            </a:r>
            <a:endParaRPr baseline="30000" sz="1800">
              <a:latin typeface="Arial"/>
              <a:ea typeface="Arial"/>
              <a:cs typeface="Arial"/>
              <a:sym typeface="Arial"/>
            </a:endParaRPr>
          </a:p>
          <a:p>
            <a:pPr indent="0" lvl="0" marL="0" rtl="0" algn="l">
              <a:spcBef>
                <a:spcPts val="1600"/>
              </a:spcBef>
              <a:spcAft>
                <a:spcPts val="0"/>
              </a:spcAft>
              <a:buNone/>
            </a:pPr>
            <a:r>
              <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rPr baseline="30000" lang="en" sz="2400">
                <a:solidFill>
                  <a:srgbClr val="000000"/>
                </a:solidFill>
                <a:latin typeface="Arial"/>
                <a:ea typeface="Arial"/>
                <a:cs typeface="Arial"/>
                <a:sym typeface="Arial"/>
              </a:rPr>
              <a:t>Does a maximum spanning tree exists for a graph ? If yes, how can we find it?</a:t>
            </a:r>
            <a:endParaRPr baseline="30000" sz="2400">
              <a:solidFill>
                <a:srgbClr val="000000"/>
              </a:solidFill>
              <a:latin typeface="Arial"/>
              <a:ea typeface="Arial"/>
              <a:cs typeface="Arial"/>
              <a:sym typeface="Aria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3"/>
              </a:rPr>
              <a:t>https://www.codechef.com/problems/COALSCAM</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69" name="Google Shape;169;p29"/>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KOSARAJU ALGORITHM FOR SCC</a:t>
            </a:r>
            <a:endParaRPr sz="3600">
              <a:solidFill>
                <a:schemeClr val="dk1"/>
              </a:solidFill>
            </a:endParaRPr>
          </a:p>
          <a:p>
            <a:pPr indent="0" lvl="0" marL="0" rtl="0" algn="l">
              <a:spcBef>
                <a:spcPts val="1600"/>
              </a:spcBef>
              <a:spcAft>
                <a:spcPts val="0"/>
              </a:spcAft>
              <a:buClr>
                <a:schemeClr val="dk2"/>
              </a:buClr>
              <a:buSzPts val="1100"/>
              <a:buFont typeface="Arial"/>
              <a:buNone/>
            </a:pPr>
            <a:r>
              <a:rPr b="0" lang="en" sz="1400">
                <a:latin typeface="Arial"/>
                <a:ea typeface="Arial"/>
                <a:cs typeface="Arial"/>
                <a:sym typeface="Arial"/>
              </a:rPr>
              <a:t>1.Perform a DFS of G and number the vertices in order of completion of the recursive calls.</a:t>
            </a:r>
            <a:endParaRPr b="0" sz="14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0" lang="en" sz="1400">
                <a:latin typeface="Arial"/>
                <a:ea typeface="Arial"/>
                <a:cs typeface="Arial"/>
                <a:sym typeface="Arial"/>
              </a:rPr>
              <a:t>2.Construct a new directed graph </a:t>
            </a:r>
            <a:r>
              <a:rPr b="0" i="1" lang="en" sz="1400">
                <a:latin typeface="Arial"/>
                <a:ea typeface="Arial"/>
                <a:cs typeface="Arial"/>
                <a:sym typeface="Arial"/>
              </a:rPr>
              <a:t>G</a:t>
            </a:r>
            <a:r>
              <a:rPr b="0" baseline="-25000" lang="en" sz="1400">
                <a:latin typeface="Arial"/>
                <a:ea typeface="Arial"/>
                <a:cs typeface="Arial"/>
                <a:sym typeface="Arial"/>
              </a:rPr>
              <a:t>r</a:t>
            </a:r>
            <a:r>
              <a:rPr b="0" lang="en" sz="1400">
                <a:latin typeface="Arial"/>
                <a:ea typeface="Arial"/>
                <a:cs typeface="Arial"/>
                <a:sym typeface="Arial"/>
              </a:rPr>
              <a:t> by reversing the direction of every arc in </a:t>
            </a:r>
            <a:r>
              <a:rPr b="0" i="1" lang="en" sz="1400">
                <a:latin typeface="Arial"/>
                <a:ea typeface="Arial"/>
                <a:cs typeface="Arial"/>
                <a:sym typeface="Arial"/>
              </a:rPr>
              <a:t>G</a:t>
            </a:r>
            <a:r>
              <a:rPr b="0" lang="en" sz="1400">
                <a:latin typeface="Arial"/>
                <a:ea typeface="Arial"/>
                <a:cs typeface="Arial"/>
                <a:sym typeface="Arial"/>
              </a:rPr>
              <a:t>.</a:t>
            </a:r>
            <a:endParaRPr b="0" sz="14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0" lang="en" sz="1400">
                <a:latin typeface="Arial"/>
                <a:ea typeface="Arial"/>
                <a:cs typeface="Arial"/>
                <a:sym typeface="Arial"/>
              </a:rPr>
              <a:t>3.Perform a DFS on </a:t>
            </a:r>
            <a:r>
              <a:rPr b="0" i="1" lang="en" sz="1400">
                <a:latin typeface="Arial"/>
                <a:ea typeface="Arial"/>
                <a:cs typeface="Arial"/>
                <a:sym typeface="Arial"/>
              </a:rPr>
              <a:t>G</a:t>
            </a:r>
            <a:r>
              <a:rPr b="0" baseline="-25000" lang="en" sz="1400">
                <a:latin typeface="Arial"/>
                <a:ea typeface="Arial"/>
                <a:cs typeface="Arial"/>
                <a:sym typeface="Arial"/>
              </a:rPr>
              <a:t>r</a:t>
            </a:r>
            <a:r>
              <a:rPr b="0" lang="en" sz="1400">
                <a:latin typeface="Arial"/>
                <a:ea typeface="Arial"/>
                <a:cs typeface="Arial"/>
                <a:sym typeface="Arial"/>
              </a:rPr>
              <a:t> starting the search from the highest numbered vertex according to the numbering assigned at step 1. If the DFS does not reach all vertices, start the next DFS from the highest numbered remaining vertex.</a:t>
            </a:r>
            <a:endParaRPr b="0" sz="14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0" lang="en" sz="1400">
                <a:latin typeface="Arial"/>
                <a:ea typeface="Arial"/>
                <a:cs typeface="Arial"/>
                <a:sym typeface="Arial"/>
              </a:rPr>
              <a:t>4.Each tree in the resulting spanning forest is a strong component of </a:t>
            </a:r>
            <a:r>
              <a:rPr b="0" i="1" lang="en" sz="1400">
                <a:latin typeface="Arial"/>
                <a:ea typeface="Arial"/>
                <a:cs typeface="Arial"/>
                <a:sym typeface="Arial"/>
              </a:rPr>
              <a:t>G</a:t>
            </a:r>
            <a:r>
              <a:rPr b="0" lang="en" sz="1400">
                <a:latin typeface="Arial"/>
                <a:ea typeface="Arial"/>
                <a:cs typeface="Arial"/>
                <a:sym typeface="Arial"/>
              </a:rPr>
              <a:t>.</a:t>
            </a:r>
            <a:endParaRPr b="0" sz="1400">
              <a:latin typeface="Arial"/>
              <a:ea typeface="Arial"/>
              <a:cs typeface="Arial"/>
              <a:sym typeface="Arial"/>
            </a:endParaRPr>
          </a:p>
          <a:p>
            <a:pPr indent="0" lvl="0" marL="0" rtl="0" algn="l">
              <a:spcBef>
                <a:spcPts val="1600"/>
              </a:spcBef>
              <a:spcAft>
                <a:spcPts val="0"/>
              </a:spcAft>
              <a:buNone/>
            </a:pPr>
            <a:r>
              <a:t/>
            </a:r>
            <a:endParaRPr sz="18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75" name="Google Shape;175;p30"/>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KOSARAJU ALGORITHM FOR SCC</a:t>
            </a:r>
            <a:endParaRPr sz="3600">
              <a:solidFill>
                <a:schemeClr val="dk1"/>
              </a:solidFill>
            </a:endParaRPr>
          </a:p>
          <a:p>
            <a:pPr indent="0" lvl="0" marL="0" rtl="0" algn="l">
              <a:spcBef>
                <a:spcPts val="1600"/>
              </a:spcBef>
              <a:spcAft>
                <a:spcPts val="0"/>
              </a:spcAft>
              <a:buNone/>
            </a:pPr>
            <a:r>
              <a:t/>
            </a:r>
            <a:endParaRPr sz="1800">
              <a:solidFill>
                <a:schemeClr val="dk1"/>
              </a:solidFill>
            </a:endParaRPr>
          </a:p>
          <a:p>
            <a:pPr indent="0" lvl="0" marL="0" rtl="0" algn="l">
              <a:spcBef>
                <a:spcPts val="1600"/>
              </a:spcBef>
              <a:spcAft>
                <a:spcPts val="0"/>
              </a:spcAft>
              <a:buNone/>
            </a:pPr>
            <a:r>
              <a:rPr lang="en" sz="1800">
                <a:solidFill>
                  <a:schemeClr val="dk1"/>
                </a:solidFill>
              </a:rPr>
              <a:t>Proof : we need to prove for 2 cases : </a:t>
            </a:r>
            <a:endParaRPr sz="1800">
              <a:solidFill>
                <a:schemeClr val="dk1"/>
              </a:solidFill>
            </a:endParaRPr>
          </a:p>
          <a:p>
            <a:pPr indent="-342900" lvl="0" marL="457200" rtl="0" algn="l">
              <a:spcBef>
                <a:spcPts val="1600"/>
              </a:spcBef>
              <a:spcAft>
                <a:spcPts val="0"/>
              </a:spcAft>
              <a:buClr>
                <a:schemeClr val="dk1"/>
              </a:buClr>
              <a:buSzPts val="1800"/>
              <a:buAutoNum type="arabicPeriod"/>
            </a:pPr>
            <a:r>
              <a:rPr lang="en" sz="1800">
                <a:solidFill>
                  <a:schemeClr val="dk1"/>
                </a:solidFill>
              </a:rPr>
              <a:t>If a ----&gt; b , then a and b are in different components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If a -----&gt;b and b ------&gt; a, then a and b are in same component</a:t>
            </a:r>
            <a:endParaRPr sz="1800">
              <a:solidFill>
                <a:schemeClr val="dk1"/>
              </a:solidFil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3"/>
              </a:rPr>
              <a:t>https://www.spoj.com/problems/CAPCITY/</a:t>
            </a:r>
            <a:endParaRPr baseline="30000"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81" name="Google Shape;181;p31"/>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What is a graph ?</a:t>
            </a:r>
            <a:endParaRPr sz="3600">
              <a:solidFill>
                <a:schemeClr val="dk1"/>
              </a:solidFill>
            </a:endParaRPr>
          </a:p>
          <a:p>
            <a:pPr indent="0" lvl="0" marL="0" rtl="0" algn="l">
              <a:spcBef>
                <a:spcPts val="1600"/>
              </a:spcBef>
              <a:spcAft>
                <a:spcPts val="0"/>
              </a:spcAft>
              <a:buNone/>
            </a:pPr>
            <a:r>
              <a:rPr lang="en" sz="3600">
                <a:solidFill>
                  <a:schemeClr val="dk1"/>
                </a:solidFill>
              </a:rPr>
              <a:t>Difference between a graph and a tree!</a:t>
            </a:r>
            <a:endParaRPr sz="3600">
              <a:solidFill>
                <a:schemeClr val="dk1"/>
              </a:solidFill>
            </a:endParaRPr>
          </a:p>
          <a:p>
            <a:pPr indent="0" lvl="0" marL="0" rtl="0" algn="l">
              <a:spcBef>
                <a:spcPts val="1600"/>
              </a:spcBef>
              <a:spcAft>
                <a:spcPts val="0"/>
              </a:spcAft>
              <a:buNone/>
            </a:pPr>
            <a:r>
              <a:rPr lang="en" sz="3600">
                <a:solidFill>
                  <a:schemeClr val="dk1"/>
                </a:solidFill>
              </a:rPr>
              <a:t>How to traverse a graph and a tree?</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79" name="Google Shape;79;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ARTICULATION POINTS AND BRIDGES</a:t>
            </a:r>
            <a:endParaRPr sz="3600">
              <a:solidFill>
                <a:schemeClr val="dk1"/>
              </a:solidFill>
            </a:endParaRPr>
          </a:p>
          <a:p>
            <a:pPr indent="0" lvl="0" marL="0" rtl="0" algn="l">
              <a:spcBef>
                <a:spcPts val="1600"/>
              </a:spcBef>
              <a:spcAft>
                <a:spcPts val="0"/>
              </a:spcAft>
              <a:buNone/>
            </a:pPr>
            <a:r>
              <a:t/>
            </a:r>
            <a:endParaRPr sz="1800">
              <a:solidFill>
                <a:schemeClr val="dk1"/>
              </a:solidFil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3"/>
              </a:rPr>
              <a:t>https://www.hackerearth.com/practice/algorithms/graphs/articulation-points-and-bridges/tutorial/</a:t>
            </a:r>
            <a:endParaRPr sz="1800">
              <a:solidFill>
                <a:schemeClr val="dk1"/>
              </a:solidFil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4"/>
              </a:rPr>
              <a:t>https://www.spoj.com/problems/SUBMERGE/</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87" name="Google Shape;187;p32"/>
          <p:cNvPicPr preferRelativeResize="0"/>
          <p:nvPr/>
        </p:nvPicPr>
        <p:blipFill>
          <a:blip r:embed="rId5">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GRAPH PRACTICE PROBLEMS</a:t>
            </a:r>
            <a:endParaRPr sz="3600">
              <a:solidFill>
                <a:schemeClr val="dk1"/>
              </a:solidFil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3"/>
              </a:rPr>
              <a:t>https://codeforces.com/contest/1108/problem/F</a:t>
            </a:r>
            <a:endParaRPr b="0" sz="1800">
              <a:latin typeface="Arial"/>
              <a:ea typeface="Arial"/>
              <a:cs typeface="Arial"/>
              <a:sym typeface="Aria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4"/>
              </a:rPr>
              <a:t>https://codeforces.com/contest/1100/problem/E</a:t>
            </a:r>
            <a:endParaRPr b="0" sz="1800">
              <a:latin typeface="Arial"/>
              <a:ea typeface="Arial"/>
              <a:cs typeface="Arial"/>
              <a:sym typeface="Aria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5"/>
              </a:rPr>
              <a:t>https://codeforces.com/contest/1131/problem/D</a:t>
            </a:r>
            <a:endParaRPr b="0" sz="1800">
              <a:latin typeface="Arial"/>
              <a:ea typeface="Arial"/>
              <a:cs typeface="Arial"/>
              <a:sym typeface="Arial"/>
            </a:endParaRPr>
          </a:p>
          <a:p>
            <a:pPr indent="0" lvl="0" marL="0" rtl="0" algn="l">
              <a:spcBef>
                <a:spcPts val="1600"/>
              </a:spcBef>
              <a:spcAft>
                <a:spcPts val="0"/>
              </a:spcAft>
              <a:buNone/>
            </a:pPr>
            <a:r>
              <a:rPr b="0" lang="en" sz="1800">
                <a:latin typeface="Arial"/>
                <a:ea typeface="Arial"/>
                <a:cs typeface="Arial"/>
                <a:sym typeface="Arial"/>
              </a:rPr>
              <a:t>DP</a:t>
            </a:r>
            <a:endParaRPr b="0" sz="1800">
              <a:latin typeface="Arial"/>
              <a:ea typeface="Arial"/>
              <a:cs typeface="Arial"/>
              <a:sym typeface="Arial"/>
            </a:endParaRPr>
          </a:p>
          <a:p>
            <a:pPr indent="0" lvl="0" marL="0" rtl="0" algn="l">
              <a:spcBef>
                <a:spcPts val="1600"/>
              </a:spcBef>
              <a:spcAft>
                <a:spcPts val="0"/>
              </a:spcAft>
              <a:buNone/>
            </a:pPr>
            <a:r>
              <a:rPr b="0" lang="en" sz="1100" u="sng">
                <a:solidFill>
                  <a:schemeClr val="hlink"/>
                </a:solidFill>
                <a:latin typeface="Arial"/>
                <a:ea typeface="Arial"/>
                <a:cs typeface="Arial"/>
                <a:sym typeface="Arial"/>
                <a:hlinkClick r:id="rId6"/>
              </a:rPr>
              <a:t>https://codeforces.com/contest/1187/problem/E</a:t>
            </a:r>
            <a:endParaRPr b="0" sz="1800">
              <a:latin typeface="Arial"/>
              <a:ea typeface="Arial"/>
              <a:cs typeface="Arial"/>
              <a:sym typeface="Arial"/>
            </a:endParaRPr>
          </a:p>
          <a:p>
            <a:pPr indent="0" lvl="0" marL="0" rtl="0" algn="l">
              <a:spcBef>
                <a:spcPts val="1600"/>
              </a:spcBef>
              <a:spcAft>
                <a:spcPts val="0"/>
              </a:spcAft>
              <a:buNone/>
            </a:pPr>
            <a:r>
              <a:t/>
            </a:r>
            <a:endParaRPr sz="18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93" name="Google Shape;193;p33"/>
          <p:cNvPicPr preferRelativeResize="0"/>
          <p:nvPr/>
        </p:nvPicPr>
        <p:blipFill>
          <a:blip r:embed="rId7">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600"/>
              <a:buChar char="●"/>
            </a:pPr>
            <a:r>
              <a:rPr lang="en" sz="3600">
                <a:solidFill>
                  <a:schemeClr val="dk1"/>
                </a:solidFill>
              </a:rPr>
              <a:t>Connected Graph</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Directed Graph</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Undirected Graph</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Directed Acyclic Graph</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Unidirectional and Bidirectional Graph</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85" name="Google Shape;85;p15"/>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3600">
                <a:solidFill>
                  <a:schemeClr val="dk1"/>
                </a:solidFill>
              </a:rPr>
              <a:t>WAYS TO REPRESENT A GRAPH</a:t>
            </a:r>
            <a:endParaRPr sz="3600">
              <a:solidFill>
                <a:schemeClr val="dk1"/>
              </a:solidFill>
            </a:endParaRPr>
          </a:p>
          <a:p>
            <a:pPr indent="-457200" lvl="0" marL="457200" rtl="0" algn="l">
              <a:spcBef>
                <a:spcPts val="1600"/>
              </a:spcBef>
              <a:spcAft>
                <a:spcPts val="0"/>
              </a:spcAft>
              <a:buClr>
                <a:schemeClr val="dk1"/>
              </a:buClr>
              <a:buSzPts val="3600"/>
              <a:buChar char="●"/>
            </a:pPr>
            <a:r>
              <a:rPr lang="en" sz="3600">
                <a:solidFill>
                  <a:schemeClr val="dk1"/>
                </a:solidFill>
              </a:rPr>
              <a:t>ADJACENCY MATRIX</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ADJACENCY LIST</a:t>
            </a:r>
            <a:endParaRPr sz="3600">
              <a:solidFill>
                <a:schemeClr val="dk1"/>
              </a:solidFill>
            </a:endParaRPr>
          </a:p>
          <a:p>
            <a:pPr indent="0" lvl="0" marL="0" rtl="0" algn="l">
              <a:spcBef>
                <a:spcPts val="1600"/>
              </a:spcBef>
              <a:spcAft>
                <a:spcPts val="0"/>
              </a:spcAft>
              <a:buNone/>
            </a:pPr>
            <a:r>
              <a:t/>
            </a:r>
            <a:endParaRPr sz="1800">
              <a:solidFill>
                <a:schemeClr val="dk1"/>
              </a:solidFill>
            </a:endParaRPr>
          </a:p>
          <a:p>
            <a:pPr indent="0" lvl="0" marL="45720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91" name="Google Shape;91;p16"/>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WAYS TO TRAVERSE A GRAPH</a:t>
            </a:r>
            <a:endParaRPr sz="3600">
              <a:solidFill>
                <a:schemeClr val="dk1"/>
              </a:solidFill>
            </a:endParaRPr>
          </a:p>
          <a:p>
            <a:pPr indent="-457200" lvl="0" marL="457200" rtl="0" algn="l">
              <a:spcBef>
                <a:spcPts val="1600"/>
              </a:spcBef>
              <a:spcAft>
                <a:spcPts val="0"/>
              </a:spcAft>
              <a:buClr>
                <a:schemeClr val="dk1"/>
              </a:buClr>
              <a:buSzPts val="3600"/>
              <a:buChar char="●"/>
            </a:pPr>
            <a:r>
              <a:rPr lang="en" sz="3600">
                <a:solidFill>
                  <a:schemeClr val="dk1"/>
                </a:solidFill>
              </a:rPr>
              <a:t>DFS</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BFS</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Clr>
                <a:schemeClr val="dk2"/>
              </a:buClr>
              <a:buSzPts val="1100"/>
              <a:buFont typeface="Arial"/>
              <a:buNone/>
            </a:pPr>
            <a:r>
              <a:rPr b="0" lang="en" sz="1800" u="sng">
                <a:solidFill>
                  <a:schemeClr val="hlink"/>
                </a:solidFill>
                <a:latin typeface="Arial"/>
                <a:ea typeface="Arial"/>
                <a:cs typeface="Arial"/>
                <a:sym typeface="Arial"/>
                <a:hlinkClick r:id="rId3"/>
              </a:rPr>
              <a:t>https://www.spoj.com/problems/TDBFS/</a:t>
            </a:r>
            <a:endParaRPr sz="3600">
              <a:solidFill>
                <a:schemeClr val="dk1"/>
              </a:solidFill>
            </a:endParaRPr>
          </a:p>
        </p:txBody>
      </p:sp>
      <p:pic>
        <p:nvPicPr>
          <p:cNvPr descr="Book titled, &quot;Made To Stick,&quot; standing on its side" id="97" name="Google Shape;97;p17"/>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HOW TO FIND THE NUMBER OF CONNECTED COMPONENTS?</a:t>
            </a:r>
            <a:endParaRPr sz="3600">
              <a:solidFill>
                <a:schemeClr val="dk1"/>
              </a:solidFil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3"/>
              </a:rPr>
              <a:t>https://www.spoj.com/problems/CCOMPS/</a:t>
            </a:r>
            <a:endParaRPr sz="1800">
              <a:solidFill>
                <a:schemeClr val="dk1"/>
              </a:solidFil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4"/>
              </a:rPr>
              <a:t>https://codeforces.com/problemset/problem/893/C</a:t>
            </a:r>
            <a:endParaRPr sz="1800">
              <a:solidFill>
                <a:schemeClr val="dk1"/>
              </a:solidFill>
            </a:endParaRPr>
          </a:p>
          <a:p>
            <a:pPr indent="0" lvl="0" marL="0" rtl="0" algn="l">
              <a:spcBef>
                <a:spcPts val="1600"/>
              </a:spcBef>
              <a:spcAft>
                <a:spcPts val="0"/>
              </a:spcAft>
              <a:buNone/>
            </a:pPr>
            <a:r>
              <a:rPr lang="en" sz="1800">
                <a:solidFill>
                  <a:schemeClr val="dk1"/>
                </a:solidFill>
              </a:rPr>
              <a:t>MARBLES PROBLEM</a:t>
            </a:r>
            <a:endParaRPr sz="18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03" name="Google Shape;103;p18"/>
          <p:cNvPicPr preferRelativeResize="0"/>
          <p:nvPr/>
        </p:nvPicPr>
        <p:blipFill>
          <a:blip r:embed="rId5">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6119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DIJKSTRA (ElogV)</a:t>
            </a:r>
            <a:endParaRPr sz="3600">
              <a:solidFill>
                <a:schemeClr val="dk1"/>
              </a:solidFil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rPr b="0" lang="en" sz="1800">
                <a:solidFill>
                  <a:schemeClr val="dk1"/>
                </a:solidFill>
                <a:latin typeface="Arial"/>
                <a:ea typeface="Arial"/>
                <a:cs typeface="Arial"/>
                <a:sym typeface="Arial"/>
              </a:rPr>
              <a:t>Can’t give correct answers for graph with negative edges ( if we want correct answers then time complexity may be hampered)</a:t>
            </a:r>
            <a:endParaRPr b="0" sz="1800">
              <a:solidFill>
                <a:schemeClr val="dk1"/>
              </a:solidFill>
              <a:latin typeface="Arial"/>
              <a:ea typeface="Arial"/>
              <a:cs typeface="Arial"/>
              <a:sym typeface="Arial"/>
            </a:endParaRPr>
          </a:p>
          <a:p>
            <a:pPr indent="0" lvl="0" marL="0" rtl="0" algn="l">
              <a:spcBef>
                <a:spcPts val="1600"/>
              </a:spcBef>
              <a:spcAft>
                <a:spcPts val="0"/>
              </a:spcAft>
              <a:buNone/>
            </a:pPr>
            <a:r>
              <a:rPr b="0" lang="en" sz="1800">
                <a:solidFill>
                  <a:schemeClr val="dk1"/>
                </a:solidFill>
                <a:latin typeface="Arial"/>
                <a:ea typeface="Arial"/>
                <a:cs typeface="Arial"/>
                <a:sym typeface="Arial"/>
              </a:rPr>
              <a:t>Coding Dijkstra using Priority Queue and Set</a:t>
            </a:r>
            <a:endParaRPr b="0" sz="1800">
              <a:solidFill>
                <a:schemeClr val="dk1"/>
              </a:solidFill>
              <a:latin typeface="Arial"/>
              <a:ea typeface="Arial"/>
              <a:cs typeface="Arial"/>
              <a:sym typeface="Arial"/>
            </a:endParaRPr>
          </a:p>
          <a:p>
            <a:pPr indent="0" lvl="0" marL="0" rtl="0" algn="l">
              <a:spcBef>
                <a:spcPts val="1600"/>
              </a:spcBef>
              <a:spcAft>
                <a:spcPts val="0"/>
              </a:spcAft>
              <a:buNone/>
            </a:pPr>
            <a:r>
              <a:rPr b="0" lang="en" sz="1800">
                <a:solidFill>
                  <a:schemeClr val="dk1"/>
                </a:solidFill>
                <a:latin typeface="Arial"/>
                <a:ea typeface="Arial"/>
                <a:cs typeface="Arial"/>
                <a:sym typeface="Arial"/>
              </a:rPr>
              <a:t>Can be used for both directed and undirected graphs!</a:t>
            </a:r>
            <a:endParaRPr sz="3600">
              <a:solidFill>
                <a:schemeClr val="dk1"/>
              </a:solidFill>
            </a:endParaRPr>
          </a:p>
          <a:p>
            <a:pPr indent="0" lvl="0" marL="0" rtl="0" algn="ctr">
              <a:spcBef>
                <a:spcPts val="1600"/>
              </a:spcBef>
              <a:spcAft>
                <a:spcPts val="0"/>
              </a:spcAft>
              <a:buNone/>
            </a:pPr>
            <a:r>
              <a:rPr b="0" lang="en" sz="1800" u="sng">
                <a:solidFill>
                  <a:schemeClr val="hlink"/>
                </a:solidFill>
                <a:latin typeface="Arial"/>
                <a:ea typeface="Arial"/>
                <a:cs typeface="Arial"/>
                <a:sym typeface="Arial"/>
                <a:hlinkClick r:id="rId3"/>
              </a:rPr>
              <a:t>https://www.spoj.com/problems/ADATRIP/</a:t>
            </a:r>
            <a:endParaRPr sz="18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09" name="Google Shape;109;p19"/>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Bellman Ford(EV)</a:t>
            </a:r>
            <a:endParaRPr b="0" sz="1800">
              <a:solidFill>
                <a:schemeClr val="dk1"/>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0" lang="en" sz="1800">
                <a:solidFill>
                  <a:schemeClr val="dk1"/>
                </a:solidFill>
                <a:latin typeface="Arial"/>
                <a:ea typeface="Arial"/>
                <a:cs typeface="Arial"/>
                <a:sym typeface="Arial"/>
              </a:rPr>
              <a:t>Can detect negative weight cycles</a:t>
            </a:r>
            <a:endParaRPr b="0" sz="1800">
              <a:solidFill>
                <a:schemeClr val="dk1"/>
              </a:solidFill>
              <a:latin typeface="Arial"/>
              <a:ea typeface="Arial"/>
              <a:cs typeface="Arial"/>
              <a:sym typeface="Arial"/>
            </a:endParaRPr>
          </a:p>
          <a:p>
            <a:pPr indent="0" lvl="0" marL="0" rtl="0" algn="l">
              <a:spcBef>
                <a:spcPts val="1600"/>
              </a:spcBef>
              <a:spcAft>
                <a:spcPts val="0"/>
              </a:spcAft>
              <a:buNone/>
            </a:pPr>
            <a:r>
              <a:rPr b="0" lang="en" sz="1800">
                <a:solidFill>
                  <a:schemeClr val="dk1"/>
                </a:solidFill>
                <a:latin typeface="Arial"/>
                <a:ea typeface="Arial"/>
                <a:cs typeface="Arial"/>
                <a:sym typeface="Arial"/>
              </a:rPr>
              <a:t>Can be used for both directed and undirected graphs!</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rPr b="0" lang="en" sz="1800" u="sng">
                <a:solidFill>
                  <a:schemeClr val="hlink"/>
                </a:solidFill>
                <a:latin typeface="Arial"/>
                <a:ea typeface="Arial"/>
                <a:cs typeface="Arial"/>
                <a:sym typeface="Arial"/>
                <a:hlinkClick r:id="rId3"/>
              </a:rPr>
              <a:t>https://cp-algorithms.com/graph/bellman_ford.html</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15" name="Google Shape;115;p20"/>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idx="4294967295" type="title"/>
          </p:nvPr>
        </p:nvSpPr>
        <p:spPr>
          <a:xfrm>
            <a:off x="535775" y="712150"/>
            <a:ext cx="51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FLOYD WARSHALL</a:t>
            </a:r>
            <a:endParaRPr sz="3600">
              <a:solidFill>
                <a:schemeClr val="dk1"/>
              </a:solidFill>
            </a:endParaRPr>
          </a:p>
          <a:p>
            <a:pPr indent="0" lvl="0" marL="0" rtl="0" algn="l">
              <a:spcBef>
                <a:spcPts val="1600"/>
              </a:spcBef>
              <a:spcAft>
                <a:spcPts val="0"/>
              </a:spcAft>
              <a:buNone/>
            </a:pPr>
            <a:r>
              <a:rPr b="0" lang="en" sz="1800">
                <a:solidFill>
                  <a:schemeClr val="dk1"/>
                </a:solidFill>
                <a:latin typeface="Arial"/>
                <a:ea typeface="Arial"/>
                <a:cs typeface="Arial"/>
                <a:sym typeface="Arial"/>
              </a:rPr>
              <a:t>Can detect negative weight cycles</a:t>
            </a:r>
            <a:endParaRPr b="0" sz="1800">
              <a:solidFill>
                <a:schemeClr val="dk1"/>
              </a:solidFill>
              <a:latin typeface="Arial"/>
              <a:ea typeface="Arial"/>
              <a:cs typeface="Arial"/>
              <a:sym typeface="Arial"/>
            </a:endParaRPr>
          </a:p>
          <a:p>
            <a:pPr indent="0" lvl="0" marL="0" rtl="0" algn="l">
              <a:spcBef>
                <a:spcPts val="1600"/>
              </a:spcBef>
              <a:spcAft>
                <a:spcPts val="0"/>
              </a:spcAft>
              <a:buNone/>
            </a:pPr>
            <a:r>
              <a:rPr b="0" lang="en" sz="1800">
                <a:solidFill>
                  <a:schemeClr val="dk1"/>
                </a:solidFill>
                <a:latin typeface="Arial"/>
                <a:ea typeface="Arial"/>
                <a:cs typeface="Arial"/>
                <a:sym typeface="Arial"/>
              </a:rPr>
              <a:t>Can be used for both directed and undirected graphs!</a:t>
            </a:r>
            <a:endParaRPr b="0" sz="1800">
              <a:solidFill>
                <a:schemeClr val="dk1"/>
              </a:solidFill>
              <a:latin typeface="Arial"/>
              <a:ea typeface="Arial"/>
              <a:cs typeface="Arial"/>
              <a:sym typeface="Arial"/>
            </a:endParaRPr>
          </a:p>
          <a:p>
            <a:pPr indent="0" lvl="0" marL="0" rtl="0" algn="ctr">
              <a:spcBef>
                <a:spcPts val="1600"/>
              </a:spcBef>
              <a:spcAft>
                <a:spcPts val="0"/>
              </a:spcAft>
              <a:buNone/>
            </a:pPr>
            <a:r>
              <a:t/>
            </a:r>
            <a:endParaRPr sz="1800">
              <a:solidFill>
                <a:srgbClr val="000000"/>
              </a:solidFill>
              <a:latin typeface="Arial"/>
              <a:ea typeface="Arial"/>
              <a:cs typeface="Arial"/>
              <a:sym typeface="Arial"/>
            </a:endParaRPr>
          </a:p>
          <a:p>
            <a:pPr indent="0" lvl="0" marL="0" rtl="0" algn="ctr">
              <a:spcBef>
                <a:spcPts val="1600"/>
              </a:spcBef>
              <a:spcAft>
                <a:spcPts val="0"/>
              </a:spcAft>
              <a:buNone/>
            </a:pPr>
            <a:r>
              <a:rPr lang="en" sz="1800">
                <a:solidFill>
                  <a:srgbClr val="000000"/>
                </a:solidFill>
                <a:latin typeface="Arial"/>
                <a:ea typeface="Arial"/>
                <a:cs typeface="Arial"/>
                <a:sym typeface="Arial"/>
              </a:rPr>
              <a:t>NORMAL O(N^4) DP SOLUTION</a:t>
            </a:r>
            <a:endParaRPr sz="1800">
              <a:solidFill>
                <a:srgbClr val="000000"/>
              </a:solidFill>
              <a:latin typeface="Arial"/>
              <a:ea typeface="Arial"/>
              <a:cs typeface="Arial"/>
              <a:sym typeface="Arial"/>
            </a:endParaRPr>
          </a:p>
          <a:p>
            <a:pPr indent="0" lvl="0" marL="0" rtl="0" algn="ctr">
              <a:spcBef>
                <a:spcPts val="1600"/>
              </a:spcBef>
              <a:spcAft>
                <a:spcPts val="0"/>
              </a:spcAft>
              <a:buNone/>
            </a:pPr>
            <a:r>
              <a:rPr lang="en" sz="1800">
                <a:solidFill>
                  <a:srgbClr val="000000"/>
                </a:solidFill>
                <a:latin typeface="Arial"/>
                <a:ea typeface="Arial"/>
                <a:cs typeface="Arial"/>
                <a:sym typeface="Arial"/>
              </a:rPr>
              <a:t>MATRIX MULTIPLICATION O(N^3 logN)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b="0" sz="1800">
              <a:solidFill>
                <a:schemeClr val="dk1"/>
              </a:solidFill>
              <a:latin typeface="Arial"/>
              <a:ea typeface="Arial"/>
              <a:cs typeface="Arial"/>
              <a:sym typeface="Aria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Book titled, &quot;Made To Stick,&quot; standing on its side" id="121" name="Google Shape;121;p21"/>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