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aleway"/>
      <p:regular r:id="rId29"/>
      <p:bold r:id="rId30"/>
      <p:italic r:id="rId31"/>
      <p:boldItalic r:id="rId32"/>
    </p:embeddedFont>
    <p:embeddedFont>
      <p:font typeface="Roboto"/>
      <p:regular r:id="rId33"/>
      <p:bold r:id="rId34"/>
      <p:italic r:id="rId35"/>
      <p:boldItalic r:id="rId36"/>
    </p:embeddedFont>
    <p:embeddedFont>
      <p:font typeface="Montserrat"/>
      <p:regular r:id="rId37"/>
      <p:bold r:id="rId38"/>
      <p:italic r:id="rId39"/>
      <p:boldItalic r:id="rId40"/>
    </p:embeddedFont>
    <p:embeddedFont>
      <p:font typeface="Raleway Medium"/>
      <p:regular r:id="rId41"/>
      <p:bold r:id="rId42"/>
      <p:italic r:id="rId43"/>
      <p:boldItalic r:id="rId44"/>
    </p:embeddedFont>
    <p:embeddedFont>
      <p:font typeface="Fira Sans Extra Condensed"/>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5.xml"/><Relationship Id="rId42" Type="http://schemas.openxmlformats.org/officeDocument/2006/relationships/font" Target="fonts/RalewayMedium-bold.fntdata"/><Relationship Id="rId41" Type="http://schemas.openxmlformats.org/officeDocument/2006/relationships/font" Target="fonts/RalewayMedium-regular.fntdata"/><Relationship Id="rId22" Type="http://schemas.openxmlformats.org/officeDocument/2006/relationships/slide" Target="slides/slide17.xml"/><Relationship Id="rId44" Type="http://schemas.openxmlformats.org/officeDocument/2006/relationships/font" Target="fonts/RalewayMedium-boldItalic.fntdata"/><Relationship Id="rId21" Type="http://schemas.openxmlformats.org/officeDocument/2006/relationships/slide" Target="slides/slide16.xml"/><Relationship Id="rId43" Type="http://schemas.openxmlformats.org/officeDocument/2006/relationships/font" Target="fonts/RalewayMedium-italic.fntdata"/><Relationship Id="rId24" Type="http://schemas.openxmlformats.org/officeDocument/2006/relationships/slide" Target="slides/slide19.xml"/><Relationship Id="rId46" Type="http://schemas.openxmlformats.org/officeDocument/2006/relationships/font" Target="fonts/FiraSansExtraCondensed-bold.fntdata"/><Relationship Id="rId23" Type="http://schemas.openxmlformats.org/officeDocument/2006/relationships/slide" Target="slides/slide18.xml"/><Relationship Id="rId45" Type="http://schemas.openxmlformats.org/officeDocument/2006/relationships/font" Target="fonts/FiraSansExtraCondense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FiraSansExtraCondensed-boldItalic.fntdata"/><Relationship Id="rId25" Type="http://schemas.openxmlformats.org/officeDocument/2006/relationships/slide" Target="slides/slide20.xml"/><Relationship Id="rId47" Type="http://schemas.openxmlformats.org/officeDocument/2006/relationships/font" Target="fonts/FiraSansExtraCondense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font" Target="fonts/Raleway-boldItalic.fntdata"/><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Montserrat-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Montserrat-italic.fntdata"/><Relationship Id="rId16" Type="http://schemas.openxmlformats.org/officeDocument/2006/relationships/slide" Target="slides/slide11.xml"/><Relationship Id="rId38" Type="http://schemas.openxmlformats.org/officeDocument/2006/relationships/font" Target="fonts/Montserra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333b1137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333b1137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333b1137d0_1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333b1137d0_1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333b1137d0_1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1333b1137d0_1_7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333b1137d0_1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333b1137d0_1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f435d49f2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f435d49f2d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333b1137d0_1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333b1137d0_1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f435d49f2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f435d49f2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f435d49f2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f435d49f2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333b1137d0_1_10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333b1137d0_1_1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f435d49f2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f435d49f2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f435d49f2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f435d49f2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333b1137d0_1_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333b1137d0_1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333b1137d0_1_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333b1137d0_1_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333b1137d0_1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333b1137d0_1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333b1137d0_1_9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333b1137d0_1_9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f435d49f2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f435d49f2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333b1137d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333b1137d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33b1137d0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333b1137d0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507edd2bf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507edd2bf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333b1137d0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333b1137d0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333b1137d0_1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333b1137d0_1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333b1137d0_1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1333b1137d0_1_5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333b1137d0_1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1333b1137d0_1_6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50" name="Shape 50"/>
        <p:cNvGrpSpPr/>
        <p:nvPr/>
      </p:nvGrpSpPr>
      <p:grpSpPr>
        <a:xfrm>
          <a:off x="0" y="0"/>
          <a:ext cx="0" cy="0"/>
          <a:chOff x="0" y="0"/>
          <a:chExt cx="0" cy="0"/>
        </a:xfrm>
      </p:grpSpPr>
      <p:sp>
        <p:nvSpPr>
          <p:cNvPr id="51" name="Google Shape;51;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2" name="Google Shape;52;p13"/>
          <p:cNvSpPr txBox="1"/>
          <p:nvPr>
            <p:ph type="title"/>
          </p:nvPr>
        </p:nvSpPr>
        <p:spPr>
          <a:xfrm>
            <a:off x="457200" y="411475"/>
            <a:ext cx="8229600" cy="4815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1pPr>
            <a:lvl2pPr lvl="1"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3">
    <p:spTree>
      <p:nvGrpSpPr>
        <p:cNvPr id="53" name="Shape 53"/>
        <p:cNvGrpSpPr/>
        <p:nvPr/>
      </p:nvGrpSpPr>
      <p:grpSpPr>
        <a:xfrm>
          <a:off x="0" y="0"/>
          <a:ext cx="0" cy="0"/>
          <a:chOff x="0" y="0"/>
          <a:chExt cx="0" cy="0"/>
        </a:xfrm>
      </p:grpSpPr>
      <p:sp>
        <p:nvSpPr>
          <p:cNvPr id="54" name="Google Shape;5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4"/>
          <p:cNvSpPr txBox="1"/>
          <p:nvPr>
            <p:ph type="title"/>
          </p:nvPr>
        </p:nvSpPr>
        <p:spPr>
          <a:xfrm>
            <a:off x="457200" y="411475"/>
            <a:ext cx="8229600" cy="4815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1pPr>
            <a:lvl2pPr lvl="1"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6" name="Shape 56"/>
        <p:cNvGrpSpPr/>
        <p:nvPr/>
      </p:nvGrpSpPr>
      <p:grpSpPr>
        <a:xfrm>
          <a:off x="0" y="0"/>
          <a:ext cx="0" cy="0"/>
          <a:chOff x="0" y="0"/>
          <a:chExt cx="0" cy="0"/>
        </a:xfrm>
      </p:grpSpPr>
      <p:sp>
        <p:nvSpPr>
          <p:cNvPr id="57" name="Google Shape;57;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 name="Google Shape;58;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9" name="Google Shape;59;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0" name="Google Shape;60;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1" name="Google Shape;61;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4">
    <p:spTree>
      <p:nvGrpSpPr>
        <p:cNvPr id="62" name="Shape 62"/>
        <p:cNvGrpSpPr/>
        <p:nvPr/>
      </p:nvGrpSpPr>
      <p:grpSpPr>
        <a:xfrm>
          <a:off x="0" y="0"/>
          <a:ext cx="0" cy="0"/>
          <a:chOff x="0" y="0"/>
          <a:chExt cx="0" cy="0"/>
        </a:xfrm>
      </p:grpSpPr>
      <p:sp>
        <p:nvSpPr>
          <p:cNvPr id="63" name="Google Shape;6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6"/>
          <p:cNvSpPr txBox="1"/>
          <p:nvPr>
            <p:ph type="title"/>
          </p:nvPr>
        </p:nvSpPr>
        <p:spPr>
          <a:xfrm>
            <a:off x="457200" y="411475"/>
            <a:ext cx="8229600" cy="4815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1pPr>
            <a:lvl2pPr lvl="1"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kaggle.com/code/caesarmario/ww2-temperatures-w-linear-regression/notebook" TargetMode="External"/><Relationship Id="rId4" Type="http://schemas.openxmlformats.org/officeDocument/2006/relationships/hyperlink" Target="https://www.kaggle.com/code/amar09/time-series-delhi-weather-forecasting-arima/notebook" TargetMode="External"/><Relationship Id="rId5" Type="http://schemas.openxmlformats.org/officeDocument/2006/relationships/hyperlink" Target="https://www.kaggle.com/code/iamleonie/intro-to-time-series-forecasting/notebook#Feature-Engineering" TargetMode="External"/><Relationship Id="rId6" Type="http://schemas.openxmlformats.org/officeDocument/2006/relationships/hyperlink" Target="https://www.kaggle.com/code/zahrahasanzadehh/summary-of-weather-linearregression/notebook" TargetMode="External"/><Relationship Id="rId7" Type="http://schemas.openxmlformats.org/officeDocument/2006/relationships/hyperlink" Target="https://www.kaggle.com/code/ronikdedhia/weather-conditions-in-world-war-2" TargetMode="External"/><Relationship Id="rId8"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jpg"/><Relationship Id="rId4" Type="http://schemas.openxmlformats.org/officeDocument/2006/relationships/image" Target="../media/image1.png"/><Relationship Id="rId5" Type="http://schemas.openxmlformats.org/officeDocument/2006/relationships/hyperlink" Target="mailto:chanto.teng@cadt.edu.kh"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7"/>
          <p:cNvSpPr/>
          <p:nvPr/>
        </p:nvSpPr>
        <p:spPr>
          <a:xfrm>
            <a:off x="6228000" y="2400400"/>
            <a:ext cx="754500" cy="754500"/>
          </a:xfrm>
          <a:prstGeom prst="ellipse">
            <a:avLst/>
          </a:prstGeom>
          <a:solidFill>
            <a:schemeClr val="accent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7"/>
          <p:cNvSpPr/>
          <p:nvPr/>
        </p:nvSpPr>
        <p:spPr>
          <a:xfrm>
            <a:off x="6986100" y="1645900"/>
            <a:ext cx="754500" cy="754500"/>
          </a:xfrm>
          <a:prstGeom prst="ellipse">
            <a:avLst/>
          </a:prstGeom>
          <a:solidFill>
            <a:schemeClr val="accent3"/>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7"/>
          <p:cNvSpPr/>
          <p:nvPr/>
        </p:nvSpPr>
        <p:spPr>
          <a:xfrm>
            <a:off x="6990900" y="3143713"/>
            <a:ext cx="754500" cy="754500"/>
          </a:xfrm>
          <a:prstGeom prst="ellipse">
            <a:avLst/>
          </a:prstGeom>
          <a:solidFill>
            <a:schemeClr val="accent4"/>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7"/>
          <p:cNvSpPr txBox="1"/>
          <p:nvPr>
            <p:ph type="title"/>
          </p:nvPr>
        </p:nvSpPr>
        <p:spPr>
          <a:xfrm>
            <a:off x="2038225" y="799875"/>
            <a:ext cx="7558200" cy="7530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2500">
                <a:solidFill>
                  <a:schemeClr val="dk1"/>
                </a:solidFill>
              </a:rPr>
              <a:t>Cambodia Academy of Digital Technology</a:t>
            </a:r>
            <a:endParaRPr sz="2500">
              <a:solidFill>
                <a:schemeClr val="dk1"/>
              </a:solidFill>
            </a:endParaRPr>
          </a:p>
          <a:p>
            <a:pPr indent="0" lvl="0" marL="0" rtl="0" algn="l">
              <a:spcBef>
                <a:spcPts val="0"/>
              </a:spcBef>
              <a:spcAft>
                <a:spcPts val="0"/>
              </a:spcAft>
              <a:buNone/>
            </a:pPr>
            <a:r>
              <a:rPr lang="en" sz="2100">
                <a:solidFill>
                  <a:schemeClr val="dk1"/>
                </a:solidFill>
              </a:rPr>
              <a:t>Digital Research and Development Center </a:t>
            </a:r>
            <a:endParaRPr sz="2100">
              <a:solidFill>
                <a:schemeClr val="dk1"/>
              </a:solidFill>
            </a:endParaRPr>
          </a:p>
        </p:txBody>
      </p:sp>
      <p:grpSp>
        <p:nvGrpSpPr>
          <p:cNvPr id="73" name="Google Shape;73;p17"/>
          <p:cNvGrpSpPr/>
          <p:nvPr/>
        </p:nvGrpSpPr>
        <p:grpSpPr>
          <a:xfrm>
            <a:off x="6227995" y="3991843"/>
            <a:ext cx="2030294" cy="949698"/>
            <a:chOff x="538041" y="3364851"/>
            <a:chExt cx="3293259" cy="1323436"/>
          </a:xfrm>
        </p:grpSpPr>
        <p:cxnSp>
          <p:nvCxnSpPr>
            <p:cNvPr id="74" name="Google Shape;74;p17"/>
            <p:cNvCxnSpPr/>
            <p:nvPr/>
          </p:nvCxnSpPr>
          <p:spPr>
            <a:xfrm>
              <a:off x="1211700" y="4468276"/>
              <a:ext cx="2619600" cy="0"/>
            </a:xfrm>
            <a:prstGeom prst="straightConnector1">
              <a:avLst/>
            </a:prstGeom>
            <a:noFill/>
            <a:ln cap="flat" cmpd="sng" w="9525">
              <a:solidFill>
                <a:schemeClr val="lt2"/>
              </a:solidFill>
              <a:prstDash val="solid"/>
              <a:round/>
              <a:headEnd len="med" w="med" type="none"/>
              <a:tailEnd len="med" w="med" type="none"/>
            </a:ln>
          </p:spPr>
        </p:cxnSp>
        <p:cxnSp>
          <p:nvCxnSpPr>
            <p:cNvPr id="75" name="Google Shape;75;p17"/>
            <p:cNvCxnSpPr/>
            <p:nvPr/>
          </p:nvCxnSpPr>
          <p:spPr>
            <a:xfrm>
              <a:off x="1211700" y="3979751"/>
              <a:ext cx="2619600" cy="0"/>
            </a:xfrm>
            <a:prstGeom prst="straightConnector1">
              <a:avLst/>
            </a:prstGeom>
            <a:noFill/>
            <a:ln cap="flat" cmpd="sng" w="9525">
              <a:solidFill>
                <a:schemeClr val="lt2"/>
              </a:solidFill>
              <a:prstDash val="solid"/>
              <a:round/>
              <a:headEnd len="med" w="med" type="none"/>
              <a:tailEnd len="med" w="med" type="none"/>
            </a:ln>
          </p:spPr>
        </p:cxnSp>
        <p:cxnSp>
          <p:nvCxnSpPr>
            <p:cNvPr id="76" name="Google Shape;76;p17"/>
            <p:cNvCxnSpPr/>
            <p:nvPr/>
          </p:nvCxnSpPr>
          <p:spPr>
            <a:xfrm>
              <a:off x="1211700" y="3364851"/>
              <a:ext cx="2619600" cy="0"/>
            </a:xfrm>
            <a:prstGeom prst="straightConnector1">
              <a:avLst/>
            </a:prstGeom>
            <a:noFill/>
            <a:ln cap="flat" cmpd="sng" w="9525">
              <a:solidFill>
                <a:schemeClr val="lt2"/>
              </a:solidFill>
              <a:prstDash val="solid"/>
              <a:round/>
              <a:headEnd len="med" w="med" type="none"/>
              <a:tailEnd len="med" w="med" type="none"/>
            </a:ln>
          </p:spPr>
        </p:cxnSp>
        <p:sp>
          <p:nvSpPr>
            <p:cNvPr id="77" name="Google Shape;77;p17"/>
            <p:cNvSpPr/>
            <p:nvPr/>
          </p:nvSpPr>
          <p:spPr>
            <a:xfrm>
              <a:off x="1383512" y="4015980"/>
              <a:ext cx="421272" cy="672306"/>
            </a:xfrm>
            <a:custGeom>
              <a:rect b="b" l="l" r="r" t="t"/>
              <a:pathLst>
                <a:path extrusionOk="0" h="14545" w="2302">
                  <a:moveTo>
                    <a:pt x="0" y="1"/>
                  </a:moveTo>
                  <a:lnTo>
                    <a:pt x="0" y="14545"/>
                  </a:lnTo>
                  <a:lnTo>
                    <a:pt x="2302" y="14545"/>
                  </a:lnTo>
                  <a:lnTo>
                    <a:pt x="23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7"/>
            <p:cNvSpPr/>
            <p:nvPr/>
          </p:nvSpPr>
          <p:spPr>
            <a:xfrm>
              <a:off x="2009070" y="4192125"/>
              <a:ext cx="421271" cy="496141"/>
            </a:xfrm>
            <a:custGeom>
              <a:rect b="b" l="l" r="r" t="t"/>
              <a:pathLst>
                <a:path extrusionOk="0" h="15812" w="2303">
                  <a:moveTo>
                    <a:pt x="1" y="0"/>
                  </a:moveTo>
                  <a:lnTo>
                    <a:pt x="1" y="15812"/>
                  </a:lnTo>
                  <a:lnTo>
                    <a:pt x="2302" y="15812"/>
                  </a:lnTo>
                  <a:lnTo>
                    <a:pt x="23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8817"/>
                </a:solidFill>
              </a:endParaRPr>
            </a:p>
          </p:txBody>
        </p:sp>
        <p:sp>
          <p:nvSpPr>
            <p:cNvPr id="79" name="Google Shape;79;p17"/>
            <p:cNvSpPr/>
            <p:nvPr/>
          </p:nvSpPr>
          <p:spPr>
            <a:xfrm>
              <a:off x="2634628" y="4434977"/>
              <a:ext cx="421271" cy="250437"/>
            </a:xfrm>
            <a:custGeom>
              <a:rect b="b" l="l" r="r" t="t"/>
              <a:pathLst>
                <a:path extrusionOk="0" h="11209" w="2303">
                  <a:moveTo>
                    <a:pt x="1" y="0"/>
                  </a:moveTo>
                  <a:lnTo>
                    <a:pt x="1" y="11208"/>
                  </a:lnTo>
                  <a:lnTo>
                    <a:pt x="2302" y="11208"/>
                  </a:lnTo>
                  <a:lnTo>
                    <a:pt x="23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p:nvPr/>
          </p:nvSpPr>
          <p:spPr>
            <a:xfrm>
              <a:off x="3260186" y="3768123"/>
              <a:ext cx="421271" cy="920153"/>
            </a:xfrm>
            <a:custGeom>
              <a:rect b="b" l="l" r="r" t="t"/>
              <a:pathLst>
                <a:path extrusionOk="0" h="14545" w="2303">
                  <a:moveTo>
                    <a:pt x="0" y="1"/>
                  </a:moveTo>
                  <a:lnTo>
                    <a:pt x="0" y="14545"/>
                  </a:lnTo>
                  <a:lnTo>
                    <a:pt x="2302" y="14545"/>
                  </a:lnTo>
                  <a:lnTo>
                    <a:pt x="23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txBox="1"/>
            <p:nvPr/>
          </p:nvSpPr>
          <p:spPr>
            <a:xfrm>
              <a:off x="538041" y="4453450"/>
              <a:ext cx="673800" cy="116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400">
                  <a:solidFill>
                    <a:schemeClr val="dk1"/>
                  </a:solidFill>
                  <a:latin typeface="Roboto"/>
                  <a:ea typeface="Roboto"/>
                  <a:cs typeface="Roboto"/>
                  <a:sym typeface="Roboto"/>
                </a:rPr>
                <a:t>100,000</a:t>
              </a:r>
              <a:endParaRPr sz="400">
                <a:solidFill>
                  <a:schemeClr val="dk1"/>
                </a:solidFill>
                <a:latin typeface="Roboto"/>
                <a:ea typeface="Roboto"/>
                <a:cs typeface="Roboto"/>
                <a:sym typeface="Roboto"/>
              </a:endParaRPr>
            </a:p>
          </p:txBody>
        </p:sp>
        <p:sp>
          <p:nvSpPr>
            <p:cNvPr id="82" name="Google Shape;82;p17"/>
            <p:cNvSpPr txBox="1"/>
            <p:nvPr/>
          </p:nvSpPr>
          <p:spPr>
            <a:xfrm>
              <a:off x="540960" y="4165512"/>
              <a:ext cx="670800" cy="115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400">
                  <a:solidFill>
                    <a:schemeClr val="dk1"/>
                  </a:solidFill>
                  <a:latin typeface="Roboto"/>
                  <a:ea typeface="Roboto"/>
                  <a:cs typeface="Roboto"/>
                  <a:sym typeface="Roboto"/>
                </a:rPr>
                <a:t>250,000</a:t>
              </a:r>
              <a:endParaRPr sz="400">
                <a:solidFill>
                  <a:schemeClr val="dk1"/>
                </a:solidFill>
                <a:latin typeface="Roboto"/>
                <a:ea typeface="Roboto"/>
                <a:cs typeface="Roboto"/>
                <a:sym typeface="Roboto"/>
              </a:endParaRPr>
            </a:p>
          </p:txBody>
        </p:sp>
        <p:sp>
          <p:nvSpPr>
            <p:cNvPr id="83" name="Google Shape;83;p17"/>
            <p:cNvSpPr txBox="1"/>
            <p:nvPr/>
          </p:nvSpPr>
          <p:spPr>
            <a:xfrm>
              <a:off x="540960" y="3825880"/>
              <a:ext cx="670800" cy="115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400">
                  <a:solidFill>
                    <a:schemeClr val="dk1"/>
                  </a:solidFill>
                  <a:latin typeface="Roboto"/>
                  <a:ea typeface="Roboto"/>
                  <a:cs typeface="Roboto"/>
                  <a:sym typeface="Roboto"/>
                </a:rPr>
                <a:t>500,000</a:t>
              </a:r>
              <a:endParaRPr sz="400">
                <a:solidFill>
                  <a:schemeClr val="dk1"/>
                </a:solidFill>
                <a:latin typeface="Roboto"/>
                <a:ea typeface="Roboto"/>
                <a:cs typeface="Roboto"/>
                <a:sym typeface="Roboto"/>
              </a:endParaRPr>
            </a:p>
          </p:txBody>
        </p:sp>
      </p:grpSp>
      <p:sp>
        <p:nvSpPr>
          <p:cNvPr id="84" name="Google Shape;84;p17"/>
          <p:cNvSpPr txBox="1"/>
          <p:nvPr/>
        </p:nvSpPr>
        <p:spPr>
          <a:xfrm>
            <a:off x="551851" y="3738825"/>
            <a:ext cx="2521500" cy="4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Presented by : Teng Chanto</a:t>
            </a:r>
            <a:endParaRPr sz="1200">
              <a:solidFill>
                <a:schemeClr val="dk1"/>
              </a:solidFill>
              <a:latin typeface="Roboto"/>
              <a:ea typeface="Roboto"/>
              <a:cs typeface="Roboto"/>
              <a:sym typeface="Roboto"/>
            </a:endParaRPr>
          </a:p>
        </p:txBody>
      </p:sp>
      <p:sp>
        <p:nvSpPr>
          <p:cNvPr id="85" name="Google Shape;85;p17"/>
          <p:cNvSpPr/>
          <p:nvPr/>
        </p:nvSpPr>
        <p:spPr>
          <a:xfrm>
            <a:off x="7740600" y="2401150"/>
            <a:ext cx="753000" cy="753000"/>
          </a:xfrm>
          <a:prstGeom prst="ellipse">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 name="Google Shape;86;p17"/>
          <p:cNvGrpSpPr/>
          <p:nvPr/>
        </p:nvGrpSpPr>
        <p:grpSpPr>
          <a:xfrm>
            <a:off x="7192253" y="3357826"/>
            <a:ext cx="351786" cy="326274"/>
            <a:chOff x="-62511900" y="4129100"/>
            <a:chExt cx="304050" cy="282000"/>
          </a:xfrm>
        </p:grpSpPr>
        <p:sp>
          <p:nvSpPr>
            <p:cNvPr id="87" name="Google Shape;87;p17"/>
            <p:cNvSpPr/>
            <p:nvPr/>
          </p:nvSpPr>
          <p:spPr>
            <a:xfrm>
              <a:off x="-62414225" y="4203925"/>
              <a:ext cx="206375" cy="207175"/>
            </a:xfrm>
            <a:custGeom>
              <a:rect b="b" l="l" r="r" t="t"/>
              <a:pathLst>
                <a:path extrusionOk="0" h="8287" w="8255">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p:nvPr/>
          </p:nvSpPr>
          <p:spPr>
            <a:xfrm>
              <a:off x="-62511100" y="4129100"/>
              <a:ext cx="159900" cy="74850"/>
            </a:xfrm>
            <a:custGeom>
              <a:rect b="b" l="l" r="r" t="t"/>
              <a:pathLst>
                <a:path extrusionOk="0" h="2994" w="6396">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p:nvPr/>
          </p:nvSpPr>
          <p:spPr>
            <a:xfrm>
              <a:off x="-62511100" y="4207075"/>
              <a:ext cx="110275" cy="59875"/>
            </a:xfrm>
            <a:custGeom>
              <a:rect b="b" l="l" r="r" t="t"/>
              <a:pathLst>
                <a:path extrusionOk="0" h="2395" w="4411">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p:nvPr/>
          </p:nvSpPr>
          <p:spPr>
            <a:xfrm>
              <a:off x="-62511100" y="4329950"/>
              <a:ext cx="106350" cy="59875"/>
            </a:xfrm>
            <a:custGeom>
              <a:rect b="b" l="l" r="r" t="t"/>
              <a:pathLst>
                <a:path extrusionOk="0" h="2395" w="4254">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a:off x="-62511900" y="4268500"/>
              <a:ext cx="78000" cy="60675"/>
            </a:xfrm>
            <a:custGeom>
              <a:rect b="b" l="l" r="r" t="t"/>
              <a:pathLst>
                <a:path extrusionOk="0" h="2427" w="312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 name="Google Shape;92;p17"/>
          <p:cNvGrpSpPr/>
          <p:nvPr/>
        </p:nvGrpSpPr>
        <p:grpSpPr>
          <a:xfrm>
            <a:off x="7933006" y="2594474"/>
            <a:ext cx="368186" cy="366364"/>
            <a:chOff x="-62151950" y="4111775"/>
            <a:chExt cx="318225" cy="316650"/>
          </a:xfrm>
        </p:grpSpPr>
        <p:sp>
          <p:nvSpPr>
            <p:cNvPr id="93" name="Google Shape;93;p17"/>
            <p:cNvSpPr/>
            <p:nvPr/>
          </p:nvSpPr>
          <p:spPr>
            <a:xfrm>
              <a:off x="-62151950" y="4407925"/>
              <a:ext cx="318225" cy="20500"/>
            </a:xfrm>
            <a:custGeom>
              <a:rect b="b" l="l" r="r" t="t"/>
              <a:pathLst>
                <a:path extrusionOk="0" h="820" w="12729">
                  <a:moveTo>
                    <a:pt x="442" y="0"/>
                  </a:moveTo>
                  <a:cubicBezTo>
                    <a:pt x="221" y="0"/>
                    <a:pt x="1" y="189"/>
                    <a:pt x="1" y="441"/>
                  </a:cubicBezTo>
                  <a:cubicBezTo>
                    <a:pt x="1" y="662"/>
                    <a:pt x="221" y="819"/>
                    <a:pt x="442" y="819"/>
                  </a:cubicBezTo>
                  <a:lnTo>
                    <a:pt x="12288" y="819"/>
                  </a:lnTo>
                  <a:cubicBezTo>
                    <a:pt x="12540" y="819"/>
                    <a:pt x="12697" y="630"/>
                    <a:pt x="12697" y="441"/>
                  </a:cubicBezTo>
                  <a:cubicBezTo>
                    <a:pt x="12729" y="158"/>
                    <a:pt x="12540" y="0"/>
                    <a:pt x="122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a:off x="-62151950" y="4283475"/>
              <a:ext cx="84300" cy="104000"/>
            </a:xfrm>
            <a:custGeom>
              <a:rect b="b" l="l" r="r" t="t"/>
              <a:pathLst>
                <a:path extrusionOk="0" h="4160" w="3372">
                  <a:moveTo>
                    <a:pt x="1009" y="0"/>
                  </a:moveTo>
                  <a:cubicBezTo>
                    <a:pt x="442" y="0"/>
                    <a:pt x="1" y="442"/>
                    <a:pt x="1" y="1009"/>
                  </a:cubicBezTo>
                  <a:lnTo>
                    <a:pt x="1" y="3214"/>
                  </a:lnTo>
                  <a:cubicBezTo>
                    <a:pt x="64" y="3718"/>
                    <a:pt x="473" y="4159"/>
                    <a:pt x="1009" y="4159"/>
                  </a:cubicBezTo>
                  <a:lnTo>
                    <a:pt x="2363" y="4159"/>
                  </a:lnTo>
                  <a:cubicBezTo>
                    <a:pt x="2931" y="4159"/>
                    <a:pt x="3372" y="3718"/>
                    <a:pt x="3372" y="3214"/>
                  </a:cubicBezTo>
                  <a:lnTo>
                    <a:pt x="3372" y="1009"/>
                  </a:lnTo>
                  <a:cubicBezTo>
                    <a:pt x="3372" y="442"/>
                    <a:pt x="2931" y="0"/>
                    <a:pt x="23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a:off x="-62033800" y="4111775"/>
              <a:ext cx="82725" cy="275700"/>
            </a:xfrm>
            <a:custGeom>
              <a:rect b="b" l="l" r="r" t="t"/>
              <a:pathLst>
                <a:path extrusionOk="0" h="11028" w="3309">
                  <a:moveTo>
                    <a:pt x="946" y="0"/>
                  </a:moveTo>
                  <a:cubicBezTo>
                    <a:pt x="410" y="0"/>
                    <a:pt x="0" y="410"/>
                    <a:pt x="0" y="977"/>
                  </a:cubicBezTo>
                  <a:lnTo>
                    <a:pt x="0" y="10082"/>
                  </a:lnTo>
                  <a:cubicBezTo>
                    <a:pt x="0" y="10618"/>
                    <a:pt x="441" y="11027"/>
                    <a:pt x="946" y="11027"/>
                  </a:cubicBezTo>
                  <a:lnTo>
                    <a:pt x="2332" y="11027"/>
                  </a:lnTo>
                  <a:cubicBezTo>
                    <a:pt x="2899" y="11027"/>
                    <a:pt x="3308" y="10586"/>
                    <a:pt x="3308" y="10082"/>
                  </a:cubicBezTo>
                  <a:lnTo>
                    <a:pt x="3308" y="977"/>
                  </a:lnTo>
                  <a:cubicBezTo>
                    <a:pt x="3308" y="410"/>
                    <a:pt x="2899" y="0"/>
                    <a:pt x="23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a:off x="-61916450" y="4200775"/>
              <a:ext cx="82725" cy="186700"/>
            </a:xfrm>
            <a:custGeom>
              <a:rect b="b" l="l" r="r" t="t"/>
              <a:pathLst>
                <a:path extrusionOk="0" h="7468" w="3309">
                  <a:moveTo>
                    <a:pt x="946" y="0"/>
                  </a:moveTo>
                  <a:cubicBezTo>
                    <a:pt x="410" y="0"/>
                    <a:pt x="1" y="442"/>
                    <a:pt x="1" y="1009"/>
                  </a:cubicBezTo>
                  <a:lnTo>
                    <a:pt x="1" y="6522"/>
                  </a:lnTo>
                  <a:cubicBezTo>
                    <a:pt x="1" y="7058"/>
                    <a:pt x="442" y="7467"/>
                    <a:pt x="946" y="7467"/>
                  </a:cubicBezTo>
                  <a:lnTo>
                    <a:pt x="2332" y="7467"/>
                  </a:lnTo>
                  <a:cubicBezTo>
                    <a:pt x="2868" y="7467"/>
                    <a:pt x="3309" y="7026"/>
                    <a:pt x="3309" y="6522"/>
                  </a:cubicBezTo>
                  <a:lnTo>
                    <a:pt x="3309" y="1009"/>
                  </a:lnTo>
                  <a:cubicBezTo>
                    <a:pt x="3309" y="442"/>
                    <a:pt x="2868" y="0"/>
                    <a:pt x="23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 name="Google Shape;97;p17"/>
          <p:cNvGrpSpPr/>
          <p:nvPr/>
        </p:nvGrpSpPr>
        <p:grpSpPr>
          <a:xfrm>
            <a:off x="6422068" y="2594005"/>
            <a:ext cx="366364" cy="367290"/>
            <a:chOff x="-61784125" y="3377700"/>
            <a:chExt cx="316650" cy="317450"/>
          </a:xfrm>
        </p:grpSpPr>
        <p:sp>
          <p:nvSpPr>
            <p:cNvPr id="98" name="Google Shape;98;p17"/>
            <p:cNvSpPr/>
            <p:nvPr/>
          </p:nvSpPr>
          <p:spPr>
            <a:xfrm>
              <a:off x="-61688025" y="3460400"/>
              <a:ext cx="124450" cy="51225"/>
            </a:xfrm>
            <a:custGeom>
              <a:rect b="b" l="l" r="r" t="t"/>
              <a:pathLst>
                <a:path extrusionOk="0" h="2049" w="4978">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p:nvPr/>
          </p:nvSpPr>
          <p:spPr>
            <a:xfrm>
              <a:off x="-61677800" y="3518900"/>
              <a:ext cx="104775" cy="61850"/>
            </a:xfrm>
            <a:custGeom>
              <a:rect b="b" l="l" r="r" t="t"/>
              <a:pathLst>
                <a:path extrusionOk="0" h="2474" w="4191">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p:nvPr/>
          </p:nvSpPr>
          <p:spPr>
            <a:xfrm>
              <a:off x="-61667550" y="3377700"/>
              <a:ext cx="82700" cy="82725"/>
            </a:xfrm>
            <a:custGeom>
              <a:rect b="b" l="l" r="r" t="t"/>
              <a:pathLst>
                <a:path extrusionOk="0" h="3309" w="3308">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a:off x="-61591150" y="3643150"/>
              <a:ext cx="123675" cy="51200"/>
            </a:xfrm>
            <a:custGeom>
              <a:rect b="b" l="l" r="r" t="t"/>
              <a:pathLst>
                <a:path extrusionOk="0" h="2048" w="4947">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p:nvPr/>
          </p:nvSpPr>
          <p:spPr>
            <a:xfrm>
              <a:off x="-61570675" y="3560450"/>
              <a:ext cx="82725" cy="82725"/>
            </a:xfrm>
            <a:custGeom>
              <a:rect b="b" l="l" r="r" t="t"/>
              <a:pathLst>
                <a:path extrusionOk="0" h="3309" w="3309">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61784125" y="3643925"/>
              <a:ext cx="124450" cy="51225"/>
            </a:xfrm>
            <a:custGeom>
              <a:rect b="b" l="l" r="r" t="t"/>
              <a:pathLst>
                <a:path extrusionOk="0" h="2049" w="4978">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61763650" y="3560450"/>
              <a:ext cx="82725" cy="82725"/>
            </a:xfrm>
            <a:custGeom>
              <a:rect b="b" l="l" r="r" t="t"/>
              <a:pathLst>
                <a:path extrusionOk="0" h="3309" w="3309">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 name="Google Shape;105;p17"/>
          <p:cNvGrpSpPr/>
          <p:nvPr/>
        </p:nvGrpSpPr>
        <p:grpSpPr>
          <a:xfrm>
            <a:off x="7180168" y="1839519"/>
            <a:ext cx="366364" cy="367290"/>
            <a:chOff x="-61783350" y="3743950"/>
            <a:chExt cx="316650" cy="317450"/>
          </a:xfrm>
        </p:grpSpPr>
        <p:sp>
          <p:nvSpPr>
            <p:cNvPr id="106" name="Google Shape;106;p17"/>
            <p:cNvSpPr/>
            <p:nvPr/>
          </p:nvSpPr>
          <p:spPr>
            <a:xfrm>
              <a:off x="-61783350" y="3743950"/>
              <a:ext cx="316650" cy="317450"/>
            </a:xfrm>
            <a:custGeom>
              <a:rect b="b" l="l" r="r" t="t"/>
              <a:pathLst>
                <a:path extrusionOk="0" h="12698" w="12666">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p:nvPr/>
          </p:nvSpPr>
          <p:spPr>
            <a:xfrm>
              <a:off x="-61739225" y="3833750"/>
              <a:ext cx="272525" cy="149675"/>
            </a:xfrm>
            <a:custGeom>
              <a:rect b="b" l="l" r="r" t="t"/>
              <a:pathLst>
                <a:path extrusionOk="0" h="5987" w="10901">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 name="Google Shape;108;p17"/>
          <p:cNvSpPr txBox="1"/>
          <p:nvPr/>
        </p:nvSpPr>
        <p:spPr>
          <a:xfrm>
            <a:off x="500925" y="2292900"/>
            <a:ext cx="56211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solidFill>
                  <a:schemeClr val="accent5"/>
                </a:solidFill>
                <a:latin typeface="Fira Sans Extra Condensed"/>
                <a:ea typeface="Fira Sans Extra Condensed"/>
                <a:cs typeface="Fira Sans Extra Condensed"/>
                <a:sym typeface="Fira Sans Extra Condensed"/>
              </a:rPr>
              <a:t>Data Science</a:t>
            </a:r>
            <a:endParaRPr b="1" sz="4000">
              <a:solidFill>
                <a:schemeClr val="accent5"/>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b="1" lang="en" sz="4000">
                <a:solidFill>
                  <a:schemeClr val="accent5"/>
                </a:solidFill>
                <a:latin typeface="Fira Sans Extra Condensed"/>
                <a:ea typeface="Fira Sans Extra Condensed"/>
                <a:cs typeface="Fira Sans Extra Condensed"/>
                <a:sym typeface="Fira Sans Extra Condensed"/>
              </a:rPr>
              <a:t> </a:t>
            </a:r>
            <a:r>
              <a:rPr b="1" lang="en" sz="4000">
                <a:solidFill>
                  <a:schemeClr val="accent5"/>
                </a:solidFill>
                <a:latin typeface="Fira Sans Extra Condensed"/>
                <a:ea typeface="Fira Sans Extra Condensed"/>
                <a:cs typeface="Fira Sans Extra Condensed"/>
                <a:sym typeface="Fira Sans Extra Condensed"/>
              </a:rPr>
              <a:t>Presentation</a:t>
            </a:r>
            <a:endParaRPr sz="3800"/>
          </a:p>
        </p:txBody>
      </p:sp>
      <p:pic>
        <p:nvPicPr>
          <p:cNvPr id="109" name="Google Shape;109;p17"/>
          <p:cNvPicPr preferRelativeResize="0"/>
          <p:nvPr/>
        </p:nvPicPr>
        <p:blipFill>
          <a:blip r:embed="rId3">
            <a:alphaModFix/>
          </a:blip>
          <a:stretch>
            <a:fillRect/>
          </a:stretch>
        </p:blipFill>
        <p:spPr>
          <a:xfrm>
            <a:off x="7582975" y="171050"/>
            <a:ext cx="1068250" cy="535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6" name="Google Shape;22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7" name="Google Shape;227;p26"/>
          <p:cNvPicPr preferRelativeResize="0"/>
          <p:nvPr/>
        </p:nvPicPr>
        <p:blipFill>
          <a:blip r:embed="rId3">
            <a:alphaModFix/>
          </a:blip>
          <a:stretch>
            <a:fillRect/>
          </a:stretch>
        </p:blipFill>
        <p:spPr>
          <a:xfrm>
            <a:off x="109000" y="665400"/>
            <a:ext cx="8520600" cy="4123850"/>
          </a:xfrm>
          <a:prstGeom prst="rect">
            <a:avLst/>
          </a:prstGeom>
          <a:noFill/>
          <a:ln>
            <a:noFill/>
          </a:ln>
        </p:spPr>
      </p:pic>
      <p:sp>
        <p:nvSpPr>
          <p:cNvPr id="228" name="Google Shape;228;p26"/>
          <p:cNvSpPr txBox="1"/>
          <p:nvPr>
            <p:ph type="title"/>
          </p:nvPr>
        </p:nvSpPr>
        <p:spPr>
          <a:xfrm>
            <a:off x="0" y="2"/>
            <a:ext cx="9144000" cy="665400"/>
          </a:xfrm>
          <a:prstGeom prst="rect">
            <a:avLst/>
          </a:prstGeom>
          <a:solidFill>
            <a:schemeClr val="accent1"/>
          </a:solid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000"/>
              <a:buFont typeface="Times New Roman"/>
              <a:buNone/>
            </a:pPr>
            <a:r>
              <a:rPr lang="en" sz="3000">
                <a:latin typeface="Times New Roman"/>
                <a:ea typeface="Times New Roman"/>
                <a:cs typeface="Times New Roman"/>
                <a:sym typeface="Times New Roman"/>
              </a:rPr>
              <a:t>PLOT</a:t>
            </a:r>
            <a:r>
              <a:rPr lang="en" sz="3000">
                <a:latin typeface="Times New Roman"/>
                <a:ea typeface="Times New Roman"/>
                <a:cs typeface="Times New Roman"/>
                <a:sym typeface="Times New Roman"/>
              </a:rPr>
              <a:t> DATA</a:t>
            </a:r>
            <a:endParaRPr sz="30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7"/>
          <p:cNvSpPr txBox="1"/>
          <p:nvPr>
            <p:ph type="title"/>
          </p:nvPr>
        </p:nvSpPr>
        <p:spPr>
          <a:xfrm>
            <a:off x="0" y="153827"/>
            <a:ext cx="9144000" cy="665400"/>
          </a:xfrm>
          <a:prstGeom prst="rect">
            <a:avLst/>
          </a:prstGeom>
          <a:solidFill>
            <a:schemeClr val="accent1"/>
          </a:solid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000"/>
              <a:buFont typeface="Times New Roman"/>
              <a:buNone/>
            </a:pPr>
            <a:r>
              <a:rPr lang="en" sz="3000">
                <a:latin typeface="Times New Roman"/>
                <a:ea typeface="Times New Roman"/>
                <a:cs typeface="Times New Roman"/>
                <a:sym typeface="Times New Roman"/>
              </a:rPr>
              <a:t>Data Processing</a:t>
            </a:r>
            <a:endParaRPr sz="3000">
              <a:latin typeface="Times New Roman"/>
              <a:ea typeface="Times New Roman"/>
              <a:cs typeface="Times New Roman"/>
              <a:sym typeface="Times New Roman"/>
            </a:endParaRPr>
          </a:p>
        </p:txBody>
      </p:sp>
      <p:sp>
        <p:nvSpPr>
          <p:cNvPr id="234" name="Google Shape;234;p27"/>
          <p:cNvSpPr txBox="1"/>
          <p:nvPr/>
        </p:nvSpPr>
        <p:spPr>
          <a:xfrm>
            <a:off x="1576700" y="2570148"/>
            <a:ext cx="6556800" cy="1051200"/>
          </a:xfrm>
          <a:prstGeom prst="rect">
            <a:avLst/>
          </a:prstGeom>
          <a:noFill/>
          <a:ln>
            <a:noFill/>
          </a:ln>
        </p:spPr>
        <p:txBody>
          <a:bodyPr anchorCtr="0" anchor="t" bIns="34275" lIns="68575" spcFirstLastPara="1" rIns="68575" wrap="square" tIns="34275">
            <a:noAutofit/>
          </a:bodyPr>
          <a:lstStyle/>
          <a:p>
            <a:pPr indent="-127000" lvl="0" marL="215900" marR="0" rtl="0" algn="just">
              <a:lnSpc>
                <a:spcPct val="150000"/>
              </a:lnSpc>
              <a:spcBef>
                <a:spcPts val="0"/>
              </a:spcBef>
              <a:spcAft>
                <a:spcPts val="0"/>
              </a:spcAft>
              <a:buClr>
                <a:srgbClr val="7F7F7F"/>
              </a:buClr>
              <a:buSzPts val="1400"/>
              <a:buFont typeface="Arial"/>
              <a:buNone/>
            </a:pPr>
            <a:r>
              <a:t/>
            </a:r>
            <a:endParaRPr sz="1400">
              <a:solidFill>
                <a:srgbClr val="7F7F7F"/>
              </a:solidFill>
              <a:latin typeface="Calibri"/>
              <a:ea typeface="Calibri"/>
              <a:cs typeface="Calibri"/>
              <a:sym typeface="Calibri"/>
            </a:endParaRPr>
          </a:p>
        </p:txBody>
      </p:sp>
      <p:sp>
        <p:nvSpPr>
          <p:cNvPr id="235" name="Google Shape;235;p27"/>
          <p:cNvSpPr txBox="1"/>
          <p:nvPr>
            <p:ph idx="1" type="body"/>
          </p:nvPr>
        </p:nvSpPr>
        <p:spPr>
          <a:xfrm>
            <a:off x="0" y="988150"/>
            <a:ext cx="8742900" cy="3648900"/>
          </a:xfrm>
          <a:prstGeom prst="rect">
            <a:avLst/>
          </a:prstGeom>
          <a:noFill/>
          <a:ln>
            <a:noFill/>
          </a:ln>
        </p:spPr>
        <p:txBody>
          <a:bodyPr anchorCtr="0" anchor="t" bIns="34275" lIns="68575" spcFirstLastPara="1" rIns="68575" wrap="square" tIns="34275">
            <a:noAutofit/>
          </a:bodyPr>
          <a:lstStyle/>
          <a:p>
            <a:pPr indent="-349250" lvl="2" marL="685800" rtl="0" algn="just">
              <a:lnSpc>
                <a:spcPct val="100000"/>
              </a:lnSpc>
              <a:spcBef>
                <a:spcPts val="0"/>
              </a:spcBef>
              <a:spcAft>
                <a:spcPts val="0"/>
              </a:spcAft>
              <a:buClr>
                <a:schemeClr val="dk1"/>
              </a:buClr>
              <a:buSzPts val="1700"/>
              <a:buChar char="■"/>
            </a:pPr>
            <a:r>
              <a:rPr lang="en" sz="1600">
                <a:solidFill>
                  <a:schemeClr val="dk1"/>
                </a:solidFill>
                <a:latin typeface="Times New Roman"/>
                <a:ea typeface="Times New Roman"/>
                <a:cs typeface="Times New Roman"/>
                <a:sym typeface="Times New Roman"/>
              </a:rPr>
              <a:t>Missing Data Imputation</a:t>
            </a:r>
            <a:endParaRPr sz="1600"/>
          </a:p>
          <a:p>
            <a:pPr indent="-349250" lvl="2" marL="685800" rtl="0" algn="just">
              <a:lnSpc>
                <a:spcPct val="100000"/>
              </a:lnSpc>
              <a:spcBef>
                <a:spcPts val="500"/>
              </a:spcBef>
              <a:spcAft>
                <a:spcPts val="0"/>
              </a:spcAft>
              <a:buClr>
                <a:schemeClr val="dk1"/>
              </a:buClr>
              <a:buSzPts val="1700"/>
              <a:buChar char="■"/>
            </a:pPr>
            <a:r>
              <a:rPr lang="en" sz="1600">
                <a:solidFill>
                  <a:schemeClr val="dk1"/>
                </a:solidFill>
                <a:latin typeface="Times New Roman"/>
                <a:ea typeface="Times New Roman"/>
                <a:cs typeface="Times New Roman"/>
                <a:sym typeface="Times New Roman"/>
              </a:rPr>
              <a:t>De-noising (Noise Reduction)</a:t>
            </a:r>
            <a:endParaRPr sz="1600"/>
          </a:p>
          <a:p>
            <a:pPr indent="-349250" lvl="2" marL="685800" rtl="0" algn="just">
              <a:lnSpc>
                <a:spcPct val="100000"/>
              </a:lnSpc>
              <a:spcBef>
                <a:spcPts val="500"/>
              </a:spcBef>
              <a:spcAft>
                <a:spcPts val="0"/>
              </a:spcAft>
              <a:buClr>
                <a:schemeClr val="dk1"/>
              </a:buClr>
              <a:buSzPts val="1700"/>
              <a:buChar char="■"/>
            </a:pPr>
            <a:r>
              <a:rPr lang="en" sz="1600">
                <a:solidFill>
                  <a:schemeClr val="dk1"/>
                </a:solidFill>
                <a:latin typeface="Times New Roman"/>
                <a:ea typeface="Times New Roman"/>
                <a:cs typeface="Times New Roman"/>
                <a:sym typeface="Times New Roman"/>
              </a:rPr>
              <a:t>Feature Extraction :</a:t>
            </a:r>
            <a:r>
              <a:rPr lang="en">
                <a:solidFill>
                  <a:srgbClr val="333333"/>
                </a:solidFill>
                <a:highlight>
                  <a:schemeClr val="lt1"/>
                </a:highlight>
                <a:latin typeface="Times New Roman"/>
                <a:ea typeface="Times New Roman"/>
                <a:cs typeface="Times New Roman"/>
                <a:sym typeface="Times New Roman"/>
              </a:rPr>
              <a:t>water content , solar radiation ,rainfall ,temperature ,RH,wind speed,wind direction</a:t>
            </a:r>
            <a:endParaRPr sz="1600"/>
          </a:p>
          <a:p>
            <a:pPr indent="-349250" lvl="2" marL="685800" rtl="0" algn="just">
              <a:lnSpc>
                <a:spcPct val="100000"/>
              </a:lnSpc>
              <a:spcBef>
                <a:spcPts val="500"/>
              </a:spcBef>
              <a:spcAft>
                <a:spcPts val="0"/>
              </a:spcAft>
              <a:buClr>
                <a:schemeClr val="dk1"/>
              </a:buClr>
              <a:buSzPts val="1700"/>
              <a:buChar char="■"/>
            </a:pPr>
            <a:r>
              <a:rPr lang="en" sz="1600">
                <a:solidFill>
                  <a:schemeClr val="dk1"/>
                </a:solidFill>
                <a:latin typeface="Times New Roman"/>
                <a:ea typeface="Times New Roman"/>
                <a:cs typeface="Times New Roman"/>
                <a:sym typeface="Times New Roman"/>
              </a:rPr>
              <a:t>Dimensionality Reduction (PCA,VIF)</a:t>
            </a:r>
            <a:endParaRPr sz="1600"/>
          </a:p>
          <a:p>
            <a:pPr indent="-349250" lvl="2" marL="685800" rtl="0" algn="just">
              <a:lnSpc>
                <a:spcPct val="100000"/>
              </a:lnSpc>
              <a:spcBef>
                <a:spcPts val="500"/>
              </a:spcBef>
              <a:spcAft>
                <a:spcPts val="0"/>
              </a:spcAft>
              <a:buClr>
                <a:schemeClr val="dk1"/>
              </a:buClr>
              <a:buSzPts val="1700"/>
              <a:buChar char="■"/>
            </a:pPr>
            <a:r>
              <a:rPr lang="en" sz="1600">
                <a:solidFill>
                  <a:schemeClr val="dk1"/>
                </a:solidFill>
                <a:latin typeface="Times New Roman"/>
                <a:ea typeface="Times New Roman"/>
                <a:cs typeface="Times New Roman"/>
                <a:sym typeface="Times New Roman"/>
              </a:rPr>
              <a:t>Feature Normalization and Standardization</a:t>
            </a:r>
            <a:endParaRPr sz="1600"/>
          </a:p>
          <a:p>
            <a:pPr indent="-349250" lvl="2" marL="685800" rtl="0" algn="just">
              <a:lnSpc>
                <a:spcPct val="100000"/>
              </a:lnSpc>
              <a:spcBef>
                <a:spcPts val="500"/>
              </a:spcBef>
              <a:spcAft>
                <a:spcPts val="0"/>
              </a:spcAft>
              <a:buClr>
                <a:schemeClr val="dk1"/>
              </a:buClr>
              <a:buSzPts val="1700"/>
              <a:buChar char="■"/>
            </a:pPr>
            <a:r>
              <a:rPr lang="en" sz="1600">
                <a:solidFill>
                  <a:schemeClr val="dk1"/>
                </a:solidFill>
                <a:latin typeface="Times New Roman"/>
                <a:ea typeface="Times New Roman"/>
                <a:cs typeface="Times New Roman"/>
                <a:sym typeface="Times New Roman"/>
              </a:rPr>
              <a:t>Data Split</a:t>
            </a:r>
            <a:endParaRPr sz="1600"/>
          </a:p>
          <a:p>
            <a:pPr indent="-349250" lvl="2" marL="685800" rtl="0" algn="just">
              <a:lnSpc>
                <a:spcPct val="100000"/>
              </a:lnSpc>
              <a:spcBef>
                <a:spcPts val="500"/>
              </a:spcBef>
              <a:spcAft>
                <a:spcPts val="0"/>
              </a:spcAft>
              <a:buClr>
                <a:schemeClr val="dk1"/>
              </a:buClr>
              <a:buSzPts val="1700"/>
              <a:buChar char="■"/>
            </a:pPr>
            <a:r>
              <a:rPr lang="en" sz="1600">
                <a:solidFill>
                  <a:schemeClr val="dk1"/>
                </a:solidFill>
                <a:latin typeface="Times New Roman"/>
                <a:ea typeface="Times New Roman"/>
                <a:cs typeface="Times New Roman"/>
                <a:sym typeface="Times New Roman"/>
              </a:rPr>
              <a:t>Data Augmentation (less used in time series task)</a:t>
            </a:r>
            <a:endParaRPr sz="1600">
              <a:solidFill>
                <a:schemeClr val="dk1"/>
              </a:solidFill>
              <a:latin typeface="Times New Roman"/>
              <a:ea typeface="Times New Roman"/>
              <a:cs typeface="Times New Roman"/>
              <a:sym typeface="Times New Roman"/>
            </a:endParaRPr>
          </a:p>
          <a:p>
            <a:pPr indent="-342900" lvl="2" marL="685800" rtl="0" algn="just">
              <a:lnSpc>
                <a:spcPct val="100000"/>
              </a:lnSpc>
              <a:spcBef>
                <a:spcPts val="5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Regression Metrics: MAE (Mean Absolute Error), RMAE ,MSE (Mean Squared Error ), RMSE, ect</a:t>
            </a:r>
            <a:endParaRPr sz="1600">
              <a:solidFill>
                <a:schemeClr val="dk1"/>
              </a:solidFill>
              <a:latin typeface="Times New Roman"/>
              <a:ea typeface="Times New Roman"/>
              <a:cs typeface="Times New Roman"/>
              <a:sym typeface="Times New Roman"/>
            </a:endParaRPr>
          </a:p>
          <a:p>
            <a:pPr indent="-342900" lvl="2" marL="685800" rtl="0" algn="just">
              <a:lnSpc>
                <a:spcPct val="100000"/>
              </a:lnSpc>
              <a:spcBef>
                <a:spcPts val="5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AR,ARIMA,ARIMAX,SARIMA,SARIMAX</a:t>
            </a:r>
            <a:endParaRPr sz="1600">
              <a:solidFill>
                <a:schemeClr val="dk1"/>
              </a:solidFill>
              <a:latin typeface="Times New Roman"/>
              <a:ea typeface="Times New Roman"/>
              <a:cs typeface="Times New Roman"/>
              <a:sym typeface="Times New Roman"/>
            </a:endParaRPr>
          </a:p>
          <a:p>
            <a:pPr indent="0" lvl="0" marL="863600" rtl="0" algn="just">
              <a:lnSpc>
                <a:spcPct val="100000"/>
              </a:lnSpc>
              <a:spcBef>
                <a:spcPts val="60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28"/>
          <p:cNvPicPr preferRelativeResize="0"/>
          <p:nvPr/>
        </p:nvPicPr>
        <p:blipFill>
          <a:blip r:embed="rId3">
            <a:alphaModFix/>
          </a:blip>
          <a:stretch>
            <a:fillRect/>
          </a:stretch>
        </p:blipFill>
        <p:spPr>
          <a:xfrm>
            <a:off x="5672625" y="773300"/>
            <a:ext cx="3471376" cy="1952651"/>
          </a:xfrm>
          <a:prstGeom prst="rect">
            <a:avLst/>
          </a:prstGeom>
          <a:noFill/>
          <a:ln>
            <a:noFill/>
          </a:ln>
        </p:spPr>
      </p:pic>
      <p:sp>
        <p:nvSpPr>
          <p:cNvPr id="241" name="Google Shape;241;p28"/>
          <p:cNvSpPr txBox="1"/>
          <p:nvPr/>
        </p:nvSpPr>
        <p:spPr>
          <a:xfrm>
            <a:off x="210900" y="456925"/>
            <a:ext cx="5823000" cy="5244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800"/>
              </a:spcBef>
              <a:spcAft>
                <a:spcPts val="0"/>
              </a:spcAft>
              <a:buNone/>
            </a:pPr>
            <a:r>
              <a:rPr lang="en">
                <a:solidFill>
                  <a:srgbClr val="111111"/>
                </a:solidFill>
                <a:latin typeface="Raleway"/>
                <a:ea typeface="Raleway"/>
                <a:cs typeface="Raleway"/>
                <a:sym typeface="Raleway"/>
              </a:rPr>
              <a:t>Formula and Calculation of Multiple Linear Regression</a:t>
            </a:r>
            <a:endParaRPr>
              <a:solidFill>
                <a:srgbClr val="111111"/>
              </a:solidFill>
              <a:latin typeface="Raleway"/>
              <a:ea typeface="Raleway"/>
              <a:cs typeface="Raleway"/>
              <a:sym typeface="Raleway"/>
            </a:endParaRPr>
          </a:p>
          <a:p>
            <a:pPr indent="0" lvl="0" marL="0" rtl="0" algn="l">
              <a:lnSpc>
                <a:spcPct val="150000"/>
              </a:lnSpc>
              <a:spcBef>
                <a:spcPts val="1800"/>
              </a:spcBef>
              <a:spcAft>
                <a:spcPts val="0"/>
              </a:spcAft>
              <a:buNone/>
            </a:pPr>
            <a:r>
              <a:rPr b="1" lang="en">
                <a:solidFill>
                  <a:srgbClr val="292929"/>
                </a:solidFill>
                <a:highlight>
                  <a:srgbClr val="FFFFFF"/>
                </a:highlight>
                <a:latin typeface="Raleway"/>
                <a:ea typeface="Raleway"/>
                <a:cs typeface="Raleway"/>
                <a:sym typeface="Raleway"/>
              </a:rPr>
              <a:t>Equation: </a:t>
            </a:r>
            <a:r>
              <a:rPr lang="en">
                <a:solidFill>
                  <a:srgbClr val="292929"/>
                </a:solidFill>
                <a:highlight>
                  <a:srgbClr val="FFFFFF"/>
                </a:highlight>
                <a:latin typeface="Raleway"/>
                <a:ea typeface="Raleway"/>
                <a:cs typeface="Raleway"/>
                <a:sym typeface="Raleway"/>
              </a:rPr>
              <a:t>Y = β0 + β1X1 + β2X2 + β3X3 + … + βnXn + </a:t>
            </a:r>
            <a:r>
              <a:rPr b="1" lang="en">
                <a:solidFill>
                  <a:srgbClr val="333333"/>
                </a:solidFill>
                <a:latin typeface="Raleway"/>
                <a:ea typeface="Raleway"/>
                <a:cs typeface="Raleway"/>
                <a:sym typeface="Raleway"/>
              </a:rPr>
              <a:t>ε</a:t>
            </a:r>
            <a:endParaRPr>
              <a:solidFill>
                <a:srgbClr val="292929"/>
              </a:solidFill>
              <a:highlight>
                <a:srgbClr val="FFFFFF"/>
              </a:highlight>
              <a:latin typeface="Raleway"/>
              <a:ea typeface="Raleway"/>
              <a:cs typeface="Raleway"/>
              <a:sym typeface="Raleway"/>
            </a:endParaRPr>
          </a:p>
          <a:p>
            <a:pPr indent="0" lvl="0" marL="0" rtl="0" algn="l">
              <a:lnSpc>
                <a:spcPct val="150000"/>
              </a:lnSpc>
              <a:spcBef>
                <a:spcPts val="400"/>
              </a:spcBef>
              <a:spcAft>
                <a:spcPts val="0"/>
              </a:spcAft>
              <a:buNone/>
            </a:pPr>
            <a:r>
              <a:rPr b="1" lang="en">
                <a:solidFill>
                  <a:srgbClr val="292929"/>
                </a:solidFill>
                <a:highlight>
                  <a:srgbClr val="FFFFFF"/>
                </a:highlight>
                <a:latin typeface="Raleway"/>
                <a:ea typeface="Raleway"/>
                <a:cs typeface="Raleway"/>
                <a:sym typeface="Raleway"/>
              </a:rPr>
              <a:t>Where</a:t>
            </a:r>
            <a:endParaRPr b="1">
              <a:solidFill>
                <a:srgbClr val="292929"/>
              </a:solidFill>
              <a:highlight>
                <a:srgbClr val="FFFFFF"/>
              </a:highlight>
              <a:latin typeface="Raleway"/>
              <a:ea typeface="Raleway"/>
              <a:cs typeface="Raleway"/>
              <a:sym typeface="Raleway"/>
            </a:endParaRPr>
          </a:p>
          <a:p>
            <a:pPr indent="0" lvl="0" marL="457200" rtl="0" algn="l">
              <a:lnSpc>
                <a:spcPct val="150000"/>
              </a:lnSpc>
              <a:spcBef>
                <a:spcPts val="0"/>
              </a:spcBef>
              <a:spcAft>
                <a:spcPts val="0"/>
              </a:spcAft>
              <a:buNone/>
            </a:pPr>
            <a:r>
              <a:rPr b="1" lang="en">
                <a:solidFill>
                  <a:srgbClr val="292929"/>
                </a:solidFill>
                <a:highlight>
                  <a:srgbClr val="FFFFFF"/>
                </a:highlight>
                <a:latin typeface="Raleway"/>
                <a:ea typeface="Raleway"/>
                <a:cs typeface="Raleway"/>
                <a:sym typeface="Raleway"/>
              </a:rPr>
              <a:t>Y</a:t>
            </a:r>
            <a:r>
              <a:rPr lang="en">
                <a:solidFill>
                  <a:srgbClr val="292929"/>
                </a:solidFill>
                <a:highlight>
                  <a:srgbClr val="FFFFFF"/>
                </a:highlight>
                <a:latin typeface="Raleway"/>
                <a:ea typeface="Raleway"/>
                <a:cs typeface="Raleway"/>
                <a:sym typeface="Raleway"/>
              </a:rPr>
              <a:t> </a:t>
            </a:r>
            <a:r>
              <a:rPr b="1" lang="en">
                <a:solidFill>
                  <a:srgbClr val="292929"/>
                </a:solidFill>
                <a:highlight>
                  <a:srgbClr val="FFFFFF"/>
                </a:highlight>
                <a:latin typeface="Raleway"/>
                <a:ea typeface="Raleway"/>
                <a:cs typeface="Raleway"/>
                <a:sym typeface="Raleway"/>
              </a:rPr>
              <a:t>=</a:t>
            </a:r>
            <a:r>
              <a:rPr lang="en">
                <a:solidFill>
                  <a:srgbClr val="292929"/>
                </a:solidFill>
                <a:highlight>
                  <a:srgbClr val="FFFFFF"/>
                </a:highlight>
                <a:latin typeface="Raleway"/>
                <a:ea typeface="Raleway"/>
                <a:cs typeface="Raleway"/>
                <a:sym typeface="Raleway"/>
              </a:rPr>
              <a:t> Dependent variable / Target variable</a:t>
            </a:r>
            <a:endParaRPr>
              <a:solidFill>
                <a:srgbClr val="292929"/>
              </a:solidFill>
              <a:highlight>
                <a:srgbClr val="FFFFFF"/>
              </a:highlight>
              <a:latin typeface="Raleway"/>
              <a:ea typeface="Raleway"/>
              <a:cs typeface="Raleway"/>
              <a:sym typeface="Raleway"/>
            </a:endParaRPr>
          </a:p>
          <a:p>
            <a:pPr indent="0" lvl="0" marL="457200" rtl="0" algn="l">
              <a:lnSpc>
                <a:spcPct val="150000"/>
              </a:lnSpc>
              <a:spcBef>
                <a:spcPts val="0"/>
              </a:spcBef>
              <a:spcAft>
                <a:spcPts val="0"/>
              </a:spcAft>
              <a:buNone/>
            </a:pPr>
            <a:r>
              <a:rPr b="1" lang="en">
                <a:solidFill>
                  <a:srgbClr val="292929"/>
                </a:solidFill>
                <a:highlight>
                  <a:srgbClr val="FFFFFF"/>
                </a:highlight>
                <a:latin typeface="Raleway"/>
                <a:ea typeface="Raleway"/>
                <a:cs typeface="Raleway"/>
                <a:sym typeface="Raleway"/>
              </a:rPr>
              <a:t>β0</a:t>
            </a:r>
            <a:r>
              <a:rPr lang="en">
                <a:solidFill>
                  <a:srgbClr val="292929"/>
                </a:solidFill>
                <a:highlight>
                  <a:srgbClr val="FFFFFF"/>
                </a:highlight>
                <a:latin typeface="Raleway"/>
                <a:ea typeface="Raleway"/>
                <a:cs typeface="Raleway"/>
                <a:sym typeface="Raleway"/>
              </a:rPr>
              <a:t> </a:t>
            </a:r>
            <a:r>
              <a:rPr b="1" lang="en">
                <a:solidFill>
                  <a:srgbClr val="292929"/>
                </a:solidFill>
                <a:highlight>
                  <a:srgbClr val="FFFFFF"/>
                </a:highlight>
                <a:latin typeface="Raleway"/>
                <a:ea typeface="Raleway"/>
                <a:cs typeface="Raleway"/>
                <a:sym typeface="Raleway"/>
              </a:rPr>
              <a:t>=</a:t>
            </a:r>
            <a:r>
              <a:rPr lang="en">
                <a:solidFill>
                  <a:srgbClr val="292929"/>
                </a:solidFill>
                <a:highlight>
                  <a:srgbClr val="FFFFFF"/>
                </a:highlight>
                <a:latin typeface="Raleway"/>
                <a:ea typeface="Raleway"/>
                <a:cs typeface="Raleway"/>
                <a:sym typeface="Raleway"/>
              </a:rPr>
              <a:t> Intercept of the regression line</a:t>
            </a:r>
            <a:endParaRPr>
              <a:solidFill>
                <a:srgbClr val="292929"/>
              </a:solidFill>
              <a:highlight>
                <a:srgbClr val="FFFFFF"/>
              </a:highlight>
              <a:latin typeface="Raleway"/>
              <a:ea typeface="Raleway"/>
              <a:cs typeface="Raleway"/>
              <a:sym typeface="Raleway"/>
            </a:endParaRPr>
          </a:p>
          <a:p>
            <a:pPr indent="0" lvl="0" marL="457200" rtl="0" algn="l">
              <a:lnSpc>
                <a:spcPct val="150000"/>
              </a:lnSpc>
              <a:spcBef>
                <a:spcPts val="0"/>
              </a:spcBef>
              <a:spcAft>
                <a:spcPts val="0"/>
              </a:spcAft>
              <a:buNone/>
            </a:pPr>
            <a:r>
              <a:rPr b="1" lang="en">
                <a:solidFill>
                  <a:srgbClr val="292929"/>
                </a:solidFill>
                <a:highlight>
                  <a:srgbClr val="FFFFFF"/>
                </a:highlight>
                <a:latin typeface="Raleway"/>
                <a:ea typeface="Raleway"/>
                <a:cs typeface="Raleway"/>
                <a:sym typeface="Raleway"/>
              </a:rPr>
              <a:t>β1, β2, β3, …. βn =</a:t>
            </a:r>
            <a:r>
              <a:rPr lang="en">
                <a:solidFill>
                  <a:srgbClr val="292929"/>
                </a:solidFill>
                <a:highlight>
                  <a:srgbClr val="FFFFFF"/>
                </a:highlight>
                <a:latin typeface="Raleway"/>
                <a:ea typeface="Raleway"/>
                <a:cs typeface="Raleway"/>
                <a:sym typeface="Raleway"/>
              </a:rPr>
              <a:t> Slope of the regression line which tells whether the line is increasing or decreasing</a:t>
            </a:r>
            <a:endParaRPr>
              <a:solidFill>
                <a:srgbClr val="292929"/>
              </a:solidFill>
              <a:highlight>
                <a:srgbClr val="FFFFFF"/>
              </a:highlight>
              <a:latin typeface="Raleway"/>
              <a:ea typeface="Raleway"/>
              <a:cs typeface="Raleway"/>
              <a:sym typeface="Raleway"/>
            </a:endParaRPr>
          </a:p>
          <a:p>
            <a:pPr indent="0" lvl="0" marL="457200" rtl="0" algn="l">
              <a:lnSpc>
                <a:spcPct val="150000"/>
              </a:lnSpc>
              <a:spcBef>
                <a:spcPts val="0"/>
              </a:spcBef>
              <a:spcAft>
                <a:spcPts val="0"/>
              </a:spcAft>
              <a:buNone/>
            </a:pPr>
            <a:r>
              <a:rPr b="1" lang="en">
                <a:solidFill>
                  <a:srgbClr val="292929"/>
                </a:solidFill>
                <a:highlight>
                  <a:srgbClr val="FFFFFF"/>
                </a:highlight>
                <a:latin typeface="Raleway"/>
                <a:ea typeface="Raleway"/>
                <a:cs typeface="Raleway"/>
                <a:sym typeface="Raleway"/>
              </a:rPr>
              <a:t>X1, X2, X3, ….Xn =</a:t>
            </a:r>
            <a:r>
              <a:rPr lang="en">
                <a:solidFill>
                  <a:srgbClr val="292929"/>
                </a:solidFill>
                <a:highlight>
                  <a:srgbClr val="FFFFFF"/>
                </a:highlight>
                <a:latin typeface="Raleway"/>
                <a:ea typeface="Raleway"/>
                <a:cs typeface="Raleway"/>
                <a:sym typeface="Raleway"/>
              </a:rPr>
              <a:t> Independent variable / Predictor variable</a:t>
            </a:r>
            <a:endParaRPr>
              <a:solidFill>
                <a:srgbClr val="292929"/>
              </a:solidFill>
              <a:highlight>
                <a:srgbClr val="FFFFFF"/>
              </a:highlight>
              <a:latin typeface="Raleway"/>
              <a:ea typeface="Raleway"/>
              <a:cs typeface="Raleway"/>
              <a:sym typeface="Raleway"/>
            </a:endParaRPr>
          </a:p>
          <a:p>
            <a:pPr indent="0" lvl="0" marL="457200" rtl="0" algn="l">
              <a:lnSpc>
                <a:spcPct val="150000"/>
              </a:lnSpc>
              <a:spcBef>
                <a:spcPts val="0"/>
              </a:spcBef>
              <a:spcAft>
                <a:spcPts val="0"/>
              </a:spcAft>
              <a:buNone/>
            </a:pPr>
            <a:r>
              <a:rPr b="1" lang="en">
                <a:solidFill>
                  <a:srgbClr val="333333"/>
                </a:solidFill>
                <a:latin typeface="Raleway"/>
                <a:ea typeface="Raleway"/>
                <a:cs typeface="Raleway"/>
                <a:sym typeface="Raleway"/>
              </a:rPr>
              <a:t>ε</a:t>
            </a:r>
            <a:r>
              <a:rPr lang="en">
                <a:solidFill>
                  <a:srgbClr val="292929"/>
                </a:solidFill>
                <a:highlight>
                  <a:srgbClr val="FFFFFF"/>
                </a:highlight>
                <a:latin typeface="Raleway"/>
                <a:ea typeface="Raleway"/>
                <a:cs typeface="Raleway"/>
                <a:sym typeface="Raleway"/>
              </a:rPr>
              <a:t> </a:t>
            </a:r>
            <a:r>
              <a:rPr b="1" lang="en">
                <a:solidFill>
                  <a:srgbClr val="292929"/>
                </a:solidFill>
                <a:highlight>
                  <a:srgbClr val="FFFFFF"/>
                </a:highlight>
                <a:latin typeface="Raleway"/>
                <a:ea typeface="Raleway"/>
                <a:cs typeface="Raleway"/>
                <a:sym typeface="Raleway"/>
              </a:rPr>
              <a:t>=</a:t>
            </a:r>
            <a:r>
              <a:rPr lang="en">
                <a:solidFill>
                  <a:srgbClr val="292929"/>
                </a:solidFill>
                <a:highlight>
                  <a:srgbClr val="FFFFFF"/>
                </a:highlight>
                <a:latin typeface="Raleway"/>
                <a:ea typeface="Raleway"/>
                <a:cs typeface="Raleway"/>
                <a:sym typeface="Raleway"/>
              </a:rPr>
              <a:t> Error</a:t>
            </a:r>
            <a:endParaRPr>
              <a:solidFill>
                <a:srgbClr val="292929"/>
              </a:solidFill>
              <a:highlight>
                <a:srgbClr val="FFFFFF"/>
              </a:highlight>
              <a:latin typeface="Raleway"/>
              <a:ea typeface="Raleway"/>
              <a:cs typeface="Raleway"/>
              <a:sym typeface="Raleway"/>
            </a:endParaRPr>
          </a:p>
          <a:p>
            <a:pPr indent="0" lvl="0" marL="457200" rtl="0" algn="l">
              <a:lnSpc>
                <a:spcPct val="150000"/>
              </a:lnSpc>
              <a:spcBef>
                <a:spcPts val="0"/>
              </a:spcBef>
              <a:spcAft>
                <a:spcPts val="0"/>
              </a:spcAft>
              <a:buNone/>
            </a:pPr>
            <a:r>
              <a:t/>
            </a:r>
            <a:endParaRPr>
              <a:solidFill>
                <a:srgbClr val="292929"/>
              </a:solidFill>
              <a:highlight>
                <a:srgbClr val="FFFFFF"/>
              </a:highlight>
              <a:latin typeface="Raleway"/>
              <a:ea typeface="Raleway"/>
              <a:cs typeface="Raleway"/>
              <a:sym typeface="Raleway"/>
            </a:endParaRPr>
          </a:p>
          <a:p>
            <a:pPr indent="0" lvl="0" marL="0" rtl="0" algn="l">
              <a:spcBef>
                <a:spcPts val="0"/>
              </a:spcBef>
              <a:spcAft>
                <a:spcPts val="0"/>
              </a:spcAft>
              <a:buNone/>
            </a:pPr>
            <a:r>
              <a:rPr lang="en" sz="1679">
                <a:solidFill>
                  <a:schemeClr val="dk1"/>
                </a:solidFill>
              </a:rPr>
              <a:t>Machine learning algorithms are described as learning a</a:t>
            </a:r>
            <a:r>
              <a:rPr lang="en" sz="3880">
                <a:solidFill>
                  <a:schemeClr val="dk1"/>
                </a:solidFill>
              </a:rPr>
              <a:t> </a:t>
            </a:r>
            <a:r>
              <a:rPr lang="en" sz="1679">
                <a:solidFill>
                  <a:schemeClr val="dk1"/>
                </a:solidFill>
              </a:rPr>
              <a:t>target function (f) that best maps input variables (X) to an output variable (Y): Y = f(X).</a:t>
            </a:r>
            <a:endParaRPr sz="1679">
              <a:solidFill>
                <a:schemeClr val="dk1"/>
              </a:solidFill>
            </a:endParaRPr>
          </a:p>
          <a:p>
            <a:pPr indent="0" lvl="0" marL="457200" rtl="0" algn="l">
              <a:lnSpc>
                <a:spcPct val="150000"/>
              </a:lnSpc>
              <a:spcBef>
                <a:spcPts val="0"/>
              </a:spcBef>
              <a:spcAft>
                <a:spcPts val="0"/>
              </a:spcAft>
              <a:buNone/>
            </a:pPr>
            <a:r>
              <a:t/>
            </a:r>
            <a:endParaRPr>
              <a:solidFill>
                <a:srgbClr val="292929"/>
              </a:solidFill>
              <a:highlight>
                <a:srgbClr val="FFFFFF"/>
              </a:highlight>
              <a:latin typeface="Raleway"/>
              <a:ea typeface="Raleway"/>
              <a:cs typeface="Raleway"/>
              <a:sym typeface="Raleway"/>
            </a:endParaRPr>
          </a:p>
          <a:p>
            <a:pPr indent="0" lvl="0" marL="1371600" marR="25400" rtl="0" algn="l">
              <a:lnSpc>
                <a:spcPct val="100000"/>
              </a:lnSpc>
              <a:spcBef>
                <a:spcPts val="0"/>
              </a:spcBef>
              <a:spcAft>
                <a:spcPts val="0"/>
              </a:spcAft>
              <a:buNone/>
            </a:pPr>
            <a:r>
              <a:t/>
            </a:r>
            <a:endParaRPr>
              <a:solidFill>
                <a:srgbClr val="333333"/>
              </a:solidFill>
              <a:latin typeface="Raleway"/>
              <a:ea typeface="Raleway"/>
              <a:cs typeface="Raleway"/>
              <a:sym typeface="Raleway"/>
            </a:endParaRPr>
          </a:p>
        </p:txBody>
      </p:sp>
      <p:sp>
        <p:nvSpPr>
          <p:cNvPr id="242" name="Google Shape;242;p28"/>
          <p:cNvSpPr txBox="1"/>
          <p:nvPr/>
        </p:nvSpPr>
        <p:spPr>
          <a:xfrm>
            <a:off x="0" y="0"/>
            <a:ext cx="9144000" cy="4617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just">
              <a:lnSpc>
                <a:spcPct val="130000"/>
              </a:lnSpc>
              <a:spcBef>
                <a:spcPts val="1800"/>
              </a:spcBef>
              <a:spcAft>
                <a:spcPts val="400"/>
              </a:spcAft>
              <a:buNone/>
            </a:pPr>
            <a:r>
              <a:rPr b="1" lang="en" sz="1600">
                <a:highlight>
                  <a:schemeClr val="lt1"/>
                </a:highlight>
                <a:latin typeface="Raleway"/>
                <a:ea typeface="Raleway"/>
                <a:cs typeface="Raleway"/>
                <a:sym typeface="Raleway"/>
              </a:rPr>
              <a:t>	</a:t>
            </a:r>
            <a:r>
              <a:rPr b="1" lang="en" sz="1800">
                <a:solidFill>
                  <a:schemeClr val="lt1"/>
                </a:solidFill>
                <a:latin typeface="Raleway"/>
                <a:ea typeface="Raleway"/>
                <a:cs typeface="Raleway"/>
                <a:sym typeface="Raleway"/>
              </a:rPr>
              <a:t>Machine Learning Algorithms</a:t>
            </a:r>
            <a:endParaRPr b="1" sz="1800">
              <a:solidFill>
                <a:schemeClr val="lt1"/>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0" y="153827"/>
            <a:ext cx="9144000" cy="665400"/>
          </a:xfrm>
          <a:prstGeom prst="rect">
            <a:avLst/>
          </a:prstGeom>
          <a:solidFill>
            <a:schemeClr val="accent1"/>
          </a:solid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000"/>
              <a:buFont typeface="Times New Roman"/>
              <a:buNone/>
            </a:pPr>
            <a:r>
              <a:rPr lang="en" sz="3000">
                <a:latin typeface="Times New Roman"/>
                <a:ea typeface="Times New Roman"/>
                <a:cs typeface="Times New Roman"/>
                <a:sym typeface="Times New Roman"/>
              </a:rPr>
              <a:t>ARIMA MODEL</a:t>
            </a:r>
            <a:endParaRPr sz="3000">
              <a:latin typeface="Times New Roman"/>
              <a:ea typeface="Times New Roman"/>
              <a:cs typeface="Times New Roman"/>
              <a:sym typeface="Times New Roman"/>
            </a:endParaRPr>
          </a:p>
        </p:txBody>
      </p:sp>
      <p:sp>
        <p:nvSpPr>
          <p:cNvPr id="248" name="Google Shape;248;p29"/>
          <p:cNvSpPr txBox="1"/>
          <p:nvPr/>
        </p:nvSpPr>
        <p:spPr>
          <a:xfrm>
            <a:off x="1576700" y="2570148"/>
            <a:ext cx="6556800" cy="1051200"/>
          </a:xfrm>
          <a:prstGeom prst="rect">
            <a:avLst/>
          </a:prstGeom>
          <a:noFill/>
          <a:ln>
            <a:noFill/>
          </a:ln>
        </p:spPr>
        <p:txBody>
          <a:bodyPr anchorCtr="0" anchor="t" bIns="34275" lIns="68575" spcFirstLastPara="1" rIns="68575" wrap="square" tIns="34275">
            <a:noAutofit/>
          </a:bodyPr>
          <a:lstStyle/>
          <a:p>
            <a:pPr indent="-127000" lvl="0" marL="215900" marR="0" rtl="0" algn="just">
              <a:lnSpc>
                <a:spcPct val="150000"/>
              </a:lnSpc>
              <a:spcBef>
                <a:spcPts val="0"/>
              </a:spcBef>
              <a:spcAft>
                <a:spcPts val="0"/>
              </a:spcAft>
              <a:buClr>
                <a:srgbClr val="7F7F7F"/>
              </a:buClr>
              <a:buSzPts val="1400"/>
              <a:buFont typeface="Arial"/>
              <a:buNone/>
            </a:pPr>
            <a:r>
              <a:t/>
            </a:r>
            <a:endParaRPr sz="1400">
              <a:solidFill>
                <a:srgbClr val="7F7F7F"/>
              </a:solidFill>
              <a:latin typeface="Calibri"/>
              <a:ea typeface="Calibri"/>
              <a:cs typeface="Calibri"/>
              <a:sym typeface="Calibri"/>
            </a:endParaRPr>
          </a:p>
        </p:txBody>
      </p:sp>
      <p:pic>
        <p:nvPicPr>
          <p:cNvPr id="249" name="Google Shape;249;p29"/>
          <p:cNvPicPr preferRelativeResize="0"/>
          <p:nvPr/>
        </p:nvPicPr>
        <p:blipFill rotWithShape="1">
          <a:blip r:embed="rId3">
            <a:alphaModFix/>
          </a:blip>
          <a:srcRect b="-51464" l="0" r="-10643" t="10001"/>
          <a:stretch/>
        </p:blipFill>
        <p:spPr>
          <a:xfrm>
            <a:off x="4543425" y="1376638"/>
            <a:ext cx="5143501" cy="4324275"/>
          </a:xfrm>
          <a:prstGeom prst="rect">
            <a:avLst/>
          </a:prstGeom>
          <a:noFill/>
          <a:ln>
            <a:noFill/>
          </a:ln>
        </p:spPr>
      </p:pic>
      <p:pic>
        <p:nvPicPr>
          <p:cNvPr id="250" name="Google Shape;250;p29"/>
          <p:cNvPicPr preferRelativeResize="0"/>
          <p:nvPr/>
        </p:nvPicPr>
        <p:blipFill>
          <a:blip r:embed="rId4">
            <a:alphaModFix/>
          </a:blip>
          <a:stretch>
            <a:fillRect/>
          </a:stretch>
        </p:blipFill>
        <p:spPr>
          <a:xfrm>
            <a:off x="-12" y="1313300"/>
            <a:ext cx="4543425" cy="2057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6" name="Google Shape;25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7" name="Google Shape;257;p30"/>
          <p:cNvPicPr preferRelativeResize="0"/>
          <p:nvPr/>
        </p:nvPicPr>
        <p:blipFill>
          <a:blip r:embed="rId3">
            <a:alphaModFix/>
          </a:blip>
          <a:stretch>
            <a:fillRect/>
          </a:stretch>
        </p:blipFill>
        <p:spPr>
          <a:xfrm>
            <a:off x="172350" y="636561"/>
            <a:ext cx="8659950" cy="4199839"/>
          </a:xfrm>
          <a:prstGeom prst="rect">
            <a:avLst/>
          </a:prstGeom>
          <a:noFill/>
          <a:ln>
            <a:noFill/>
          </a:ln>
        </p:spPr>
      </p:pic>
      <p:sp>
        <p:nvSpPr>
          <p:cNvPr id="258" name="Google Shape;258;p30"/>
          <p:cNvSpPr txBox="1"/>
          <p:nvPr>
            <p:ph type="title"/>
          </p:nvPr>
        </p:nvSpPr>
        <p:spPr>
          <a:xfrm>
            <a:off x="0" y="2"/>
            <a:ext cx="9144000" cy="665400"/>
          </a:xfrm>
          <a:prstGeom prst="rect">
            <a:avLst/>
          </a:prstGeom>
          <a:solidFill>
            <a:schemeClr val="accent1"/>
          </a:solid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000"/>
              <a:buFont typeface="Times New Roman"/>
              <a:buNone/>
            </a:pPr>
            <a:r>
              <a:rPr lang="en" sz="3000">
                <a:latin typeface="Times New Roman"/>
                <a:ea typeface="Times New Roman"/>
                <a:cs typeface="Times New Roman"/>
                <a:sym typeface="Times New Roman"/>
              </a:rPr>
              <a:t>READ DATA</a:t>
            </a:r>
            <a:endParaRPr sz="30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4" name="Google Shape;264;p31"/>
          <p:cNvPicPr preferRelativeResize="0"/>
          <p:nvPr/>
        </p:nvPicPr>
        <p:blipFill>
          <a:blip r:embed="rId3">
            <a:alphaModFix/>
          </a:blip>
          <a:stretch>
            <a:fillRect/>
          </a:stretch>
        </p:blipFill>
        <p:spPr>
          <a:xfrm>
            <a:off x="248350" y="785450"/>
            <a:ext cx="8520600" cy="3901975"/>
          </a:xfrm>
          <a:prstGeom prst="rect">
            <a:avLst/>
          </a:prstGeom>
          <a:noFill/>
          <a:ln>
            <a:noFill/>
          </a:ln>
        </p:spPr>
      </p:pic>
      <p:sp>
        <p:nvSpPr>
          <p:cNvPr id="265" name="Google Shape;265;p31"/>
          <p:cNvSpPr txBox="1"/>
          <p:nvPr>
            <p:ph type="title"/>
          </p:nvPr>
        </p:nvSpPr>
        <p:spPr>
          <a:xfrm>
            <a:off x="0" y="2"/>
            <a:ext cx="9144000" cy="665400"/>
          </a:xfrm>
          <a:prstGeom prst="rect">
            <a:avLst/>
          </a:prstGeom>
          <a:solidFill>
            <a:schemeClr val="accent1"/>
          </a:solid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000"/>
              <a:buFont typeface="Times New Roman"/>
              <a:buNone/>
            </a:pPr>
            <a:r>
              <a:rPr lang="en" sz="3000">
                <a:latin typeface="Times New Roman"/>
                <a:ea typeface="Times New Roman"/>
                <a:cs typeface="Times New Roman"/>
                <a:sym typeface="Times New Roman"/>
              </a:rPr>
              <a:t>Training and Testing Data</a:t>
            </a:r>
            <a:endParaRPr sz="30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1" name="Google Shape;27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2" name="Google Shape;272;p32"/>
          <p:cNvPicPr preferRelativeResize="0"/>
          <p:nvPr/>
        </p:nvPicPr>
        <p:blipFill>
          <a:blip r:embed="rId3">
            <a:alphaModFix/>
          </a:blip>
          <a:stretch>
            <a:fillRect/>
          </a:stretch>
        </p:blipFill>
        <p:spPr>
          <a:xfrm>
            <a:off x="190050" y="1017725"/>
            <a:ext cx="7601200" cy="3952650"/>
          </a:xfrm>
          <a:prstGeom prst="rect">
            <a:avLst/>
          </a:prstGeom>
          <a:noFill/>
          <a:ln>
            <a:noFill/>
          </a:ln>
        </p:spPr>
      </p:pic>
      <p:sp>
        <p:nvSpPr>
          <p:cNvPr id="273" name="Google Shape;273;p32"/>
          <p:cNvSpPr txBox="1"/>
          <p:nvPr>
            <p:ph type="title"/>
          </p:nvPr>
        </p:nvSpPr>
        <p:spPr>
          <a:xfrm>
            <a:off x="0" y="218952"/>
            <a:ext cx="9144000" cy="665400"/>
          </a:xfrm>
          <a:prstGeom prst="rect">
            <a:avLst/>
          </a:prstGeom>
          <a:solidFill>
            <a:schemeClr val="accent1"/>
          </a:solid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000"/>
              <a:buFont typeface="Times New Roman"/>
              <a:buNone/>
            </a:pPr>
            <a:r>
              <a:rPr lang="en" sz="3000">
                <a:latin typeface="Times New Roman"/>
                <a:ea typeface="Times New Roman"/>
                <a:cs typeface="Times New Roman"/>
                <a:sym typeface="Times New Roman"/>
              </a:rPr>
              <a:t>Train the Model</a:t>
            </a:r>
            <a:endParaRPr sz="30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9" name="Google Shape;279;p33"/>
          <p:cNvSpPr txBox="1"/>
          <p:nvPr>
            <p:ph idx="1" type="body"/>
          </p:nvPr>
        </p:nvSpPr>
        <p:spPr>
          <a:xfrm>
            <a:off x="311700" y="1152475"/>
            <a:ext cx="7175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0" name="Google Shape;280;p33"/>
          <p:cNvPicPr preferRelativeResize="0"/>
          <p:nvPr/>
        </p:nvPicPr>
        <p:blipFill>
          <a:blip r:embed="rId3">
            <a:alphaModFix/>
          </a:blip>
          <a:stretch>
            <a:fillRect/>
          </a:stretch>
        </p:blipFill>
        <p:spPr>
          <a:xfrm>
            <a:off x="-36800" y="608100"/>
            <a:ext cx="8869100" cy="4352500"/>
          </a:xfrm>
          <a:prstGeom prst="rect">
            <a:avLst/>
          </a:prstGeom>
          <a:noFill/>
          <a:ln>
            <a:noFill/>
          </a:ln>
        </p:spPr>
      </p:pic>
      <p:sp>
        <p:nvSpPr>
          <p:cNvPr id="281" name="Google Shape;281;p33"/>
          <p:cNvSpPr txBox="1"/>
          <p:nvPr>
            <p:ph type="title"/>
          </p:nvPr>
        </p:nvSpPr>
        <p:spPr>
          <a:xfrm>
            <a:off x="0" y="2"/>
            <a:ext cx="9144000" cy="665400"/>
          </a:xfrm>
          <a:prstGeom prst="rect">
            <a:avLst/>
          </a:prstGeom>
          <a:solidFill>
            <a:schemeClr val="accent1"/>
          </a:solid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000"/>
              <a:buFont typeface="Times New Roman"/>
              <a:buNone/>
            </a:pPr>
            <a:r>
              <a:rPr lang="en" sz="3000">
                <a:latin typeface="Times New Roman"/>
                <a:ea typeface="Times New Roman"/>
                <a:cs typeface="Times New Roman"/>
                <a:sym typeface="Times New Roman"/>
              </a:rPr>
              <a:t>Make a prediction</a:t>
            </a:r>
            <a:endParaRPr sz="30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87" name="Google Shape;287;p34"/>
          <p:cNvSpPr txBox="1"/>
          <p:nvPr>
            <p:ph idx="1" type="body"/>
          </p:nvPr>
        </p:nvSpPr>
        <p:spPr>
          <a:xfrm>
            <a:off x="210350" y="1076850"/>
            <a:ext cx="8520600" cy="333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MEAN : 45.0</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RMSE: </a:t>
            </a:r>
            <a:r>
              <a:rPr lang="en"/>
              <a:t>2.3263</a:t>
            </a:r>
            <a:endParaRPr/>
          </a:p>
          <a:p>
            <a:pPr indent="0" lvl="0" marL="0" rtl="0" algn="l">
              <a:spcBef>
                <a:spcPts val="1200"/>
              </a:spcBef>
              <a:spcAft>
                <a:spcPts val="1200"/>
              </a:spcAft>
              <a:buNone/>
            </a:pPr>
            <a:r>
              <a:t/>
            </a:r>
            <a:endParaRPr/>
          </a:p>
        </p:txBody>
      </p:sp>
      <p:sp>
        <p:nvSpPr>
          <p:cNvPr id="288" name="Google Shape;288;p34"/>
          <p:cNvSpPr txBox="1"/>
          <p:nvPr>
            <p:ph type="title"/>
          </p:nvPr>
        </p:nvSpPr>
        <p:spPr>
          <a:xfrm>
            <a:off x="0" y="398677"/>
            <a:ext cx="9144000" cy="665400"/>
          </a:xfrm>
          <a:prstGeom prst="rect">
            <a:avLst/>
          </a:prstGeom>
          <a:solidFill>
            <a:schemeClr val="accent1"/>
          </a:solid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000"/>
              <a:buFont typeface="Times New Roman"/>
              <a:buNone/>
            </a:pPr>
            <a:r>
              <a:rPr lang="en" sz="3000">
                <a:latin typeface="Times New Roman"/>
                <a:ea typeface="Times New Roman"/>
                <a:cs typeface="Times New Roman"/>
                <a:sym typeface="Times New Roman"/>
              </a:rPr>
              <a:t>Evaluation</a:t>
            </a:r>
            <a:endParaRPr sz="30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94" name="Google Shape;294;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5" name="Google Shape;295;p35"/>
          <p:cNvPicPr preferRelativeResize="0"/>
          <p:nvPr/>
        </p:nvPicPr>
        <p:blipFill>
          <a:blip r:embed="rId3">
            <a:alphaModFix/>
          </a:blip>
          <a:stretch>
            <a:fillRect/>
          </a:stretch>
        </p:blipFill>
        <p:spPr>
          <a:xfrm>
            <a:off x="52650" y="665400"/>
            <a:ext cx="9143999" cy="4250075"/>
          </a:xfrm>
          <a:prstGeom prst="rect">
            <a:avLst/>
          </a:prstGeom>
          <a:noFill/>
          <a:ln>
            <a:noFill/>
          </a:ln>
        </p:spPr>
      </p:pic>
      <p:sp>
        <p:nvSpPr>
          <p:cNvPr id="296" name="Google Shape;296;p35"/>
          <p:cNvSpPr txBox="1"/>
          <p:nvPr>
            <p:ph type="title"/>
          </p:nvPr>
        </p:nvSpPr>
        <p:spPr>
          <a:xfrm>
            <a:off x="0" y="2"/>
            <a:ext cx="9144000" cy="665400"/>
          </a:xfrm>
          <a:prstGeom prst="rect">
            <a:avLst/>
          </a:prstGeom>
          <a:solidFill>
            <a:schemeClr val="accent1"/>
          </a:solid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000"/>
              <a:buFont typeface="Times New Roman"/>
              <a:buNone/>
            </a:pPr>
            <a:r>
              <a:rPr lang="en" sz="3000">
                <a:latin typeface="Times New Roman"/>
                <a:ea typeface="Times New Roman"/>
                <a:cs typeface="Times New Roman"/>
                <a:sym typeface="Times New Roman"/>
              </a:rPr>
              <a:t>Future Date</a:t>
            </a:r>
            <a:endParaRPr sz="3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457200" y="411475"/>
            <a:ext cx="8229600" cy="4815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solidFill>
                  <a:schemeClr val="dk1"/>
                </a:solidFill>
              </a:rPr>
              <a:t>Data Science</a:t>
            </a:r>
            <a:r>
              <a:rPr lang="en">
                <a:solidFill>
                  <a:schemeClr val="dk1"/>
                </a:solidFill>
              </a:rPr>
              <a:t> Interests</a:t>
            </a:r>
            <a:endParaRPr>
              <a:solidFill>
                <a:schemeClr val="dk1"/>
              </a:solidFill>
            </a:endParaRPr>
          </a:p>
        </p:txBody>
      </p:sp>
      <p:sp>
        <p:nvSpPr>
          <p:cNvPr id="115" name="Google Shape;115;p18"/>
          <p:cNvSpPr/>
          <p:nvPr/>
        </p:nvSpPr>
        <p:spPr>
          <a:xfrm>
            <a:off x="3349200" y="4086798"/>
            <a:ext cx="3267600" cy="595800"/>
          </a:xfrm>
          <a:prstGeom prst="roundRect">
            <a:avLst>
              <a:gd fmla="val 50000" name="adj"/>
            </a:avLst>
          </a:prstGeom>
          <a:solidFill>
            <a:srgbClr val="FFFFFF"/>
          </a:solid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p:nvPr/>
        </p:nvSpPr>
        <p:spPr>
          <a:xfrm>
            <a:off x="3349200" y="2807494"/>
            <a:ext cx="3267600" cy="595800"/>
          </a:xfrm>
          <a:prstGeom prst="roundRect">
            <a:avLst>
              <a:gd fmla="val 50000" name="adj"/>
            </a:avLst>
          </a:prstGeom>
          <a:solidFill>
            <a:srgbClr val="FFFFFF"/>
          </a:solid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p:nvPr/>
        </p:nvSpPr>
        <p:spPr>
          <a:xfrm>
            <a:off x="3349200" y="1584050"/>
            <a:ext cx="3267600" cy="595800"/>
          </a:xfrm>
          <a:prstGeom prst="roundRect">
            <a:avLst>
              <a:gd fmla="val 50000" name="adj"/>
            </a:avLst>
          </a:prstGeom>
          <a:solidFill>
            <a:srgbClr val="FFFFFF"/>
          </a:solid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p:nvPr/>
        </p:nvSpPr>
        <p:spPr>
          <a:xfrm>
            <a:off x="3828528" y="1688050"/>
            <a:ext cx="2417100" cy="410100"/>
          </a:xfrm>
          <a:prstGeom prst="rect">
            <a:avLst/>
          </a:prstGeom>
          <a:noFill/>
          <a:ln>
            <a:noFill/>
          </a:ln>
        </p:spPr>
        <p:txBody>
          <a:bodyPr anchorCtr="0" anchor="ctr" bIns="91425" lIns="548625" spcFirstLastPara="1" rIns="182875" wrap="square" tIns="91425">
            <a:noAutofit/>
          </a:bodyPr>
          <a:lstStyle/>
          <a:p>
            <a:pPr indent="0" lvl="0" marL="0" rtl="0" algn="ctr">
              <a:spcBef>
                <a:spcPts val="0"/>
              </a:spcBef>
              <a:spcAft>
                <a:spcPts val="0"/>
              </a:spcAft>
              <a:buClr>
                <a:srgbClr val="000000"/>
              </a:buClr>
              <a:buSzPts val="1100"/>
              <a:buFont typeface="Arial"/>
              <a:buNone/>
            </a:pPr>
            <a:r>
              <a:rPr b="1" lang="en" sz="1600">
                <a:latin typeface="Roboto"/>
                <a:ea typeface="Roboto"/>
                <a:cs typeface="Roboto"/>
                <a:sym typeface="Roboto"/>
              </a:rPr>
              <a:t>Data Engineering</a:t>
            </a:r>
            <a:endParaRPr b="1" sz="1600">
              <a:solidFill>
                <a:srgbClr val="000000"/>
              </a:solidFill>
              <a:latin typeface="Roboto"/>
              <a:ea typeface="Roboto"/>
              <a:cs typeface="Roboto"/>
              <a:sym typeface="Roboto"/>
            </a:endParaRPr>
          </a:p>
        </p:txBody>
      </p:sp>
      <p:cxnSp>
        <p:nvCxnSpPr>
          <p:cNvPr id="119" name="Google Shape;119;p18"/>
          <p:cNvCxnSpPr/>
          <p:nvPr/>
        </p:nvCxnSpPr>
        <p:spPr>
          <a:xfrm flipH="1" rot="10800000">
            <a:off x="1682388" y="1809388"/>
            <a:ext cx="1666800" cy="1330500"/>
          </a:xfrm>
          <a:prstGeom prst="straightConnector1">
            <a:avLst/>
          </a:prstGeom>
          <a:noFill/>
          <a:ln cap="flat" cmpd="sng" w="28575">
            <a:solidFill>
              <a:schemeClr val="accent1"/>
            </a:solidFill>
            <a:prstDash val="solid"/>
            <a:round/>
            <a:headEnd len="med" w="med" type="none"/>
            <a:tailEnd len="med" w="med" type="none"/>
          </a:ln>
        </p:spPr>
      </p:cxnSp>
      <p:sp>
        <p:nvSpPr>
          <p:cNvPr id="120" name="Google Shape;120;p18"/>
          <p:cNvSpPr/>
          <p:nvPr/>
        </p:nvSpPr>
        <p:spPr>
          <a:xfrm>
            <a:off x="3247500" y="1546900"/>
            <a:ext cx="692400" cy="692400"/>
          </a:xfrm>
          <a:prstGeom prst="ellipse">
            <a:avLst/>
          </a:prstGeom>
          <a:solidFill>
            <a:srgbClr val="FFFFFF"/>
          </a:solidFill>
          <a:ln cap="flat" cmpd="sng" w="2857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2100">
                <a:solidFill>
                  <a:schemeClr val="accent1"/>
                </a:solidFill>
                <a:latin typeface="Fira Sans Extra Condensed"/>
                <a:ea typeface="Fira Sans Extra Condensed"/>
                <a:cs typeface="Fira Sans Extra Condensed"/>
                <a:sym typeface="Fira Sans Extra Condensed"/>
              </a:rPr>
              <a:t>01</a:t>
            </a:r>
            <a:endParaRPr b="1" sz="2100">
              <a:solidFill>
                <a:schemeClr val="accent1"/>
              </a:solidFill>
              <a:latin typeface="Fira Sans Extra Condensed"/>
              <a:ea typeface="Fira Sans Extra Condensed"/>
              <a:cs typeface="Fira Sans Extra Condensed"/>
              <a:sym typeface="Fira Sans Extra Condensed"/>
            </a:endParaRPr>
          </a:p>
        </p:txBody>
      </p:sp>
      <p:sp>
        <p:nvSpPr>
          <p:cNvPr id="121" name="Google Shape;121;p18"/>
          <p:cNvSpPr/>
          <p:nvPr/>
        </p:nvSpPr>
        <p:spPr>
          <a:xfrm>
            <a:off x="3828547" y="2904729"/>
            <a:ext cx="2707500" cy="410100"/>
          </a:xfrm>
          <a:prstGeom prst="rect">
            <a:avLst/>
          </a:prstGeom>
          <a:noFill/>
          <a:ln>
            <a:noFill/>
          </a:ln>
        </p:spPr>
        <p:txBody>
          <a:bodyPr anchorCtr="0" anchor="ctr" bIns="91425" lIns="548625" spcFirstLastPara="1" rIns="182875" wrap="square" tIns="91425">
            <a:noAutofit/>
          </a:bodyPr>
          <a:lstStyle/>
          <a:p>
            <a:pPr indent="0" lvl="0" marL="0" rtl="0" algn="ctr">
              <a:spcBef>
                <a:spcPts val="0"/>
              </a:spcBef>
              <a:spcAft>
                <a:spcPts val="0"/>
              </a:spcAft>
              <a:buClr>
                <a:srgbClr val="000000"/>
              </a:buClr>
              <a:buSzPts val="1100"/>
              <a:buFont typeface="Arial"/>
              <a:buNone/>
            </a:pPr>
            <a:r>
              <a:rPr b="1" lang="en" sz="1500">
                <a:latin typeface="Roboto"/>
                <a:ea typeface="Roboto"/>
                <a:cs typeface="Roboto"/>
                <a:sym typeface="Roboto"/>
              </a:rPr>
              <a:t>Data Analysis and Visualization</a:t>
            </a:r>
            <a:endParaRPr b="1" sz="1500">
              <a:solidFill>
                <a:srgbClr val="000000"/>
              </a:solidFill>
              <a:latin typeface="Roboto"/>
              <a:ea typeface="Roboto"/>
              <a:cs typeface="Roboto"/>
              <a:sym typeface="Roboto"/>
            </a:endParaRPr>
          </a:p>
        </p:txBody>
      </p:sp>
      <p:cxnSp>
        <p:nvCxnSpPr>
          <p:cNvPr id="122" name="Google Shape;122;p18"/>
          <p:cNvCxnSpPr/>
          <p:nvPr/>
        </p:nvCxnSpPr>
        <p:spPr>
          <a:xfrm>
            <a:off x="1712625" y="3156150"/>
            <a:ext cx="1585800" cy="3000"/>
          </a:xfrm>
          <a:prstGeom prst="straightConnector1">
            <a:avLst/>
          </a:prstGeom>
          <a:noFill/>
          <a:ln cap="flat" cmpd="sng" w="28575">
            <a:solidFill>
              <a:schemeClr val="accent3"/>
            </a:solidFill>
            <a:prstDash val="solid"/>
            <a:round/>
            <a:headEnd len="med" w="med" type="none"/>
            <a:tailEnd len="med" w="med" type="none"/>
          </a:ln>
        </p:spPr>
      </p:cxnSp>
      <p:sp>
        <p:nvSpPr>
          <p:cNvPr id="123" name="Google Shape;123;p18"/>
          <p:cNvSpPr/>
          <p:nvPr/>
        </p:nvSpPr>
        <p:spPr>
          <a:xfrm>
            <a:off x="3247500" y="2763563"/>
            <a:ext cx="692400" cy="692400"/>
          </a:xfrm>
          <a:prstGeom prst="ellipse">
            <a:avLst/>
          </a:prstGeom>
          <a:solidFill>
            <a:srgbClr val="FFFFFF"/>
          </a:solidFill>
          <a:ln cap="flat" cmpd="sng" w="28575">
            <a:solidFill>
              <a:schemeClr val="accent3"/>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2100">
                <a:solidFill>
                  <a:schemeClr val="accent3"/>
                </a:solidFill>
                <a:latin typeface="Fira Sans Extra Condensed"/>
                <a:ea typeface="Fira Sans Extra Condensed"/>
                <a:cs typeface="Fira Sans Extra Condensed"/>
                <a:sym typeface="Fira Sans Extra Condensed"/>
              </a:rPr>
              <a:t>03</a:t>
            </a:r>
            <a:endParaRPr b="1" sz="2100">
              <a:solidFill>
                <a:schemeClr val="accent3"/>
              </a:solidFill>
              <a:latin typeface="Fira Sans Extra Condensed"/>
              <a:ea typeface="Fira Sans Extra Condensed"/>
              <a:cs typeface="Fira Sans Extra Condensed"/>
              <a:sym typeface="Fira Sans Extra Condensed"/>
            </a:endParaRPr>
          </a:p>
        </p:txBody>
      </p:sp>
      <p:sp>
        <p:nvSpPr>
          <p:cNvPr id="124" name="Google Shape;124;p18"/>
          <p:cNvSpPr/>
          <p:nvPr/>
        </p:nvSpPr>
        <p:spPr>
          <a:xfrm>
            <a:off x="3828541" y="4175583"/>
            <a:ext cx="2417100" cy="420600"/>
          </a:xfrm>
          <a:prstGeom prst="rect">
            <a:avLst/>
          </a:prstGeom>
          <a:noFill/>
          <a:ln>
            <a:noFill/>
          </a:ln>
        </p:spPr>
        <p:txBody>
          <a:bodyPr anchorCtr="0" anchor="ctr" bIns="91425" lIns="548625" spcFirstLastPara="1" rIns="182875" wrap="square" tIns="91425">
            <a:noAutofit/>
          </a:bodyPr>
          <a:lstStyle/>
          <a:p>
            <a:pPr indent="0" lvl="0" marL="0" rtl="0" algn="ctr">
              <a:spcBef>
                <a:spcPts val="0"/>
              </a:spcBef>
              <a:spcAft>
                <a:spcPts val="0"/>
              </a:spcAft>
              <a:buClr>
                <a:schemeClr val="dk1"/>
              </a:buClr>
              <a:buSzPts val="1100"/>
              <a:buFont typeface="Arial"/>
              <a:buNone/>
            </a:pPr>
            <a:r>
              <a:rPr b="1" lang="en" sz="1500">
                <a:solidFill>
                  <a:schemeClr val="dk1"/>
                </a:solidFill>
                <a:latin typeface="Roboto"/>
                <a:ea typeface="Roboto"/>
                <a:cs typeface="Roboto"/>
                <a:sym typeface="Roboto"/>
              </a:rPr>
              <a:t>Data Modeling</a:t>
            </a:r>
            <a:endParaRPr sz="1200">
              <a:latin typeface="Roboto"/>
              <a:ea typeface="Roboto"/>
              <a:cs typeface="Roboto"/>
              <a:sym typeface="Roboto"/>
            </a:endParaRPr>
          </a:p>
        </p:txBody>
      </p:sp>
      <p:cxnSp>
        <p:nvCxnSpPr>
          <p:cNvPr id="125" name="Google Shape;125;p18"/>
          <p:cNvCxnSpPr/>
          <p:nvPr/>
        </p:nvCxnSpPr>
        <p:spPr>
          <a:xfrm>
            <a:off x="1677588" y="3139663"/>
            <a:ext cx="1569900" cy="1246200"/>
          </a:xfrm>
          <a:prstGeom prst="straightConnector1">
            <a:avLst/>
          </a:prstGeom>
          <a:noFill/>
          <a:ln cap="flat" cmpd="sng" w="28575">
            <a:solidFill>
              <a:schemeClr val="accent4"/>
            </a:solidFill>
            <a:prstDash val="solid"/>
            <a:round/>
            <a:headEnd len="med" w="med" type="none"/>
            <a:tailEnd len="med" w="med" type="none"/>
          </a:ln>
        </p:spPr>
      </p:cxnSp>
      <p:sp>
        <p:nvSpPr>
          <p:cNvPr id="126" name="Google Shape;126;p18"/>
          <p:cNvSpPr/>
          <p:nvPr/>
        </p:nvSpPr>
        <p:spPr>
          <a:xfrm>
            <a:off x="3247500" y="4039675"/>
            <a:ext cx="692400" cy="692400"/>
          </a:xfrm>
          <a:prstGeom prst="ellipse">
            <a:avLst/>
          </a:prstGeom>
          <a:solidFill>
            <a:srgbClr val="FFFFFF"/>
          </a:solidFill>
          <a:ln cap="flat" cmpd="sng" w="28575">
            <a:solidFill>
              <a:schemeClr val="accent4"/>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2100">
                <a:solidFill>
                  <a:schemeClr val="accent4"/>
                </a:solidFill>
                <a:latin typeface="Fira Sans Extra Condensed"/>
                <a:ea typeface="Fira Sans Extra Condensed"/>
                <a:cs typeface="Fira Sans Extra Condensed"/>
                <a:sym typeface="Fira Sans Extra Condensed"/>
              </a:rPr>
              <a:t>04</a:t>
            </a:r>
            <a:endParaRPr b="1" sz="2100">
              <a:solidFill>
                <a:schemeClr val="accent4"/>
              </a:solidFill>
              <a:latin typeface="Fira Sans Extra Condensed"/>
              <a:ea typeface="Fira Sans Extra Condensed"/>
              <a:cs typeface="Fira Sans Extra Condensed"/>
              <a:sym typeface="Fira Sans Extra Condensed"/>
            </a:endParaRPr>
          </a:p>
        </p:txBody>
      </p:sp>
      <p:sp>
        <p:nvSpPr>
          <p:cNvPr id="127" name="Google Shape;127;p18"/>
          <p:cNvSpPr/>
          <p:nvPr/>
        </p:nvSpPr>
        <p:spPr>
          <a:xfrm>
            <a:off x="643025" y="2029671"/>
            <a:ext cx="2073000" cy="2137800"/>
          </a:xfrm>
          <a:prstGeom prst="roundRect">
            <a:avLst>
              <a:gd fmla="val 50000" name="adj"/>
            </a:avLst>
          </a:prstGeom>
          <a:solidFill>
            <a:srgbClr val="FFFFFF"/>
          </a:solid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18"/>
          <p:cNvGrpSpPr/>
          <p:nvPr/>
        </p:nvGrpSpPr>
        <p:grpSpPr>
          <a:xfrm>
            <a:off x="1359500" y="2518983"/>
            <a:ext cx="640090" cy="640086"/>
            <a:chOff x="-2571737" y="2403625"/>
            <a:chExt cx="292225" cy="291425"/>
          </a:xfrm>
        </p:grpSpPr>
        <p:sp>
          <p:nvSpPr>
            <p:cNvPr id="129" name="Google Shape;129;p18"/>
            <p:cNvSpPr/>
            <p:nvPr/>
          </p:nvSpPr>
          <p:spPr>
            <a:xfrm>
              <a:off x="-2571737" y="2403625"/>
              <a:ext cx="292225" cy="291425"/>
            </a:xfrm>
            <a:custGeom>
              <a:rect b="b" l="l" r="r" t="t"/>
              <a:pathLst>
                <a:path extrusionOk="0" h="11657" w="11689">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p:nvPr/>
          </p:nvSpPr>
          <p:spPr>
            <a:xfrm>
              <a:off x="-2485967" y="2649150"/>
              <a:ext cx="173300" cy="18150"/>
            </a:xfrm>
            <a:custGeom>
              <a:rect b="b" l="l" r="r" t="t"/>
              <a:pathLst>
                <a:path extrusionOk="0" h="726" w="6932">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p:nvPr/>
          </p:nvSpPr>
          <p:spPr>
            <a:xfrm>
              <a:off x="-2485967" y="2511325"/>
              <a:ext cx="173300" cy="18150"/>
            </a:xfrm>
            <a:custGeom>
              <a:rect b="b" l="l" r="r" t="t"/>
              <a:pathLst>
                <a:path extrusionOk="0" h="726" w="6932">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p:nvPr/>
          </p:nvSpPr>
          <p:spPr>
            <a:xfrm>
              <a:off x="-2540185" y="2511325"/>
              <a:ext cx="18125" cy="18925"/>
            </a:xfrm>
            <a:custGeom>
              <a:rect b="b" l="l" r="r" t="t"/>
              <a:pathLst>
                <a:path extrusionOk="0" h="757" w="725">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8"/>
            <p:cNvSpPr/>
            <p:nvPr/>
          </p:nvSpPr>
          <p:spPr>
            <a:xfrm>
              <a:off x="-2485579" y="2580625"/>
              <a:ext cx="172525" cy="17350"/>
            </a:xfrm>
            <a:custGeom>
              <a:rect b="b" l="l" r="r" t="t"/>
              <a:pathLst>
                <a:path extrusionOk="0" h="694" w="6901">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p:nvPr/>
          </p:nvSpPr>
          <p:spPr>
            <a:xfrm>
              <a:off x="-2540185" y="2580625"/>
              <a:ext cx="18125" cy="17350"/>
            </a:xfrm>
            <a:custGeom>
              <a:rect b="b" l="l" r="r" t="t"/>
              <a:pathLst>
                <a:path extrusionOk="0" h="694" w="725">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p:nvPr/>
          </p:nvSpPr>
          <p:spPr>
            <a:xfrm>
              <a:off x="-2540185" y="2649150"/>
              <a:ext cx="18125" cy="18150"/>
            </a:xfrm>
            <a:custGeom>
              <a:rect b="b" l="l" r="r" t="t"/>
              <a:pathLst>
                <a:path extrusionOk="0" h="726" w="725">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18"/>
          <p:cNvSpPr/>
          <p:nvPr/>
        </p:nvSpPr>
        <p:spPr>
          <a:xfrm>
            <a:off x="457200" y="3306800"/>
            <a:ext cx="2444700" cy="481500"/>
          </a:xfrm>
          <a:prstGeom prst="roundRect">
            <a:avLst>
              <a:gd fmla="val 50000" name="adj"/>
            </a:avLst>
          </a:prstGeom>
          <a:solidFill>
            <a:srgbClr val="FFFFFF"/>
          </a:solid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900">
                <a:solidFill>
                  <a:schemeClr val="dk1"/>
                </a:solidFill>
                <a:latin typeface="Fira Sans Extra Condensed"/>
                <a:ea typeface="Fira Sans Extra Condensed"/>
                <a:cs typeface="Fira Sans Extra Condensed"/>
                <a:sym typeface="Fira Sans Extra Condensed"/>
              </a:rPr>
              <a:t>Data Science </a:t>
            </a:r>
            <a:r>
              <a:rPr b="1" lang="en" sz="1900">
                <a:solidFill>
                  <a:schemeClr val="dk1"/>
                </a:solidFill>
                <a:latin typeface="Fira Sans Extra Condensed"/>
                <a:ea typeface="Fira Sans Extra Condensed"/>
                <a:cs typeface="Fira Sans Extra Condensed"/>
                <a:sym typeface="Fira Sans Extra Condensed"/>
              </a:rPr>
              <a:t> Interests</a:t>
            </a:r>
            <a:endParaRPr b="1" sz="1900">
              <a:solidFill>
                <a:schemeClr val="dk1"/>
              </a:solidFill>
              <a:latin typeface="Fira Sans Extra Condensed"/>
              <a:ea typeface="Fira Sans Extra Condensed"/>
              <a:cs typeface="Fira Sans Extra Condensed"/>
              <a:sym typeface="Fira Sans Extra Condensed"/>
            </a:endParaRPr>
          </a:p>
        </p:txBody>
      </p:sp>
      <p:sp>
        <p:nvSpPr>
          <p:cNvPr id="137" name="Google Shape;137;p18"/>
          <p:cNvSpPr/>
          <p:nvPr/>
        </p:nvSpPr>
        <p:spPr>
          <a:xfrm>
            <a:off x="6690775" y="1344900"/>
            <a:ext cx="2022300" cy="1075200"/>
          </a:xfrm>
          <a:prstGeom prst="roundRect">
            <a:avLst>
              <a:gd fmla="val 7339" name="adj"/>
            </a:avLst>
          </a:prstGeom>
          <a:solidFill>
            <a:schemeClr val="lt1"/>
          </a:solidFill>
          <a:ln cap="flat" cmpd="sng" w="1905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285750" lvl="0" marL="457200" rtl="0" algn="l">
              <a:lnSpc>
                <a:spcPct val="200000"/>
              </a:lnSpc>
              <a:spcBef>
                <a:spcPts val="0"/>
              </a:spcBef>
              <a:spcAft>
                <a:spcPts val="0"/>
              </a:spcAft>
              <a:buSzPts val="900"/>
              <a:buChar char="●"/>
            </a:pPr>
            <a:r>
              <a:rPr lang="en" sz="900"/>
              <a:t>Data Extraction</a:t>
            </a:r>
            <a:endParaRPr sz="900"/>
          </a:p>
          <a:p>
            <a:pPr indent="-285750" lvl="0" marL="457200" rtl="0" algn="l">
              <a:lnSpc>
                <a:spcPct val="200000"/>
              </a:lnSpc>
              <a:spcBef>
                <a:spcPts val="0"/>
              </a:spcBef>
              <a:spcAft>
                <a:spcPts val="0"/>
              </a:spcAft>
              <a:buSzPts val="900"/>
              <a:buChar char="●"/>
            </a:pPr>
            <a:r>
              <a:rPr lang="en" sz="900"/>
              <a:t>Data Quality/Report</a:t>
            </a:r>
            <a:endParaRPr sz="900"/>
          </a:p>
          <a:p>
            <a:pPr indent="-285750" lvl="0" marL="457200" rtl="0" algn="l">
              <a:lnSpc>
                <a:spcPct val="200000"/>
              </a:lnSpc>
              <a:spcBef>
                <a:spcPts val="0"/>
              </a:spcBef>
              <a:spcAft>
                <a:spcPts val="0"/>
              </a:spcAft>
              <a:buSzPts val="900"/>
              <a:buChar char="●"/>
            </a:pPr>
            <a:r>
              <a:rPr lang="en" sz="900"/>
              <a:t>Data Cleansing</a:t>
            </a:r>
            <a:endParaRPr sz="900"/>
          </a:p>
        </p:txBody>
      </p:sp>
      <p:sp>
        <p:nvSpPr>
          <p:cNvPr id="138" name="Google Shape;138;p18"/>
          <p:cNvSpPr/>
          <p:nvPr/>
        </p:nvSpPr>
        <p:spPr>
          <a:xfrm>
            <a:off x="6690775" y="3847100"/>
            <a:ext cx="2022300" cy="1075200"/>
          </a:xfrm>
          <a:prstGeom prst="roundRect">
            <a:avLst>
              <a:gd fmla="val 7339" name="adj"/>
            </a:avLst>
          </a:prstGeom>
          <a:solidFill>
            <a:schemeClr val="lt1"/>
          </a:solidFill>
          <a:ln cap="flat" cmpd="sng" w="19050">
            <a:solidFill>
              <a:schemeClr val="accent4"/>
            </a:solidFill>
            <a:prstDash val="solid"/>
            <a:round/>
            <a:headEnd len="sm" w="sm" type="none"/>
            <a:tailEnd len="sm" w="sm" type="none"/>
          </a:ln>
        </p:spPr>
        <p:txBody>
          <a:bodyPr anchorCtr="0" anchor="t" bIns="91425" lIns="91425" spcFirstLastPara="1" rIns="91425" wrap="square" tIns="91425">
            <a:noAutofit/>
          </a:bodyPr>
          <a:lstStyle/>
          <a:p>
            <a:pPr indent="-285750" lvl="0" marL="457200" rtl="0" algn="l">
              <a:lnSpc>
                <a:spcPct val="200000"/>
              </a:lnSpc>
              <a:spcBef>
                <a:spcPts val="0"/>
              </a:spcBef>
              <a:spcAft>
                <a:spcPts val="0"/>
              </a:spcAft>
              <a:buSzPts val="900"/>
              <a:buChar char="●"/>
            </a:pPr>
            <a:r>
              <a:rPr lang="en" sz="900"/>
              <a:t>Affinity Analysis</a:t>
            </a:r>
            <a:endParaRPr sz="900"/>
          </a:p>
          <a:p>
            <a:pPr indent="-285750" lvl="0" marL="457200" rtl="0" algn="l">
              <a:lnSpc>
                <a:spcPct val="200000"/>
              </a:lnSpc>
              <a:spcBef>
                <a:spcPts val="0"/>
              </a:spcBef>
              <a:spcAft>
                <a:spcPts val="0"/>
              </a:spcAft>
              <a:buSzPts val="900"/>
              <a:buChar char="●"/>
            </a:pPr>
            <a:r>
              <a:rPr lang="en" sz="900"/>
              <a:t>Clustering/Classification</a:t>
            </a:r>
            <a:endParaRPr sz="900"/>
          </a:p>
          <a:p>
            <a:pPr indent="-285750" lvl="0" marL="457200" rtl="0" algn="l">
              <a:lnSpc>
                <a:spcPct val="200000"/>
              </a:lnSpc>
              <a:spcBef>
                <a:spcPts val="0"/>
              </a:spcBef>
              <a:spcAft>
                <a:spcPts val="0"/>
              </a:spcAft>
              <a:buSzPts val="900"/>
              <a:buChar char="●"/>
            </a:pPr>
            <a:r>
              <a:rPr lang="en" sz="900"/>
              <a:t>Regression</a:t>
            </a:r>
            <a:endParaRPr sz="900"/>
          </a:p>
        </p:txBody>
      </p:sp>
      <p:sp>
        <p:nvSpPr>
          <p:cNvPr id="139" name="Google Shape;139;p18"/>
          <p:cNvSpPr/>
          <p:nvPr/>
        </p:nvSpPr>
        <p:spPr>
          <a:xfrm>
            <a:off x="6690775" y="2596000"/>
            <a:ext cx="2022300" cy="1075200"/>
          </a:xfrm>
          <a:prstGeom prst="roundRect">
            <a:avLst>
              <a:gd fmla="val 7339" name="adj"/>
            </a:avLst>
          </a:prstGeom>
          <a:solidFill>
            <a:schemeClr val="lt1"/>
          </a:solidFill>
          <a:ln cap="flat" cmpd="sng" w="19050">
            <a:solidFill>
              <a:srgbClr val="53CFFF"/>
            </a:solidFill>
            <a:prstDash val="solid"/>
            <a:round/>
            <a:headEnd len="sm" w="sm" type="none"/>
            <a:tailEnd len="sm" w="sm" type="none"/>
          </a:ln>
        </p:spPr>
        <p:txBody>
          <a:bodyPr anchorCtr="0" anchor="t" bIns="91425" lIns="91425" spcFirstLastPara="1" rIns="91425" wrap="square" tIns="91425">
            <a:noAutofit/>
          </a:bodyPr>
          <a:lstStyle/>
          <a:p>
            <a:pPr indent="-285750" lvl="0" marL="457200" rtl="0" algn="l">
              <a:lnSpc>
                <a:spcPct val="200000"/>
              </a:lnSpc>
              <a:spcBef>
                <a:spcPts val="0"/>
              </a:spcBef>
              <a:spcAft>
                <a:spcPts val="0"/>
              </a:spcAft>
              <a:buSzPts val="900"/>
              <a:buChar char="●"/>
            </a:pPr>
            <a:r>
              <a:rPr lang="en" sz="900"/>
              <a:t>Statistical Data Analysis</a:t>
            </a:r>
            <a:endParaRPr sz="900"/>
          </a:p>
          <a:p>
            <a:pPr indent="-285750" lvl="0" marL="457200" rtl="0" algn="l">
              <a:lnSpc>
                <a:spcPct val="200000"/>
              </a:lnSpc>
              <a:spcBef>
                <a:spcPts val="0"/>
              </a:spcBef>
              <a:spcAft>
                <a:spcPts val="0"/>
              </a:spcAft>
              <a:buSzPts val="900"/>
              <a:buChar char="●"/>
            </a:pPr>
            <a:r>
              <a:rPr lang="en" sz="900"/>
              <a:t>Exploratory Data Analysis</a:t>
            </a:r>
            <a:endParaRPr sz="900"/>
          </a:p>
          <a:p>
            <a:pPr indent="-285750" lvl="0" marL="457200" rtl="0" algn="l">
              <a:lnSpc>
                <a:spcPct val="200000"/>
              </a:lnSpc>
              <a:spcBef>
                <a:spcPts val="0"/>
              </a:spcBef>
              <a:spcAft>
                <a:spcPts val="0"/>
              </a:spcAft>
              <a:buSzPts val="900"/>
              <a:buChar char="●"/>
            </a:pPr>
            <a:r>
              <a:rPr lang="en" sz="900"/>
              <a:t>Data Visualization</a:t>
            </a:r>
            <a:endParaRPr sz="900"/>
          </a:p>
        </p:txBody>
      </p:sp>
      <p:pic>
        <p:nvPicPr>
          <p:cNvPr id="140" name="Google Shape;140;p18"/>
          <p:cNvPicPr preferRelativeResize="0"/>
          <p:nvPr/>
        </p:nvPicPr>
        <p:blipFill>
          <a:blip r:embed="rId3">
            <a:alphaModFix/>
          </a:blip>
          <a:stretch>
            <a:fillRect/>
          </a:stretch>
        </p:blipFill>
        <p:spPr>
          <a:xfrm>
            <a:off x="7618550" y="221750"/>
            <a:ext cx="1068250" cy="535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02" name="Google Shape;30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3" name="Google Shape;303;p36"/>
          <p:cNvPicPr preferRelativeResize="0"/>
          <p:nvPr/>
        </p:nvPicPr>
        <p:blipFill>
          <a:blip r:embed="rId3">
            <a:alphaModFix/>
          </a:blip>
          <a:stretch>
            <a:fillRect/>
          </a:stretch>
        </p:blipFill>
        <p:spPr>
          <a:xfrm>
            <a:off x="0" y="665400"/>
            <a:ext cx="9144000" cy="4763175"/>
          </a:xfrm>
          <a:prstGeom prst="rect">
            <a:avLst/>
          </a:prstGeom>
          <a:noFill/>
          <a:ln>
            <a:noFill/>
          </a:ln>
        </p:spPr>
      </p:pic>
      <p:sp>
        <p:nvSpPr>
          <p:cNvPr id="304" name="Google Shape;304;p36"/>
          <p:cNvSpPr txBox="1"/>
          <p:nvPr>
            <p:ph type="title"/>
          </p:nvPr>
        </p:nvSpPr>
        <p:spPr>
          <a:xfrm>
            <a:off x="0" y="2"/>
            <a:ext cx="9144000" cy="665400"/>
          </a:xfrm>
          <a:prstGeom prst="rect">
            <a:avLst/>
          </a:prstGeom>
          <a:solidFill>
            <a:schemeClr val="accent1"/>
          </a:solid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000"/>
              <a:buFont typeface="Times New Roman"/>
              <a:buNone/>
            </a:pPr>
            <a:r>
              <a:rPr lang="en" sz="3000">
                <a:latin typeface="Times New Roman"/>
                <a:ea typeface="Times New Roman"/>
                <a:cs typeface="Times New Roman"/>
                <a:sym typeface="Times New Roman"/>
              </a:rPr>
              <a:t>PLOT DATA</a:t>
            </a:r>
            <a:endParaRPr sz="30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7"/>
          <p:cNvSpPr txBox="1"/>
          <p:nvPr/>
        </p:nvSpPr>
        <p:spPr>
          <a:xfrm>
            <a:off x="0" y="138000"/>
            <a:ext cx="5635500" cy="4311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just">
              <a:lnSpc>
                <a:spcPct val="130000"/>
              </a:lnSpc>
              <a:spcBef>
                <a:spcPts val="1800"/>
              </a:spcBef>
              <a:spcAft>
                <a:spcPts val="400"/>
              </a:spcAft>
              <a:buNone/>
            </a:pPr>
            <a:r>
              <a:rPr b="1" lang="en" sz="1600">
                <a:solidFill>
                  <a:schemeClr val="lt1"/>
                </a:solidFill>
                <a:latin typeface="Raleway"/>
                <a:ea typeface="Raleway"/>
                <a:cs typeface="Raleway"/>
                <a:sym typeface="Raleway"/>
              </a:rPr>
              <a:t>The advantage of Weather forecasting in agriculture</a:t>
            </a:r>
            <a:endParaRPr b="1" sz="1600">
              <a:solidFill>
                <a:schemeClr val="lt1"/>
              </a:solidFill>
              <a:latin typeface="Raleway"/>
              <a:ea typeface="Raleway"/>
              <a:cs typeface="Raleway"/>
              <a:sym typeface="Raleway"/>
            </a:endParaRPr>
          </a:p>
        </p:txBody>
      </p:sp>
      <p:sp>
        <p:nvSpPr>
          <p:cNvPr id="310" name="Google Shape;310;p37"/>
          <p:cNvSpPr txBox="1"/>
          <p:nvPr/>
        </p:nvSpPr>
        <p:spPr>
          <a:xfrm>
            <a:off x="541500" y="723825"/>
            <a:ext cx="8061000" cy="1693200"/>
          </a:xfrm>
          <a:prstGeom prst="rect">
            <a:avLst/>
          </a:prstGeom>
          <a:noFill/>
          <a:ln>
            <a:noFill/>
          </a:ln>
        </p:spPr>
        <p:txBody>
          <a:bodyPr anchorCtr="0" anchor="t" bIns="91425" lIns="91425" spcFirstLastPara="1" rIns="91425" wrap="square" tIns="91425">
            <a:spAutoFit/>
          </a:bodyPr>
          <a:lstStyle/>
          <a:p>
            <a:pPr indent="0" lvl="0" marL="914400" rtl="0" algn="l">
              <a:lnSpc>
                <a:spcPct val="150000"/>
              </a:lnSpc>
              <a:spcBef>
                <a:spcPts val="0"/>
              </a:spcBef>
              <a:spcAft>
                <a:spcPts val="0"/>
              </a:spcAft>
              <a:buNone/>
            </a:pPr>
            <a:r>
              <a:rPr lang="en">
                <a:solidFill>
                  <a:srgbClr val="231F20"/>
                </a:solidFill>
                <a:highlight>
                  <a:srgbClr val="FFFFFF"/>
                </a:highlight>
                <a:latin typeface="Raleway Medium"/>
                <a:ea typeface="Raleway Medium"/>
                <a:cs typeface="Raleway Medium"/>
                <a:sym typeface="Raleway Medium"/>
              </a:rPr>
              <a:t>Help farmers better understand making an informed decision on</a:t>
            </a:r>
            <a:endParaRPr>
              <a:solidFill>
                <a:srgbClr val="231F20"/>
              </a:solidFill>
              <a:highlight>
                <a:srgbClr val="FFFFFF"/>
              </a:highlight>
              <a:latin typeface="Raleway Medium"/>
              <a:ea typeface="Raleway Medium"/>
              <a:cs typeface="Raleway Medium"/>
              <a:sym typeface="Raleway Medium"/>
            </a:endParaRPr>
          </a:p>
          <a:p>
            <a:pPr indent="-317500" lvl="0" marL="457200" rtl="0" algn="l">
              <a:lnSpc>
                <a:spcPct val="150000"/>
              </a:lnSpc>
              <a:spcBef>
                <a:spcPts val="0"/>
              </a:spcBef>
              <a:spcAft>
                <a:spcPts val="0"/>
              </a:spcAft>
              <a:buClr>
                <a:srgbClr val="231F20"/>
              </a:buClr>
              <a:buSzPts val="1400"/>
              <a:buFont typeface="Raleway Medium"/>
              <a:buChar char="-"/>
            </a:pPr>
            <a:r>
              <a:rPr lang="en">
                <a:solidFill>
                  <a:srgbClr val="231F20"/>
                </a:solidFill>
                <a:highlight>
                  <a:srgbClr val="FFFFFF"/>
                </a:highlight>
                <a:latin typeface="Raleway Medium"/>
                <a:ea typeface="Raleway Medium"/>
                <a:cs typeface="Raleway Medium"/>
                <a:sym typeface="Raleway Medium"/>
              </a:rPr>
              <a:t>Crop Growth/Irrigation</a:t>
            </a:r>
            <a:endParaRPr>
              <a:solidFill>
                <a:srgbClr val="231F20"/>
              </a:solidFill>
              <a:highlight>
                <a:srgbClr val="FFFFFF"/>
              </a:highlight>
              <a:latin typeface="Raleway Medium"/>
              <a:ea typeface="Raleway Medium"/>
              <a:cs typeface="Raleway Medium"/>
              <a:sym typeface="Raleway Medium"/>
            </a:endParaRPr>
          </a:p>
          <a:p>
            <a:pPr indent="-317500" lvl="0" marL="457200" rtl="0" algn="l">
              <a:lnSpc>
                <a:spcPct val="150000"/>
              </a:lnSpc>
              <a:spcBef>
                <a:spcPts val="0"/>
              </a:spcBef>
              <a:spcAft>
                <a:spcPts val="0"/>
              </a:spcAft>
              <a:buClr>
                <a:srgbClr val="231F20"/>
              </a:buClr>
              <a:buSzPts val="1400"/>
              <a:buFont typeface="Raleway Medium"/>
              <a:buChar char="-"/>
            </a:pPr>
            <a:r>
              <a:rPr lang="en">
                <a:solidFill>
                  <a:srgbClr val="231F20"/>
                </a:solidFill>
                <a:highlight>
                  <a:srgbClr val="FFFFFF"/>
                </a:highlight>
                <a:latin typeface="Raleway Medium"/>
                <a:ea typeface="Raleway Medium"/>
                <a:cs typeface="Raleway Medium"/>
                <a:sym typeface="Raleway Medium"/>
              </a:rPr>
              <a:t>Fertilizer Timing and Delivery</a:t>
            </a:r>
            <a:endParaRPr>
              <a:solidFill>
                <a:srgbClr val="231F20"/>
              </a:solidFill>
              <a:highlight>
                <a:srgbClr val="FFFFFF"/>
              </a:highlight>
              <a:latin typeface="Raleway Medium"/>
              <a:ea typeface="Raleway Medium"/>
              <a:cs typeface="Raleway Medium"/>
              <a:sym typeface="Raleway Medium"/>
            </a:endParaRPr>
          </a:p>
          <a:p>
            <a:pPr indent="-317500" lvl="0" marL="457200" rtl="0" algn="l">
              <a:lnSpc>
                <a:spcPct val="150000"/>
              </a:lnSpc>
              <a:spcBef>
                <a:spcPts val="0"/>
              </a:spcBef>
              <a:spcAft>
                <a:spcPts val="0"/>
              </a:spcAft>
              <a:buClr>
                <a:srgbClr val="231F20"/>
              </a:buClr>
              <a:buSzPts val="1400"/>
              <a:buFont typeface="Raleway Medium"/>
              <a:buChar char="-"/>
            </a:pPr>
            <a:r>
              <a:rPr lang="en">
                <a:solidFill>
                  <a:srgbClr val="231F20"/>
                </a:solidFill>
                <a:highlight>
                  <a:srgbClr val="FFFFFF"/>
                </a:highlight>
                <a:latin typeface="Raleway Medium"/>
                <a:ea typeface="Raleway Medium"/>
                <a:cs typeface="Raleway Medium"/>
                <a:sym typeface="Raleway Medium"/>
              </a:rPr>
              <a:t>Pest and Disease Control</a:t>
            </a:r>
            <a:endParaRPr>
              <a:solidFill>
                <a:srgbClr val="231F20"/>
              </a:solidFill>
              <a:highlight>
                <a:srgbClr val="FFFFFF"/>
              </a:highlight>
              <a:latin typeface="Raleway Medium"/>
              <a:ea typeface="Raleway Medium"/>
              <a:cs typeface="Raleway Medium"/>
              <a:sym typeface="Raleway Medium"/>
            </a:endParaRPr>
          </a:p>
          <a:p>
            <a:pPr indent="-317500" lvl="0" marL="457200" rtl="0" algn="l">
              <a:lnSpc>
                <a:spcPct val="150000"/>
              </a:lnSpc>
              <a:spcBef>
                <a:spcPts val="0"/>
              </a:spcBef>
              <a:spcAft>
                <a:spcPts val="0"/>
              </a:spcAft>
              <a:buClr>
                <a:srgbClr val="231F20"/>
              </a:buClr>
              <a:buSzPts val="1400"/>
              <a:buFont typeface="Raleway Medium"/>
              <a:buChar char="-"/>
            </a:pPr>
            <a:r>
              <a:rPr lang="en">
                <a:solidFill>
                  <a:srgbClr val="222222"/>
                </a:solidFill>
                <a:highlight>
                  <a:srgbClr val="FFFFFF"/>
                </a:highlight>
                <a:latin typeface="Raleway Medium"/>
                <a:ea typeface="Raleway Medium"/>
                <a:cs typeface="Raleway Medium"/>
                <a:sym typeface="Raleway Medium"/>
              </a:rPr>
              <a:t>when to work efficiently in their day-to-day operation.</a:t>
            </a:r>
            <a:endParaRPr>
              <a:solidFill>
                <a:srgbClr val="231F20"/>
              </a:solidFill>
              <a:highlight>
                <a:srgbClr val="FFFFFF"/>
              </a:highlight>
              <a:latin typeface="Raleway Medium"/>
              <a:ea typeface="Raleway Medium"/>
              <a:cs typeface="Raleway Medium"/>
              <a:sym typeface="Raleway Medium"/>
            </a:endParaRPr>
          </a:p>
        </p:txBody>
      </p:sp>
      <p:sp>
        <p:nvSpPr>
          <p:cNvPr id="311" name="Google Shape;311;p37"/>
          <p:cNvSpPr txBox="1"/>
          <p:nvPr/>
        </p:nvSpPr>
        <p:spPr>
          <a:xfrm>
            <a:off x="0" y="2571750"/>
            <a:ext cx="5635500" cy="4311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just">
              <a:lnSpc>
                <a:spcPct val="130000"/>
              </a:lnSpc>
              <a:spcBef>
                <a:spcPts val="1800"/>
              </a:spcBef>
              <a:spcAft>
                <a:spcPts val="400"/>
              </a:spcAft>
              <a:buNone/>
            </a:pPr>
            <a:r>
              <a:rPr b="1" lang="en" sz="1600">
                <a:solidFill>
                  <a:schemeClr val="lt1"/>
                </a:solidFill>
                <a:latin typeface="Raleway"/>
                <a:ea typeface="Raleway"/>
                <a:cs typeface="Raleway"/>
                <a:sym typeface="Raleway"/>
              </a:rPr>
              <a:t>The Challenge of Weather forecasting in agriculture</a:t>
            </a:r>
            <a:endParaRPr b="1" sz="1600">
              <a:solidFill>
                <a:schemeClr val="lt1"/>
              </a:solidFill>
              <a:latin typeface="Raleway"/>
              <a:ea typeface="Raleway"/>
              <a:cs typeface="Raleway"/>
              <a:sym typeface="Raleway"/>
            </a:endParaRPr>
          </a:p>
        </p:txBody>
      </p:sp>
      <p:sp>
        <p:nvSpPr>
          <p:cNvPr id="312" name="Google Shape;312;p37"/>
          <p:cNvSpPr txBox="1"/>
          <p:nvPr/>
        </p:nvSpPr>
        <p:spPr>
          <a:xfrm>
            <a:off x="541500" y="3127200"/>
            <a:ext cx="7905900" cy="1046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231F20"/>
              </a:buClr>
              <a:buSzPts val="1400"/>
              <a:buFont typeface="Raleway Medium"/>
              <a:buChar char="-"/>
            </a:pPr>
            <a:r>
              <a:rPr lang="en">
                <a:solidFill>
                  <a:srgbClr val="231F20"/>
                </a:solidFill>
                <a:highlight>
                  <a:schemeClr val="lt1"/>
                </a:highlight>
                <a:latin typeface="Raleway Medium"/>
                <a:ea typeface="Raleway Medium"/>
                <a:cs typeface="Raleway Medium"/>
                <a:sym typeface="Raleway Medium"/>
              </a:rPr>
              <a:t>It has many parameter</a:t>
            </a:r>
            <a:endParaRPr>
              <a:solidFill>
                <a:srgbClr val="231F20"/>
              </a:solidFill>
              <a:highlight>
                <a:schemeClr val="lt1"/>
              </a:highlight>
              <a:latin typeface="Raleway Medium"/>
              <a:ea typeface="Raleway Medium"/>
              <a:cs typeface="Raleway Medium"/>
              <a:sym typeface="Raleway Medium"/>
            </a:endParaRPr>
          </a:p>
          <a:p>
            <a:pPr indent="-317500" lvl="0" marL="457200" rtl="0" algn="l">
              <a:lnSpc>
                <a:spcPct val="150000"/>
              </a:lnSpc>
              <a:spcBef>
                <a:spcPts val="0"/>
              </a:spcBef>
              <a:spcAft>
                <a:spcPts val="0"/>
              </a:spcAft>
              <a:buClr>
                <a:srgbClr val="231F20"/>
              </a:buClr>
              <a:buSzPts val="1400"/>
              <a:buFont typeface="Raleway Medium"/>
              <a:buChar char="-"/>
            </a:pPr>
            <a:r>
              <a:rPr lang="en">
                <a:solidFill>
                  <a:srgbClr val="231F20"/>
                </a:solidFill>
                <a:highlight>
                  <a:schemeClr val="lt1"/>
                </a:highlight>
                <a:latin typeface="Raleway Medium"/>
                <a:ea typeface="Raleway Medium"/>
                <a:cs typeface="Raleway Medium"/>
                <a:sym typeface="Raleway Medium"/>
              </a:rPr>
              <a:t>It difficult to forecast correctly</a:t>
            </a:r>
            <a:endParaRPr>
              <a:solidFill>
                <a:srgbClr val="231F20"/>
              </a:solidFill>
              <a:highlight>
                <a:schemeClr val="lt1"/>
              </a:highlight>
              <a:latin typeface="Raleway Medium"/>
              <a:ea typeface="Raleway Medium"/>
              <a:cs typeface="Raleway Medium"/>
              <a:sym typeface="Raleway Medium"/>
            </a:endParaRPr>
          </a:p>
          <a:p>
            <a:pPr indent="-317500" lvl="0" marL="457200" rtl="0" algn="l">
              <a:lnSpc>
                <a:spcPct val="140000"/>
              </a:lnSpc>
              <a:spcBef>
                <a:spcPts val="0"/>
              </a:spcBef>
              <a:spcAft>
                <a:spcPts val="0"/>
              </a:spcAft>
              <a:buClr>
                <a:srgbClr val="111111"/>
              </a:buClr>
              <a:buSzPts val="1400"/>
              <a:buFont typeface="Raleway Medium"/>
              <a:buChar char="-"/>
            </a:pPr>
            <a:r>
              <a:rPr lang="en">
                <a:solidFill>
                  <a:srgbClr val="111111"/>
                </a:solidFill>
                <a:latin typeface="Raleway Medium"/>
                <a:ea typeface="Raleway Medium"/>
                <a:cs typeface="Raleway Medium"/>
                <a:sym typeface="Raleway Medium"/>
              </a:rPr>
              <a:t>The weather forecasters get blamed if the weather is different from the forecast</a:t>
            </a:r>
            <a:endParaRPr>
              <a:solidFill>
                <a:srgbClr val="11111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8"/>
          <p:cNvSpPr txBox="1"/>
          <p:nvPr/>
        </p:nvSpPr>
        <p:spPr>
          <a:xfrm>
            <a:off x="339775" y="304625"/>
            <a:ext cx="8658300" cy="442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aleway"/>
                <a:ea typeface="Raleway"/>
                <a:cs typeface="Raleway"/>
                <a:sym typeface="Raleway"/>
              </a:rPr>
              <a:t>References</a:t>
            </a:r>
            <a:endParaRPr b="1">
              <a:latin typeface="Raleway"/>
              <a:ea typeface="Raleway"/>
              <a:cs typeface="Raleway"/>
              <a:sym typeface="Raleway"/>
            </a:endParaRPr>
          </a:p>
          <a:p>
            <a:pPr indent="0" lvl="0" marL="0" rtl="0" algn="l">
              <a:lnSpc>
                <a:spcPct val="122222"/>
              </a:lnSpc>
              <a:spcBef>
                <a:spcPts val="0"/>
              </a:spcBef>
              <a:spcAft>
                <a:spcPts val="0"/>
              </a:spcAft>
              <a:buNone/>
            </a:pPr>
            <a:r>
              <a:t/>
            </a:r>
            <a:endParaRPr>
              <a:solidFill>
                <a:srgbClr val="202124"/>
              </a:solidFill>
              <a:highlight>
                <a:srgbClr val="FFFFFF"/>
              </a:highlight>
              <a:latin typeface="Raleway"/>
              <a:ea typeface="Raleway"/>
              <a:cs typeface="Raleway"/>
              <a:sym typeface="Raleway"/>
            </a:endParaRPr>
          </a:p>
          <a:p>
            <a:pPr indent="-317500" lvl="0" marL="457200" rtl="0" algn="l">
              <a:lnSpc>
                <a:spcPct val="133333"/>
              </a:lnSpc>
              <a:spcBef>
                <a:spcPts val="0"/>
              </a:spcBef>
              <a:spcAft>
                <a:spcPts val="0"/>
              </a:spcAft>
              <a:buClr>
                <a:srgbClr val="202124"/>
              </a:buClr>
              <a:buSzPts val="1400"/>
              <a:buFont typeface="Raleway"/>
              <a:buChar char="-"/>
            </a:pPr>
            <a:r>
              <a:rPr b="1" lang="en">
                <a:solidFill>
                  <a:srgbClr val="202124"/>
                </a:solidFill>
                <a:highlight>
                  <a:srgbClr val="FFFFFF"/>
                </a:highlight>
                <a:latin typeface="Raleway"/>
                <a:ea typeface="Raleway"/>
                <a:cs typeface="Raleway"/>
                <a:sym typeface="Raleway"/>
              </a:rPr>
              <a:t>WW2 Temperatures w/ Linear Regression</a:t>
            </a:r>
            <a:endParaRPr b="1">
              <a:solidFill>
                <a:srgbClr val="202124"/>
              </a:solidFill>
              <a:highlight>
                <a:srgbClr val="FFFFFF"/>
              </a:highlight>
              <a:latin typeface="Raleway"/>
              <a:ea typeface="Raleway"/>
              <a:cs typeface="Raleway"/>
              <a:sym typeface="Raleway"/>
            </a:endParaRPr>
          </a:p>
          <a:p>
            <a:pPr indent="457200" lvl="0" marL="0" rtl="0" algn="l">
              <a:spcBef>
                <a:spcPts val="0"/>
              </a:spcBef>
              <a:spcAft>
                <a:spcPts val="0"/>
              </a:spcAft>
              <a:buNone/>
            </a:pPr>
            <a:r>
              <a:rPr lang="en">
                <a:solidFill>
                  <a:srgbClr val="111111"/>
                </a:solidFill>
                <a:uFill>
                  <a:noFill/>
                </a:uFill>
                <a:latin typeface="Raleway"/>
                <a:ea typeface="Raleway"/>
                <a:cs typeface="Raleway"/>
                <a:sym typeface="Raleway"/>
                <a:hlinkClick r:id="rId3">
                  <a:extLst>
                    <a:ext uri="{A12FA001-AC4F-418D-AE19-62706E023703}">
                      <ahyp:hlinkClr val="tx"/>
                    </a:ext>
                  </a:extLst>
                </a:hlinkClick>
              </a:rPr>
              <a:t>https://www.kaggle.com/code/caesarmario/ww2-temperatures-w-linear-regression/notebook</a:t>
            </a:r>
            <a:endParaRPr>
              <a:solidFill>
                <a:srgbClr val="111111"/>
              </a:solidFill>
              <a:latin typeface="Raleway"/>
              <a:ea typeface="Raleway"/>
              <a:cs typeface="Raleway"/>
              <a:sym typeface="Raleway"/>
            </a:endParaRPr>
          </a:p>
          <a:p>
            <a:pPr indent="0" lvl="0" marL="457200" rtl="0" algn="l">
              <a:lnSpc>
                <a:spcPct val="122222"/>
              </a:lnSpc>
              <a:spcBef>
                <a:spcPts val="0"/>
              </a:spcBef>
              <a:spcAft>
                <a:spcPts val="0"/>
              </a:spcAft>
              <a:buNone/>
            </a:pPr>
            <a:r>
              <a:t/>
            </a:r>
            <a:endParaRPr>
              <a:solidFill>
                <a:srgbClr val="202124"/>
              </a:solidFill>
              <a:highlight>
                <a:srgbClr val="FFFFFF"/>
              </a:highlight>
              <a:latin typeface="Raleway"/>
              <a:ea typeface="Raleway"/>
              <a:cs typeface="Raleway"/>
              <a:sym typeface="Raleway"/>
            </a:endParaRPr>
          </a:p>
          <a:p>
            <a:pPr indent="-317500" lvl="0" marL="457200" rtl="0" algn="l">
              <a:lnSpc>
                <a:spcPct val="122222"/>
              </a:lnSpc>
              <a:spcBef>
                <a:spcPts val="0"/>
              </a:spcBef>
              <a:spcAft>
                <a:spcPts val="0"/>
              </a:spcAft>
              <a:buSzPts val="1400"/>
              <a:buFont typeface="Raleway"/>
              <a:buChar char="-"/>
            </a:pPr>
            <a:r>
              <a:rPr b="1" lang="en">
                <a:solidFill>
                  <a:srgbClr val="202124"/>
                </a:solidFill>
                <a:highlight>
                  <a:srgbClr val="FFF2CC"/>
                </a:highlight>
                <a:latin typeface="Raleway"/>
                <a:ea typeface="Raleway"/>
                <a:cs typeface="Raleway"/>
                <a:sym typeface="Raleway"/>
              </a:rPr>
              <a:t>Time series: Delhi Weather Forecasting (ARIMA)</a:t>
            </a:r>
            <a:endParaRPr b="1">
              <a:solidFill>
                <a:srgbClr val="202124"/>
              </a:solidFill>
              <a:highlight>
                <a:srgbClr val="FFF2CC"/>
              </a:highlight>
              <a:latin typeface="Raleway"/>
              <a:ea typeface="Raleway"/>
              <a:cs typeface="Raleway"/>
              <a:sym typeface="Raleway"/>
            </a:endParaRPr>
          </a:p>
          <a:p>
            <a:pPr indent="457200" lvl="0" marL="0" rtl="0" algn="l">
              <a:spcBef>
                <a:spcPts val="0"/>
              </a:spcBef>
              <a:spcAft>
                <a:spcPts val="0"/>
              </a:spcAft>
              <a:buNone/>
            </a:pPr>
            <a:r>
              <a:rPr lang="en">
                <a:solidFill>
                  <a:srgbClr val="111111"/>
                </a:solidFill>
                <a:highlight>
                  <a:srgbClr val="FFF2CC"/>
                </a:highlight>
                <a:uFill>
                  <a:noFill/>
                </a:uFill>
                <a:latin typeface="Raleway"/>
                <a:ea typeface="Raleway"/>
                <a:cs typeface="Raleway"/>
                <a:sym typeface="Raleway"/>
                <a:hlinkClick r:id="rId4">
                  <a:extLst>
                    <a:ext uri="{A12FA001-AC4F-418D-AE19-62706E023703}">
                      <ahyp:hlinkClr val="tx"/>
                    </a:ext>
                  </a:extLst>
                </a:hlinkClick>
              </a:rPr>
              <a:t>https://www.kaggle.com/code/amar09/time-series-delhi-weather-forecasting-arima/notebook</a:t>
            </a:r>
            <a:endParaRPr>
              <a:solidFill>
                <a:srgbClr val="111111"/>
              </a:solidFill>
              <a:highlight>
                <a:srgbClr val="FFF2CC"/>
              </a:highlight>
              <a:latin typeface="Raleway"/>
              <a:ea typeface="Raleway"/>
              <a:cs typeface="Raleway"/>
              <a:sym typeface="Raleway"/>
            </a:endParaRPr>
          </a:p>
          <a:p>
            <a:pPr indent="0" lvl="0" marL="0" rtl="0" algn="l">
              <a:spcBef>
                <a:spcPts val="0"/>
              </a:spcBef>
              <a:spcAft>
                <a:spcPts val="0"/>
              </a:spcAft>
              <a:buNone/>
            </a:pPr>
            <a:r>
              <a:t/>
            </a:r>
            <a:endParaRPr>
              <a:highlight>
                <a:srgbClr val="FFF2CC"/>
              </a:highlight>
              <a:latin typeface="Raleway"/>
              <a:ea typeface="Raleway"/>
              <a:cs typeface="Raleway"/>
              <a:sym typeface="Raleway"/>
            </a:endParaRPr>
          </a:p>
          <a:p>
            <a:pPr indent="-317500" lvl="0" marL="457200" rtl="0" algn="l">
              <a:lnSpc>
                <a:spcPct val="133333"/>
              </a:lnSpc>
              <a:spcBef>
                <a:spcPts val="0"/>
              </a:spcBef>
              <a:spcAft>
                <a:spcPts val="0"/>
              </a:spcAft>
              <a:buClr>
                <a:srgbClr val="202124"/>
              </a:buClr>
              <a:buSzPts val="1400"/>
              <a:buFont typeface="Raleway"/>
              <a:buChar char="-"/>
            </a:pPr>
            <a:r>
              <a:rPr b="1" lang="en">
                <a:solidFill>
                  <a:srgbClr val="202124"/>
                </a:solidFill>
                <a:highlight>
                  <a:srgbClr val="FFF2CC"/>
                </a:highlight>
                <a:latin typeface="Raleway"/>
                <a:ea typeface="Raleway"/>
                <a:cs typeface="Raleway"/>
                <a:sym typeface="Raleway"/>
              </a:rPr>
              <a:t>Intro to Time Series Forecasting</a:t>
            </a:r>
            <a:endParaRPr b="1">
              <a:highlight>
                <a:srgbClr val="FFF2CC"/>
              </a:highlight>
              <a:latin typeface="Raleway"/>
              <a:ea typeface="Raleway"/>
              <a:cs typeface="Raleway"/>
              <a:sym typeface="Raleway"/>
            </a:endParaRPr>
          </a:p>
          <a:p>
            <a:pPr indent="457200" lvl="0" marL="0" rtl="0" algn="l">
              <a:spcBef>
                <a:spcPts val="0"/>
              </a:spcBef>
              <a:spcAft>
                <a:spcPts val="0"/>
              </a:spcAft>
              <a:buNone/>
            </a:pPr>
            <a:r>
              <a:rPr lang="en">
                <a:solidFill>
                  <a:srgbClr val="111111"/>
                </a:solidFill>
                <a:highlight>
                  <a:srgbClr val="FFF2CC"/>
                </a:highlight>
                <a:uFill>
                  <a:noFill/>
                </a:uFill>
                <a:latin typeface="Raleway"/>
                <a:ea typeface="Raleway"/>
                <a:cs typeface="Raleway"/>
                <a:sym typeface="Raleway"/>
                <a:hlinkClick r:id="rId5">
                  <a:extLst>
                    <a:ext uri="{A12FA001-AC4F-418D-AE19-62706E023703}">
                      <ahyp:hlinkClr val="tx"/>
                    </a:ext>
                  </a:extLst>
                </a:hlinkClick>
              </a:rPr>
              <a:t>https://www.kaggle.com/code/iamleonie/intro-to-time-series-forecasting/notebook#Feature-Engineering</a:t>
            </a:r>
            <a:endParaRPr>
              <a:solidFill>
                <a:srgbClr val="111111"/>
              </a:solidFill>
              <a:highlight>
                <a:srgbClr val="FFF2CC"/>
              </a:highlight>
              <a:latin typeface="Raleway"/>
              <a:ea typeface="Raleway"/>
              <a:cs typeface="Raleway"/>
              <a:sym typeface="Raleway"/>
            </a:endParaRPr>
          </a:p>
          <a:p>
            <a:pPr indent="457200" lvl="0" marL="0" rtl="0" algn="l">
              <a:spcBef>
                <a:spcPts val="0"/>
              </a:spcBef>
              <a:spcAft>
                <a:spcPts val="0"/>
              </a:spcAft>
              <a:buNone/>
            </a:pPr>
            <a:r>
              <a:t/>
            </a:r>
            <a:endParaRPr>
              <a:solidFill>
                <a:srgbClr val="111111"/>
              </a:solidFill>
              <a:highlight>
                <a:srgbClr val="FFF2CC"/>
              </a:highlight>
              <a:latin typeface="Raleway"/>
              <a:ea typeface="Raleway"/>
              <a:cs typeface="Raleway"/>
              <a:sym typeface="Raleway"/>
            </a:endParaRPr>
          </a:p>
          <a:p>
            <a:pPr indent="-317500" lvl="0" marL="457200" rtl="0" algn="l">
              <a:lnSpc>
                <a:spcPct val="133333"/>
              </a:lnSpc>
              <a:spcBef>
                <a:spcPts val="0"/>
              </a:spcBef>
              <a:spcAft>
                <a:spcPts val="0"/>
              </a:spcAft>
              <a:buSzPts val="1400"/>
              <a:buFont typeface="Raleway"/>
              <a:buChar char="-"/>
            </a:pPr>
            <a:r>
              <a:rPr b="1" lang="en">
                <a:solidFill>
                  <a:srgbClr val="202124"/>
                </a:solidFill>
                <a:highlight>
                  <a:srgbClr val="FFF2CC"/>
                </a:highlight>
                <a:latin typeface="Raleway"/>
                <a:ea typeface="Raleway"/>
                <a:cs typeface="Raleway"/>
                <a:sym typeface="Raleway"/>
              </a:rPr>
              <a:t>Summary of Weather_LinearRegression</a:t>
            </a:r>
            <a:endParaRPr b="1">
              <a:highlight>
                <a:srgbClr val="FFF2CC"/>
              </a:highlight>
              <a:latin typeface="Raleway"/>
              <a:ea typeface="Raleway"/>
              <a:cs typeface="Raleway"/>
              <a:sym typeface="Raleway"/>
            </a:endParaRPr>
          </a:p>
          <a:p>
            <a:pPr indent="457200" lvl="0" marL="0" rtl="0" algn="l">
              <a:spcBef>
                <a:spcPts val="0"/>
              </a:spcBef>
              <a:spcAft>
                <a:spcPts val="0"/>
              </a:spcAft>
              <a:buNone/>
            </a:pPr>
            <a:r>
              <a:rPr lang="en">
                <a:solidFill>
                  <a:srgbClr val="111111"/>
                </a:solidFill>
                <a:highlight>
                  <a:srgbClr val="FFF2CC"/>
                </a:highlight>
                <a:uFill>
                  <a:noFill/>
                </a:uFill>
                <a:latin typeface="Raleway"/>
                <a:ea typeface="Raleway"/>
                <a:cs typeface="Raleway"/>
                <a:sym typeface="Raleway"/>
                <a:hlinkClick r:id="rId6">
                  <a:extLst>
                    <a:ext uri="{A12FA001-AC4F-418D-AE19-62706E023703}">
                      <ahyp:hlinkClr val="tx"/>
                    </a:ext>
                  </a:extLst>
                </a:hlinkClick>
              </a:rPr>
              <a:t>https://www.kaggle.com/code/zahrahasanzadehh/summary-of-weather-linearregression/notebook</a:t>
            </a:r>
            <a:endParaRPr>
              <a:solidFill>
                <a:srgbClr val="111111"/>
              </a:solidFill>
              <a:highlight>
                <a:srgbClr val="FFF2CC"/>
              </a:highlight>
              <a:latin typeface="Raleway"/>
              <a:ea typeface="Raleway"/>
              <a:cs typeface="Raleway"/>
              <a:sym typeface="Raleway"/>
            </a:endParaRPr>
          </a:p>
          <a:p>
            <a:pPr indent="-317500" lvl="0" marL="457200" rtl="0" algn="l">
              <a:lnSpc>
                <a:spcPct val="100000"/>
              </a:lnSpc>
              <a:spcBef>
                <a:spcPts val="0"/>
              </a:spcBef>
              <a:spcAft>
                <a:spcPts val="0"/>
              </a:spcAft>
              <a:buClr>
                <a:srgbClr val="111111"/>
              </a:buClr>
              <a:buSzPts val="1400"/>
              <a:buFont typeface="Raleway"/>
              <a:buChar char="-"/>
            </a:pPr>
            <a:r>
              <a:rPr b="1" lang="en">
                <a:solidFill>
                  <a:srgbClr val="202124"/>
                </a:solidFill>
                <a:highlight>
                  <a:srgbClr val="FFF2CC"/>
                </a:highlight>
                <a:latin typeface="Raleway"/>
                <a:ea typeface="Raleway"/>
                <a:cs typeface="Raleway"/>
                <a:sym typeface="Raleway"/>
              </a:rPr>
              <a:t>Weather Conditions in World War 2</a:t>
            </a:r>
            <a:endParaRPr b="1">
              <a:solidFill>
                <a:srgbClr val="111111"/>
              </a:solidFill>
              <a:highlight>
                <a:srgbClr val="FFF2CC"/>
              </a:highlight>
              <a:latin typeface="Raleway"/>
              <a:ea typeface="Raleway"/>
              <a:cs typeface="Raleway"/>
              <a:sym typeface="Raleway"/>
            </a:endParaRPr>
          </a:p>
          <a:p>
            <a:pPr indent="457200" lvl="0" marL="0" rtl="0" algn="l">
              <a:spcBef>
                <a:spcPts val="0"/>
              </a:spcBef>
              <a:spcAft>
                <a:spcPts val="0"/>
              </a:spcAft>
              <a:buNone/>
            </a:pPr>
            <a:r>
              <a:rPr lang="en">
                <a:solidFill>
                  <a:srgbClr val="111111"/>
                </a:solidFill>
                <a:highlight>
                  <a:srgbClr val="FFF2CC"/>
                </a:highlight>
                <a:uFill>
                  <a:noFill/>
                </a:uFill>
                <a:latin typeface="Raleway"/>
                <a:ea typeface="Raleway"/>
                <a:cs typeface="Raleway"/>
                <a:sym typeface="Raleway"/>
                <a:hlinkClick r:id="rId7">
                  <a:extLst>
                    <a:ext uri="{A12FA001-AC4F-418D-AE19-62706E023703}">
                      <ahyp:hlinkClr val="tx"/>
                    </a:ext>
                  </a:extLst>
                </a:hlinkClick>
              </a:rPr>
              <a:t>https://www.kaggle.com/code/ronikdedhia/weather-conditions-in-world-war-2</a:t>
            </a:r>
            <a:endParaRPr>
              <a:solidFill>
                <a:srgbClr val="111111"/>
              </a:solidFill>
              <a:highlight>
                <a:srgbClr val="FFF2CC"/>
              </a:highlight>
              <a:latin typeface="Raleway"/>
              <a:ea typeface="Raleway"/>
              <a:cs typeface="Raleway"/>
              <a:sym typeface="Raleway"/>
            </a:endParaRPr>
          </a:p>
          <a:p>
            <a:pPr indent="0" lvl="0" marL="0" rtl="0" algn="l">
              <a:spcBef>
                <a:spcPts val="0"/>
              </a:spcBef>
              <a:spcAft>
                <a:spcPts val="0"/>
              </a:spcAft>
              <a:buNone/>
            </a:pPr>
            <a:r>
              <a:t/>
            </a:r>
            <a:endParaRPr>
              <a:solidFill>
                <a:srgbClr val="111111"/>
              </a:solidFill>
              <a:latin typeface="Raleway"/>
              <a:ea typeface="Raleway"/>
              <a:cs typeface="Raleway"/>
              <a:sym typeface="Raleway"/>
            </a:endParaRPr>
          </a:p>
        </p:txBody>
      </p:sp>
      <p:pic>
        <p:nvPicPr>
          <p:cNvPr id="318" name="Google Shape;318;p38"/>
          <p:cNvPicPr preferRelativeResize="0"/>
          <p:nvPr/>
        </p:nvPicPr>
        <p:blipFill>
          <a:blip r:embed="rId8">
            <a:alphaModFix/>
          </a:blip>
          <a:stretch>
            <a:fillRect/>
          </a:stretch>
        </p:blipFill>
        <p:spPr>
          <a:xfrm>
            <a:off x="7684325" y="120375"/>
            <a:ext cx="1068250" cy="535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4" name="Google Shape;324;p39"/>
          <p:cNvPicPr preferRelativeResize="0"/>
          <p:nvPr/>
        </p:nvPicPr>
        <p:blipFill>
          <a:blip r:embed="rId3">
            <a:alphaModFix/>
          </a:blip>
          <a:stretch>
            <a:fillRect/>
          </a:stretch>
        </p:blipFill>
        <p:spPr>
          <a:xfrm>
            <a:off x="221500" y="535800"/>
            <a:ext cx="8701000" cy="4456599"/>
          </a:xfrm>
          <a:prstGeom prst="rect">
            <a:avLst/>
          </a:prstGeom>
          <a:noFill/>
          <a:ln>
            <a:noFill/>
          </a:ln>
        </p:spPr>
      </p:pic>
      <p:pic>
        <p:nvPicPr>
          <p:cNvPr id="325" name="Google Shape;325;p39"/>
          <p:cNvPicPr preferRelativeResize="0"/>
          <p:nvPr/>
        </p:nvPicPr>
        <p:blipFill>
          <a:blip r:embed="rId4">
            <a:alphaModFix/>
          </a:blip>
          <a:stretch>
            <a:fillRect/>
          </a:stretch>
        </p:blipFill>
        <p:spPr>
          <a:xfrm>
            <a:off x="7928725" y="152025"/>
            <a:ext cx="1068250" cy="535800"/>
          </a:xfrm>
          <a:prstGeom prst="rect">
            <a:avLst/>
          </a:prstGeom>
          <a:noFill/>
          <a:ln>
            <a:noFill/>
          </a:ln>
        </p:spPr>
      </p:pic>
      <p:sp>
        <p:nvSpPr>
          <p:cNvPr id="326" name="Google Shape;326;p39"/>
          <p:cNvSpPr txBox="1"/>
          <p:nvPr/>
        </p:nvSpPr>
        <p:spPr>
          <a:xfrm>
            <a:off x="3255675" y="4126100"/>
            <a:ext cx="300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Email: </a:t>
            </a:r>
            <a:r>
              <a:rPr lang="en" u="sng">
                <a:solidFill>
                  <a:schemeClr val="hlink"/>
                </a:solidFill>
                <a:hlinkClick r:id="rId5"/>
              </a:rPr>
              <a:t>chanto.teng@cadt.edu.kh</a:t>
            </a:r>
            <a:endParaRPr/>
          </a:p>
          <a:p>
            <a:pPr indent="0" lvl="0" marL="0" rtl="0" algn="l">
              <a:spcBef>
                <a:spcPts val="0"/>
              </a:spcBef>
              <a:spcAft>
                <a:spcPts val="0"/>
              </a:spcAft>
              <a:buNone/>
            </a:pPr>
            <a:r>
              <a:rPr lang="en"/>
              <a:t>Phone: 017 819 829</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4" name="Shape 144"/>
        <p:cNvGrpSpPr/>
        <p:nvPr/>
      </p:nvGrpSpPr>
      <p:grpSpPr>
        <a:xfrm>
          <a:off x="0" y="0"/>
          <a:ext cx="0" cy="0"/>
          <a:chOff x="0" y="0"/>
          <a:chExt cx="0" cy="0"/>
        </a:xfrm>
      </p:grpSpPr>
      <p:pic>
        <p:nvPicPr>
          <p:cNvPr id="145" name="Google Shape;145;p19"/>
          <p:cNvPicPr preferRelativeResize="0"/>
          <p:nvPr/>
        </p:nvPicPr>
        <p:blipFill>
          <a:blip r:embed="rId3">
            <a:alphaModFix/>
          </a:blip>
          <a:stretch>
            <a:fillRect/>
          </a:stretch>
        </p:blipFill>
        <p:spPr>
          <a:xfrm>
            <a:off x="7346450" y="203575"/>
            <a:ext cx="1068250" cy="535800"/>
          </a:xfrm>
          <a:prstGeom prst="rect">
            <a:avLst/>
          </a:prstGeom>
          <a:noFill/>
          <a:ln>
            <a:noFill/>
          </a:ln>
        </p:spPr>
      </p:pic>
      <p:sp>
        <p:nvSpPr>
          <p:cNvPr id="146" name="Google Shape;146;p19"/>
          <p:cNvSpPr txBox="1"/>
          <p:nvPr/>
        </p:nvSpPr>
        <p:spPr>
          <a:xfrm>
            <a:off x="550625" y="3329250"/>
            <a:ext cx="45114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164670"/>
                </a:solidFill>
                <a:latin typeface="Montserrat"/>
                <a:ea typeface="Montserrat"/>
                <a:cs typeface="Montserrat"/>
                <a:sym typeface="Montserrat"/>
              </a:rPr>
              <a:t>Introduction to research and development on approaches to Data science. </a:t>
            </a:r>
            <a:endParaRPr b="1" sz="1300">
              <a:solidFill>
                <a:srgbClr val="164670"/>
              </a:solidFill>
              <a:latin typeface="Montserrat"/>
              <a:ea typeface="Montserrat"/>
              <a:cs typeface="Montserrat"/>
              <a:sym typeface="Montserrat"/>
            </a:endParaRPr>
          </a:p>
        </p:txBody>
      </p:sp>
      <p:sp>
        <p:nvSpPr>
          <p:cNvPr id="147" name="Google Shape;147;p19"/>
          <p:cNvSpPr txBox="1"/>
          <p:nvPr/>
        </p:nvSpPr>
        <p:spPr>
          <a:xfrm>
            <a:off x="550625" y="1883100"/>
            <a:ext cx="19008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300">
              <a:solidFill>
                <a:schemeClr val="dk2"/>
              </a:solidFill>
              <a:latin typeface="Montserrat"/>
              <a:ea typeface="Montserrat"/>
              <a:cs typeface="Montserrat"/>
              <a:sym typeface="Montserrat"/>
            </a:endParaRPr>
          </a:p>
        </p:txBody>
      </p:sp>
      <p:sp>
        <p:nvSpPr>
          <p:cNvPr id="148" name="Google Shape;148;p19"/>
          <p:cNvSpPr txBox="1"/>
          <p:nvPr/>
        </p:nvSpPr>
        <p:spPr>
          <a:xfrm>
            <a:off x="550625" y="2171550"/>
            <a:ext cx="51396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latin typeface="Montserrat"/>
                <a:ea typeface="Montserrat"/>
                <a:cs typeface="Montserrat"/>
                <a:sym typeface="Montserrat"/>
              </a:rPr>
              <a:t>Weather Forecasting </a:t>
            </a:r>
            <a:endParaRPr b="1" sz="2100">
              <a:latin typeface="Montserrat"/>
              <a:ea typeface="Montserrat"/>
              <a:cs typeface="Montserrat"/>
              <a:sym typeface="Montserrat"/>
            </a:endParaRPr>
          </a:p>
        </p:txBody>
      </p:sp>
      <p:sp>
        <p:nvSpPr>
          <p:cNvPr id="149" name="Google Shape;149;p19"/>
          <p:cNvSpPr/>
          <p:nvPr/>
        </p:nvSpPr>
        <p:spPr>
          <a:xfrm>
            <a:off x="626825" y="2788825"/>
            <a:ext cx="521100" cy="296700"/>
          </a:xfrm>
          <a:prstGeom prst="roundRect">
            <a:avLst>
              <a:gd fmla="val 16667" name="adj"/>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Montserrat"/>
                <a:ea typeface="Montserrat"/>
                <a:cs typeface="Montserrat"/>
                <a:sym typeface="Montserrat"/>
              </a:rPr>
              <a:t>Data</a:t>
            </a:r>
            <a:endParaRPr sz="1000">
              <a:latin typeface="Montserrat"/>
              <a:ea typeface="Montserrat"/>
              <a:cs typeface="Montserrat"/>
              <a:sym typeface="Montserrat"/>
            </a:endParaRPr>
          </a:p>
        </p:txBody>
      </p:sp>
      <p:sp>
        <p:nvSpPr>
          <p:cNvPr id="150" name="Google Shape;150;p19"/>
          <p:cNvSpPr/>
          <p:nvPr/>
        </p:nvSpPr>
        <p:spPr>
          <a:xfrm>
            <a:off x="1228338" y="2788963"/>
            <a:ext cx="697500" cy="296700"/>
          </a:xfrm>
          <a:prstGeom prst="roundRect">
            <a:avLst>
              <a:gd fmla="val 16667" name="adj"/>
            </a:avLst>
          </a:prstGeom>
          <a:solidFill>
            <a:srgbClr val="9FC5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Montserrat"/>
                <a:ea typeface="Montserrat"/>
                <a:cs typeface="Montserrat"/>
                <a:sym typeface="Montserrat"/>
              </a:rPr>
              <a:t>ML-DL</a:t>
            </a:r>
            <a:endParaRPr sz="1000">
              <a:latin typeface="Montserrat"/>
              <a:ea typeface="Montserrat"/>
              <a:cs typeface="Montserrat"/>
              <a:sym typeface="Montserrat"/>
            </a:endParaRPr>
          </a:p>
        </p:txBody>
      </p:sp>
      <p:sp>
        <p:nvSpPr>
          <p:cNvPr id="151" name="Google Shape;151;p19"/>
          <p:cNvSpPr/>
          <p:nvPr/>
        </p:nvSpPr>
        <p:spPr>
          <a:xfrm>
            <a:off x="2006256" y="2788975"/>
            <a:ext cx="1203000" cy="296700"/>
          </a:xfrm>
          <a:prstGeom prst="roundRect">
            <a:avLst>
              <a:gd fmla="val 16667" name="adj"/>
            </a:avLst>
          </a:prstGeom>
          <a:solidFill>
            <a:srgbClr val="9FC5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Montserrat"/>
                <a:ea typeface="Montserrat"/>
                <a:cs typeface="Montserrat"/>
                <a:sym typeface="Montserrat"/>
              </a:rPr>
              <a:t>Data Analysis</a:t>
            </a:r>
            <a:endParaRPr sz="1000">
              <a:latin typeface="Montserrat"/>
              <a:ea typeface="Montserrat"/>
              <a:cs typeface="Montserrat"/>
              <a:sym typeface="Montserrat"/>
            </a:endParaRPr>
          </a:p>
        </p:txBody>
      </p:sp>
      <p:sp>
        <p:nvSpPr>
          <p:cNvPr id="152" name="Google Shape;152;p19"/>
          <p:cNvSpPr/>
          <p:nvPr/>
        </p:nvSpPr>
        <p:spPr>
          <a:xfrm>
            <a:off x="3293873" y="2788975"/>
            <a:ext cx="1330200" cy="296700"/>
          </a:xfrm>
          <a:prstGeom prst="roundRect">
            <a:avLst>
              <a:gd fmla="val 16667" name="adj"/>
            </a:avLst>
          </a:prstGeom>
          <a:solidFill>
            <a:srgbClr val="9FC5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Montserrat"/>
                <a:ea typeface="Montserrat"/>
                <a:cs typeface="Montserrat"/>
                <a:sym typeface="Montserrat"/>
              </a:rPr>
              <a:t>data visualization </a:t>
            </a:r>
            <a:endParaRPr sz="1000">
              <a:latin typeface="Montserrat"/>
              <a:ea typeface="Montserrat"/>
              <a:cs typeface="Montserrat"/>
              <a:sym typeface="Montserrat"/>
            </a:endParaRPr>
          </a:p>
        </p:txBody>
      </p:sp>
      <p:pic>
        <p:nvPicPr>
          <p:cNvPr id="153" name="Google Shape;153;p19"/>
          <p:cNvPicPr preferRelativeResize="0"/>
          <p:nvPr/>
        </p:nvPicPr>
        <p:blipFill>
          <a:blip r:embed="rId4">
            <a:alphaModFix/>
          </a:blip>
          <a:stretch>
            <a:fillRect/>
          </a:stretch>
        </p:blipFill>
        <p:spPr>
          <a:xfrm>
            <a:off x="4878275" y="1057838"/>
            <a:ext cx="4104651" cy="3027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0"/>
          <p:cNvSpPr txBox="1"/>
          <p:nvPr/>
        </p:nvSpPr>
        <p:spPr>
          <a:xfrm>
            <a:off x="363200" y="1133150"/>
            <a:ext cx="8541300" cy="3496200"/>
          </a:xfrm>
          <a:prstGeom prst="rect">
            <a:avLst/>
          </a:prstGeom>
          <a:noFill/>
          <a:ln>
            <a:noFill/>
          </a:ln>
        </p:spPr>
        <p:txBody>
          <a:bodyPr anchorCtr="0" anchor="t" bIns="91425" lIns="91425" spcFirstLastPara="1" rIns="91425" wrap="square" tIns="91425">
            <a:spAutoFit/>
          </a:bodyPr>
          <a:lstStyle/>
          <a:p>
            <a:pPr indent="0" lvl="0" marL="0" rtl="0" algn="just">
              <a:lnSpc>
                <a:spcPct val="130000"/>
              </a:lnSpc>
              <a:spcBef>
                <a:spcPts val="1800"/>
              </a:spcBef>
              <a:spcAft>
                <a:spcPts val="0"/>
              </a:spcAft>
              <a:buNone/>
            </a:pPr>
            <a:r>
              <a:t/>
            </a:r>
            <a:endParaRPr b="1" sz="1900">
              <a:highlight>
                <a:srgbClr val="FFFFFF"/>
              </a:highlight>
              <a:latin typeface="Raleway"/>
              <a:ea typeface="Raleway"/>
              <a:cs typeface="Raleway"/>
              <a:sym typeface="Raleway"/>
            </a:endParaRPr>
          </a:p>
          <a:p>
            <a:pPr indent="0" lvl="0" marL="457200" rtl="0" algn="l">
              <a:lnSpc>
                <a:spcPct val="115000"/>
              </a:lnSpc>
              <a:spcBef>
                <a:spcPts val="400"/>
              </a:spcBef>
              <a:spcAft>
                <a:spcPts val="0"/>
              </a:spcAft>
              <a:buNone/>
            </a:pPr>
            <a:r>
              <a:rPr lang="en" sz="1600">
                <a:solidFill>
                  <a:srgbClr val="333333"/>
                </a:solidFill>
                <a:highlight>
                  <a:schemeClr val="lt1"/>
                </a:highlight>
                <a:latin typeface="Raleway"/>
                <a:ea typeface="Raleway"/>
                <a:cs typeface="Raleway"/>
                <a:sym typeface="Raleway"/>
              </a:rPr>
              <a:t>Weather forecasting has gained researchers from worldwide societies over decades due to its substantial impact on global human life from agriculture , air traffic control to public health and safety.</a:t>
            </a:r>
            <a:endParaRPr sz="1600">
              <a:solidFill>
                <a:srgbClr val="333333"/>
              </a:solidFill>
              <a:highlight>
                <a:schemeClr val="lt1"/>
              </a:highlight>
              <a:latin typeface="Raleway"/>
              <a:ea typeface="Raleway"/>
              <a:cs typeface="Raleway"/>
              <a:sym typeface="Raleway"/>
            </a:endParaRPr>
          </a:p>
          <a:p>
            <a:pPr indent="0" lvl="0" marL="0" rtl="0" algn="l">
              <a:lnSpc>
                <a:spcPct val="115000"/>
              </a:lnSpc>
              <a:spcBef>
                <a:spcPts val="1200"/>
              </a:spcBef>
              <a:spcAft>
                <a:spcPts val="0"/>
              </a:spcAft>
              <a:buNone/>
            </a:pPr>
            <a:r>
              <a:t/>
            </a:r>
            <a:endParaRPr sz="1600">
              <a:solidFill>
                <a:srgbClr val="333333"/>
              </a:solidFill>
              <a:highlight>
                <a:schemeClr val="lt1"/>
              </a:highlight>
              <a:latin typeface="Raleway"/>
              <a:ea typeface="Raleway"/>
              <a:cs typeface="Raleway"/>
              <a:sym typeface="Raleway"/>
            </a:endParaRPr>
          </a:p>
          <a:p>
            <a:pPr indent="-330200" lvl="0" marL="457200" marR="25400" rtl="0" algn="l">
              <a:lnSpc>
                <a:spcPct val="156250"/>
              </a:lnSpc>
              <a:spcBef>
                <a:spcPts val="1500"/>
              </a:spcBef>
              <a:spcAft>
                <a:spcPts val="0"/>
              </a:spcAft>
              <a:buClr>
                <a:srgbClr val="000000"/>
              </a:buClr>
              <a:buSzPts val="1600"/>
              <a:buFont typeface="Raleway"/>
              <a:buChar char="●"/>
            </a:pPr>
            <a:r>
              <a:rPr lang="en" sz="1600">
                <a:solidFill>
                  <a:srgbClr val="333333"/>
                </a:solidFill>
                <a:highlight>
                  <a:schemeClr val="lt1"/>
                </a:highlight>
                <a:latin typeface="Raleway"/>
                <a:ea typeface="Raleway"/>
                <a:cs typeface="Raleway"/>
                <a:sym typeface="Raleway"/>
              </a:rPr>
              <a:t> For Predicting weather forecasting we will use machine learning Algorithms like Linear Regression, Decision tree. </a:t>
            </a:r>
            <a:r>
              <a:rPr b="1" lang="en" sz="1600">
                <a:solidFill>
                  <a:srgbClr val="333333"/>
                </a:solidFill>
                <a:highlight>
                  <a:schemeClr val="lt1"/>
                </a:highlight>
                <a:latin typeface="Raleway"/>
                <a:ea typeface="Raleway"/>
                <a:cs typeface="Raleway"/>
                <a:sym typeface="Raleway"/>
              </a:rPr>
              <a:t>Keywords:</a:t>
            </a:r>
            <a:r>
              <a:rPr lang="en" sz="1600">
                <a:solidFill>
                  <a:srgbClr val="333333"/>
                </a:solidFill>
                <a:highlight>
                  <a:schemeClr val="lt1"/>
                </a:highlight>
                <a:latin typeface="Raleway"/>
                <a:ea typeface="Raleway"/>
                <a:cs typeface="Raleway"/>
                <a:sym typeface="Raleway"/>
              </a:rPr>
              <a:t> Weather forecasting  Flood control  Secure , environment  Learning models , Time series analysis, Predictive Analytics, Weather Forecasting.</a:t>
            </a:r>
            <a:endParaRPr sz="1600">
              <a:solidFill>
                <a:srgbClr val="333333"/>
              </a:solidFill>
              <a:highlight>
                <a:schemeClr val="lt1"/>
              </a:highlight>
              <a:latin typeface="Raleway"/>
              <a:ea typeface="Raleway"/>
              <a:cs typeface="Raleway"/>
              <a:sym typeface="Raleway"/>
            </a:endParaRPr>
          </a:p>
        </p:txBody>
      </p:sp>
      <p:sp>
        <p:nvSpPr>
          <p:cNvPr id="159" name="Google Shape;159;p20"/>
          <p:cNvSpPr txBox="1"/>
          <p:nvPr/>
        </p:nvSpPr>
        <p:spPr>
          <a:xfrm>
            <a:off x="0" y="539900"/>
            <a:ext cx="4572000" cy="4311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ctr">
              <a:lnSpc>
                <a:spcPct val="130000"/>
              </a:lnSpc>
              <a:spcBef>
                <a:spcPts val="1800"/>
              </a:spcBef>
              <a:spcAft>
                <a:spcPts val="400"/>
              </a:spcAft>
              <a:buNone/>
            </a:pPr>
            <a:r>
              <a:rPr b="1" lang="en" sz="1600">
                <a:solidFill>
                  <a:schemeClr val="lt1"/>
                </a:solidFill>
                <a:latin typeface="Raleway"/>
                <a:ea typeface="Raleway"/>
                <a:cs typeface="Raleway"/>
                <a:sym typeface="Raleway"/>
              </a:rPr>
              <a:t>Abstract</a:t>
            </a:r>
            <a:endParaRPr b="1" sz="1600">
              <a:solidFill>
                <a:schemeClr val="lt1"/>
              </a:solidFill>
              <a:latin typeface="Raleway"/>
              <a:ea typeface="Raleway"/>
              <a:cs typeface="Raleway"/>
              <a:sym typeface="Raleway"/>
            </a:endParaRPr>
          </a:p>
        </p:txBody>
      </p:sp>
      <p:sp>
        <p:nvSpPr>
          <p:cNvPr id="160" name="Google Shape;160;p20"/>
          <p:cNvSpPr txBox="1"/>
          <p:nvPr/>
        </p:nvSpPr>
        <p:spPr>
          <a:xfrm>
            <a:off x="0" y="0"/>
            <a:ext cx="9144000" cy="4617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just">
              <a:lnSpc>
                <a:spcPct val="130000"/>
              </a:lnSpc>
              <a:spcBef>
                <a:spcPts val="1800"/>
              </a:spcBef>
              <a:spcAft>
                <a:spcPts val="400"/>
              </a:spcAft>
              <a:buNone/>
            </a:pPr>
            <a:r>
              <a:rPr b="1" lang="en" sz="1600">
                <a:highlight>
                  <a:schemeClr val="lt1"/>
                </a:highlight>
                <a:latin typeface="Raleway"/>
                <a:ea typeface="Raleway"/>
                <a:cs typeface="Raleway"/>
                <a:sym typeface="Raleway"/>
              </a:rPr>
              <a:t>	</a:t>
            </a:r>
            <a:r>
              <a:rPr b="1" lang="en" sz="1800">
                <a:solidFill>
                  <a:schemeClr val="lt1"/>
                </a:solidFill>
                <a:latin typeface="Raleway"/>
                <a:ea typeface="Raleway"/>
                <a:cs typeface="Raleway"/>
                <a:sym typeface="Raleway"/>
              </a:rPr>
              <a:t>Weather Forecasting</a:t>
            </a:r>
            <a:endParaRPr b="1" sz="1800">
              <a:solidFill>
                <a:schemeClr val="lt1"/>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1"/>
          <p:cNvSpPr txBox="1"/>
          <p:nvPr/>
        </p:nvSpPr>
        <p:spPr>
          <a:xfrm>
            <a:off x="363200" y="246050"/>
            <a:ext cx="8541300" cy="4496700"/>
          </a:xfrm>
          <a:prstGeom prst="rect">
            <a:avLst/>
          </a:prstGeom>
          <a:noFill/>
          <a:ln>
            <a:noFill/>
          </a:ln>
        </p:spPr>
        <p:txBody>
          <a:bodyPr anchorCtr="0" anchor="t" bIns="91425" lIns="91425" spcFirstLastPara="1" rIns="91425" wrap="square" tIns="91425">
            <a:spAutoFit/>
          </a:bodyPr>
          <a:lstStyle/>
          <a:p>
            <a:pPr indent="0" lvl="0" marL="0" rtl="0" algn="just">
              <a:lnSpc>
                <a:spcPct val="130000"/>
              </a:lnSpc>
              <a:spcBef>
                <a:spcPts val="1800"/>
              </a:spcBef>
              <a:spcAft>
                <a:spcPts val="0"/>
              </a:spcAft>
              <a:buNone/>
            </a:pPr>
            <a:r>
              <a:t/>
            </a:r>
            <a:endParaRPr b="1" sz="1600">
              <a:highlight>
                <a:srgbClr val="FFFFFF"/>
              </a:highlight>
              <a:latin typeface="Raleway"/>
              <a:ea typeface="Raleway"/>
              <a:cs typeface="Raleway"/>
              <a:sym typeface="Raleway"/>
            </a:endParaRPr>
          </a:p>
          <a:p>
            <a:pPr indent="0" lvl="0" marL="0" rtl="0" algn="just">
              <a:lnSpc>
                <a:spcPct val="130000"/>
              </a:lnSpc>
              <a:spcBef>
                <a:spcPts val="1800"/>
              </a:spcBef>
              <a:spcAft>
                <a:spcPts val="0"/>
              </a:spcAft>
              <a:buNone/>
            </a:pPr>
            <a:r>
              <a:t/>
            </a:r>
            <a:endParaRPr b="1" sz="1600">
              <a:highlight>
                <a:srgbClr val="FFFFFF"/>
              </a:highlight>
              <a:latin typeface="Raleway"/>
              <a:ea typeface="Raleway"/>
              <a:cs typeface="Raleway"/>
              <a:sym typeface="Raleway"/>
            </a:endParaRPr>
          </a:p>
          <a:p>
            <a:pPr indent="-317500" lvl="0" marL="457200" rtl="0" algn="l">
              <a:lnSpc>
                <a:spcPct val="115000"/>
              </a:lnSpc>
              <a:spcBef>
                <a:spcPts val="400"/>
              </a:spcBef>
              <a:spcAft>
                <a:spcPts val="0"/>
              </a:spcAft>
              <a:buClr>
                <a:srgbClr val="333333"/>
              </a:buClr>
              <a:buSzPts val="1400"/>
              <a:buFont typeface="Roboto"/>
              <a:buChar char="-"/>
            </a:pPr>
            <a:r>
              <a:rPr lang="en">
                <a:solidFill>
                  <a:srgbClr val="333333"/>
                </a:solidFill>
                <a:highlight>
                  <a:schemeClr val="lt1"/>
                </a:highlight>
                <a:latin typeface="Raleway"/>
                <a:ea typeface="Raleway"/>
                <a:cs typeface="Raleway"/>
                <a:sym typeface="Raleway"/>
              </a:rPr>
              <a:t>Machine Learning Technique is most robust technique for predicting weather forecasting .</a:t>
            </a:r>
            <a:endParaRPr>
              <a:solidFill>
                <a:srgbClr val="333333"/>
              </a:solidFill>
              <a:highlight>
                <a:schemeClr val="lt1"/>
              </a:highlight>
              <a:latin typeface="Raleway"/>
              <a:ea typeface="Raleway"/>
              <a:cs typeface="Raleway"/>
              <a:sym typeface="Raleway"/>
            </a:endParaRPr>
          </a:p>
          <a:p>
            <a:pPr indent="-342900" lvl="0" marL="457200" rtl="0" algn="l">
              <a:lnSpc>
                <a:spcPct val="115000"/>
              </a:lnSpc>
              <a:spcBef>
                <a:spcPts val="0"/>
              </a:spcBef>
              <a:spcAft>
                <a:spcPts val="0"/>
              </a:spcAft>
              <a:buClr>
                <a:srgbClr val="333333"/>
              </a:buClr>
              <a:buSzPts val="1800"/>
              <a:buFont typeface="Raleway"/>
              <a:buChar char="-"/>
            </a:pPr>
            <a:r>
              <a:rPr lang="en">
                <a:solidFill>
                  <a:srgbClr val="333333"/>
                </a:solidFill>
                <a:highlight>
                  <a:schemeClr val="lt1"/>
                </a:highlight>
                <a:latin typeface="Raleway"/>
                <a:ea typeface="Raleway"/>
                <a:cs typeface="Raleway"/>
                <a:sym typeface="Raleway"/>
              </a:rPr>
              <a:t>In past days we had to give instructions to System and then it gave result. but now we have machine learning algorithm so we can directly give inputs and feature and it generates result automatically.</a:t>
            </a:r>
            <a:endParaRPr>
              <a:solidFill>
                <a:srgbClr val="333333"/>
              </a:solidFill>
              <a:highlight>
                <a:schemeClr val="lt1"/>
              </a:highlight>
              <a:latin typeface="Raleway"/>
              <a:ea typeface="Raleway"/>
              <a:cs typeface="Raleway"/>
              <a:sym typeface="Raleway"/>
            </a:endParaRPr>
          </a:p>
          <a:p>
            <a:pPr indent="-317500" lvl="0" marL="457200" rtl="0" algn="l">
              <a:lnSpc>
                <a:spcPct val="115000"/>
              </a:lnSpc>
              <a:spcBef>
                <a:spcPts val="0"/>
              </a:spcBef>
              <a:spcAft>
                <a:spcPts val="0"/>
              </a:spcAft>
              <a:buClr>
                <a:srgbClr val="333333"/>
              </a:buClr>
              <a:buSzPts val="1400"/>
              <a:buFont typeface="Raleway"/>
              <a:buAutoNum type="arabicPeriod"/>
            </a:pPr>
            <a:r>
              <a:rPr lang="en">
                <a:solidFill>
                  <a:srgbClr val="333333"/>
                </a:solidFill>
                <a:highlight>
                  <a:schemeClr val="lt1"/>
                </a:highlight>
                <a:latin typeface="Raleway"/>
                <a:ea typeface="Raleway"/>
                <a:cs typeface="Raleway"/>
                <a:sym typeface="Raleway"/>
              </a:rPr>
              <a:t> Most of the work related to machine learning for agriculture either solves the purpose of cultivating a crop and suggest weather data based on the statistical information.</a:t>
            </a:r>
            <a:endParaRPr>
              <a:solidFill>
                <a:srgbClr val="333333"/>
              </a:solidFill>
              <a:highlight>
                <a:schemeClr val="lt1"/>
              </a:highlight>
              <a:latin typeface="Raleway"/>
              <a:ea typeface="Raleway"/>
              <a:cs typeface="Raleway"/>
              <a:sym typeface="Raleway"/>
            </a:endParaRPr>
          </a:p>
          <a:p>
            <a:pPr indent="-317500" lvl="0" marL="457200" rtl="0" algn="l">
              <a:lnSpc>
                <a:spcPct val="115000"/>
              </a:lnSpc>
              <a:spcBef>
                <a:spcPts val="0"/>
              </a:spcBef>
              <a:spcAft>
                <a:spcPts val="0"/>
              </a:spcAft>
              <a:buClr>
                <a:srgbClr val="333333"/>
              </a:buClr>
              <a:buSzPts val="1400"/>
              <a:buFont typeface="Raleway"/>
              <a:buAutoNum type="arabicPeriod"/>
            </a:pPr>
            <a:r>
              <a:rPr lang="en">
                <a:solidFill>
                  <a:srgbClr val="333333"/>
                </a:solidFill>
                <a:highlight>
                  <a:schemeClr val="lt1"/>
                </a:highlight>
                <a:latin typeface="Raleway"/>
                <a:ea typeface="Raleway"/>
                <a:cs typeface="Raleway"/>
                <a:sym typeface="Raleway"/>
              </a:rPr>
              <a:t>Most of the work does not handle the planting of crops based on the climate.</a:t>
            </a:r>
            <a:endParaRPr>
              <a:solidFill>
                <a:srgbClr val="333333"/>
              </a:solidFill>
              <a:highlight>
                <a:schemeClr val="lt1"/>
              </a:highlight>
              <a:latin typeface="Raleway"/>
              <a:ea typeface="Raleway"/>
              <a:cs typeface="Raleway"/>
              <a:sym typeface="Raleway"/>
            </a:endParaRPr>
          </a:p>
          <a:p>
            <a:pPr indent="-317500" lvl="0" marL="457200" rtl="0" algn="l">
              <a:lnSpc>
                <a:spcPct val="115000"/>
              </a:lnSpc>
              <a:spcBef>
                <a:spcPts val="0"/>
              </a:spcBef>
              <a:spcAft>
                <a:spcPts val="0"/>
              </a:spcAft>
              <a:buClr>
                <a:srgbClr val="333333"/>
              </a:buClr>
              <a:buSzPts val="1400"/>
              <a:buFont typeface="Raleway"/>
              <a:buAutoNum type="arabicPeriod"/>
            </a:pPr>
            <a:r>
              <a:rPr lang="en">
                <a:solidFill>
                  <a:srgbClr val="333333"/>
                </a:solidFill>
                <a:highlight>
                  <a:schemeClr val="lt1"/>
                </a:highlight>
                <a:latin typeface="Raleway"/>
                <a:ea typeface="Raleway"/>
                <a:cs typeface="Raleway"/>
                <a:sym typeface="Raleway"/>
              </a:rPr>
              <a:t>plant diseases and insect pests causes significant reduction in quality as well as quantity of agricultural product so plant disease and insects pests forecasting is of great significance and quite necessary</a:t>
            </a:r>
            <a:endParaRPr>
              <a:solidFill>
                <a:srgbClr val="333333"/>
              </a:solidFill>
              <a:highlight>
                <a:schemeClr val="lt1"/>
              </a:highlight>
              <a:latin typeface="Raleway"/>
              <a:ea typeface="Raleway"/>
              <a:cs typeface="Raleway"/>
              <a:sym typeface="Raleway"/>
            </a:endParaRPr>
          </a:p>
          <a:p>
            <a:pPr indent="0" lvl="0" marL="457200" rtl="0" algn="l">
              <a:lnSpc>
                <a:spcPct val="115000"/>
              </a:lnSpc>
              <a:spcBef>
                <a:spcPts val="1200"/>
              </a:spcBef>
              <a:spcAft>
                <a:spcPts val="0"/>
              </a:spcAft>
              <a:buNone/>
            </a:pPr>
            <a:r>
              <a:t/>
            </a:r>
            <a:endParaRPr>
              <a:solidFill>
                <a:srgbClr val="333333"/>
              </a:solidFill>
              <a:highlight>
                <a:schemeClr val="lt1"/>
              </a:highlight>
              <a:latin typeface="Raleway"/>
              <a:ea typeface="Raleway"/>
              <a:cs typeface="Raleway"/>
              <a:sym typeface="Raleway"/>
            </a:endParaRPr>
          </a:p>
          <a:p>
            <a:pPr indent="0" lvl="0" marL="457200" marR="25400" rtl="0" algn="l">
              <a:lnSpc>
                <a:spcPct val="156250"/>
              </a:lnSpc>
              <a:spcBef>
                <a:spcPts val="1500"/>
              </a:spcBef>
              <a:spcAft>
                <a:spcPts val="1200"/>
              </a:spcAft>
              <a:buNone/>
            </a:pPr>
            <a:r>
              <a:t/>
            </a:r>
            <a:endParaRPr b="1" sz="1600">
              <a:highlight>
                <a:srgbClr val="FFFFFF"/>
              </a:highlight>
              <a:latin typeface="Raleway"/>
              <a:ea typeface="Raleway"/>
              <a:cs typeface="Raleway"/>
              <a:sym typeface="Raleway"/>
            </a:endParaRPr>
          </a:p>
        </p:txBody>
      </p:sp>
      <p:sp>
        <p:nvSpPr>
          <p:cNvPr id="166" name="Google Shape;166;p21"/>
          <p:cNvSpPr txBox="1"/>
          <p:nvPr/>
        </p:nvSpPr>
        <p:spPr>
          <a:xfrm>
            <a:off x="0" y="590575"/>
            <a:ext cx="4572000" cy="4311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ctr">
              <a:lnSpc>
                <a:spcPct val="130000"/>
              </a:lnSpc>
              <a:spcBef>
                <a:spcPts val="1800"/>
              </a:spcBef>
              <a:spcAft>
                <a:spcPts val="400"/>
              </a:spcAft>
              <a:buNone/>
            </a:pPr>
            <a:r>
              <a:rPr b="1" lang="en" sz="1600">
                <a:solidFill>
                  <a:schemeClr val="lt1"/>
                </a:solidFill>
                <a:latin typeface="Raleway"/>
                <a:ea typeface="Raleway"/>
                <a:cs typeface="Raleway"/>
                <a:sym typeface="Raleway"/>
              </a:rPr>
              <a:t>Introduction</a:t>
            </a:r>
            <a:endParaRPr b="1" sz="1600">
              <a:solidFill>
                <a:schemeClr val="lt1"/>
              </a:solidFill>
              <a:latin typeface="Raleway"/>
              <a:ea typeface="Raleway"/>
              <a:cs typeface="Raleway"/>
              <a:sym typeface="Raleway"/>
            </a:endParaRPr>
          </a:p>
        </p:txBody>
      </p:sp>
      <p:sp>
        <p:nvSpPr>
          <p:cNvPr id="167" name="Google Shape;167;p21"/>
          <p:cNvSpPr txBox="1"/>
          <p:nvPr/>
        </p:nvSpPr>
        <p:spPr>
          <a:xfrm>
            <a:off x="0" y="0"/>
            <a:ext cx="9144000" cy="4617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just">
              <a:lnSpc>
                <a:spcPct val="130000"/>
              </a:lnSpc>
              <a:spcBef>
                <a:spcPts val="1800"/>
              </a:spcBef>
              <a:spcAft>
                <a:spcPts val="400"/>
              </a:spcAft>
              <a:buNone/>
            </a:pPr>
            <a:r>
              <a:rPr b="1" lang="en" sz="1600">
                <a:highlight>
                  <a:schemeClr val="lt1"/>
                </a:highlight>
                <a:latin typeface="Raleway"/>
                <a:ea typeface="Raleway"/>
                <a:cs typeface="Raleway"/>
                <a:sym typeface="Raleway"/>
              </a:rPr>
              <a:t>	</a:t>
            </a:r>
            <a:r>
              <a:rPr b="1" lang="en" sz="1800">
                <a:solidFill>
                  <a:schemeClr val="lt1"/>
                </a:solidFill>
                <a:latin typeface="Raleway"/>
                <a:ea typeface="Raleway"/>
                <a:cs typeface="Raleway"/>
                <a:sym typeface="Raleway"/>
              </a:rPr>
              <a:t>Weather Forecasting</a:t>
            </a:r>
            <a:endParaRPr b="1" sz="1800">
              <a:solidFill>
                <a:schemeClr val="lt1"/>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2"/>
          <p:cNvSpPr txBox="1"/>
          <p:nvPr/>
        </p:nvSpPr>
        <p:spPr>
          <a:xfrm>
            <a:off x="363200" y="246050"/>
            <a:ext cx="8541300" cy="3399000"/>
          </a:xfrm>
          <a:prstGeom prst="rect">
            <a:avLst/>
          </a:prstGeom>
          <a:noFill/>
          <a:ln>
            <a:noFill/>
          </a:ln>
        </p:spPr>
        <p:txBody>
          <a:bodyPr anchorCtr="0" anchor="t" bIns="91425" lIns="91425" spcFirstLastPara="1" rIns="91425" wrap="square" tIns="91425">
            <a:spAutoFit/>
          </a:bodyPr>
          <a:lstStyle/>
          <a:p>
            <a:pPr indent="0" lvl="0" marL="0" rtl="0" algn="just">
              <a:lnSpc>
                <a:spcPct val="130000"/>
              </a:lnSpc>
              <a:spcBef>
                <a:spcPts val="1800"/>
              </a:spcBef>
              <a:spcAft>
                <a:spcPts val="0"/>
              </a:spcAft>
              <a:buNone/>
            </a:pPr>
            <a:r>
              <a:t/>
            </a:r>
            <a:endParaRPr b="1" sz="1600">
              <a:highlight>
                <a:srgbClr val="FFFFFF"/>
              </a:highlight>
              <a:latin typeface="Raleway"/>
              <a:ea typeface="Raleway"/>
              <a:cs typeface="Raleway"/>
              <a:sym typeface="Raleway"/>
            </a:endParaRPr>
          </a:p>
          <a:p>
            <a:pPr indent="0" lvl="0" marL="0" rtl="0" algn="just">
              <a:lnSpc>
                <a:spcPct val="130000"/>
              </a:lnSpc>
              <a:spcBef>
                <a:spcPts val="1800"/>
              </a:spcBef>
              <a:spcAft>
                <a:spcPts val="0"/>
              </a:spcAft>
              <a:buNone/>
            </a:pPr>
            <a:r>
              <a:t/>
            </a:r>
            <a:endParaRPr b="1" sz="1600">
              <a:highlight>
                <a:srgbClr val="FFFFFF"/>
              </a:highlight>
              <a:latin typeface="Raleway"/>
              <a:ea typeface="Raleway"/>
              <a:cs typeface="Raleway"/>
              <a:sym typeface="Raleway"/>
            </a:endParaRPr>
          </a:p>
          <a:p>
            <a:pPr indent="-317500" lvl="0" marL="457200" rtl="0" algn="l">
              <a:lnSpc>
                <a:spcPct val="115000"/>
              </a:lnSpc>
              <a:spcBef>
                <a:spcPts val="400"/>
              </a:spcBef>
              <a:spcAft>
                <a:spcPts val="0"/>
              </a:spcAft>
              <a:buClr>
                <a:srgbClr val="333333"/>
              </a:buClr>
              <a:buSzPts val="1400"/>
              <a:buFont typeface="Roboto"/>
              <a:buChar char="-"/>
            </a:pPr>
            <a:r>
              <a:rPr lang="en">
                <a:solidFill>
                  <a:srgbClr val="333333"/>
                </a:solidFill>
                <a:highlight>
                  <a:schemeClr val="lt1"/>
                </a:highlight>
                <a:latin typeface="Raleway"/>
                <a:ea typeface="Raleway"/>
                <a:cs typeface="Raleway"/>
                <a:sym typeface="Raleway"/>
              </a:rPr>
              <a:t>Build a </a:t>
            </a:r>
            <a:r>
              <a:rPr lang="en">
                <a:solidFill>
                  <a:srgbClr val="333333"/>
                </a:solidFill>
                <a:highlight>
                  <a:schemeClr val="lt1"/>
                </a:highlight>
                <a:latin typeface="Raleway"/>
                <a:ea typeface="Raleway"/>
                <a:cs typeface="Raleway"/>
                <a:sym typeface="Raleway"/>
              </a:rPr>
              <a:t>Machine Learning using time </a:t>
            </a:r>
            <a:r>
              <a:rPr lang="en">
                <a:solidFill>
                  <a:srgbClr val="333333"/>
                </a:solidFill>
                <a:highlight>
                  <a:schemeClr val="lt1"/>
                </a:highlight>
                <a:latin typeface="Raleway"/>
                <a:ea typeface="Raleway"/>
                <a:cs typeface="Raleway"/>
                <a:sym typeface="Raleway"/>
              </a:rPr>
              <a:t>series</a:t>
            </a:r>
            <a:r>
              <a:rPr lang="en">
                <a:solidFill>
                  <a:srgbClr val="333333"/>
                </a:solidFill>
                <a:highlight>
                  <a:schemeClr val="lt1"/>
                </a:highlight>
                <a:latin typeface="Raleway"/>
                <a:ea typeface="Raleway"/>
                <a:cs typeface="Raleway"/>
                <a:sym typeface="Raleway"/>
              </a:rPr>
              <a:t> data for predicting weather forecasting .</a:t>
            </a:r>
            <a:endParaRPr>
              <a:solidFill>
                <a:srgbClr val="333333"/>
              </a:solidFill>
              <a:highlight>
                <a:schemeClr val="lt1"/>
              </a:highlight>
              <a:latin typeface="Raleway"/>
              <a:ea typeface="Raleway"/>
              <a:cs typeface="Raleway"/>
              <a:sym typeface="Raleway"/>
            </a:endParaRPr>
          </a:p>
          <a:p>
            <a:pPr indent="-342900" lvl="0" marL="457200" rtl="0" algn="l">
              <a:lnSpc>
                <a:spcPct val="115000"/>
              </a:lnSpc>
              <a:spcBef>
                <a:spcPts val="0"/>
              </a:spcBef>
              <a:spcAft>
                <a:spcPts val="0"/>
              </a:spcAft>
              <a:buClr>
                <a:srgbClr val="333333"/>
              </a:buClr>
              <a:buSzPts val="1800"/>
              <a:buFont typeface="Raleway"/>
              <a:buChar char="-"/>
            </a:pPr>
            <a:r>
              <a:rPr lang="en">
                <a:solidFill>
                  <a:srgbClr val="333333"/>
                </a:solidFill>
                <a:highlight>
                  <a:schemeClr val="lt1"/>
                </a:highlight>
                <a:latin typeface="Raleway"/>
                <a:ea typeface="Raleway"/>
                <a:cs typeface="Raleway"/>
                <a:sym typeface="Raleway"/>
              </a:rPr>
              <a:t>Based on : water content , solar radiation ,rainfall ,temperature ,RH,wind speed,wind direction</a:t>
            </a:r>
            <a:endParaRPr>
              <a:solidFill>
                <a:srgbClr val="333333"/>
              </a:solidFill>
              <a:highlight>
                <a:schemeClr val="lt1"/>
              </a:highlight>
              <a:latin typeface="Raleway"/>
              <a:ea typeface="Raleway"/>
              <a:cs typeface="Raleway"/>
              <a:sym typeface="Raleway"/>
            </a:endParaRPr>
          </a:p>
          <a:p>
            <a:pPr indent="-342900" lvl="0" marL="457200" rtl="0" algn="l">
              <a:lnSpc>
                <a:spcPct val="115000"/>
              </a:lnSpc>
              <a:spcBef>
                <a:spcPts val="0"/>
              </a:spcBef>
              <a:spcAft>
                <a:spcPts val="0"/>
              </a:spcAft>
              <a:buClr>
                <a:srgbClr val="333333"/>
              </a:buClr>
              <a:buSzPts val="1800"/>
              <a:buFont typeface="Raleway"/>
              <a:buChar char="-"/>
            </a:pPr>
            <a:r>
              <a:rPr lang="en">
                <a:solidFill>
                  <a:srgbClr val="333333"/>
                </a:solidFill>
                <a:highlight>
                  <a:schemeClr val="lt1"/>
                </a:highlight>
                <a:latin typeface="Raleway"/>
                <a:ea typeface="Raleway"/>
                <a:cs typeface="Raleway"/>
                <a:sym typeface="Raleway"/>
              </a:rPr>
              <a:t>Location; Phnom penh, BattamBang, Sieam Reap, Banteay mean Chey, Kampung cham , kampung thom</a:t>
            </a:r>
            <a:endParaRPr>
              <a:solidFill>
                <a:srgbClr val="333333"/>
              </a:solidFill>
              <a:highlight>
                <a:schemeClr val="lt1"/>
              </a:highlight>
              <a:latin typeface="Raleway"/>
              <a:ea typeface="Raleway"/>
              <a:cs typeface="Raleway"/>
              <a:sym typeface="Raleway"/>
            </a:endParaRPr>
          </a:p>
          <a:p>
            <a:pPr indent="-342900" lvl="0" marL="457200" rtl="0" algn="l">
              <a:lnSpc>
                <a:spcPct val="115000"/>
              </a:lnSpc>
              <a:spcBef>
                <a:spcPts val="0"/>
              </a:spcBef>
              <a:spcAft>
                <a:spcPts val="0"/>
              </a:spcAft>
              <a:buClr>
                <a:srgbClr val="333333"/>
              </a:buClr>
              <a:buSzPts val="1800"/>
              <a:buFont typeface="Raleway"/>
              <a:buChar char="-"/>
            </a:pPr>
            <a:r>
              <a:rPr lang="en">
                <a:solidFill>
                  <a:srgbClr val="333333"/>
                </a:solidFill>
                <a:highlight>
                  <a:schemeClr val="lt1"/>
                </a:highlight>
                <a:latin typeface="Raleway"/>
                <a:ea typeface="Raleway"/>
                <a:cs typeface="Raleway"/>
                <a:sym typeface="Raleway"/>
              </a:rPr>
              <a:t>It is public data set and generate once a month. (2018-2022)</a:t>
            </a:r>
            <a:endParaRPr>
              <a:solidFill>
                <a:srgbClr val="333333"/>
              </a:solidFill>
              <a:highlight>
                <a:schemeClr val="lt1"/>
              </a:highlight>
              <a:latin typeface="Raleway"/>
              <a:ea typeface="Raleway"/>
              <a:cs typeface="Raleway"/>
              <a:sym typeface="Raleway"/>
            </a:endParaRPr>
          </a:p>
          <a:p>
            <a:pPr indent="0" lvl="0" marL="457200" rtl="0" algn="l">
              <a:lnSpc>
                <a:spcPct val="115000"/>
              </a:lnSpc>
              <a:spcBef>
                <a:spcPts val="1200"/>
              </a:spcBef>
              <a:spcAft>
                <a:spcPts val="0"/>
              </a:spcAft>
              <a:buNone/>
            </a:pPr>
            <a:r>
              <a:t/>
            </a:r>
            <a:endParaRPr>
              <a:solidFill>
                <a:srgbClr val="333333"/>
              </a:solidFill>
              <a:highlight>
                <a:schemeClr val="lt1"/>
              </a:highlight>
              <a:latin typeface="Raleway"/>
              <a:ea typeface="Raleway"/>
              <a:cs typeface="Raleway"/>
              <a:sym typeface="Raleway"/>
            </a:endParaRPr>
          </a:p>
          <a:p>
            <a:pPr indent="0" lvl="0" marL="457200" marR="25400" rtl="0" algn="l">
              <a:lnSpc>
                <a:spcPct val="156250"/>
              </a:lnSpc>
              <a:spcBef>
                <a:spcPts val="1500"/>
              </a:spcBef>
              <a:spcAft>
                <a:spcPts val="1200"/>
              </a:spcAft>
              <a:buNone/>
            </a:pPr>
            <a:r>
              <a:t/>
            </a:r>
            <a:endParaRPr b="1" sz="1600">
              <a:highlight>
                <a:srgbClr val="FFFFFF"/>
              </a:highlight>
              <a:latin typeface="Raleway"/>
              <a:ea typeface="Raleway"/>
              <a:cs typeface="Raleway"/>
              <a:sym typeface="Raleway"/>
            </a:endParaRPr>
          </a:p>
        </p:txBody>
      </p:sp>
      <p:sp>
        <p:nvSpPr>
          <p:cNvPr id="173" name="Google Shape;173;p22"/>
          <p:cNvSpPr txBox="1"/>
          <p:nvPr/>
        </p:nvSpPr>
        <p:spPr>
          <a:xfrm>
            <a:off x="0" y="590575"/>
            <a:ext cx="4572000" cy="4311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ctr">
              <a:lnSpc>
                <a:spcPct val="130000"/>
              </a:lnSpc>
              <a:spcBef>
                <a:spcPts val="1800"/>
              </a:spcBef>
              <a:spcAft>
                <a:spcPts val="400"/>
              </a:spcAft>
              <a:buNone/>
            </a:pPr>
            <a:r>
              <a:rPr b="1" lang="en" sz="1600">
                <a:solidFill>
                  <a:schemeClr val="lt1"/>
                </a:solidFill>
                <a:latin typeface="Raleway"/>
                <a:ea typeface="Raleway"/>
                <a:cs typeface="Raleway"/>
                <a:sym typeface="Raleway"/>
              </a:rPr>
              <a:t>Purpose</a:t>
            </a:r>
            <a:endParaRPr b="1" sz="1600">
              <a:solidFill>
                <a:schemeClr val="lt1"/>
              </a:solidFill>
              <a:latin typeface="Raleway"/>
              <a:ea typeface="Raleway"/>
              <a:cs typeface="Raleway"/>
              <a:sym typeface="Raleway"/>
            </a:endParaRPr>
          </a:p>
        </p:txBody>
      </p:sp>
      <p:sp>
        <p:nvSpPr>
          <p:cNvPr id="174" name="Google Shape;174;p22"/>
          <p:cNvSpPr txBox="1"/>
          <p:nvPr/>
        </p:nvSpPr>
        <p:spPr>
          <a:xfrm>
            <a:off x="0" y="0"/>
            <a:ext cx="9144000" cy="4617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just">
              <a:lnSpc>
                <a:spcPct val="130000"/>
              </a:lnSpc>
              <a:spcBef>
                <a:spcPts val="1800"/>
              </a:spcBef>
              <a:spcAft>
                <a:spcPts val="400"/>
              </a:spcAft>
              <a:buNone/>
            </a:pPr>
            <a:r>
              <a:rPr b="1" lang="en" sz="1600">
                <a:highlight>
                  <a:schemeClr val="lt1"/>
                </a:highlight>
                <a:latin typeface="Raleway"/>
                <a:ea typeface="Raleway"/>
                <a:cs typeface="Raleway"/>
                <a:sym typeface="Raleway"/>
              </a:rPr>
              <a:t>	</a:t>
            </a:r>
            <a:r>
              <a:rPr b="1" lang="en" sz="1800">
                <a:solidFill>
                  <a:schemeClr val="lt1"/>
                </a:solidFill>
                <a:latin typeface="Raleway"/>
                <a:ea typeface="Raleway"/>
                <a:cs typeface="Raleway"/>
                <a:sym typeface="Raleway"/>
              </a:rPr>
              <a:t>Weather Forecasting</a:t>
            </a:r>
            <a:endParaRPr b="1" sz="1800">
              <a:solidFill>
                <a:schemeClr val="lt1"/>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3"/>
          <p:cNvSpPr txBox="1"/>
          <p:nvPr>
            <p:ph type="ctrTitle"/>
          </p:nvPr>
        </p:nvSpPr>
        <p:spPr>
          <a:xfrm>
            <a:off x="99925" y="617100"/>
            <a:ext cx="8520600" cy="4526400"/>
          </a:xfrm>
          <a:prstGeom prst="rect">
            <a:avLst/>
          </a:prstGeom>
        </p:spPr>
        <p:txBody>
          <a:bodyPr anchorCtr="0" anchor="b" bIns="91425" lIns="91425" spcFirstLastPara="1" rIns="91425" wrap="square" tIns="91425">
            <a:normAutofit/>
          </a:bodyPr>
          <a:lstStyle/>
          <a:p>
            <a:pPr indent="0" lvl="0" marL="0" rtl="0" algn="just">
              <a:lnSpc>
                <a:spcPct val="130000"/>
              </a:lnSpc>
              <a:spcBef>
                <a:spcPts val="1800"/>
              </a:spcBef>
              <a:spcAft>
                <a:spcPts val="0"/>
              </a:spcAft>
              <a:buNone/>
            </a:pPr>
            <a:r>
              <a:rPr b="1" lang="en" sz="1600">
                <a:solidFill>
                  <a:srgbClr val="000000"/>
                </a:solidFill>
                <a:highlight>
                  <a:schemeClr val="lt1"/>
                </a:highlight>
                <a:latin typeface="Raleway"/>
                <a:ea typeface="Raleway"/>
                <a:cs typeface="Raleway"/>
                <a:sym typeface="Raleway"/>
              </a:rPr>
              <a:t>	</a:t>
            </a:r>
            <a:r>
              <a:rPr b="1" lang="en" sz="1800">
                <a:solidFill>
                  <a:schemeClr val="lt1"/>
                </a:solidFill>
                <a:latin typeface="Raleway"/>
                <a:ea typeface="Raleway"/>
                <a:cs typeface="Raleway"/>
                <a:sym typeface="Raleway"/>
              </a:rPr>
              <a:t>Weather Forecasting</a:t>
            </a:r>
            <a:endParaRPr b="1" sz="1800">
              <a:solidFill>
                <a:schemeClr val="lt1"/>
              </a:solidFill>
              <a:latin typeface="Raleway"/>
              <a:ea typeface="Raleway"/>
              <a:cs typeface="Raleway"/>
              <a:sym typeface="Raleway"/>
            </a:endParaRPr>
          </a:p>
          <a:p>
            <a:pPr indent="0" lvl="0" marL="0" rtl="0" algn="ctr">
              <a:spcBef>
                <a:spcPts val="400"/>
              </a:spcBef>
              <a:spcAft>
                <a:spcPts val="0"/>
              </a:spcAft>
              <a:buNone/>
            </a:pPr>
            <a:r>
              <a:t/>
            </a:r>
            <a:endParaRPr/>
          </a:p>
        </p:txBody>
      </p:sp>
      <p:sp>
        <p:nvSpPr>
          <p:cNvPr id="180" name="Google Shape;180;p23"/>
          <p:cNvSpPr/>
          <p:nvPr/>
        </p:nvSpPr>
        <p:spPr>
          <a:xfrm>
            <a:off x="941175" y="788750"/>
            <a:ext cx="1988400" cy="43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Historic weather data from csv file</a:t>
            </a:r>
            <a:endParaRPr/>
          </a:p>
        </p:txBody>
      </p:sp>
      <p:sp>
        <p:nvSpPr>
          <p:cNvPr id="181" name="Google Shape;181;p23"/>
          <p:cNvSpPr/>
          <p:nvPr/>
        </p:nvSpPr>
        <p:spPr>
          <a:xfrm>
            <a:off x="3366013" y="781688"/>
            <a:ext cx="1988400" cy="43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Data cleaning</a:t>
            </a:r>
            <a:endParaRPr/>
          </a:p>
        </p:txBody>
      </p:sp>
      <p:sp>
        <p:nvSpPr>
          <p:cNvPr id="182" name="Google Shape;182;p23"/>
          <p:cNvSpPr/>
          <p:nvPr/>
        </p:nvSpPr>
        <p:spPr>
          <a:xfrm>
            <a:off x="5916075" y="788750"/>
            <a:ext cx="1988400" cy="43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Data annotation</a:t>
            </a:r>
            <a:endParaRPr/>
          </a:p>
        </p:txBody>
      </p:sp>
      <p:sp>
        <p:nvSpPr>
          <p:cNvPr id="183" name="Google Shape;183;p23"/>
          <p:cNvSpPr txBox="1"/>
          <p:nvPr/>
        </p:nvSpPr>
        <p:spPr>
          <a:xfrm>
            <a:off x="0" y="0"/>
            <a:ext cx="9144000" cy="4617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just">
              <a:lnSpc>
                <a:spcPct val="130000"/>
              </a:lnSpc>
              <a:spcBef>
                <a:spcPts val="1800"/>
              </a:spcBef>
              <a:spcAft>
                <a:spcPts val="400"/>
              </a:spcAft>
              <a:buNone/>
            </a:pPr>
            <a:r>
              <a:rPr b="1" lang="en" sz="1600">
                <a:highlight>
                  <a:schemeClr val="lt1"/>
                </a:highlight>
                <a:latin typeface="Raleway"/>
                <a:ea typeface="Raleway"/>
                <a:cs typeface="Raleway"/>
                <a:sym typeface="Raleway"/>
              </a:rPr>
              <a:t>	</a:t>
            </a:r>
            <a:r>
              <a:rPr b="1" lang="en" sz="1800">
                <a:solidFill>
                  <a:schemeClr val="lt1"/>
                </a:solidFill>
                <a:latin typeface="Raleway"/>
                <a:ea typeface="Raleway"/>
                <a:cs typeface="Raleway"/>
                <a:sym typeface="Raleway"/>
              </a:rPr>
              <a:t>Proposed System Architecture</a:t>
            </a:r>
            <a:endParaRPr b="1" sz="1800">
              <a:solidFill>
                <a:schemeClr val="lt1"/>
              </a:solidFill>
              <a:latin typeface="Raleway"/>
              <a:ea typeface="Raleway"/>
              <a:cs typeface="Raleway"/>
              <a:sym typeface="Raleway"/>
            </a:endParaRPr>
          </a:p>
        </p:txBody>
      </p:sp>
      <p:sp>
        <p:nvSpPr>
          <p:cNvPr id="184" name="Google Shape;184;p23"/>
          <p:cNvSpPr/>
          <p:nvPr/>
        </p:nvSpPr>
        <p:spPr>
          <a:xfrm>
            <a:off x="3316350" y="1534863"/>
            <a:ext cx="1988400" cy="43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Normalized Data</a:t>
            </a:r>
            <a:endParaRPr/>
          </a:p>
        </p:txBody>
      </p:sp>
      <p:sp>
        <p:nvSpPr>
          <p:cNvPr id="185" name="Google Shape;185;p23"/>
          <p:cNvSpPr/>
          <p:nvPr/>
        </p:nvSpPr>
        <p:spPr>
          <a:xfrm>
            <a:off x="636075" y="2335325"/>
            <a:ext cx="1988400" cy="43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Training Dataset</a:t>
            </a:r>
            <a:endParaRPr/>
          </a:p>
        </p:txBody>
      </p:sp>
      <p:sp>
        <p:nvSpPr>
          <p:cNvPr id="186" name="Google Shape;186;p23"/>
          <p:cNvSpPr/>
          <p:nvPr/>
        </p:nvSpPr>
        <p:spPr>
          <a:xfrm>
            <a:off x="3316338" y="2341600"/>
            <a:ext cx="1988400" cy="43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Training Dataset</a:t>
            </a:r>
            <a:endParaRPr/>
          </a:p>
        </p:txBody>
      </p:sp>
      <p:sp>
        <p:nvSpPr>
          <p:cNvPr id="187" name="Google Shape;187;p23"/>
          <p:cNvSpPr/>
          <p:nvPr/>
        </p:nvSpPr>
        <p:spPr>
          <a:xfrm>
            <a:off x="6048350" y="2364450"/>
            <a:ext cx="1988400" cy="43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Blind Dataset</a:t>
            </a:r>
            <a:endParaRPr/>
          </a:p>
        </p:txBody>
      </p:sp>
      <p:sp>
        <p:nvSpPr>
          <p:cNvPr id="188" name="Google Shape;188;p23"/>
          <p:cNvSpPr/>
          <p:nvPr/>
        </p:nvSpPr>
        <p:spPr>
          <a:xfrm>
            <a:off x="582450" y="3319588"/>
            <a:ext cx="26439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Model Training</a:t>
            </a:r>
            <a:endParaRPr/>
          </a:p>
        </p:txBody>
      </p:sp>
      <p:sp>
        <p:nvSpPr>
          <p:cNvPr id="189" name="Google Shape;189;p23"/>
          <p:cNvSpPr/>
          <p:nvPr/>
        </p:nvSpPr>
        <p:spPr>
          <a:xfrm>
            <a:off x="4994150" y="3269475"/>
            <a:ext cx="3042600" cy="46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Model Testing</a:t>
            </a:r>
            <a:endParaRPr/>
          </a:p>
        </p:txBody>
      </p:sp>
      <p:sp>
        <p:nvSpPr>
          <p:cNvPr id="190" name="Google Shape;190;p23"/>
          <p:cNvSpPr/>
          <p:nvPr/>
        </p:nvSpPr>
        <p:spPr>
          <a:xfrm>
            <a:off x="2929575" y="4381850"/>
            <a:ext cx="2821800" cy="46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Learned Model</a:t>
            </a:r>
            <a:endParaRPr/>
          </a:p>
        </p:txBody>
      </p:sp>
      <p:sp>
        <p:nvSpPr>
          <p:cNvPr id="191" name="Google Shape;191;p23"/>
          <p:cNvSpPr/>
          <p:nvPr/>
        </p:nvSpPr>
        <p:spPr>
          <a:xfrm flipH="1">
            <a:off x="4026850" y="1243700"/>
            <a:ext cx="166800" cy="315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2" name="Google Shape;192;p23"/>
          <p:cNvCxnSpPr/>
          <p:nvPr/>
        </p:nvCxnSpPr>
        <p:spPr>
          <a:xfrm flipH="1">
            <a:off x="2332925" y="1982200"/>
            <a:ext cx="1499700" cy="333300"/>
          </a:xfrm>
          <a:prstGeom prst="straightConnector1">
            <a:avLst/>
          </a:prstGeom>
          <a:noFill/>
          <a:ln cap="flat" cmpd="sng" w="9525">
            <a:solidFill>
              <a:schemeClr val="dk2"/>
            </a:solidFill>
            <a:prstDash val="solid"/>
            <a:round/>
            <a:headEnd len="med" w="med" type="none"/>
            <a:tailEnd len="med" w="med" type="triangle"/>
          </a:ln>
        </p:spPr>
      </p:cxnSp>
      <p:cxnSp>
        <p:nvCxnSpPr>
          <p:cNvPr id="193" name="Google Shape;193;p23"/>
          <p:cNvCxnSpPr/>
          <p:nvPr/>
        </p:nvCxnSpPr>
        <p:spPr>
          <a:xfrm>
            <a:off x="3799300" y="1999625"/>
            <a:ext cx="11100" cy="300000"/>
          </a:xfrm>
          <a:prstGeom prst="straightConnector1">
            <a:avLst/>
          </a:prstGeom>
          <a:noFill/>
          <a:ln cap="flat" cmpd="sng" w="9525">
            <a:solidFill>
              <a:schemeClr val="dk2"/>
            </a:solidFill>
            <a:prstDash val="solid"/>
            <a:round/>
            <a:headEnd len="med" w="med" type="none"/>
            <a:tailEnd len="med" w="med" type="triangle"/>
          </a:ln>
        </p:spPr>
      </p:cxnSp>
      <p:cxnSp>
        <p:nvCxnSpPr>
          <p:cNvPr id="194" name="Google Shape;194;p23"/>
          <p:cNvCxnSpPr/>
          <p:nvPr/>
        </p:nvCxnSpPr>
        <p:spPr>
          <a:xfrm>
            <a:off x="3821525" y="1999625"/>
            <a:ext cx="2643900" cy="311100"/>
          </a:xfrm>
          <a:prstGeom prst="straightConnector1">
            <a:avLst/>
          </a:prstGeom>
          <a:noFill/>
          <a:ln cap="flat" cmpd="sng" w="9525">
            <a:solidFill>
              <a:schemeClr val="dk2"/>
            </a:solidFill>
            <a:prstDash val="solid"/>
            <a:round/>
            <a:headEnd len="med" w="med" type="none"/>
            <a:tailEnd len="med" w="med" type="triangle"/>
          </a:ln>
        </p:spPr>
      </p:cxnSp>
      <p:cxnSp>
        <p:nvCxnSpPr>
          <p:cNvPr id="195" name="Google Shape;195;p23"/>
          <p:cNvCxnSpPr/>
          <p:nvPr/>
        </p:nvCxnSpPr>
        <p:spPr>
          <a:xfrm rot="-5400000">
            <a:off x="780425" y="2934525"/>
            <a:ext cx="554400" cy="2403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196" name="Google Shape;196;p23"/>
          <p:cNvCxnSpPr>
            <a:stCxn id="185" idx="2"/>
          </p:cNvCxnSpPr>
          <p:nvPr/>
        </p:nvCxnSpPr>
        <p:spPr>
          <a:xfrm flipH="1">
            <a:off x="1613775" y="2768525"/>
            <a:ext cx="16500" cy="511200"/>
          </a:xfrm>
          <a:prstGeom prst="straightConnector1">
            <a:avLst/>
          </a:prstGeom>
          <a:noFill/>
          <a:ln cap="flat" cmpd="sng" w="9525">
            <a:solidFill>
              <a:schemeClr val="dk2"/>
            </a:solidFill>
            <a:prstDash val="solid"/>
            <a:round/>
            <a:headEnd len="med" w="med" type="none"/>
            <a:tailEnd len="med" w="med" type="triangle"/>
          </a:ln>
        </p:spPr>
      </p:cxnSp>
      <p:sp>
        <p:nvSpPr>
          <p:cNvPr id="197" name="Google Shape;197;p23"/>
          <p:cNvSpPr/>
          <p:nvPr/>
        </p:nvSpPr>
        <p:spPr>
          <a:xfrm>
            <a:off x="3238150" y="3446200"/>
            <a:ext cx="1744200" cy="231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8" name="Google Shape;198;p23"/>
          <p:cNvCxnSpPr/>
          <p:nvPr/>
        </p:nvCxnSpPr>
        <p:spPr>
          <a:xfrm>
            <a:off x="4041325" y="2799775"/>
            <a:ext cx="932400" cy="4665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199" name="Google Shape;199;p23"/>
          <p:cNvCxnSpPr/>
          <p:nvPr/>
        </p:nvCxnSpPr>
        <p:spPr>
          <a:xfrm rot="10800000">
            <a:off x="5199050" y="2744075"/>
            <a:ext cx="0" cy="533100"/>
          </a:xfrm>
          <a:prstGeom prst="straightConnector1">
            <a:avLst/>
          </a:prstGeom>
          <a:noFill/>
          <a:ln cap="flat" cmpd="sng" w="9525">
            <a:solidFill>
              <a:schemeClr val="dk2"/>
            </a:solidFill>
            <a:prstDash val="solid"/>
            <a:round/>
            <a:headEnd len="med" w="med" type="none"/>
            <a:tailEnd len="med" w="med" type="triangle"/>
          </a:ln>
        </p:spPr>
      </p:cxnSp>
      <p:cxnSp>
        <p:nvCxnSpPr>
          <p:cNvPr id="200" name="Google Shape;200;p23"/>
          <p:cNvCxnSpPr>
            <a:stCxn id="187" idx="2"/>
          </p:cNvCxnSpPr>
          <p:nvPr/>
        </p:nvCxnSpPr>
        <p:spPr>
          <a:xfrm flipH="1" rot="-5400000">
            <a:off x="7042250" y="2797950"/>
            <a:ext cx="523500" cy="5229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201" name="Google Shape;201;p23"/>
          <p:cNvCxnSpPr>
            <a:endCxn id="190" idx="1"/>
          </p:cNvCxnSpPr>
          <p:nvPr/>
        </p:nvCxnSpPr>
        <p:spPr>
          <a:xfrm>
            <a:off x="2321775" y="4610300"/>
            <a:ext cx="607800" cy="2400"/>
          </a:xfrm>
          <a:prstGeom prst="straightConnector1">
            <a:avLst/>
          </a:prstGeom>
          <a:noFill/>
          <a:ln cap="flat" cmpd="sng" w="9525">
            <a:solidFill>
              <a:schemeClr val="dk2"/>
            </a:solidFill>
            <a:prstDash val="solid"/>
            <a:round/>
            <a:headEnd len="med" w="med" type="none"/>
            <a:tailEnd len="med" w="med" type="triangle"/>
          </a:ln>
        </p:spPr>
      </p:cxnSp>
      <p:cxnSp>
        <p:nvCxnSpPr>
          <p:cNvPr id="202" name="Google Shape;202;p23"/>
          <p:cNvCxnSpPr>
            <a:stCxn id="190" idx="3"/>
          </p:cNvCxnSpPr>
          <p:nvPr/>
        </p:nvCxnSpPr>
        <p:spPr>
          <a:xfrm flipH="1" rot="10800000">
            <a:off x="5751375" y="4610300"/>
            <a:ext cx="503100" cy="2400"/>
          </a:xfrm>
          <a:prstGeom prst="straightConnector1">
            <a:avLst/>
          </a:prstGeom>
          <a:noFill/>
          <a:ln cap="flat" cmpd="sng" w="9525">
            <a:solidFill>
              <a:schemeClr val="dk2"/>
            </a:solidFill>
            <a:prstDash val="solid"/>
            <a:round/>
            <a:headEnd len="med" w="med" type="none"/>
            <a:tailEnd len="med" w="med" type="triangle"/>
          </a:ln>
        </p:spPr>
      </p:cxnSp>
      <p:sp>
        <p:nvSpPr>
          <p:cNvPr id="203" name="Google Shape;203;p23"/>
          <p:cNvSpPr txBox="1"/>
          <p:nvPr/>
        </p:nvSpPr>
        <p:spPr>
          <a:xfrm>
            <a:off x="722100" y="4654700"/>
            <a:ext cx="639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4" name="Google Shape;204;p23"/>
          <p:cNvSpPr txBox="1"/>
          <p:nvPr/>
        </p:nvSpPr>
        <p:spPr>
          <a:xfrm>
            <a:off x="466575" y="4232550"/>
            <a:ext cx="1744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Current weather data parameter</a:t>
            </a:r>
            <a:endParaRPr/>
          </a:p>
        </p:txBody>
      </p:sp>
      <p:sp>
        <p:nvSpPr>
          <p:cNvPr id="205" name="Google Shape;205;p23"/>
          <p:cNvSpPr txBox="1"/>
          <p:nvPr/>
        </p:nvSpPr>
        <p:spPr>
          <a:xfrm>
            <a:off x="6270275" y="4304900"/>
            <a:ext cx="1744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Predicted weather Condition</a:t>
            </a:r>
            <a:endParaRPr/>
          </a:p>
        </p:txBody>
      </p:sp>
      <p:sp>
        <p:nvSpPr>
          <p:cNvPr id="206" name="Google Shape;206;p23"/>
          <p:cNvSpPr txBox="1"/>
          <p:nvPr/>
        </p:nvSpPr>
        <p:spPr>
          <a:xfrm>
            <a:off x="7825600" y="2797650"/>
            <a:ext cx="101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Cross validation</a:t>
            </a:r>
            <a:endParaRPr sz="1000"/>
          </a:p>
        </p:txBody>
      </p:sp>
      <p:sp>
        <p:nvSpPr>
          <p:cNvPr id="207" name="Google Shape;207;p23"/>
          <p:cNvSpPr txBox="1"/>
          <p:nvPr/>
        </p:nvSpPr>
        <p:spPr>
          <a:xfrm>
            <a:off x="5384650" y="2736150"/>
            <a:ext cx="1838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E</a:t>
            </a:r>
            <a:r>
              <a:rPr lang="en" sz="1000"/>
              <a:t>valuate performance</a:t>
            </a:r>
            <a:r>
              <a:rPr lang="en" sz="1300"/>
              <a:t> &amp; </a:t>
            </a:r>
            <a:r>
              <a:rPr lang="en" sz="1100"/>
              <a:t>optimize</a:t>
            </a:r>
            <a:endParaRPr sz="1100"/>
          </a:p>
        </p:txBody>
      </p:sp>
      <p:sp>
        <p:nvSpPr>
          <p:cNvPr id="208" name="Google Shape;208;p23"/>
          <p:cNvSpPr/>
          <p:nvPr/>
        </p:nvSpPr>
        <p:spPr>
          <a:xfrm flipH="1">
            <a:off x="3829950" y="3699475"/>
            <a:ext cx="522900" cy="697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0" y="168090"/>
            <a:ext cx="9144000" cy="665400"/>
          </a:xfrm>
          <a:prstGeom prst="rect">
            <a:avLst/>
          </a:prstGeom>
          <a:solidFill>
            <a:schemeClr val="accent1"/>
          </a:solid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dk1"/>
              </a:buClr>
              <a:buSzPct val="117857"/>
              <a:buFont typeface="Times New Roman"/>
              <a:buNone/>
            </a:pP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Time Series Analysis – Time Series components</a:t>
            </a:r>
            <a:br>
              <a:rPr lang="en">
                <a:latin typeface="Arial"/>
                <a:ea typeface="Arial"/>
                <a:cs typeface="Arial"/>
                <a:sym typeface="Arial"/>
              </a:rPr>
            </a:br>
            <a:endParaRPr/>
          </a:p>
        </p:txBody>
      </p:sp>
      <p:sp>
        <p:nvSpPr>
          <p:cNvPr id="214" name="Google Shape;214;p24"/>
          <p:cNvSpPr txBox="1"/>
          <p:nvPr>
            <p:ph idx="1" type="body"/>
          </p:nvPr>
        </p:nvSpPr>
        <p:spPr>
          <a:xfrm>
            <a:off x="628650" y="1059873"/>
            <a:ext cx="7886700" cy="3666000"/>
          </a:xfrm>
          <a:prstGeom prst="rect">
            <a:avLst/>
          </a:prstGeom>
          <a:noFill/>
          <a:ln>
            <a:noFill/>
          </a:ln>
        </p:spPr>
        <p:txBody>
          <a:bodyPr anchorCtr="0" anchor="t" bIns="34275" lIns="68575" spcFirstLastPara="1" rIns="68575" wrap="square" tIns="34275">
            <a:noAutofit/>
          </a:bodyPr>
          <a:lstStyle/>
          <a:p>
            <a:pPr indent="-146050" lvl="0" marL="152400" rtl="0" algn="just">
              <a:lnSpc>
                <a:spcPct val="100000"/>
              </a:lnSpc>
              <a:spcBef>
                <a:spcPts val="0"/>
              </a:spcBef>
              <a:spcAft>
                <a:spcPts val="0"/>
              </a:spcAft>
              <a:buClr>
                <a:schemeClr val="dk1"/>
              </a:buClr>
              <a:buSzPts val="1500"/>
              <a:buChar char="●"/>
            </a:pPr>
            <a:r>
              <a:rPr lang="en" sz="1500">
                <a:latin typeface="Times New Roman"/>
                <a:ea typeface="Times New Roman"/>
                <a:cs typeface="Times New Roman"/>
                <a:sym typeface="Times New Roman"/>
              </a:rPr>
              <a:t> Time Series data allows us to either to do analysis or forecasting.</a:t>
            </a:r>
            <a:endParaRPr sz="1500">
              <a:latin typeface="Times New Roman"/>
              <a:ea typeface="Times New Roman"/>
              <a:cs typeface="Times New Roman"/>
              <a:sym typeface="Times New Roman"/>
            </a:endParaRPr>
          </a:p>
          <a:p>
            <a:pPr indent="-171450" lvl="0" marL="177800" marR="635000" rtl="0" algn="just">
              <a:lnSpc>
                <a:spcPct val="100000"/>
              </a:lnSpc>
              <a:spcBef>
                <a:spcPts val="500"/>
              </a:spcBef>
              <a:spcAft>
                <a:spcPts val="0"/>
              </a:spcAft>
              <a:buClr>
                <a:schemeClr val="dk1"/>
              </a:buClr>
              <a:buSzPts val="1500"/>
              <a:buChar char="●"/>
            </a:pPr>
            <a:r>
              <a:rPr lang="en" sz="1500">
                <a:latin typeface="Times New Roman"/>
                <a:ea typeface="Times New Roman"/>
                <a:cs typeface="Times New Roman"/>
                <a:sym typeface="Times New Roman"/>
              </a:rPr>
              <a:t> </a:t>
            </a:r>
            <a:r>
              <a:rPr lang="en" sz="1500">
                <a:solidFill>
                  <a:srgbClr val="00B0F0"/>
                </a:solidFill>
                <a:latin typeface="Times New Roman"/>
                <a:ea typeface="Times New Roman"/>
                <a:cs typeface="Times New Roman"/>
                <a:sym typeface="Times New Roman"/>
              </a:rPr>
              <a:t>Time series analysis</a:t>
            </a:r>
            <a:r>
              <a:rPr b="1" lang="en" sz="1500">
                <a:latin typeface="Times New Roman"/>
                <a:ea typeface="Times New Roman"/>
                <a:cs typeface="Times New Roman"/>
                <a:sym typeface="Times New Roman"/>
              </a:rPr>
              <a:t> </a:t>
            </a:r>
            <a:r>
              <a:rPr lang="en" sz="1500">
                <a:latin typeface="Times New Roman"/>
                <a:ea typeface="Times New Roman"/>
                <a:cs typeface="Times New Roman"/>
                <a:sym typeface="Times New Roman"/>
              </a:rPr>
              <a:t>comprises methods for analyzing time series data in order to extract meaningful statistics and other characteristics of the data.</a:t>
            </a:r>
            <a:endParaRPr sz="1500">
              <a:latin typeface="Times New Roman"/>
              <a:ea typeface="Times New Roman"/>
              <a:cs typeface="Times New Roman"/>
              <a:sym typeface="Times New Roman"/>
            </a:endParaRPr>
          </a:p>
          <a:p>
            <a:pPr indent="-146050" lvl="0" marL="152400" marR="609600" rtl="0" algn="just">
              <a:lnSpc>
                <a:spcPct val="100000"/>
              </a:lnSpc>
              <a:spcBef>
                <a:spcPts val="800"/>
              </a:spcBef>
              <a:spcAft>
                <a:spcPts val="0"/>
              </a:spcAft>
              <a:buClr>
                <a:schemeClr val="dk1"/>
              </a:buClr>
              <a:buSzPts val="1500"/>
              <a:buChar char="●"/>
            </a:pPr>
            <a:r>
              <a:rPr lang="en" sz="1500">
                <a:latin typeface="Times New Roman"/>
                <a:ea typeface="Times New Roman"/>
                <a:cs typeface="Times New Roman"/>
                <a:sym typeface="Times New Roman"/>
              </a:rPr>
              <a:t> </a:t>
            </a:r>
            <a:r>
              <a:rPr lang="en" sz="1500">
                <a:solidFill>
                  <a:srgbClr val="00B0F0"/>
                </a:solidFill>
                <a:latin typeface="Times New Roman"/>
                <a:ea typeface="Times New Roman"/>
                <a:cs typeface="Times New Roman"/>
                <a:sym typeface="Times New Roman"/>
              </a:rPr>
              <a:t>Time series </a:t>
            </a:r>
            <a:r>
              <a:rPr lang="en" sz="1500">
                <a:latin typeface="Times New Roman"/>
                <a:ea typeface="Times New Roman"/>
                <a:cs typeface="Times New Roman"/>
                <a:sym typeface="Times New Roman"/>
              </a:rPr>
              <a:t>forecasting</a:t>
            </a:r>
            <a:r>
              <a:rPr b="1" lang="en" sz="1500">
                <a:latin typeface="Times New Roman"/>
                <a:ea typeface="Times New Roman"/>
                <a:cs typeface="Times New Roman"/>
                <a:sym typeface="Times New Roman"/>
              </a:rPr>
              <a:t> </a:t>
            </a:r>
            <a:r>
              <a:rPr lang="en" sz="1500">
                <a:latin typeface="Times New Roman"/>
                <a:ea typeface="Times New Roman"/>
                <a:cs typeface="Times New Roman"/>
                <a:sym typeface="Times New Roman"/>
              </a:rPr>
              <a:t>is the use of a model to predict future values based on previously  observed values.</a:t>
            </a:r>
            <a:endParaRPr sz="1500">
              <a:latin typeface="Times New Roman"/>
              <a:ea typeface="Times New Roman"/>
              <a:cs typeface="Times New Roman"/>
              <a:sym typeface="Times New Roman"/>
            </a:endParaRPr>
          </a:p>
          <a:p>
            <a:pPr indent="-146050" lvl="0" marL="152400" rtl="0" algn="just">
              <a:lnSpc>
                <a:spcPct val="100000"/>
              </a:lnSpc>
              <a:spcBef>
                <a:spcPts val="500"/>
              </a:spcBef>
              <a:spcAft>
                <a:spcPts val="0"/>
              </a:spcAft>
              <a:buClr>
                <a:schemeClr val="dk1"/>
              </a:buClr>
              <a:buSzPts val="1500"/>
              <a:buChar char="●"/>
            </a:pPr>
            <a:r>
              <a:rPr lang="en" sz="1500">
                <a:latin typeface="Times New Roman"/>
                <a:ea typeface="Times New Roman"/>
                <a:cs typeface="Times New Roman"/>
                <a:sym typeface="Times New Roman"/>
              </a:rPr>
              <a:t> </a:t>
            </a:r>
            <a:r>
              <a:rPr lang="en" sz="1500">
                <a:solidFill>
                  <a:srgbClr val="00B0F0"/>
                </a:solidFill>
                <a:latin typeface="Times New Roman"/>
                <a:ea typeface="Times New Roman"/>
                <a:cs typeface="Times New Roman"/>
                <a:sym typeface="Times New Roman"/>
              </a:rPr>
              <a:t>Components</a:t>
            </a:r>
            <a:r>
              <a:rPr lang="en" sz="1500">
                <a:latin typeface="Times New Roman"/>
                <a:ea typeface="Times New Roman"/>
                <a:cs typeface="Times New Roman"/>
                <a:sym typeface="Times New Roman"/>
              </a:rPr>
              <a:t>:</a:t>
            </a:r>
            <a:r>
              <a:rPr b="1" lang="en" sz="1500">
                <a:solidFill>
                  <a:srgbClr val="5B9AD4"/>
                </a:solidFill>
                <a:latin typeface="Times New Roman"/>
                <a:ea typeface="Times New Roman"/>
                <a:cs typeface="Times New Roman"/>
                <a:sym typeface="Times New Roman"/>
              </a:rPr>
              <a:t> </a:t>
            </a:r>
            <a:r>
              <a:rPr lang="en" sz="1500">
                <a:latin typeface="Times New Roman"/>
                <a:ea typeface="Times New Roman"/>
                <a:cs typeface="Times New Roman"/>
                <a:sym typeface="Times New Roman"/>
              </a:rPr>
              <a:t>Time Series can be decomposed into 4 components</a:t>
            </a:r>
            <a:endParaRPr sz="1500">
              <a:latin typeface="Times New Roman"/>
              <a:ea typeface="Times New Roman"/>
              <a:cs typeface="Times New Roman"/>
              <a:sym typeface="Times New Roman"/>
            </a:endParaRPr>
          </a:p>
          <a:p>
            <a:pPr indent="-260350" lvl="0" marL="647700" marR="317500" rtl="0" algn="just">
              <a:lnSpc>
                <a:spcPct val="100000"/>
              </a:lnSpc>
              <a:spcBef>
                <a:spcPts val="900"/>
              </a:spcBef>
              <a:spcAft>
                <a:spcPts val="0"/>
              </a:spcAft>
              <a:buClr>
                <a:srgbClr val="445469"/>
              </a:buClr>
              <a:buSzPts val="1700"/>
              <a:buFont typeface="Noto Sans Symbols"/>
              <a:buChar char="▪"/>
            </a:pPr>
            <a:r>
              <a:rPr b="1" lang="en" sz="1400">
                <a:solidFill>
                  <a:srgbClr val="5B9AD4"/>
                </a:solidFill>
                <a:latin typeface="Times New Roman"/>
                <a:ea typeface="Times New Roman"/>
                <a:cs typeface="Times New Roman"/>
                <a:sym typeface="Times New Roman"/>
              </a:rPr>
              <a:t>Trend: </a:t>
            </a:r>
            <a:r>
              <a:rPr lang="en" sz="1400">
                <a:latin typeface="Times New Roman"/>
                <a:ea typeface="Times New Roman"/>
                <a:cs typeface="Times New Roman"/>
                <a:sym typeface="Times New Roman"/>
              </a:rPr>
              <a:t>Trend is the gradual, long-run (or secular) evolution of the variables that we are seeking  to forecast.</a:t>
            </a:r>
            <a:endParaRPr sz="1400">
              <a:latin typeface="Times New Roman"/>
              <a:ea typeface="Times New Roman"/>
              <a:cs typeface="Times New Roman"/>
              <a:sym typeface="Times New Roman"/>
            </a:endParaRPr>
          </a:p>
          <a:p>
            <a:pPr indent="-260350" lvl="0" marL="647700" marR="355600" rtl="0" algn="just">
              <a:lnSpc>
                <a:spcPct val="100000"/>
              </a:lnSpc>
              <a:spcBef>
                <a:spcPts val="800"/>
              </a:spcBef>
              <a:spcAft>
                <a:spcPts val="0"/>
              </a:spcAft>
              <a:buClr>
                <a:srgbClr val="445469"/>
              </a:buClr>
              <a:buSzPts val="1700"/>
              <a:buFont typeface="Noto Sans Symbols"/>
              <a:buChar char="▪"/>
            </a:pPr>
            <a:r>
              <a:rPr b="1" lang="en" sz="1400">
                <a:solidFill>
                  <a:srgbClr val="5B9AD4"/>
                </a:solidFill>
                <a:latin typeface="Times New Roman"/>
                <a:ea typeface="Times New Roman"/>
                <a:cs typeface="Times New Roman"/>
                <a:sym typeface="Times New Roman"/>
              </a:rPr>
              <a:t>Seasonal Effects: </a:t>
            </a:r>
            <a:r>
              <a:rPr lang="en" sz="1400">
                <a:latin typeface="Times New Roman"/>
                <a:ea typeface="Times New Roman"/>
                <a:cs typeface="Times New Roman"/>
                <a:sym typeface="Times New Roman"/>
              </a:rPr>
              <a:t>Many series display a regular pattern of variability depending on the time of  year. This pattern is known as the seasonal effect.</a:t>
            </a:r>
            <a:endParaRPr sz="1400">
              <a:latin typeface="Times New Roman"/>
              <a:ea typeface="Times New Roman"/>
              <a:cs typeface="Times New Roman"/>
              <a:sym typeface="Times New Roman"/>
            </a:endParaRPr>
          </a:p>
          <a:p>
            <a:pPr indent="-260350" lvl="0" marL="647700" marR="685800" rtl="0" algn="just">
              <a:lnSpc>
                <a:spcPct val="100000"/>
              </a:lnSpc>
              <a:spcBef>
                <a:spcPts val="800"/>
              </a:spcBef>
              <a:spcAft>
                <a:spcPts val="0"/>
              </a:spcAft>
              <a:buClr>
                <a:srgbClr val="445469"/>
              </a:buClr>
              <a:buSzPts val="1700"/>
              <a:buFont typeface="Noto Sans Symbols"/>
              <a:buChar char="▪"/>
            </a:pPr>
            <a:r>
              <a:rPr b="1" lang="en" sz="1400">
                <a:solidFill>
                  <a:srgbClr val="5B9AD4"/>
                </a:solidFill>
                <a:latin typeface="Times New Roman"/>
                <a:ea typeface="Times New Roman"/>
                <a:cs typeface="Times New Roman"/>
                <a:sym typeface="Times New Roman"/>
              </a:rPr>
              <a:t>Cyclic Component: </a:t>
            </a:r>
            <a:r>
              <a:rPr lang="en" sz="1400">
                <a:latin typeface="Times New Roman"/>
                <a:ea typeface="Times New Roman"/>
                <a:cs typeface="Times New Roman"/>
                <a:sym typeface="Times New Roman"/>
              </a:rPr>
              <a:t>Fluctuations around the trend, excluding the irregular component,  revealing a succession of phases of expansion and contraction.</a:t>
            </a:r>
            <a:endParaRPr sz="1400">
              <a:latin typeface="Times New Roman"/>
              <a:ea typeface="Times New Roman"/>
              <a:cs typeface="Times New Roman"/>
              <a:sym typeface="Times New Roman"/>
            </a:endParaRPr>
          </a:p>
          <a:p>
            <a:pPr indent="-260350" lvl="0" marL="647700" rtl="0" algn="just">
              <a:lnSpc>
                <a:spcPct val="100000"/>
              </a:lnSpc>
              <a:spcBef>
                <a:spcPts val="800"/>
              </a:spcBef>
              <a:spcAft>
                <a:spcPts val="1200"/>
              </a:spcAft>
              <a:buClr>
                <a:srgbClr val="445469"/>
              </a:buClr>
              <a:buSzPts val="1700"/>
              <a:buFont typeface="Noto Sans Symbols"/>
              <a:buChar char="▪"/>
            </a:pPr>
            <a:r>
              <a:rPr b="1" lang="en" sz="1400">
                <a:solidFill>
                  <a:srgbClr val="5B9AD4"/>
                </a:solidFill>
                <a:latin typeface="Times New Roman"/>
                <a:ea typeface="Times New Roman"/>
                <a:cs typeface="Times New Roman"/>
                <a:sym typeface="Times New Roman"/>
              </a:rPr>
              <a:t>Irregular Component (White Noise): </a:t>
            </a:r>
            <a:r>
              <a:rPr lang="en" sz="1400">
                <a:latin typeface="Times New Roman"/>
                <a:ea typeface="Times New Roman"/>
                <a:cs typeface="Times New Roman"/>
                <a:sym typeface="Times New Roman"/>
              </a:rPr>
              <a:t>The unexplained remaining variability.</a:t>
            </a:r>
            <a:endParaRPr sz="14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5"/>
          <p:cNvSpPr txBox="1"/>
          <p:nvPr>
            <p:ph type="title"/>
          </p:nvPr>
        </p:nvSpPr>
        <p:spPr>
          <a:xfrm>
            <a:off x="0" y="159089"/>
            <a:ext cx="9144000" cy="665400"/>
          </a:xfrm>
          <a:prstGeom prst="rect">
            <a:avLst/>
          </a:prstGeom>
          <a:solidFill>
            <a:schemeClr val="accent1"/>
          </a:solid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000"/>
              <a:buFont typeface="Times New Roman"/>
              <a:buNone/>
            </a:pPr>
            <a:r>
              <a:rPr lang="en" sz="3000">
                <a:latin typeface="Times New Roman"/>
                <a:ea typeface="Times New Roman"/>
                <a:cs typeface="Times New Roman"/>
                <a:sym typeface="Times New Roman"/>
              </a:rPr>
              <a:t>Components pattern of Times series</a:t>
            </a:r>
            <a:endParaRPr sz="3000">
              <a:latin typeface="Times New Roman"/>
              <a:ea typeface="Times New Roman"/>
              <a:cs typeface="Times New Roman"/>
              <a:sym typeface="Times New Roman"/>
            </a:endParaRPr>
          </a:p>
        </p:txBody>
      </p:sp>
      <p:pic>
        <p:nvPicPr>
          <p:cNvPr id="220" name="Google Shape;220;p25"/>
          <p:cNvPicPr preferRelativeResize="0"/>
          <p:nvPr>
            <p:ph idx="1" type="body"/>
          </p:nvPr>
        </p:nvPicPr>
        <p:blipFill rotWithShape="1">
          <a:blip r:embed="rId3">
            <a:alphaModFix/>
          </a:blip>
          <a:srcRect b="0" l="0" r="0" t="0"/>
          <a:stretch/>
        </p:blipFill>
        <p:spPr>
          <a:xfrm>
            <a:off x="573578" y="933534"/>
            <a:ext cx="8179800" cy="3699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