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67" r:id="rId3"/>
    <p:sldId id="262" r:id="rId4"/>
    <p:sldId id="274" r:id="rId5"/>
    <p:sldId id="271" r:id="rId6"/>
    <p:sldId id="270" r:id="rId7"/>
    <p:sldId id="272" r:id="rId8"/>
    <p:sldId id="273" r:id="rId9"/>
    <p:sldId id="259" r:id="rId10"/>
    <p:sldId id="264" r:id="rId11"/>
    <p:sldId id="261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A39D8-7F06-4F41-B1F1-57EA471CE65D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E1165-C358-4748-90AF-15760B8ED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7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086C-2BF8-4FA4-8C4D-517739FDC1BD}" type="datetime1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90671" y="6365689"/>
            <a:ext cx="485215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ru-RU" smtClean="0"/>
              <a:t>/13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3408" y="6365690"/>
            <a:ext cx="1814792" cy="365125"/>
          </a:xfrm>
        </p:spPr>
        <p:txBody>
          <a:bodyPr/>
          <a:lstStyle>
            <a:lvl1pPr>
              <a:defRPr sz="1400" b="1"/>
            </a:lvl1pPr>
          </a:lstStyle>
          <a:p>
            <a:fld id="{EEA83EE3-F87F-41E1-974C-43B18F997C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6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6CC7-6AE8-4BB8-9E39-99C904CF4FE7}" type="datetime1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90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BA9-D751-4A00-945D-D96A72C2A432}" type="datetime1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1E08-31F2-4AB0-B7A8-F66242B46FC0}" type="datetime1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8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9BE-3FBB-4B3B-8191-C61D491D5DC6}" type="datetime1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1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512-D884-48C6-9C95-A49450C87CD4}" type="datetime1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7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37B0-CA95-4932-81DC-985E3BA83C7B}" type="datetime1">
              <a:rPr lang="ru-RU" smtClean="0"/>
              <a:t>09.07.2024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701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C26-A3A0-4646-B678-B57AB316FAEF}" type="datetime1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90671" y="6365689"/>
            <a:ext cx="485215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ru-RU" smtClean="0"/>
              <a:t>/13</a:t>
            </a:r>
            <a:endParaRPr lang="ru-R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3408" y="6365690"/>
            <a:ext cx="1814792" cy="365125"/>
          </a:xfrm>
        </p:spPr>
        <p:txBody>
          <a:bodyPr/>
          <a:lstStyle>
            <a:lvl1pPr>
              <a:defRPr sz="1400" b="1"/>
            </a:lvl1pPr>
          </a:lstStyle>
          <a:p>
            <a:fld id="{EEA83EE3-F87F-41E1-974C-43B18F997C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81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BDF5-F87A-46E8-B820-15F325D65B4C}" type="datetime1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8290671" y="6365689"/>
            <a:ext cx="485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/13</a:t>
            </a:r>
            <a:endParaRPr lang="ru-RU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643408" y="6365690"/>
            <a:ext cx="1814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A83EE3-F87F-41E1-974C-43B18F997C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9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9091-D322-4CE6-894B-72144906890B}" type="datetime1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6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F89-741C-4A65-8086-88FD1F78CC08}" type="datetime1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CC86-89D0-44A0-8530-3CEDA0BFDF16}" type="datetime1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3EE3-F87F-41E1-974C-43B18F997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2553-CD27-44D1-8742-8F9E1BFA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48" y="2729754"/>
            <a:ext cx="8650705" cy="1790700"/>
          </a:xfrm>
        </p:spPr>
        <p:txBody>
          <a:bodyPr>
            <a:no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Бакалаврская работа на тему: </a:t>
            </a:r>
            <a:b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«Распознавание человеческой активности на основе канальных матриц и методов искусственного интеллекта»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FAE81C-060D-45D0-A458-BA271D17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686" y="4668158"/>
            <a:ext cx="6858000" cy="124182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ПИН-120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Симонова А.М.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5A56-1EC4-4946-B52C-5E7300586615}" type="slidenum">
              <a:rPr lang="ru-RU" smtClean="0"/>
              <a:t>1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4BDF5D-C281-4F83-B45D-159839641384}"/>
              </a:ext>
            </a:extLst>
          </p:cNvPr>
          <p:cNvSpPr/>
          <p:nvPr/>
        </p:nvSpPr>
        <p:spPr>
          <a:xfrm>
            <a:off x="2354404" y="742490"/>
            <a:ext cx="4726564" cy="177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135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Министерство науки и высшего образования Российской Федерации </a:t>
            </a:r>
          </a:p>
          <a:p>
            <a:pPr algn="ctr"/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Муромский институт (филиал) </a:t>
            </a:r>
            <a:endParaRPr lang="ru-RU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 </a:t>
            </a:r>
          </a:p>
          <a:p>
            <a:pPr algn="ctr"/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имени Александра Григорьевича и Николая Григорьевича Столетовых» </a:t>
            </a:r>
          </a:p>
          <a:p>
            <a:pPr algn="ctr"/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(МИ </a:t>
            </a:r>
            <a:r>
              <a:rPr lang="ru-RU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ВлГУ</a:t>
            </a:r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ru-RU" sz="1200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5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05733"/>
              </p:ext>
            </p:extLst>
          </p:nvPr>
        </p:nvGraphicFramePr>
        <p:xfrm>
          <a:off x="3003676" y="327185"/>
          <a:ext cx="5838508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084">
                  <a:extLst>
                    <a:ext uri="{9D8B030D-6E8A-4147-A177-3AD203B41FA5}">
                      <a16:colId xmlns:a16="http://schemas.microsoft.com/office/drawing/2014/main" val="254312023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4101501012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093283171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4581945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66812994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98397619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726893107"/>
                    </a:ext>
                  </a:extLst>
                </a:gridCol>
                <a:gridCol w="886904">
                  <a:extLst>
                    <a:ext uri="{9D8B030D-6E8A-4147-A177-3AD203B41FA5}">
                      <a16:colId xmlns:a16="http://schemas.microsoft.com/office/drawing/2014/main" val="1350768760"/>
                    </a:ext>
                  </a:extLst>
                </a:gridCol>
              </a:tblGrid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Модель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Стоять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Лежать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Сидеть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Идти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Бежать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Время обучения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84856971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99,96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99,92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60,1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91,9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800,7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80470310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D</a:t>
                      </a:r>
                      <a:r>
                        <a:rPr lang="ru-RU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CNN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</a:t>
                      </a:r>
                      <a:r>
                        <a:rPr lang="en-US" sz="1400" dirty="0" smtClean="0">
                          <a:effectLst/>
                        </a:rPr>
                        <a:t>7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97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58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2387,0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2092708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1D-LSTM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94,3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96,3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57,6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1452,8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88737619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2D-CNN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98,3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57,8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1192,5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38720483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61,4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92,22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1390,57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36295729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10896" y="900507"/>
            <a:ext cx="2619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Амплитуды,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endParaRPr lang="ru-RU" sz="16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39496" y="244889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pic>
        <p:nvPicPr>
          <p:cNvPr id="11" name="Рисунок 9" descr="51D6F5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" y="2773239"/>
            <a:ext cx="4491990" cy="38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91654" y="2871535"/>
            <a:ext cx="4157234" cy="3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Матрица </a:t>
            </a:r>
            <a:r>
              <a:rPr lang="ru-RU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ошибок, 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BLSTM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22876" y="2986964"/>
            <a:ext cx="3621024" cy="31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6947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Матрица ошибок, 2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8" name="Рисунок 7" descr="C:\Users\PC\AppData\Local\Microsoft\Windows\INetCache\Content.MSO\6C3C7C6C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2881811"/>
            <a:ext cx="4379976" cy="38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39496" y="244889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65144"/>
              </p:ext>
            </p:extLst>
          </p:nvPr>
        </p:nvGraphicFramePr>
        <p:xfrm>
          <a:off x="2995707" y="368993"/>
          <a:ext cx="5928837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477">
                  <a:extLst>
                    <a:ext uri="{9D8B030D-6E8A-4147-A177-3AD203B41FA5}">
                      <a16:colId xmlns:a16="http://schemas.microsoft.com/office/drawing/2014/main" val="4136226809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943074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4740234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048890487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511903488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02249102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7312653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3723171439"/>
                    </a:ext>
                  </a:extLst>
                </a:gridCol>
              </a:tblGrid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Модель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Стоять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Лежать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Сидеть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Идти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Бежать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Время обучения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21521025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LSTM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77,24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90,24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86,6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59,2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80,63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654,53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85176431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CNN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88,68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96,96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88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12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86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57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32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68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1907,39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31239433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1D-LSTM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98,92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99,64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61,48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91,71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1199,51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39087101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2D-CNN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99,92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99,88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63,28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9213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745,44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04147501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90,52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94,48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93,12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94,08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61,6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86,67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929,29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63425996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22093" y="912884"/>
            <a:ext cx="2072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Фазы,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33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377"/>
              </p:ext>
            </p:extLst>
          </p:nvPr>
        </p:nvGraphicFramePr>
        <p:xfrm>
          <a:off x="2338390" y="1513381"/>
          <a:ext cx="4467226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4208">
                  <a:extLst>
                    <a:ext uri="{9D8B030D-6E8A-4147-A177-3AD203B41FA5}">
                      <a16:colId xmlns:a16="http://schemas.microsoft.com/office/drawing/2014/main" val="2998990688"/>
                    </a:ext>
                  </a:extLst>
                </a:gridCol>
                <a:gridCol w="1283018">
                  <a:extLst>
                    <a:ext uri="{9D8B030D-6E8A-4147-A177-3AD203B41FA5}">
                      <a16:colId xmlns:a16="http://schemas.microsoft.com/office/drawing/2014/main" val="2633655887"/>
                    </a:ext>
                  </a:extLst>
                </a:gridCol>
              </a:tblGrid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Датасеты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Точность</a:t>
                      </a:r>
                      <a:r>
                        <a:rPr lang="en-US" sz="1400" dirty="0" smtClean="0">
                          <a:effectLst/>
                        </a:rPr>
                        <a:t> 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35576059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Амплитуда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67921624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Фаза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22653282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Амплитуда (нормализованные)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90596348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Фаза (нормализованные)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89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97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31853937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Амплитуда+Фаза</a:t>
                      </a:r>
                      <a:r>
                        <a:rPr lang="ru-RU" sz="1400" dirty="0">
                          <a:effectLst/>
                        </a:rPr>
                        <a:t> (нормализованные)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793891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94803"/>
              </p:ext>
            </p:extLst>
          </p:nvPr>
        </p:nvGraphicFramePr>
        <p:xfrm>
          <a:off x="2338390" y="3944541"/>
          <a:ext cx="4521041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781">
                  <a:extLst>
                    <a:ext uri="{9D8B030D-6E8A-4147-A177-3AD203B41FA5}">
                      <a16:colId xmlns:a16="http://schemas.microsoft.com/office/drawing/2014/main" val="111582970"/>
                    </a:ext>
                  </a:extLst>
                </a:gridCol>
                <a:gridCol w="1038701">
                  <a:extLst>
                    <a:ext uri="{9D8B030D-6E8A-4147-A177-3AD203B41FA5}">
                      <a16:colId xmlns:a16="http://schemas.microsoft.com/office/drawing/2014/main" val="3224137534"/>
                    </a:ext>
                  </a:extLst>
                </a:gridCol>
                <a:gridCol w="1282541">
                  <a:extLst>
                    <a:ext uri="{9D8B030D-6E8A-4147-A177-3AD203B41FA5}">
                      <a16:colId xmlns:a16="http://schemas.microsoft.com/office/drawing/2014/main" val="163921861"/>
                    </a:ext>
                  </a:extLst>
                </a:gridCol>
                <a:gridCol w="1283018">
                  <a:extLst>
                    <a:ext uri="{9D8B030D-6E8A-4147-A177-3AD203B41FA5}">
                      <a16:colId xmlns:a16="http://schemas.microsoft.com/office/drawing/2014/main" val="4237705805"/>
                    </a:ext>
                  </a:extLst>
                </a:gridCol>
              </a:tblGrid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Модель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Датасет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 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Точность </a:t>
                      </a:r>
                      <a:r>
                        <a:rPr lang="en-US" sz="1400" dirty="0" smtClean="0">
                          <a:effectLst/>
                        </a:rPr>
                        <a:t>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16770173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1D-</a:t>
                      </a:r>
                      <a:r>
                        <a:rPr lang="en-US" sz="1400" dirty="0">
                          <a:effectLst/>
                        </a:rPr>
                        <a:t>CNN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Фазы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3783,94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91,7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6633801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1D-LSTM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Фазы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2146,8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92,34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79441621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2D-CNN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Фазы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1372,17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92,45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04856158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LSTM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Амплитуды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3012,19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92,27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14616196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BLSTM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Амплитуды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361</a:t>
                      </a:r>
                      <a:r>
                        <a:rPr lang="ru-RU" sz="1400" dirty="0">
                          <a:effectLst/>
                        </a:rPr>
                        <a:t>,</a:t>
                      </a:r>
                      <a:r>
                        <a:rPr lang="en-US" sz="1400" dirty="0">
                          <a:effectLst/>
                        </a:rPr>
                        <a:t>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92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17997528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39496" y="244889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5353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735" y="1390226"/>
            <a:ext cx="8830818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рамках экспериментов сравнивались 5 архитектур для обучения нейронной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проведены сравнения точности за счет изменения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atch_size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регуляризации. Проводилось сравнение 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отдельных архитектур: размер ядра, количество нейронов,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отдельных слоев.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вейвлет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-фильтров показал себя наиболее эффективно фильтр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амплитуд наилучшим образом себя показали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BLSTM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точности для эксперимента 1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для эксперимента 2.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фаз с аналогичными значениями вышли архитектуры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точность для 4 из 5 классов достигала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96-100% для обоих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экспериментов</a:t>
            </a:r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B7CD99E-08AB-4AFF-B3EC-DF7075DF5493}"/>
              </a:ext>
            </a:extLst>
          </p:cNvPr>
          <p:cNvSpPr txBox="1">
            <a:spLocks/>
          </p:cNvSpPr>
          <p:nvPr/>
        </p:nvSpPr>
        <p:spPr>
          <a:xfrm>
            <a:off x="409194" y="244128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39496" y="244889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2832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0384" y="1249909"/>
            <a:ext cx="857214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2883" algn="just">
              <a:lnSpc>
                <a:spcPct val="115000"/>
              </a:lnSpc>
            </a:pPr>
            <a:r>
              <a:rPr lang="ru-RU" sz="15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Human</a:t>
            </a:r>
            <a:r>
              <a:rPr lang="ru-RU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ru-RU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recognition</a:t>
            </a:r>
            <a:r>
              <a:rPr lang="ru-RU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(HAR) - распознание человеческой активности, процесс интерпретации движений человека с использованием компьютера. </a:t>
            </a:r>
          </a:p>
          <a:p>
            <a:pPr indent="202883" algn="just">
              <a:lnSpc>
                <a:spcPct val="115000"/>
              </a:lnSpc>
            </a:pPr>
            <a:r>
              <a:rPr lang="ru-RU" sz="15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Человеческую активность можно распознать по необработанным данным датчиков и использовать для функциональной и поведенческой оценки здоровья, удаленного мониторинга пациентов, распознавания активности умного дома, спортивной аналитики, отслеживания физической активности, транспортной аналитики.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3035345"/>
            <a:ext cx="5262944" cy="279527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363474" y="244830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8942" y="1533049"/>
            <a:ext cx="77609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Актуальность работы является востребованность, поиск альтернативных решений в сфере распознавания человеческой активности.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работы является изучение информации о распознание человеческой активности на основе канальных матриц и методов искусственного интеллекта, реализация своего эксперимента в рамках тем,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</a:t>
            </a:r>
            <a:r>
              <a:rPr lang="ru-RU" sz="16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помощью методов искусственного интеллекта.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выполнения данной цели необходимо проанализировать исследования по теме работы, выявить алгоритм, используемые архитектуры для обучения, провести свой эксперимент, собрав данные, проанализировав и сделать вывод по получившимся результатам.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363474" y="244830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363474" y="244830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  <p:pic>
        <p:nvPicPr>
          <p:cNvPr id="2056" name="Picture 8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51" y="249830"/>
            <a:ext cx="1978343" cy="19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5262914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Классифицированная активность</a:t>
            </a:r>
            <a:endParaRPr lang="ru-RU" dirty="0"/>
          </a:p>
        </p:txBody>
      </p:sp>
      <p:pic>
        <p:nvPicPr>
          <p:cNvPr id="2058" name="Picture 10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8" y="1223087"/>
            <a:ext cx="2000568" cy="200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4" y="1717559"/>
            <a:ext cx="1128913" cy="11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72" y="2033324"/>
            <a:ext cx="1060724" cy="10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2640203" y="1667470"/>
            <a:ext cx="723880" cy="676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354" y="3116240"/>
            <a:ext cx="2652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активностей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225402" y="2103645"/>
            <a:ext cx="2362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антенн;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пакетов; 56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поднесущих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613677" y="3913630"/>
            <a:ext cx="2652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</a:t>
            </a:r>
          </a:p>
          <a:p>
            <a:pPr marL="285750" indent="-285750" algn="ctr"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Изменение формы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70" name="Picture 22" descr="Pictur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14" y="4627008"/>
            <a:ext cx="1350041" cy="135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Стрелка вправо 22"/>
          <p:cNvSpPr/>
          <p:nvPr/>
        </p:nvSpPr>
        <p:spPr>
          <a:xfrm rot="5400000">
            <a:off x="4706495" y="3146381"/>
            <a:ext cx="723880" cy="676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5864113" y="4963766"/>
            <a:ext cx="723880" cy="676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888348" y="3096288"/>
            <a:ext cx="184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амплитуды, фазы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72" name="Picture 24" descr="Picture backgrou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2" y="3913630"/>
            <a:ext cx="1295763" cy="134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3" y="3262892"/>
            <a:ext cx="8757553" cy="286468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482346" y="399576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34" y="1257641"/>
            <a:ext cx="7083950" cy="183186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363474" y="244830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4365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39496" y="244889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2752476"/>
            <a:ext cx="501091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Эксперимент 1:</a:t>
            </a: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1 – Рука отсутствует внутри пространства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2 – Рука внутри пространства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3 – Рука двигается в пространстве медленно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4 – Рука резко выходит из пространства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5 – Рука плавно помещается в пространство</a:t>
            </a:r>
          </a:p>
          <a:p>
            <a:pPr indent="337661" algn="just">
              <a:lnSpc>
                <a:spcPct val="150000"/>
              </a:lnSpc>
            </a:pP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700 пакетов в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80126" y="2768610"/>
            <a:ext cx="330784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Эксперимент 2:</a:t>
            </a: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1 – Стояние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2 – Лежание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3 – Сидение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4 – Ходьба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5 – Бег</a:t>
            </a:r>
          </a:p>
          <a:p>
            <a:pPr indent="337661" algn="just">
              <a:lnSpc>
                <a:spcPct val="150000"/>
              </a:lnSpc>
            </a:pP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2500 пакетов в классе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4612" y="1489700"/>
            <a:ext cx="8563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В рамках эксперимента сравнивались 5 архитектур для обучения нейронной сети: </a:t>
            </a:r>
          </a:p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LSTM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CNN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LSTM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CNN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BLSTM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 Были взяты на основе исследовательской части.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715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12826" y="318433"/>
            <a:ext cx="4479798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68559"/>
              </p:ext>
            </p:extLst>
          </p:nvPr>
        </p:nvGraphicFramePr>
        <p:xfrm>
          <a:off x="2784252" y="3635573"/>
          <a:ext cx="441674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4554">
                  <a:extLst>
                    <a:ext uri="{9D8B030D-6E8A-4147-A177-3AD203B41FA5}">
                      <a16:colId xmlns:a16="http://schemas.microsoft.com/office/drawing/2014/main" val="2079848900"/>
                    </a:ext>
                  </a:extLst>
                </a:gridCol>
                <a:gridCol w="2272189">
                  <a:extLst>
                    <a:ext uri="{9D8B030D-6E8A-4147-A177-3AD203B41FA5}">
                      <a16:colId xmlns:a16="http://schemas.microsoft.com/office/drawing/2014/main" val="1817657702"/>
                    </a:ext>
                  </a:extLst>
                </a:gridCol>
              </a:tblGrid>
              <a:tr h="215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Фильтр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Точность </a:t>
                      </a:r>
                      <a:r>
                        <a:rPr lang="en-US" sz="1600" dirty="0" smtClean="0">
                          <a:effectLst/>
                        </a:rPr>
                        <a:t>%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03301512"/>
                  </a:ext>
                </a:extLst>
              </a:tr>
              <a:tr h="296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80,7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20829471"/>
                  </a:ext>
                </a:extLst>
              </a:tr>
              <a:tr h="215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Haar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Haar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87</a:t>
                      </a:r>
                      <a:r>
                        <a:rPr lang="ru-RU" sz="1600" dirty="0" smtClean="0">
                          <a:effectLst/>
                        </a:rPr>
                        <a:t>,6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23137365"/>
                  </a:ext>
                </a:extLst>
              </a:tr>
              <a:tr h="215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sym2 (</a:t>
                      </a:r>
                      <a:r>
                        <a:rPr lang="ru-RU" sz="1600" dirty="0" err="1">
                          <a:effectLst/>
                        </a:rPr>
                        <a:t>Symlets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89</a:t>
                      </a:r>
                      <a:r>
                        <a:rPr lang="ru-RU" sz="1600" dirty="0" smtClean="0">
                          <a:effectLst/>
                        </a:rPr>
                        <a:t>,6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88407176"/>
                  </a:ext>
                </a:extLst>
              </a:tr>
              <a:tr h="215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sym20 (</a:t>
                      </a:r>
                      <a:r>
                        <a:rPr lang="ru-RU" sz="1600">
                          <a:effectLst/>
                        </a:rPr>
                        <a:t>Symlets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89,9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9917226"/>
                  </a:ext>
                </a:extLst>
              </a:tr>
              <a:tr h="215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db1 (</a:t>
                      </a:r>
                      <a:r>
                        <a:rPr lang="ru-RU" sz="1600">
                          <a:effectLst/>
                        </a:rPr>
                        <a:t>Daubechies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90</a:t>
                      </a:r>
                      <a:r>
                        <a:rPr lang="ru-RU" sz="1600" dirty="0" smtClean="0">
                          <a:effectLst/>
                        </a:rPr>
                        <a:t>,</a:t>
                      </a:r>
                      <a:r>
                        <a:rPr lang="en-US" sz="1600" dirty="0" smtClean="0">
                          <a:effectLst/>
                        </a:rPr>
                        <a:t>1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49156981"/>
                  </a:ext>
                </a:extLst>
              </a:tr>
              <a:tr h="215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db</a:t>
                      </a:r>
                      <a:r>
                        <a:rPr lang="ru-RU" sz="1600">
                          <a:effectLst/>
                        </a:rPr>
                        <a:t>38</a:t>
                      </a:r>
                      <a:r>
                        <a:rPr lang="en-US" sz="1600">
                          <a:effectLst/>
                        </a:rPr>
                        <a:t> (</a:t>
                      </a:r>
                      <a:r>
                        <a:rPr lang="ru-RU" sz="1600">
                          <a:effectLst/>
                        </a:rPr>
                        <a:t>Daubechies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90,1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37370566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39496" y="244889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78"/>
          <a:stretch/>
        </p:blipFill>
        <p:spPr bwMode="auto">
          <a:xfrm>
            <a:off x="539496" y="1433816"/>
            <a:ext cx="1834179" cy="15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35" y="1360272"/>
            <a:ext cx="2619851" cy="16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74" y="1360272"/>
            <a:ext cx="2089142" cy="139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3428260" y="3067874"/>
            <a:ext cx="318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фильтров на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LSTM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PC\AppData\Local\Microsoft\Windows\INetCache\Content.MSO\4AB573BE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59" y="198303"/>
            <a:ext cx="5963059" cy="336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C:\Users\PC\AppData\Local\Microsoft\Windows\INetCache\Content.MSO\8CA18C4D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59" y="3567867"/>
            <a:ext cx="5963059" cy="31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2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25170"/>
              </p:ext>
            </p:extLst>
          </p:nvPr>
        </p:nvGraphicFramePr>
        <p:xfrm>
          <a:off x="1603349" y="1254058"/>
          <a:ext cx="6094395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443">
                  <a:extLst>
                    <a:ext uri="{9D8B030D-6E8A-4147-A177-3AD203B41FA5}">
                      <a16:colId xmlns:a16="http://schemas.microsoft.com/office/drawing/2014/main" val="3571763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875851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079628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846258344"/>
                    </a:ext>
                  </a:extLst>
                </a:gridCol>
                <a:gridCol w="760901">
                  <a:extLst>
                    <a:ext uri="{9D8B030D-6E8A-4147-A177-3AD203B41FA5}">
                      <a16:colId xmlns:a16="http://schemas.microsoft.com/office/drawing/2014/main" val="2867383821"/>
                    </a:ext>
                  </a:extLst>
                </a:gridCol>
                <a:gridCol w="665563">
                  <a:extLst>
                    <a:ext uri="{9D8B030D-6E8A-4147-A177-3AD203B41FA5}">
                      <a16:colId xmlns:a16="http://schemas.microsoft.com/office/drawing/2014/main" val="3117386043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743806316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470556043"/>
                    </a:ext>
                  </a:extLst>
                </a:gridCol>
              </a:tblGrid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Модель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5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Время обучения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73496348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LSTM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90,6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354,2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72438898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1D-CNN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</a:t>
                      </a:r>
                      <a:r>
                        <a:rPr lang="ru-RU" sz="1400" dirty="0" smtClean="0">
                          <a:effectLst/>
                        </a:rPr>
                        <a:t>9,8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</a:t>
                      </a:r>
                      <a:r>
                        <a:rPr lang="ru-RU" sz="1400" dirty="0" smtClean="0">
                          <a:effectLst/>
                        </a:rPr>
                        <a:t>9,8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</a:t>
                      </a:r>
                      <a:r>
                        <a:rPr lang="ru-RU" sz="1400" dirty="0" smtClean="0">
                          <a:effectLst/>
                        </a:rPr>
                        <a:t>9,8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714,0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36920015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1D-LSTM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517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89,2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428,8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54113593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2D-CNN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96,8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98,1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98,4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50,7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88,8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2718,02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79932499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464,7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63436546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1261"/>
              </p:ext>
            </p:extLst>
          </p:nvPr>
        </p:nvGraphicFramePr>
        <p:xfrm>
          <a:off x="1603349" y="4007012"/>
          <a:ext cx="6094395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593">
                  <a:extLst>
                    <a:ext uri="{9D8B030D-6E8A-4147-A177-3AD203B41FA5}">
                      <a16:colId xmlns:a16="http://schemas.microsoft.com/office/drawing/2014/main" val="804170209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1086967076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42858089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88330317"/>
                    </a:ext>
                  </a:extLst>
                </a:gridCol>
                <a:gridCol w="691749">
                  <a:extLst>
                    <a:ext uri="{9D8B030D-6E8A-4147-A177-3AD203B41FA5}">
                      <a16:colId xmlns:a16="http://schemas.microsoft.com/office/drawing/2014/main" val="3844526385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901529135"/>
                    </a:ext>
                  </a:extLst>
                </a:gridCol>
                <a:gridCol w="789579">
                  <a:extLst>
                    <a:ext uri="{9D8B030D-6E8A-4147-A177-3AD203B41FA5}">
                      <a16:colId xmlns:a16="http://schemas.microsoft.com/office/drawing/2014/main" val="873386789"/>
                    </a:ext>
                  </a:extLst>
                </a:gridCol>
                <a:gridCol w="962978">
                  <a:extLst>
                    <a:ext uri="{9D8B030D-6E8A-4147-A177-3AD203B41FA5}">
                      <a16:colId xmlns:a16="http://schemas.microsoft.com/office/drawing/2014/main" val="109510499"/>
                    </a:ext>
                  </a:extLst>
                </a:gridCol>
              </a:tblGrid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Модель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Время</a:t>
                      </a:r>
                      <a:r>
                        <a:rPr lang="ru-RU" sz="1400" baseline="0" dirty="0" smtClean="0">
                          <a:effectLst/>
                        </a:rPr>
                        <a:t> обучения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94768954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98,2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54,2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90,04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726,66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97259292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1D-CNN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99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90,67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800,68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81407633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1D-LSTM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99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99</a:t>
                      </a:r>
                      <a:r>
                        <a:rPr lang="ru-RU" sz="1400" dirty="0" smtClean="0">
                          <a:effectLst/>
                        </a:rPr>
                        <a:t>,</a:t>
                      </a:r>
                      <a:r>
                        <a:rPr lang="en-US" sz="1400" dirty="0" smtClean="0">
                          <a:effectLst/>
                        </a:rPr>
                        <a:t>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54,1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90,67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689,5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00945289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2D-CNN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53,5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90,80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397,91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84703224"/>
                  </a:ext>
                </a:extLst>
              </a:tr>
              <a:tr h="245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BLSTM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99,5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99,4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89,92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713,13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456065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464058" y="175656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73000" y="809504"/>
            <a:ext cx="2619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Амплитуды,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14204" y="3581398"/>
            <a:ext cx="2072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Фазы,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endParaRPr lang="ru-RU" sz="16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0FF67A8-5316-4120-AC6A-2FE4FB46CB27}"/>
              </a:ext>
            </a:extLst>
          </p:cNvPr>
          <p:cNvSpPr txBox="1">
            <a:spLocks/>
          </p:cNvSpPr>
          <p:nvPr/>
        </p:nvSpPr>
        <p:spPr>
          <a:xfrm>
            <a:off x="539496" y="244889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6330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864</Words>
  <Application>Microsoft Office PowerPoint</Application>
  <PresentationFormat>Экран (4:3)</PresentationFormat>
  <Paragraphs>308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Times New Roman</vt:lpstr>
      <vt:lpstr>Тема Office</vt:lpstr>
      <vt:lpstr>Бакалаврская работа на тему:  «Распознавание человеческой активности на основе канальных матриц и методов искусственного интеллекта»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дипломчик</dc:title>
  <dc:creator>PC</dc:creator>
  <cp:lastModifiedBy>PC</cp:lastModifiedBy>
  <cp:revision>59</cp:revision>
  <dcterms:created xsi:type="dcterms:W3CDTF">2024-05-17T19:05:06Z</dcterms:created>
  <dcterms:modified xsi:type="dcterms:W3CDTF">2024-07-08T23:28:32Z</dcterms:modified>
</cp:coreProperties>
</file>