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2"/>
  </p:notesMasterIdLst>
  <p:sldIdLst>
    <p:sldId id="256" r:id="rId3"/>
    <p:sldId id="257" r:id="rId4"/>
    <p:sldId id="263" r:id="rId5"/>
    <p:sldId id="264" r:id="rId6"/>
    <p:sldId id="265" r:id="rId7"/>
    <p:sldId id="268" r:id="rId8"/>
    <p:sldId id="266" r:id="rId9"/>
    <p:sldId id="267" r:id="rId10"/>
    <p:sldId id="258"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snapToGrid="0">
      <p:cViewPr varScale="1">
        <p:scale>
          <a:sx n="108" d="100"/>
          <a:sy n="108" d="100"/>
        </p:scale>
        <p:origin x="734" y="77"/>
      </p:cViewPr>
      <p:guideLst>
        <p:guide orient="horz" pos="1620"/>
        <p:guide pos="2880"/>
      </p:guideLst>
    </p:cSldViewPr>
  </p:slideViewPr>
  <p:outlineViewPr>
    <p:cViewPr>
      <p:scale>
        <a:sx n="33" d="100"/>
        <a:sy n="33" d="100"/>
      </p:scale>
      <p:origin x="0" y="11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715642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83cdf01c3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7" name="Google Shape;127;g983cdf01c3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83cdf01c3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5" name="Google Shape;135;g983cdf01c3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83cdf01c3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5" name="Google Shape;135;g983cdf01c3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83cdf01c3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5" name="Google Shape;135;g983cdf01c3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020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83cdf01c3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5" name="Google Shape;135;g983cdf01c3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524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83cdf01c3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5" name="Google Shape;135;g983cdf01c3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049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83cdf01c3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5" name="Google Shape;135;g983cdf01c3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8416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83cdf01c3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5" name="Google Shape;135;g983cdf01c3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580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983cdf01c3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3" name="Google Shape;143;g983cdf01c3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dirty="0"/>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dirty="0"/>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dirty="0"/>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ivam.adlakha10@g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subTitle" idx="1"/>
          </p:nvPr>
        </p:nvSpPr>
        <p:spPr>
          <a:xfrm>
            <a:off x="1066800" y="999068"/>
            <a:ext cx="6858000" cy="482600"/>
          </a:xfrm>
          <a:prstGeom prst="rect">
            <a:avLst/>
          </a:prstGeom>
          <a:noFill/>
          <a:ln>
            <a:noFill/>
          </a:ln>
        </p:spPr>
        <p:txBody>
          <a:bodyPr spcFirstLastPara="1" wrap="square" lIns="68575" tIns="34275" rIns="68575" bIns="34275" anchor="t" anchorCtr="0">
            <a:noAutofit/>
          </a:bodyPr>
          <a:lstStyle/>
          <a:p>
            <a:pPr marL="0" lvl="0" indent="0" algn="l" rtl="0">
              <a:lnSpc>
                <a:spcPct val="70000"/>
              </a:lnSpc>
              <a:spcBef>
                <a:spcPts val="0"/>
              </a:spcBef>
              <a:spcAft>
                <a:spcPts val="0"/>
              </a:spcAft>
              <a:buClr>
                <a:schemeClr val="dk1"/>
              </a:buClr>
              <a:buSzPts val="1400"/>
              <a:buNone/>
            </a:pPr>
            <a:r>
              <a:rPr lang="en" sz="1400" b="1" u="sng" dirty="0"/>
              <a:t>     </a:t>
            </a:r>
            <a:endParaRPr sz="1100" dirty="0"/>
          </a:p>
          <a:p>
            <a:pPr marL="0" lvl="0" indent="0" algn="l" rtl="0">
              <a:lnSpc>
                <a:spcPct val="70000"/>
              </a:lnSpc>
              <a:spcBef>
                <a:spcPts val="800"/>
              </a:spcBef>
              <a:spcAft>
                <a:spcPts val="0"/>
              </a:spcAft>
              <a:buClr>
                <a:schemeClr val="dk1"/>
              </a:buClr>
              <a:buSzPts val="1400"/>
              <a:buNone/>
            </a:pPr>
            <a:r>
              <a:rPr lang="en" b="1" dirty="0"/>
              <a:t>    </a:t>
            </a:r>
            <a:r>
              <a:rPr lang="en" b="1" u="sng" dirty="0"/>
              <a:t>Team Details</a:t>
            </a:r>
            <a:endParaRPr b="1" u="sng" dirty="0"/>
          </a:p>
        </p:txBody>
      </p:sp>
      <p:sp>
        <p:nvSpPr>
          <p:cNvPr id="130" name="Google Shape;130;p25"/>
          <p:cNvSpPr txBox="1"/>
          <p:nvPr/>
        </p:nvSpPr>
        <p:spPr>
          <a:xfrm>
            <a:off x="889833" y="1553632"/>
            <a:ext cx="7373516" cy="2887737"/>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 sz="1400" b="1" i="0" u="none" strike="noStrike" cap="none" dirty="0">
                <a:solidFill>
                  <a:schemeClr val="dk1"/>
                </a:solidFill>
                <a:latin typeface="Calibri"/>
                <a:ea typeface="Calibri"/>
                <a:cs typeface="Calibri"/>
                <a:sym typeface="Calibri"/>
              </a:rPr>
              <a:t>Team Name: Code Squad</a:t>
            </a:r>
            <a:endParaRPr sz="1100" b="0" i="0" u="none" strike="noStrike" cap="none" dirty="0">
              <a:solidFill>
                <a:srgbClr val="000000"/>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400"/>
              <a:buFont typeface="Arial"/>
              <a:buNone/>
            </a:pPr>
            <a:r>
              <a:rPr lang="en" sz="1400" b="1" i="0" u="none" strike="noStrike" cap="none" dirty="0">
                <a:solidFill>
                  <a:schemeClr val="dk1"/>
                </a:solidFill>
                <a:latin typeface="Calibri"/>
                <a:ea typeface="Calibri"/>
                <a:cs typeface="Calibri"/>
                <a:sym typeface="Calibri"/>
              </a:rPr>
              <a:t>Team Leader name: SHIVAM ADLAKHA</a:t>
            </a:r>
            <a:endParaRPr sz="1100" b="0" i="0" u="none" strike="noStrike" cap="none" dirty="0">
              <a:solidFill>
                <a:srgbClr val="000000"/>
              </a:solidFill>
              <a:latin typeface="Arial"/>
              <a:ea typeface="Arial"/>
              <a:cs typeface="Arial"/>
              <a:sym typeface="Arial"/>
            </a:endParaRPr>
          </a:p>
          <a:p>
            <a:pPr marL="0" marR="0" lvl="0" indent="0" algn="l" rtl="0">
              <a:lnSpc>
                <a:spcPct val="90000"/>
              </a:lnSpc>
              <a:spcBef>
                <a:spcPts val="800"/>
              </a:spcBef>
              <a:spcAft>
                <a:spcPts val="0"/>
              </a:spcAft>
              <a:buClr>
                <a:schemeClr val="dk1"/>
              </a:buClr>
              <a:buSzPts val="1400"/>
              <a:buFont typeface="Arial"/>
              <a:buNone/>
            </a:pPr>
            <a:r>
              <a:rPr lang="en" sz="1400" b="1" i="0" u="none" strike="noStrike" cap="none" dirty="0">
                <a:solidFill>
                  <a:schemeClr val="dk1"/>
                </a:solidFill>
                <a:latin typeface="Calibri"/>
                <a:ea typeface="Calibri"/>
                <a:cs typeface="Calibri"/>
                <a:sym typeface="Calibri"/>
              </a:rPr>
              <a:t>Team Leader email: </a:t>
            </a:r>
            <a:r>
              <a:rPr lang="en" sz="1400" b="1" i="0" u="none" strike="noStrike" cap="none" dirty="0">
                <a:solidFill>
                  <a:schemeClr val="dk1"/>
                </a:solidFill>
                <a:latin typeface="Calibri"/>
                <a:ea typeface="Calibri"/>
                <a:cs typeface="Calibri"/>
                <a:sym typeface="Calibri"/>
                <a:hlinkClick r:id="rId3"/>
              </a:rPr>
              <a:t>shivam.adlakha10@gmail.com</a:t>
            </a:r>
            <a:endParaRPr lang="en" sz="1400" b="1" i="0" u="none" strike="noStrike" cap="none" dirty="0">
              <a:solidFill>
                <a:schemeClr val="dk1"/>
              </a:solidFill>
              <a:latin typeface="Calibri"/>
              <a:ea typeface="Calibri"/>
              <a:cs typeface="Calibri"/>
              <a:sym typeface="Calibri"/>
            </a:endParaRPr>
          </a:p>
          <a:p>
            <a:pPr lvl="0">
              <a:lnSpc>
                <a:spcPct val="90000"/>
              </a:lnSpc>
              <a:spcBef>
                <a:spcPts val="800"/>
              </a:spcBef>
              <a:buClr>
                <a:schemeClr val="dk1"/>
              </a:buClr>
              <a:buSzPts val="1400"/>
            </a:pPr>
            <a:r>
              <a:rPr lang="en" b="1" dirty="0">
                <a:solidFill>
                  <a:schemeClr val="dk1"/>
                </a:solidFill>
                <a:latin typeface="Calibri"/>
                <a:ea typeface="Calibri"/>
                <a:cs typeface="Calibri"/>
                <a:sym typeface="Calibri"/>
              </a:rPr>
              <a:t>Team Leader phone number: +919999275514</a:t>
            </a:r>
            <a:endParaRPr b="0" i="0" u="none" strike="noStrike" cap="none" dirty="0">
              <a:solidFill>
                <a:srgbClr val="000000"/>
              </a:solidFill>
              <a:sym typeface="Arial"/>
            </a:endParaRPr>
          </a:p>
          <a:p>
            <a:pPr marL="0" marR="0" lvl="0" indent="0" algn="l" rtl="0">
              <a:lnSpc>
                <a:spcPct val="90000"/>
              </a:lnSpc>
              <a:spcBef>
                <a:spcPts val="800"/>
              </a:spcBef>
              <a:spcAft>
                <a:spcPts val="0"/>
              </a:spcAft>
              <a:buClr>
                <a:schemeClr val="dk1"/>
              </a:buClr>
              <a:buSzPts val="1400"/>
              <a:buFont typeface="Arial"/>
              <a:buNone/>
            </a:pPr>
            <a:r>
              <a:rPr lang="en" sz="1400" b="1" i="0" u="none" strike="noStrike" cap="none" dirty="0">
                <a:solidFill>
                  <a:schemeClr val="dk1"/>
                </a:solidFill>
                <a:latin typeface="Calibri"/>
                <a:ea typeface="Calibri"/>
                <a:cs typeface="Calibri"/>
                <a:sym typeface="Calibri"/>
              </a:rPr>
              <a:t>Team members name: KUNAL GUPTA, ASHISH GOEL, SHUBHAM GUPTA</a:t>
            </a:r>
            <a:endParaRPr sz="1400" b="1" i="0" u="none" strike="noStrike" cap="none" dirty="0">
              <a:solidFill>
                <a:schemeClr val="dk1"/>
              </a:solidFill>
              <a:latin typeface="Calibri"/>
              <a:ea typeface="Calibri"/>
              <a:cs typeface="Calibri"/>
              <a:sym typeface="Calibri"/>
            </a:endParaRPr>
          </a:p>
        </p:txBody>
      </p:sp>
      <p:sp>
        <p:nvSpPr>
          <p:cNvPr id="131" name="Google Shape;131;p25"/>
          <p:cNvSpPr txBox="1"/>
          <p:nvPr/>
        </p:nvSpPr>
        <p:spPr>
          <a:xfrm>
            <a:off x="1181100" y="596896"/>
            <a:ext cx="6858000" cy="4826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 sz="1800" b="1" i="0" u="none" strike="noStrike" cap="none" dirty="0">
                <a:solidFill>
                  <a:schemeClr val="dk1"/>
                </a:solidFill>
                <a:latin typeface="Calibri"/>
                <a:ea typeface="Calibri"/>
                <a:cs typeface="Calibri"/>
                <a:sym typeface="Calibri"/>
              </a:rPr>
              <a:t>Lost Votes Challenge (</a:t>
            </a:r>
            <a:r>
              <a:rPr lang="en" sz="1800" b="1" dirty="0">
                <a:solidFill>
                  <a:schemeClr val="dk1"/>
                </a:solidFill>
                <a:latin typeface="Calibri"/>
                <a:ea typeface="Calibri"/>
                <a:cs typeface="Calibri"/>
                <a:sym typeface="Calibri"/>
              </a:rPr>
              <a:t>Prototype Submission Round</a:t>
            </a:r>
            <a:r>
              <a:rPr lang="en" sz="1800" b="1" i="0" u="none" strike="noStrike" cap="none" dirty="0">
                <a:solidFill>
                  <a:schemeClr val="dk1"/>
                </a:solidFill>
                <a:latin typeface="Calibri"/>
                <a:ea typeface="Calibri"/>
                <a:cs typeface="Calibri"/>
                <a:sym typeface="Calibri"/>
              </a:rPr>
              <a:t>)</a:t>
            </a:r>
            <a:endParaRPr sz="1800" b="1" i="0" u="none" strike="noStrike" cap="none" dirty="0">
              <a:solidFill>
                <a:schemeClr val="dk1"/>
              </a:solidFill>
              <a:latin typeface="Calibri"/>
              <a:ea typeface="Calibri"/>
              <a:cs typeface="Calibri"/>
              <a:sym typeface="Calibri"/>
            </a:endParaRPr>
          </a:p>
        </p:txBody>
      </p:sp>
      <p:pic>
        <p:nvPicPr>
          <p:cNvPr id="132" name="Google Shape;132;p25"/>
          <p:cNvPicPr preferRelativeResize="0"/>
          <p:nvPr/>
        </p:nvPicPr>
        <p:blipFill>
          <a:blip r:embed="rId4">
            <a:alphaModFix/>
          </a:blip>
          <a:stretch>
            <a:fillRect/>
          </a:stretch>
        </p:blipFill>
        <p:spPr>
          <a:xfrm>
            <a:off x="7630950" y="182700"/>
            <a:ext cx="1264799" cy="15739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subTitle" idx="1"/>
          </p:nvPr>
        </p:nvSpPr>
        <p:spPr>
          <a:xfrm>
            <a:off x="1066800" y="999068"/>
            <a:ext cx="6858000" cy="482600"/>
          </a:xfrm>
          <a:prstGeom prst="rect">
            <a:avLst/>
          </a:prstGeom>
          <a:noFill/>
          <a:ln>
            <a:noFill/>
          </a:ln>
        </p:spPr>
        <p:txBody>
          <a:bodyPr spcFirstLastPara="1" wrap="square" lIns="68575" tIns="34275" rIns="68575" bIns="34275" anchor="t" anchorCtr="0">
            <a:noAutofit/>
          </a:bodyPr>
          <a:lstStyle/>
          <a:p>
            <a:pPr marL="0" lvl="0" indent="0" algn="l" rtl="0">
              <a:lnSpc>
                <a:spcPct val="70000"/>
              </a:lnSpc>
              <a:spcBef>
                <a:spcPts val="0"/>
              </a:spcBef>
              <a:spcAft>
                <a:spcPts val="0"/>
              </a:spcAft>
              <a:buClr>
                <a:schemeClr val="dk1"/>
              </a:buClr>
              <a:buSzPts val="1400"/>
              <a:buNone/>
            </a:pPr>
            <a:r>
              <a:rPr lang="en" sz="1400" b="1" u="sng" dirty="0"/>
              <a:t>     </a:t>
            </a:r>
            <a:endParaRPr sz="1100" dirty="0"/>
          </a:p>
          <a:p>
            <a:pPr marL="0" lvl="0" indent="0" algn="l" rtl="0">
              <a:lnSpc>
                <a:spcPct val="70000"/>
              </a:lnSpc>
              <a:spcBef>
                <a:spcPts val="800"/>
              </a:spcBef>
              <a:spcAft>
                <a:spcPts val="0"/>
              </a:spcAft>
              <a:buClr>
                <a:schemeClr val="dk1"/>
              </a:buClr>
              <a:buSzPts val="1400"/>
              <a:buNone/>
            </a:pPr>
            <a:r>
              <a:rPr lang="en" sz="1400" b="1" dirty="0"/>
              <a:t>    </a:t>
            </a:r>
            <a:r>
              <a:rPr lang="en" sz="1400" b="1" u="sng" dirty="0"/>
              <a:t>Detailed description of the project:</a:t>
            </a:r>
            <a:endParaRPr sz="1400" b="1" u="sng" dirty="0"/>
          </a:p>
        </p:txBody>
      </p:sp>
      <p:sp>
        <p:nvSpPr>
          <p:cNvPr id="138" name="Google Shape;138;p26"/>
          <p:cNvSpPr txBox="1"/>
          <p:nvPr/>
        </p:nvSpPr>
        <p:spPr>
          <a:xfrm>
            <a:off x="401216" y="1553634"/>
            <a:ext cx="7714084" cy="2990374"/>
          </a:xfrm>
          <a:prstGeom prst="rect">
            <a:avLst/>
          </a:prstGeom>
          <a:noFill/>
          <a:ln>
            <a:noFill/>
          </a:ln>
        </p:spPr>
        <p:txBody>
          <a:bodyPr spcFirstLastPara="1" wrap="square" lIns="68575" tIns="34275" rIns="68575" bIns="34275" anchor="t" anchorCtr="0">
            <a:noAutofit/>
          </a:bodyPr>
          <a:lstStyle/>
          <a:p>
            <a:endParaRPr lang="en-GB" dirty="0"/>
          </a:p>
          <a:p>
            <a:r>
              <a:rPr lang="en-GB" sz="1800" b="1" dirty="0"/>
              <a:t>CONTACT-LESS ANYWHERE VOTING SYSTEM  </a:t>
            </a:r>
          </a:p>
          <a:p>
            <a:endParaRPr lang="en-GB" dirty="0"/>
          </a:p>
          <a:p>
            <a:r>
              <a:rPr lang="en-GB" dirty="0"/>
              <a:t>This Voting System is a Based on a </a:t>
            </a:r>
            <a:r>
              <a:rPr lang="en-GB" b="1" dirty="0"/>
              <a:t>Zero Human-Human Contact  &amp; ANYWHERE Voting </a:t>
            </a:r>
            <a:r>
              <a:rPr lang="en-GB" dirty="0"/>
              <a:t>technology that can avoid the human interaction and any person can vote on their convenience with and without going to the polling booth physically. </a:t>
            </a:r>
          </a:p>
          <a:p>
            <a:endParaRPr lang="en-GB" dirty="0"/>
          </a:p>
          <a:p>
            <a:r>
              <a:rPr lang="en-GB" dirty="0"/>
              <a:t>The objective of this project is to build a Voting system in pursuit of the ongoing Pandemic and down falling vote percentages, that allow user to cast their votes without any human interaction.</a:t>
            </a:r>
          </a:p>
          <a:p>
            <a:endParaRPr lang="en-GB" dirty="0"/>
          </a:p>
          <a:p>
            <a:r>
              <a:rPr lang="en-GB" dirty="0"/>
              <a:t> </a:t>
            </a:r>
            <a:endParaRPr sz="1400" b="1" i="0" u="none" strike="noStrike" cap="none" dirty="0">
              <a:solidFill>
                <a:schemeClr val="dk1"/>
              </a:solidFill>
              <a:latin typeface="Calibri"/>
              <a:ea typeface="Calibri"/>
              <a:cs typeface="Calibri"/>
              <a:sym typeface="Calibri"/>
            </a:endParaRPr>
          </a:p>
        </p:txBody>
      </p:sp>
      <p:sp>
        <p:nvSpPr>
          <p:cNvPr id="139" name="Google Shape;139;p26"/>
          <p:cNvSpPr txBox="1"/>
          <p:nvPr/>
        </p:nvSpPr>
        <p:spPr>
          <a:xfrm>
            <a:off x="1181100" y="596896"/>
            <a:ext cx="6858000" cy="4826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 sz="1800" b="1" i="0" u="none" strike="noStrike" cap="none">
                <a:solidFill>
                  <a:schemeClr val="dk1"/>
                </a:solidFill>
                <a:latin typeface="Calibri"/>
                <a:ea typeface="Calibri"/>
                <a:cs typeface="Calibri"/>
                <a:sym typeface="Calibri"/>
              </a:rPr>
              <a:t>Lost Votes Challenge</a:t>
            </a:r>
            <a:endParaRPr sz="1800" b="1"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p:txBody>
      </p:sp>
      <p:pic>
        <p:nvPicPr>
          <p:cNvPr id="140" name="Google Shape;140;p26"/>
          <p:cNvPicPr preferRelativeResize="0"/>
          <p:nvPr/>
        </p:nvPicPr>
        <p:blipFill>
          <a:blip r:embed="rId3">
            <a:alphaModFix/>
          </a:blip>
          <a:stretch>
            <a:fillRect/>
          </a:stretch>
        </p:blipFill>
        <p:spPr>
          <a:xfrm>
            <a:off x="7630950" y="182700"/>
            <a:ext cx="1264799" cy="15739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subTitle" idx="1"/>
          </p:nvPr>
        </p:nvSpPr>
        <p:spPr>
          <a:xfrm>
            <a:off x="1066800" y="999068"/>
            <a:ext cx="6858000" cy="482600"/>
          </a:xfrm>
          <a:prstGeom prst="rect">
            <a:avLst/>
          </a:prstGeom>
          <a:noFill/>
          <a:ln>
            <a:noFill/>
          </a:ln>
        </p:spPr>
        <p:txBody>
          <a:bodyPr spcFirstLastPara="1" wrap="square" lIns="68575" tIns="34275" rIns="68575" bIns="34275" anchor="t" anchorCtr="0">
            <a:noAutofit/>
          </a:bodyPr>
          <a:lstStyle/>
          <a:p>
            <a:pPr marL="0" lvl="0" indent="0" algn="l" rtl="0">
              <a:lnSpc>
                <a:spcPct val="70000"/>
              </a:lnSpc>
              <a:spcBef>
                <a:spcPts val="0"/>
              </a:spcBef>
              <a:spcAft>
                <a:spcPts val="0"/>
              </a:spcAft>
              <a:buClr>
                <a:schemeClr val="dk1"/>
              </a:buClr>
              <a:buSzPts val="1400"/>
              <a:buNone/>
            </a:pPr>
            <a:r>
              <a:rPr lang="en" sz="1400" b="1" u="sng" dirty="0"/>
              <a:t>     </a:t>
            </a:r>
            <a:endParaRPr sz="1100" dirty="0"/>
          </a:p>
          <a:p>
            <a:pPr marL="0" lvl="0" indent="0" algn="l" rtl="0">
              <a:lnSpc>
                <a:spcPct val="70000"/>
              </a:lnSpc>
              <a:spcBef>
                <a:spcPts val="800"/>
              </a:spcBef>
              <a:spcAft>
                <a:spcPts val="0"/>
              </a:spcAft>
              <a:buClr>
                <a:schemeClr val="dk1"/>
              </a:buClr>
              <a:buSzPts val="1400"/>
              <a:buNone/>
            </a:pPr>
            <a:r>
              <a:rPr lang="en" sz="1400" b="1" dirty="0"/>
              <a:t>    </a:t>
            </a:r>
            <a:r>
              <a:rPr lang="en" sz="1400" b="1" u="sng" dirty="0"/>
              <a:t>Description of different functionalities:</a:t>
            </a:r>
            <a:endParaRPr sz="1400" b="1" u="sng" dirty="0"/>
          </a:p>
        </p:txBody>
      </p:sp>
      <p:sp>
        <p:nvSpPr>
          <p:cNvPr id="138" name="Google Shape;138;p26"/>
          <p:cNvSpPr txBox="1"/>
          <p:nvPr/>
        </p:nvSpPr>
        <p:spPr>
          <a:xfrm>
            <a:off x="401216" y="1553634"/>
            <a:ext cx="7714084" cy="2990374"/>
          </a:xfrm>
          <a:prstGeom prst="rect">
            <a:avLst/>
          </a:prstGeom>
          <a:noFill/>
          <a:ln>
            <a:noFill/>
          </a:ln>
        </p:spPr>
        <p:txBody>
          <a:bodyPr spcFirstLastPara="1" wrap="square" lIns="68575" tIns="34275" rIns="68575" bIns="34275" anchor="t" anchorCtr="0">
            <a:noAutofit/>
          </a:bodyPr>
          <a:lstStyle/>
          <a:p>
            <a:endParaRPr lang="en-GB" b="1" dirty="0"/>
          </a:p>
          <a:p>
            <a:r>
              <a:rPr lang="en-IN" b="1" dirty="0"/>
              <a:t> </a:t>
            </a:r>
            <a:r>
              <a:rPr lang="en-IN" sz="1800" b="1" dirty="0"/>
              <a:t>Casting Of Vote</a:t>
            </a:r>
          </a:p>
          <a:p>
            <a:endParaRPr lang="en-GB" dirty="0"/>
          </a:p>
          <a:p>
            <a:r>
              <a:rPr lang="en-GB" dirty="0"/>
              <a:t>The system will ask whether the person want to cast a vote or not. Based on the choice of the person the following will take place</a:t>
            </a:r>
          </a:p>
          <a:p>
            <a:endParaRPr lang="en-GB" dirty="0"/>
          </a:p>
          <a:p>
            <a:pPr marL="285750" lvl="8" indent="-285750">
              <a:buFont typeface="Arial" panose="020B0604020202020204" pitchFamily="34" charset="0"/>
              <a:buChar char="•"/>
            </a:pPr>
            <a:r>
              <a:rPr lang="en-GB" dirty="0"/>
              <a:t>If person agrees to cast the vote he will be taken to next steps.</a:t>
            </a:r>
          </a:p>
          <a:p>
            <a:pPr marL="285750" lvl="8" indent="-285750">
              <a:buFont typeface="Arial" panose="020B0604020202020204" pitchFamily="34" charset="0"/>
              <a:buChar char="•"/>
            </a:pPr>
            <a:r>
              <a:rPr lang="en-GB" dirty="0"/>
              <a:t>If person disagrees he will be exited from the system. </a:t>
            </a:r>
          </a:p>
          <a:p>
            <a:r>
              <a:rPr lang="en-GB" dirty="0"/>
              <a:t> </a:t>
            </a:r>
            <a:endParaRPr sz="1400" b="1" i="0" u="none" strike="noStrike" cap="none" dirty="0">
              <a:solidFill>
                <a:schemeClr val="dk1"/>
              </a:solidFill>
              <a:latin typeface="Calibri"/>
              <a:ea typeface="Calibri"/>
              <a:cs typeface="Calibri"/>
              <a:sym typeface="Calibri"/>
            </a:endParaRPr>
          </a:p>
        </p:txBody>
      </p:sp>
      <p:sp>
        <p:nvSpPr>
          <p:cNvPr id="139" name="Google Shape;139;p26"/>
          <p:cNvSpPr txBox="1"/>
          <p:nvPr/>
        </p:nvSpPr>
        <p:spPr>
          <a:xfrm>
            <a:off x="1181100" y="596896"/>
            <a:ext cx="6858000" cy="4826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 sz="1800" b="1" i="0" u="none" strike="noStrike" cap="none">
                <a:solidFill>
                  <a:schemeClr val="dk1"/>
                </a:solidFill>
                <a:latin typeface="Calibri"/>
                <a:ea typeface="Calibri"/>
                <a:cs typeface="Calibri"/>
                <a:sym typeface="Calibri"/>
              </a:rPr>
              <a:t>Lost Votes Challenge</a:t>
            </a:r>
            <a:endParaRPr sz="1800" b="1"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p:txBody>
      </p:sp>
      <p:pic>
        <p:nvPicPr>
          <p:cNvPr id="140" name="Google Shape;140;p26"/>
          <p:cNvPicPr preferRelativeResize="0"/>
          <p:nvPr/>
        </p:nvPicPr>
        <p:blipFill>
          <a:blip r:embed="rId3">
            <a:alphaModFix/>
          </a:blip>
          <a:stretch>
            <a:fillRect/>
          </a:stretch>
        </p:blipFill>
        <p:spPr>
          <a:xfrm>
            <a:off x="7630950" y="182700"/>
            <a:ext cx="1264799" cy="1573971"/>
          </a:xfrm>
          <a:prstGeom prst="rect">
            <a:avLst/>
          </a:prstGeom>
          <a:noFill/>
          <a:ln>
            <a:noFill/>
          </a:ln>
        </p:spPr>
      </p:pic>
    </p:spTree>
    <p:extLst>
      <p:ext uri="{BB962C8B-B14F-4D97-AF65-F5344CB8AC3E}">
        <p14:creationId xmlns:p14="http://schemas.microsoft.com/office/powerpoint/2010/main" val="209004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subTitle" idx="1"/>
          </p:nvPr>
        </p:nvSpPr>
        <p:spPr>
          <a:xfrm>
            <a:off x="1066800" y="999068"/>
            <a:ext cx="6858000" cy="482600"/>
          </a:xfrm>
          <a:prstGeom prst="rect">
            <a:avLst/>
          </a:prstGeom>
          <a:noFill/>
          <a:ln>
            <a:noFill/>
          </a:ln>
        </p:spPr>
        <p:txBody>
          <a:bodyPr spcFirstLastPara="1" wrap="square" lIns="68575" tIns="34275" rIns="68575" bIns="34275" anchor="t" anchorCtr="0">
            <a:noAutofit/>
          </a:bodyPr>
          <a:lstStyle/>
          <a:p>
            <a:pPr marL="0" lvl="0" indent="0" algn="l" rtl="0">
              <a:lnSpc>
                <a:spcPct val="70000"/>
              </a:lnSpc>
              <a:spcBef>
                <a:spcPts val="0"/>
              </a:spcBef>
              <a:spcAft>
                <a:spcPts val="0"/>
              </a:spcAft>
              <a:buClr>
                <a:schemeClr val="dk1"/>
              </a:buClr>
              <a:buSzPts val="1400"/>
              <a:buNone/>
            </a:pPr>
            <a:r>
              <a:rPr lang="en" sz="1400" b="1" u="sng" dirty="0"/>
              <a:t>     </a:t>
            </a:r>
            <a:endParaRPr sz="1100" dirty="0"/>
          </a:p>
          <a:p>
            <a:pPr marL="0" lvl="0" indent="0" algn="l" rtl="0">
              <a:lnSpc>
                <a:spcPct val="70000"/>
              </a:lnSpc>
              <a:spcBef>
                <a:spcPts val="800"/>
              </a:spcBef>
              <a:spcAft>
                <a:spcPts val="0"/>
              </a:spcAft>
              <a:buClr>
                <a:schemeClr val="dk1"/>
              </a:buClr>
              <a:buSzPts val="1400"/>
              <a:buNone/>
            </a:pPr>
            <a:r>
              <a:rPr lang="en" sz="1400" b="1" dirty="0"/>
              <a:t>    </a:t>
            </a:r>
            <a:r>
              <a:rPr lang="en" sz="1400" b="1" u="sng" dirty="0"/>
              <a:t>Description of different functionalities:</a:t>
            </a:r>
            <a:endParaRPr sz="1400" b="1" u="sng" dirty="0"/>
          </a:p>
        </p:txBody>
      </p:sp>
      <p:sp>
        <p:nvSpPr>
          <p:cNvPr id="138" name="Google Shape;138;p26"/>
          <p:cNvSpPr txBox="1"/>
          <p:nvPr/>
        </p:nvSpPr>
        <p:spPr>
          <a:xfrm>
            <a:off x="401216" y="1553634"/>
            <a:ext cx="7714084" cy="2990374"/>
          </a:xfrm>
          <a:prstGeom prst="rect">
            <a:avLst/>
          </a:prstGeom>
          <a:noFill/>
          <a:ln>
            <a:noFill/>
          </a:ln>
        </p:spPr>
        <p:txBody>
          <a:bodyPr spcFirstLastPara="1" wrap="square" lIns="68575" tIns="34275" rIns="68575" bIns="34275" anchor="t" anchorCtr="0">
            <a:noAutofit/>
          </a:bodyPr>
          <a:lstStyle/>
          <a:p>
            <a:endParaRPr lang="en-GB" b="1" dirty="0"/>
          </a:p>
          <a:p>
            <a:r>
              <a:rPr lang="en-IN" b="1" dirty="0"/>
              <a:t> </a:t>
            </a:r>
            <a:r>
              <a:rPr lang="en-IN" sz="1800" b="1" dirty="0"/>
              <a:t>Remote Voting</a:t>
            </a:r>
          </a:p>
          <a:p>
            <a:endParaRPr lang="en-GB" dirty="0"/>
          </a:p>
          <a:p>
            <a:r>
              <a:rPr lang="en-GB" dirty="0"/>
              <a:t>The system will ask whether the person want to cast a vote at the polling booth or not.</a:t>
            </a:r>
          </a:p>
          <a:p>
            <a:endParaRPr lang="en-GB" dirty="0"/>
          </a:p>
          <a:p>
            <a:pPr marL="285750" lvl="8" indent="-285750">
              <a:buFont typeface="Arial" panose="020B0604020202020204" pitchFamily="34" charset="0"/>
              <a:buChar char="•"/>
            </a:pPr>
            <a:r>
              <a:rPr lang="en-GB" dirty="0"/>
              <a:t>If person selects to vote at polling booth then camera enabled PC setup at polling centre will be used and the voter id card is scanned.</a:t>
            </a:r>
          </a:p>
          <a:p>
            <a:pPr marL="285750" lvl="8" indent="-285750">
              <a:buFont typeface="Arial" panose="020B0604020202020204" pitchFamily="34" charset="0"/>
              <a:buChar char="•"/>
            </a:pPr>
            <a:r>
              <a:rPr lang="en-GB" dirty="0"/>
              <a:t>If person is not present in its city during the voting he can vote using the remote voting. </a:t>
            </a:r>
          </a:p>
          <a:p>
            <a:r>
              <a:rPr lang="en-GB" dirty="0"/>
              <a:t> </a:t>
            </a:r>
            <a:endParaRPr sz="1400" b="1" i="0" u="none" strike="noStrike" cap="none" dirty="0">
              <a:solidFill>
                <a:schemeClr val="dk1"/>
              </a:solidFill>
              <a:latin typeface="Calibri"/>
              <a:ea typeface="Calibri"/>
              <a:cs typeface="Calibri"/>
              <a:sym typeface="Calibri"/>
            </a:endParaRPr>
          </a:p>
        </p:txBody>
      </p:sp>
      <p:sp>
        <p:nvSpPr>
          <p:cNvPr id="139" name="Google Shape;139;p26"/>
          <p:cNvSpPr txBox="1"/>
          <p:nvPr/>
        </p:nvSpPr>
        <p:spPr>
          <a:xfrm>
            <a:off x="1181100" y="596896"/>
            <a:ext cx="6858000" cy="4826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 sz="1800" b="1" i="0" u="none" strike="noStrike" cap="none">
                <a:solidFill>
                  <a:schemeClr val="dk1"/>
                </a:solidFill>
                <a:latin typeface="Calibri"/>
                <a:ea typeface="Calibri"/>
                <a:cs typeface="Calibri"/>
                <a:sym typeface="Calibri"/>
              </a:rPr>
              <a:t>Lost Votes Challenge</a:t>
            </a:r>
            <a:endParaRPr sz="1800" b="1"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p:txBody>
      </p:sp>
      <p:pic>
        <p:nvPicPr>
          <p:cNvPr id="140" name="Google Shape;140;p26"/>
          <p:cNvPicPr preferRelativeResize="0"/>
          <p:nvPr/>
        </p:nvPicPr>
        <p:blipFill>
          <a:blip r:embed="rId3">
            <a:alphaModFix/>
          </a:blip>
          <a:stretch>
            <a:fillRect/>
          </a:stretch>
        </p:blipFill>
        <p:spPr>
          <a:xfrm>
            <a:off x="7630950" y="182700"/>
            <a:ext cx="1264799" cy="1573971"/>
          </a:xfrm>
          <a:prstGeom prst="rect">
            <a:avLst/>
          </a:prstGeom>
          <a:noFill/>
          <a:ln>
            <a:noFill/>
          </a:ln>
        </p:spPr>
      </p:pic>
    </p:spTree>
    <p:extLst>
      <p:ext uri="{BB962C8B-B14F-4D97-AF65-F5344CB8AC3E}">
        <p14:creationId xmlns:p14="http://schemas.microsoft.com/office/powerpoint/2010/main" val="370765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subTitle" idx="1"/>
          </p:nvPr>
        </p:nvSpPr>
        <p:spPr>
          <a:xfrm>
            <a:off x="1066800" y="999068"/>
            <a:ext cx="6858000" cy="482600"/>
          </a:xfrm>
          <a:prstGeom prst="rect">
            <a:avLst/>
          </a:prstGeom>
          <a:noFill/>
          <a:ln>
            <a:noFill/>
          </a:ln>
        </p:spPr>
        <p:txBody>
          <a:bodyPr spcFirstLastPara="1" wrap="square" lIns="68575" tIns="34275" rIns="68575" bIns="34275" anchor="t" anchorCtr="0">
            <a:noAutofit/>
          </a:bodyPr>
          <a:lstStyle/>
          <a:p>
            <a:pPr marL="0" lvl="0" indent="0" algn="l" rtl="0">
              <a:lnSpc>
                <a:spcPct val="70000"/>
              </a:lnSpc>
              <a:spcBef>
                <a:spcPts val="0"/>
              </a:spcBef>
              <a:spcAft>
                <a:spcPts val="0"/>
              </a:spcAft>
              <a:buClr>
                <a:schemeClr val="dk1"/>
              </a:buClr>
              <a:buSzPts val="1400"/>
              <a:buNone/>
            </a:pPr>
            <a:r>
              <a:rPr lang="en" sz="1400" b="1" u="sng" dirty="0"/>
              <a:t>     </a:t>
            </a:r>
            <a:endParaRPr sz="1100" dirty="0"/>
          </a:p>
          <a:p>
            <a:pPr marL="0" lvl="0" indent="0" algn="l" rtl="0">
              <a:lnSpc>
                <a:spcPct val="70000"/>
              </a:lnSpc>
              <a:spcBef>
                <a:spcPts val="800"/>
              </a:spcBef>
              <a:spcAft>
                <a:spcPts val="0"/>
              </a:spcAft>
              <a:buClr>
                <a:schemeClr val="dk1"/>
              </a:buClr>
              <a:buSzPts val="1400"/>
              <a:buNone/>
            </a:pPr>
            <a:r>
              <a:rPr lang="en" sz="1400" b="1" dirty="0"/>
              <a:t>    </a:t>
            </a:r>
            <a:r>
              <a:rPr lang="en" sz="1400" b="1" u="sng" dirty="0"/>
              <a:t>Description of different functionalities:</a:t>
            </a:r>
            <a:endParaRPr sz="1400" b="1" u="sng" dirty="0"/>
          </a:p>
        </p:txBody>
      </p:sp>
      <p:sp>
        <p:nvSpPr>
          <p:cNvPr id="138" name="Google Shape;138;p26"/>
          <p:cNvSpPr txBox="1"/>
          <p:nvPr/>
        </p:nvSpPr>
        <p:spPr>
          <a:xfrm>
            <a:off x="401216" y="1553634"/>
            <a:ext cx="7714084" cy="2990374"/>
          </a:xfrm>
          <a:prstGeom prst="rect">
            <a:avLst/>
          </a:prstGeom>
          <a:noFill/>
          <a:ln>
            <a:noFill/>
          </a:ln>
        </p:spPr>
        <p:txBody>
          <a:bodyPr spcFirstLastPara="1" wrap="square" lIns="68575" tIns="34275" rIns="68575" bIns="34275" anchor="t" anchorCtr="0">
            <a:noAutofit/>
          </a:bodyPr>
          <a:lstStyle/>
          <a:p>
            <a:endParaRPr lang="en-GB" b="1" dirty="0"/>
          </a:p>
          <a:p>
            <a:r>
              <a:rPr lang="en-IN" sz="1800" b="1" dirty="0"/>
              <a:t>OCR (Optical Character Recognition)</a:t>
            </a:r>
          </a:p>
          <a:p>
            <a:endParaRPr lang="en-GB" dirty="0"/>
          </a:p>
          <a:p>
            <a:r>
              <a:rPr lang="en-GB" dirty="0"/>
              <a:t>OCR will help to read the voter id and get the details of the voter. These details will be matched with the government database </a:t>
            </a:r>
          </a:p>
          <a:p>
            <a:endParaRPr lang="en-GB" dirty="0"/>
          </a:p>
          <a:p>
            <a:pPr marL="285750" lvl="8" indent="-285750">
              <a:buFont typeface="Arial" panose="020B0604020202020204" pitchFamily="34" charset="0"/>
              <a:buChar char="•"/>
            </a:pPr>
            <a:r>
              <a:rPr lang="en-GB" dirty="0"/>
              <a:t>If details are matched then we move on to next step.</a:t>
            </a:r>
          </a:p>
          <a:p>
            <a:pPr marL="285750" lvl="8" indent="-285750">
              <a:buFont typeface="Arial" panose="020B0604020202020204" pitchFamily="34" charset="0"/>
              <a:buChar char="•"/>
            </a:pPr>
            <a:r>
              <a:rPr lang="en-GB" dirty="0"/>
              <a:t>If details are not matched then the voter can take the help of voter help service. </a:t>
            </a:r>
          </a:p>
          <a:p>
            <a:r>
              <a:rPr lang="en-GB" dirty="0"/>
              <a:t> </a:t>
            </a:r>
            <a:endParaRPr sz="1400" b="1" i="0" u="none" strike="noStrike" cap="none" dirty="0">
              <a:solidFill>
                <a:schemeClr val="dk1"/>
              </a:solidFill>
              <a:latin typeface="Calibri"/>
              <a:ea typeface="Calibri"/>
              <a:cs typeface="Calibri"/>
              <a:sym typeface="Calibri"/>
            </a:endParaRPr>
          </a:p>
        </p:txBody>
      </p:sp>
      <p:sp>
        <p:nvSpPr>
          <p:cNvPr id="139" name="Google Shape;139;p26"/>
          <p:cNvSpPr txBox="1"/>
          <p:nvPr/>
        </p:nvSpPr>
        <p:spPr>
          <a:xfrm>
            <a:off x="1181100" y="596896"/>
            <a:ext cx="6858000" cy="4826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 sz="1800" b="1" i="0" u="none" strike="noStrike" cap="none">
                <a:solidFill>
                  <a:schemeClr val="dk1"/>
                </a:solidFill>
                <a:latin typeface="Calibri"/>
                <a:ea typeface="Calibri"/>
                <a:cs typeface="Calibri"/>
                <a:sym typeface="Calibri"/>
              </a:rPr>
              <a:t>Lost Votes Challenge</a:t>
            </a:r>
            <a:endParaRPr sz="1800" b="1"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p:txBody>
      </p:sp>
      <p:pic>
        <p:nvPicPr>
          <p:cNvPr id="140" name="Google Shape;140;p26"/>
          <p:cNvPicPr preferRelativeResize="0"/>
          <p:nvPr/>
        </p:nvPicPr>
        <p:blipFill>
          <a:blip r:embed="rId3">
            <a:alphaModFix/>
          </a:blip>
          <a:stretch>
            <a:fillRect/>
          </a:stretch>
        </p:blipFill>
        <p:spPr>
          <a:xfrm>
            <a:off x="7630950" y="182700"/>
            <a:ext cx="1264799" cy="1573971"/>
          </a:xfrm>
          <a:prstGeom prst="rect">
            <a:avLst/>
          </a:prstGeom>
          <a:noFill/>
          <a:ln>
            <a:noFill/>
          </a:ln>
        </p:spPr>
      </p:pic>
    </p:spTree>
    <p:extLst>
      <p:ext uri="{BB962C8B-B14F-4D97-AF65-F5344CB8AC3E}">
        <p14:creationId xmlns:p14="http://schemas.microsoft.com/office/powerpoint/2010/main" val="393673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subTitle" idx="1"/>
          </p:nvPr>
        </p:nvSpPr>
        <p:spPr>
          <a:xfrm>
            <a:off x="1066800" y="999068"/>
            <a:ext cx="6858000" cy="482600"/>
          </a:xfrm>
          <a:prstGeom prst="rect">
            <a:avLst/>
          </a:prstGeom>
          <a:noFill/>
          <a:ln>
            <a:noFill/>
          </a:ln>
        </p:spPr>
        <p:txBody>
          <a:bodyPr spcFirstLastPara="1" wrap="square" lIns="68575" tIns="34275" rIns="68575" bIns="34275" anchor="t" anchorCtr="0">
            <a:noAutofit/>
          </a:bodyPr>
          <a:lstStyle/>
          <a:p>
            <a:pPr marL="0" lvl="0" indent="0" algn="l" rtl="0">
              <a:lnSpc>
                <a:spcPct val="70000"/>
              </a:lnSpc>
              <a:spcBef>
                <a:spcPts val="0"/>
              </a:spcBef>
              <a:spcAft>
                <a:spcPts val="0"/>
              </a:spcAft>
              <a:buClr>
                <a:schemeClr val="dk1"/>
              </a:buClr>
              <a:buSzPts val="1400"/>
              <a:buNone/>
            </a:pPr>
            <a:r>
              <a:rPr lang="en" sz="1400" b="1" u="sng" dirty="0"/>
              <a:t>     </a:t>
            </a:r>
            <a:endParaRPr sz="1100" dirty="0"/>
          </a:p>
          <a:p>
            <a:pPr marL="0" lvl="0" indent="0" algn="l" rtl="0">
              <a:lnSpc>
                <a:spcPct val="70000"/>
              </a:lnSpc>
              <a:spcBef>
                <a:spcPts val="800"/>
              </a:spcBef>
              <a:spcAft>
                <a:spcPts val="0"/>
              </a:spcAft>
              <a:buClr>
                <a:schemeClr val="dk1"/>
              </a:buClr>
              <a:buSzPts val="1400"/>
              <a:buNone/>
            </a:pPr>
            <a:r>
              <a:rPr lang="en" sz="1400" b="1" dirty="0"/>
              <a:t>    </a:t>
            </a:r>
            <a:r>
              <a:rPr lang="en" sz="1400" b="1" u="sng" dirty="0"/>
              <a:t>Description of different functionalities:</a:t>
            </a:r>
            <a:endParaRPr sz="1400" b="1" u="sng" dirty="0"/>
          </a:p>
        </p:txBody>
      </p:sp>
      <p:sp>
        <p:nvSpPr>
          <p:cNvPr id="138" name="Google Shape;138;p26"/>
          <p:cNvSpPr txBox="1"/>
          <p:nvPr/>
        </p:nvSpPr>
        <p:spPr>
          <a:xfrm>
            <a:off x="401216" y="1553634"/>
            <a:ext cx="7714084" cy="2990374"/>
          </a:xfrm>
          <a:prstGeom prst="rect">
            <a:avLst/>
          </a:prstGeom>
          <a:noFill/>
          <a:ln>
            <a:noFill/>
          </a:ln>
        </p:spPr>
        <p:txBody>
          <a:bodyPr spcFirstLastPara="1" wrap="square" lIns="68575" tIns="34275" rIns="68575" bIns="34275" anchor="t" anchorCtr="0">
            <a:noAutofit/>
          </a:bodyPr>
          <a:lstStyle/>
          <a:p>
            <a:endParaRPr lang="en-GB" b="1" dirty="0"/>
          </a:p>
          <a:p>
            <a:r>
              <a:rPr lang="en-IN" sz="1800" b="1" dirty="0"/>
              <a:t>Link sharing and OTP verification</a:t>
            </a:r>
          </a:p>
          <a:p>
            <a:endParaRPr lang="en-GB" dirty="0"/>
          </a:p>
          <a:p>
            <a:r>
              <a:rPr lang="en-GB" dirty="0"/>
              <a:t>If the voter chooses remote voting the link will be shared to the registered mobile number of the voter, The link will be available for a limited time. The voter will need to login to system using voter id. After entering voter id number the user will be sent an OTP to the registered mobile number.</a:t>
            </a:r>
          </a:p>
          <a:p>
            <a:endParaRPr lang="en-GB" dirty="0"/>
          </a:p>
          <a:p>
            <a:pPr marL="285750" lvl="8" indent="-285750">
              <a:buFont typeface="Arial" panose="020B0604020202020204" pitchFamily="34" charset="0"/>
              <a:buChar char="•"/>
            </a:pPr>
            <a:r>
              <a:rPr lang="en-GB" dirty="0"/>
              <a:t>If OTP is received then face recognition will take place .</a:t>
            </a:r>
          </a:p>
          <a:p>
            <a:pPr marL="285750" lvl="8" indent="-285750">
              <a:buFont typeface="Arial" panose="020B0604020202020204" pitchFamily="34" charset="0"/>
              <a:buChar char="•"/>
            </a:pPr>
            <a:r>
              <a:rPr lang="en-GB" dirty="0"/>
              <a:t>If OTP is not received after 3 attempts contact the voter helpdesk . </a:t>
            </a:r>
          </a:p>
          <a:p>
            <a:r>
              <a:rPr lang="en-GB" dirty="0"/>
              <a:t> </a:t>
            </a:r>
            <a:endParaRPr sz="1400" b="1" i="0" u="none" strike="noStrike" cap="none" dirty="0">
              <a:solidFill>
                <a:schemeClr val="dk1"/>
              </a:solidFill>
              <a:latin typeface="Calibri"/>
              <a:ea typeface="Calibri"/>
              <a:cs typeface="Calibri"/>
              <a:sym typeface="Calibri"/>
            </a:endParaRPr>
          </a:p>
        </p:txBody>
      </p:sp>
      <p:sp>
        <p:nvSpPr>
          <p:cNvPr id="139" name="Google Shape;139;p26"/>
          <p:cNvSpPr txBox="1"/>
          <p:nvPr/>
        </p:nvSpPr>
        <p:spPr>
          <a:xfrm>
            <a:off x="1181100" y="596896"/>
            <a:ext cx="6858000" cy="4826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 sz="1800" b="1" i="0" u="none" strike="noStrike" cap="none">
                <a:solidFill>
                  <a:schemeClr val="dk1"/>
                </a:solidFill>
                <a:latin typeface="Calibri"/>
                <a:ea typeface="Calibri"/>
                <a:cs typeface="Calibri"/>
                <a:sym typeface="Calibri"/>
              </a:rPr>
              <a:t>Lost Votes Challenge</a:t>
            </a:r>
            <a:endParaRPr sz="1800" b="1"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p:txBody>
      </p:sp>
      <p:pic>
        <p:nvPicPr>
          <p:cNvPr id="140" name="Google Shape;140;p26"/>
          <p:cNvPicPr preferRelativeResize="0"/>
          <p:nvPr/>
        </p:nvPicPr>
        <p:blipFill>
          <a:blip r:embed="rId3">
            <a:alphaModFix/>
          </a:blip>
          <a:stretch>
            <a:fillRect/>
          </a:stretch>
        </p:blipFill>
        <p:spPr>
          <a:xfrm>
            <a:off x="7630950" y="182700"/>
            <a:ext cx="1264799" cy="1573971"/>
          </a:xfrm>
          <a:prstGeom prst="rect">
            <a:avLst/>
          </a:prstGeom>
          <a:noFill/>
          <a:ln>
            <a:noFill/>
          </a:ln>
        </p:spPr>
      </p:pic>
    </p:spTree>
    <p:extLst>
      <p:ext uri="{BB962C8B-B14F-4D97-AF65-F5344CB8AC3E}">
        <p14:creationId xmlns:p14="http://schemas.microsoft.com/office/powerpoint/2010/main" val="39272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subTitle" idx="1"/>
          </p:nvPr>
        </p:nvSpPr>
        <p:spPr>
          <a:xfrm>
            <a:off x="1066800" y="999068"/>
            <a:ext cx="6858000" cy="482600"/>
          </a:xfrm>
          <a:prstGeom prst="rect">
            <a:avLst/>
          </a:prstGeom>
          <a:noFill/>
          <a:ln>
            <a:noFill/>
          </a:ln>
        </p:spPr>
        <p:txBody>
          <a:bodyPr spcFirstLastPara="1" wrap="square" lIns="68575" tIns="34275" rIns="68575" bIns="34275" anchor="t" anchorCtr="0">
            <a:noAutofit/>
          </a:bodyPr>
          <a:lstStyle/>
          <a:p>
            <a:pPr marL="0" lvl="0" indent="0" algn="l" rtl="0">
              <a:lnSpc>
                <a:spcPct val="70000"/>
              </a:lnSpc>
              <a:spcBef>
                <a:spcPts val="0"/>
              </a:spcBef>
              <a:spcAft>
                <a:spcPts val="0"/>
              </a:spcAft>
              <a:buClr>
                <a:schemeClr val="dk1"/>
              </a:buClr>
              <a:buSzPts val="1400"/>
              <a:buNone/>
            </a:pPr>
            <a:r>
              <a:rPr lang="en" sz="1400" b="1" u="sng" dirty="0"/>
              <a:t>     </a:t>
            </a:r>
            <a:endParaRPr sz="1100" dirty="0"/>
          </a:p>
          <a:p>
            <a:pPr marL="0" lvl="0" indent="0" algn="l" rtl="0">
              <a:lnSpc>
                <a:spcPct val="70000"/>
              </a:lnSpc>
              <a:spcBef>
                <a:spcPts val="800"/>
              </a:spcBef>
              <a:spcAft>
                <a:spcPts val="0"/>
              </a:spcAft>
              <a:buClr>
                <a:schemeClr val="dk1"/>
              </a:buClr>
              <a:buSzPts val="1400"/>
              <a:buNone/>
            </a:pPr>
            <a:r>
              <a:rPr lang="en" sz="1400" b="1" dirty="0"/>
              <a:t>    </a:t>
            </a:r>
            <a:r>
              <a:rPr lang="en" sz="1400" b="1" u="sng" dirty="0"/>
              <a:t>Description of different functionalities:</a:t>
            </a:r>
            <a:endParaRPr sz="1400" b="1" u="sng" dirty="0"/>
          </a:p>
        </p:txBody>
      </p:sp>
      <p:sp>
        <p:nvSpPr>
          <p:cNvPr id="138" name="Google Shape;138;p26"/>
          <p:cNvSpPr txBox="1"/>
          <p:nvPr/>
        </p:nvSpPr>
        <p:spPr>
          <a:xfrm>
            <a:off x="401216" y="1553634"/>
            <a:ext cx="7714084" cy="2990374"/>
          </a:xfrm>
          <a:prstGeom prst="rect">
            <a:avLst/>
          </a:prstGeom>
          <a:noFill/>
          <a:ln>
            <a:noFill/>
          </a:ln>
        </p:spPr>
        <p:txBody>
          <a:bodyPr spcFirstLastPara="1" wrap="square" lIns="68575" tIns="34275" rIns="68575" bIns="34275" anchor="t" anchorCtr="0">
            <a:noAutofit/>
          </a:bodyPr>
          <a:lstStyle/>
          <a:p>
            <a:endParaRPr lang="en-GB" b="1" dirty="0"/>
          </a:p>
          <a:p>
            <a:r>
              <a:rPr lang="en-IN" sz="1800" b="1" dirty="0"/>
              <a:t>Face Detection</a:t>
            </a:r>
          </a:p>
          <a:p>
            <a:endParaRPr lang="en-GB" dirty="0"/>
          </a:p>
          <a:p>
            <a:r>
              <a:rPr lang="en-GB" dirty="0"/>
              <a:t>The system after OCR reading will capture the face of the voter using the camera and it will be recognized with the help of computer vision. It will be cross checked with the voter image in the database.</a:t>
            </a:r>
          </a:p>
          <a:p>
            <a:endParaRPr lang="en-GB" dirty="0"/>
          </a:p>
          <a:p>
            <a:pPr marL="285750" lvl="8" indent="-285750">
              <a:buFont typeface="Arial" panose="020B0604020202020204" pitchFamily="34" charset="0"/>
              <a:buChar char="•"/>
            </a:pPr>
            <a:r>
              <a:rPr lang="en-GB" dirty="0"/>
              <a:t>If face is matched then further voting process can take place.</a:t>
            </a:r>
          </a:p>
          <a:p>
            <a:pPr marL="285750" lvl="8" indent="-285750">
              <a:buFont typeface="Arial" panose="020B0604020202020204" pitchFamily="34" charset="0"/>
              <a:buChar char="•"/>
            </a:pPr>
            <a:r>
              <a:rPr lang="en-GB" dirty="0"/>
              <a:t>If face is not matched then consult the voter help service. </a:t>
            </a:r>
          </a:p>
          <a:p>
            <a:r>
              <a:rPr lang="en-GB" dirty="0"/>
              <a:t> </a:t>
            </a:r>
            <a:endParaRPr sz="1400" b="1" i="0" u="none" strike="noStrike" cap="none" dirty="0">
              <a:solidFill>
                <a:schemeClr val="dk1"/>
              </a:solidFill>
              <a:latin typeface="Calibri"/>
              <a:ea typeface="Calibri"/>
              <a:cs typeface="Calibri"/>
              <a:sym typeface="Calibri"/>
            </a:endParaRPr>
          </a:p>
        </p:txBody>
      </p:sp>
      <p:sp>
        <p:nvSpPr>
          <p:cNvPr id="139" name="Google Shape;139;p26"/>
          <p:cNvSpPr txBox="1"/>
          <p:nvPr/>
        </p:nvSpPr>
        <p:spPr>
          <a:xfrm>
            <a:off x="1181100" y="596896"/>
            <a:ext cx="6858000" cy="4826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 sz="1800" b="1" i="0" u="none" strike="noStrike" cap="none">
                <a:solidFill>
                  <a:schemeClr val="dk1"/>
                </a:solidFill>
                <a:latin typeface="Calibri"/>
                <a:ea typeface="Calibri"/>
                <a:cs typeface="Calibri"/>
                <a:sym typeface="Calibri"/>
              </a:rPr>
              <a:t>Lost Votes Challenge</a:t>
            </a:r>
            <a:endParaRPr sz="1800" b="1"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p:txBody>
      </p:sp>
      <p:pic>
        <p:nvPicPr>
          <p:cNvPr id="140" name="Google Shape;140;p26"/>
          <p:cNvPicPr preferRelativeResize="0"/>
          <p:nvPr/>
        </p:nvPicPr>
        <p:blipFill>
          <a:blip r:embed="rId3">
            <a:alphaModFix/>
          </a:blip>
          <a:stretch>
            <a:fillRect/>
          </a:stretch>
        </p:blipFill>
        <p:spPr>
          <a:xfrm>
            <a:off x="7630950" y="182700"/>
            <a:ext cx="1264799" cy="1573971"/>
          </a:xfrm>
          <a:prstGeom prst="rect">
            <a:avLst/>
          </a:prstGeom>
          <a:noFill/>
          <a:ln>
            <a:noFill/>
          </a:ln>
        </p:spPr>
      </p:pic>
    </p:spTree>
    <p:extLst>
      <p:ext uri="{BB962C8B-B14F-4D97-AF65-F5344CB8AC3E}">
        <p14:creationId xmlns:p14="http://schemas.microsoft.com/office/powerpoint/2010/main" val="1730860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subTitle" idx="1"/>
          </p:nvPr>
        </p:nvSpPr>
        <p:spPr>
          <a:xfrm>
            <a:off x="1066800" y="999068"/>
            <a:ext cx="6858000" cy="482600"/>
          </a:xfrm>
          <a:prstGeom prst="rect">
            <a:avLst/>
          </a:prstGeom>
          <a:noFill/>
          <a:ln>
            <a:noFill/>
          </a:ln>
        </p:spPr>
        <p:txBody>
          <a:bodyPr spcFirstLastPara="1" wrap="square" lIns="68575" tIns="34275" rIns="68575" bIns="34275" anchor="t" anchorCtr="0">
            <a:noAutofit/>
          </a:bodyPr>
          <a:lstStyle/>
          <a:p>
            <a:pPr marL="0" lvl="0" indent="0" algn="l" rtl="0">
              <a:lnSpc>
                <a:spcPct val="70000"/>
              </a:lnSpc>
              <a:spcBef>
                <a:spcPts val="0"/>
              </a:spcBef>
              <a:spcAft>
                <a:spcPts val="0"/>
              </a:spcAft>
              <a:buClr>
                <a:schemeClr val="dk1"/>
              </a:buClr>
              <a:buSzPts val="1400"/>
              <a:buNone/>
            </a:pPr>
            <a:r>
              <a:rPr lang="en" sz="1400" b="1" u="sng" dirty="0"/>
              <a:t>     </a:t>
            </a:r>
            <a:endParaRPr sz="1100" dirty="0"/>
          </a:p>
          <a:p>
            <a:pPr marL="0" lvl="0" indent="0" algn="l" rtl="0">
              <a:lnSpc>
                <a:spcPct val="70000"/>
              </a:lnSpc>
              <a:spcBef>
                <a:spcPts val="800"/>
              </a:spcBef>
              <a:spcAft>
                <a:spcPts val="0"/>
              </a:spcAft>
              <a:buClr>
                <a:schemeClr val="dk1"/>
              </a:buClr>
              <a:buSzPts val="1400"/>
              <a:buNone/>
            </a:pPr>
            <a:r>
              <a:rPr lang="en" sz="1400" b="1" dirty="0"/>
              <a:t>    </a:t>
            </a:r>
            <a:r>
              <a:rPr lang="en" sz="1400" b="1" u="sng" dirty="0"/>
              <a:t>Description of different functionalities:</a:t>
            </a:r>
            <a:endParaRPr sz="1400" b="1" u="sng" dirty="0"/>
          </a:p>
        </p:txBody>
      </p:sp>
      <p:sp>
        <p:nvSpPr>
          <p:cNvPr id="138" name="Google Shape;138;p26"/>
          <p:cNvSpPr txBox="1"/>
          <p:nvPr/>
        </p:nvSpPr>
        <p:spPr>
          <a:xfrm>
            <a:off x="401216" y="1553634"/>
            <a:ext cx="7714084" cy="2990374"/>
          </a:xfrm>
          <a:prstGeom prst="rect">
            <a:avLst/>
          </a:prstGeom>
          <a:noFill/>
          <a:ln>
            <a:noFill/>
          </a:ln>
        </p:spPr>
        <p:txBody>
          <a:bodyPr spcFirstLastPara="1" wrap="square" lIns="68575" tIns="34275" rIns="68575" bIns="34275" anchor="t" anchorCtr="0">
            <a:noAutofit/>
          </a:bodyPr>
          <a:lstStyle/>
          <a:p>
            <a:endParaRPr lang="en-GB" b="1" dirty="0"/>
          </a:p>
          <a:p>
            <a:r>
              <a:rPr lang="en-IN" sz="1800" b="1" dirty="0"/>
              <a:t>Vote Casting</a:t>
            </a:r>
          </a:p>
          <a:p>
            <a:endParaRPr lang="en-GB" dirty="0"/>
          </a:p>
          <a:p>
            <a:r>
              <a:rPr lang="en-GB" dirty="0"/>
              <a:t>After the face recognition is complete the voter can finally cast the vote and the vote will be saved into database anonymously. A success message will be displayed after the casting of vote.</a:t>
            </a:r>
          </a:p>
          <a:p>
            <a:pPr marL="285750" lvl="8" indent="-285750">
              <a:buFont typeface="Arial" panose="020B0604020202020204" pitchFamily="34" charset="0"/>
              <a:buChar char="•"/>
            </a:pPr>
            <a:r>
              <a:rPr lang="en-GB" dirty="0"/>
              <a:t>If success message is displayed vote casting is successful and voter may leave the polling booth.</a:t>
            </a:r>
          </a:p>
          <a:p>
            <a:pPr marL="285750" lvl="8" indent="-285750">
              <a:buFont typeface="Arial" panose="020B0604020202020204" pitchFamily="34" charset="0"/>
              <a:buChar char="•"/>
            </a:pPr>
            <a:r>
              <a:rPr lang="en-GB" dirty="0"/>
              <a:t>If success message is not displayed then helpdesk will be present to help you.</a:t>
            </a:r>
          </a:p>
          <a:p>
            <a:r>
              <a:rPr lang="en-GB" dirty="0"/>
              <a:t> </a:t>
            </a:r>
            <a:endParaRPr sz="1400" b="1" i="0" u="none" strike="noStrike" cap="none" dirty="0">
              <a:solidFill>
                <a:schemeClr val="dk1"/>
              </a:solidFill>
              <a:latin typeface="Calibri"/>
              <a:ea typeface="Calibri"/>
              <a:cs typeface="Calibri"/>
              <a:sym typeface="Calibri"/>
            </a:endParaRPr>
          </a:p>
        </p:txBody>
      </p:sp>
      <p:sp>
        <p:nvSpPr>
          <p:cNvPr id="139" name="Google Shape;139;p26"/>
          <p:cNvSpPr txBox="1"/>
          <p:nvPr/>
        </p:nvSpPr>
        <p:spPr>
          <a:xfrm>
            <a:off x="1181100" y="596896"/>
            <a:ext cx="6858000" cy="4826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 sz="1800" b="1" i="0" u="none" strike="noStrike" cap="none">
                <a:solidFill>
                  <a:schemeClr val="dk1"/>
                </a:solidFill>
                <a:latin typeface="Calibri"/>
                <a:ea typeface="Calibri"/>
                <a:cs typeface="Calibri"/>
                <a:sym typeface="Calibri"/>
              </a:rPr>
              <a:t>Lost Votes Challenge</a:t>
            </a:r>
            <a:endParaRPr sz="1800" b="1"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p:txBody>
      </p:sp>
      <p:pic>
        <p:nvPicPr>
          <p:cNvPr id="140" name="Google Shape;140;p26"/>
          <p:cNvPicPr preferRelativeResize="0"/>
          <p:nvPr/>
        </p:nvPicPr>
        <p:blipFill>
          <a:blip r:embed="rId3">
            <a:alphaModFix/>
          </a:blip>
          <a:stretch>
            <a:fillRect/>
          </a:stretch>
        </p:blipFill>
        <p:spPr>
          <a:xfrm>
            <a:off x="7630950" y="182700"/>
            <a:ext cx="1264799" cy="1573971"/>
          </a:xfrm>
          <a:prstGeom prst="rect">
            <a:avLst/>
          </a:prstGeom>
          <a:noFill/>
          <a:ln>
            <a:noFill/>
          </a:ln>
        </p:spPr>
      </p:pic>
    </p:spTree>
    <p:extLst>
      <p:ext uri="{BB962C8B-B14F-4D97-AF65-F5344CB8AC3E}">
        <p14:creationId xmlns:p14="http://schemas.microsoft.com/office/powerpoint/2010/main" val="3884008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p:nvPr/>
        </p:nvSpPr>
        <p:spPr>
          <a:xfrm>
            <a:off x="1257300" y="1553634"/>
            <a:ext cx="6858000" cy="207009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IN" b="1" dirty="0">
                <a:solidFill>
                  <a:schemeClr val="dk1"/>
                </a:solidFill>
                <a:latin typeface="Calibri"/>
                <a:ea typeface="Calibri"/>
                <a:cs typeface="Calibri"/>
                <a:sym typeface="Calibri"/>
              </a:rPr>
              <a:t>Face Recognition</a:t>
            </a:r>
          </a:p>
          <a:p>
            <a:pPr marL="0" marR="0" lvl="0" indent="0" algn="l" rtl="0">
              <a:lnSpc>
                <a:spcPct val="90000"/>
              </a:lnSpc>
              <a:spcBef>
                <a:spcPts val="0"/>
              </a:spcBef>
              <a:spcAft>
                <a:spcPts val="0"/>
              </a:spcAft>
              <a:buClr>
                <a:schemeClr val="dk1"/>
              </a:buClr>
              <a:buSzPts val="1400"/>
              <a:buFont typeface="Arial"/>
              <a:buNone/>
            </a:pPr>
            <a:r>
              <a:rPr lang="en-IN" b="1" dirty="0">
                <a:solidFill>
                  <a:schemeClr val="dk1"/>
                </a:solidFill>
                <a:latin typeface="Calibri"/>
                <a:ea typeface="Calibri"/>
                <a:cs typeface="Calibri"/>
                <a:sym typeface="Calibri"/>
              </a:rPr>
              <a:t>Optical Character Recognition</a:t>
            </a:r>
          </a:p>
          <a:p>
            <a:pPr lvl="0">
              <a:lnSpc>
                <a:spcPct val="90000"/>
              </a:lnSpc>
              <a:buClr>
                <a:schemeClr val="dk1"/>
              </a:buClr>
              <a:buSzPts val="1400"/>
            </a:pPr>
            <a:r>
              <a:rPr lang="en-IN" b="1" dirty="0">
                <a:solidFill>
                  <a:schemeClr val="dk1"/>
                </a:solidFill>
                <a:latin typeface="Calibri"/>
                <a:ea typeface="Calibri"/>
                <a:cs typeface="Calibri"/>
                <a:sym typeface="Calibri"/>
              </a:rPr>
              <a:t>Computer vision</a:t>
            </a:r>
          </a:p>
          <a:p>
            <a:pPr lvl="0">
              <a:lnSpc>
                <a:spcPct val="90000"/>
              </a:lnSpc>
              <a:buClr>
                <a:schemeClr val="dk1"/>
              </a:buClr>
              <a:buSzPts val="1400"/>
            </a:pPr>
            <a:r>
              <a:rPr lang="en-IN" b="1" dirty="0">
                <a:solidFill>
                  <a:schemeClr val="dk1"/>
                </a:solidFill>
                <a:latin typeface="Calibri"/>
                <a:ea typeface="Calibri"/>
                <a:cs typeface="Calibri"/>
                <a:sym typeface="Calibri"/>
              </a:rPr>
              <a:t>MySQL database</a:t>
            </a:r>
          </a:p>
          <a:p>
            <a:pPr lvl="0">
              <a:lnSpc>
                <a:spcPct val="90000"/>
              </a:lnSpc>
              <a:buClr>
                <a:schemeClr val="dk1"/>
              </a:buClr>
              <a:buSzPts val="1400"/>
            </a:pPr>
            <a:r>
              <a:rPr lang="en-IN" b="1" dirty="0">
                <a:solidFill>
                  <a:schemeClr val="dk1"/>
                </a:solidFill>
                <a:latin typeface="Calibri"/>
                <a:ea typeface="Calibri"/>
                <a:cs typeface="Calibri"/>
                <a:sym typeface="Calibri"/>
              </a:rPr>
              <a:t>JavaScript Framework</a:t>
            </a:r>
          </a:p>
          <a:p>
            <a:pPr lvl="0">
              <a:lnSpc>
                <a:spcPct val="90000"/>
              </a:lnSpc>
              <a:buClr>
                <a:schemeClr val="dk1"/>
              </a:buClr>
              <a:buSzPts val="1400"/>
            </a:pPr>
            <a:r>
              <a:rPr lang="en-IN" b="1" dirty="0">
                <a:solidFill>
                  <a:schemeClr val="dk1"/>
                </a:solidFill>
                <a:latin typeface="Calibri"/>
                <a:ea typeface="Calibri"/>
                <a:cs typeface="Calibri"/>
                <a:sym typeface="Calibri"/>
              </a:rPr>
              <a:t>AJAX</a:t>
            </a:r>
          </a:p>
          <a:p>
            <a:pPr lvl="0">
              <a:lnSpc>
                <a:spcPct val="90000"/>
              </a:lnSpc>
              <a:buClr>
                <a:schemeClr val="dk1"/>
              </a:buClr>
              <a:buSzPts val="1400"/>
            </a:pPr>
            <a:endParaRPr lang="en-IN" b="1" dirty="0">
              <a:solidFill>
                <a:schemeClr val="dk1"/>
              </a:solidFill>
              <a:latin typeface="Calibri"/>
              <a:ea typeface="Calibri"/>
              <a:cs typeface="Calibri"/>
              <a:sym typeface="Calibri"/>
            </a:endParaRPr>
          </a:p>
          <a:p>
            <a:pPr lvl="0">
              <a:lnSpc>
                <a:spcPct val="90000"/>
              </a:lnSpc>
              <a:buClr>
                <a:schemeClr val="dk1"/>
              </a:buClr>
              <a:buSzPts val="1400"/>
            </a:pPr>
            <a:r>
              <a:rPr lang="en-IN" b="1" dirty="0">
                <a:solidFill>
                  <a:schemeClr val="dk1"/>
                </a:solidFill>
                <a:latin typeface="Calibri"/>
                <a:ea typeface="Calibri"/>
                <a:cs typeface="Calibri"/>
                <a:sym typeface="Calibri"/>
              </a:rPr>
              <a:t>Note – These technologies may subject to change as per the training, skillset and requirement of project to make it more secure ,reliable, maintainable and consistent.</a:t>
            </a:r>
          </a:p>
        </p:txBody>
      </p:sp>
      <p:sp>
        <p:nvSpPr>
          <p:cNvPr id="146" name="Google Shape;146;p27"/>
          <p:cNvSpPr txBox="1"/>
          <p:nvPr/>
        </p:nvSpPr>
        <p:spPr>
          <a:xfrm>
            <a:off x="1181100" y="607170"/>
            <a:ext cx="6858000" cy="4826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 sz="1800" b="1" i="0" u="none" strike="noStrike" cap="none">
                <a:solidFill>
                  <a:schemeClr val="dk1"/>
                </a:solidFill>
                <a:latin typeface="Calibri"/>
                <a:ea typeface="Calibri"/>
                <a:cs typeface="Calibri"/>
                <a:sym typeface="Calibri"/>
              </a:rPr>
              <a:t>Lost Votes Challenge</a:t>
            </a:r>
            <a:endParaRPr sz="1800" b="1"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1800"/>
              <a:buFont typeface="Arial"/>
              <a:buNone/>
            </a:pPr>
            <a:endParaRPr sz="1800" b="1" i="0" u="none" strike="noStrike" cap="none" dirty="0">
              <a:solidFill>
                <a:schemeClr val="dk1"/>
              </a:solidFill>
              <a:latin typeface="Calibri"/>
              <a:ea typeface="Calibri"/>
              <a:cs typeface="Calibri"/>
              <a:sym typeface="Calibri"/>
            </a:endParaRPr>
          </a:p>
        </p:txBody>
      </p:sp>
      <p:sp>
        <p:nvSpPr>
          <p:cNvPr id="147" name="Google Shape;147;p27"/>
          <p:cNvSpPr txBox="1"/>
          <p:nvPr/>
        </p:nvSpPr>
        <p:spPr>
          <a:xfrm>
            <a:off x="1074848" y="886362"/>
            <a:ext cx="6858000" cy="482600"/>
          </a:xfrm>
          <a:prstGeom prst="rect">
            <a:avLst/>
          </a:prstGeom>
          <a:noFill/>
          <a:ln>
            <a:noFill/>
          </a:ln>
        </p:spPr>
        <p:txBody>
          <a:bodyPr spcFirstLastPara="1" wrap="square" lIns="68575" tIns="34275" rIns="68575" bIns="34275" anchor="t" anchorCtr="0">
            <a:noAutofit/>
          </a:bodyPr>
          <a:lstStyle/>
          <a:p>
            <a:pPr marL="0" marR="0" lvl="0" indent="0" algn="l" rtl="0">
              <a:lnSpc>
                <a:spcPct val="70000"/>
              </a:lnSpc>
              <a:spcBef>
                <a:spcPts val="0"/>
              </a:spcBef>
              <a:spcAft>
                <a:spcPts val="0"/>
              </a:spcAft>
              <a:buClr>
                <a:schemeClr val="dk1"/>
              </a:buClr>
              <a:buSzPts val="1400"/>
              <a:buFont typeface="Arial"/>
              <a:buNone/>
            </a:pPr>
            <a:r>
              <a:rPr lang="en" sz="1400" b="1" i="0" u="sng" strike="noStrike" cap="none">
                <a:solidFill>
                  <a:schemeClr val="dk1"/>
                </a:solidFill>
                <a:latin typeface="Calibri"/>
                <a:ea typeface="Calibri"/>
                <a:cs typeface="Calibri"/>
                <a:sym typeface="Calibri"/>
              </a:rPr>
              <a:t>     </a:t>
            </a:r>
            <a:endParaRPr sz="1100" b="0" i="0" u="none" strike="noStrike" cap="none" dirty="0">
              <a:solidFill>
                <a:srgbClr val="000000"/>
              </a:solidFill>
              <a:latin typeface="Arial"/>
              <a:ea typeface="Arial"/>
              <a:cs typeface="Arial"/>
              <a:sym typeface="Arial"/>
            </a:endParaRPr>
          </a:p>
          <a:p>
            <a:pPr marL="0" marR="0" lvl="0" indent="0" algn="l" rtl="0">
              <a:lnSpc>
                <a:spcPct val="70000"/>
              </a:lnSpc>
              <a:spcBef>
                <a:spcPts val="800"/>
              </a:spcBef>
              <a:spcAft>
                <a:spcPts val="0"/>
              </a:spcAft>
              <a:buClr>
                <a:schemeClr val="dk1"/>
              </a:buClr>
              <a:buSzPts val="1400"/>
              <a:buFont typeface="Arial"/>
              <a:buNone/>
            </a:pPr>
            <a:r>
              <a:rPr lang="en" sz="1400" b="1" i="0" u="none" strike="noStrike" cap="none">
                <a:solidFill>
                  <a:schemeClr val="dk1"/>
                </a:solidFill>
                <a:latin typeface="Calibri"/>
                <a:ea typeface="Calibri"/>
                <a:cs typeface="Calibri"/>
                <a:sym typeface="Calibri"/>
              </a:rPr>
              <a:t>    Proposed technologystack that you would be using to build your idea:</a:t>
            </a:r>
            <a:endParaRPr sz="1400" b="1" i="0" u="none" strike="noStrike" cap="none" dirty="0">
              <a:solidFill>
                <a:schemeClr val="dk1"/>
              </a:solidFill>
              <a:latin typeface="Calibri"/>
              <a:ea typeface="Calibri"/>
              <a:cs typeface="Calibri"/>
              <a:sym typeface="Calibri"/>
            </a:endParaRPr>
          </a:p>
        </p:txBody>
      </p:sp>
      <p:pic>
        <p:nvPicPr>
          <p:cNvPr id="148" name="Google Shape;148;p27"/>
          <p:cNvPicPr preferRelativeResize="0"/>
          <p:nvPr/>
        </p:nvPicPr>
        <p:blipFill>
          <a:blip r:embed="rId3">
            <a:alphaModFix/>
          </a:blip>
          <a:stretch>
            <a:fillRect/>
          </a:stretch>
        </p:blipFill>
        <p:spPr>
          <a:xfrm>
            <a:off x="7630950" y="182700"/>
            <a:ext cx="1264799" cy="157397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677</Words>
  <Application>Microsoft Office PowerPoint</Application>
  <PresentationFormat>On-screen Show (16:9)</PresentationFormat>
  <Paragraphs>95</Paragraphs>
  <Slides>9</Slides>
  <Notes>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9</vt:i4>
      </vt:variant>
    </vt:vector>
  </HeadingPairs>
  <TitlesOfParts>
    <vt:vector size="13" baseType="lpstr">
      <vt:lpstr>Arial</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Ashish</cp:lastModifiedBy>
  <cp:revision>18</cp:revision>
  <dcterms:modified xsi:type="dcterms:W3CDTF">2020-11-02T10:35:08Z</dcterms:modified>
</cp:coreProperties>
</file>