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63" r:id="rId4"/>
    <p:sldId id="261" r:id="rId5"/>
    <p:sldId id="258" r:id="rId6"/>
    <p:sldId id="259" r:id="rId7"/>
    <p:sldId id="260" r:id="rId8"/>
    <p:sldId id="264" r:id="rId9"/>
    <p:sldId id="267" r:id="rId10"/>
    <p:sldId id="265" r:id="rId11"/>
    <p:sldId id="266" r:id="rId12"/>
    <p:sldId id="26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iFTd8a45w8Yfic1yTFqeluAct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4FAE8-59C6-4AED-ACE5-37B7F54A73FC}">
  <a:tblStyle styleId="{EB24FAE8-59C6-4AED-ACE5-37B7F54A73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10</a:t>
            </a:fld>
            <a:endParaRPr/>
          </a:p>
        </p:txBody>
      </p:sp>
    </p:spTree>
    <p:extLst>
      <p:ext uri="{BB962C8B-B14F-4D97-AF65-F5344CB8AC3E}">
        <p14:creationId xmlns:p14="http://schemas.microsoft.com/office/powerpoint/2010/main" val="89126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11</a:t>
            </a:fld>
            <a:endParaRPr/>
          </a:p>
        </p:txBody>
      </p:sp>
    </p:spTree>
    <p:extLst>
      <p:ext uri="{BB962C8B-B14F-4D97-AF65-F5344CB8AC3E}">
        <p14:creationId xmlns:p14="http://schemas.microsoft.com/office/powerpoint/2010/main" val="3201797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7" name="Google Shape;9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7" name="Google Shape;9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3</a:t>
            </a:fld>
            <a:endParaRPr/>
          </a:p>
        </p:txBody>
      </p:sp>
    </p:spTree>
    <p:extLst>
      <p:ext uri="{BB962C8B-B14F-4D97-AF65-F5344CB8AC3E}">
        <p14:creationId xmlns:p14="http://schemas.microsoft.com/office/powerpoint/2010/main" val="232075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6" name="Google Shape;10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8</a:t>
            </a:fld>
            <a:endParaRPr/>
          </a:p>
        </p:txBody>
      </p:sp>
    </p:spTree>
    <p:extLst>
      <p:ext uri="{BB962C8B-B14F-4D97-AF65-F5344CB8AC3E}">
        <p14:creationId xmlns:p14="http://schemas.microsoft.com/office/powerpoint/2010/main" val="125928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366425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685801" y="159782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1"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874765" y="-1217413"/>
            <a:ext cx="3394472" cy="822960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6012655"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821658"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457201" y="1200151"/>
            <a:ext cx="8229601"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722314"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1"/>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457202" y="900113"/>
            <a:ext cx="4038599"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2"/>
          <p:cNvSpPr txBox="1">
            <a:spLocks noGrp="1"/>
          </p:cNvSpPr>
          <p:nvPr>
            <p:ph type="body" idx="2"/>
          </p:nvPr>
        </p:nvSpPr>
        <p:spPr>
          <a:xfrm>
            <a:off x="4648201" y="900113"/>
            <a:ext cx="4038599"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2"/>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457202" y="1151336"/>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457202" y="1631157"/>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3"/>
          <p:cNvSpPr txBox="1">
            <a:spLocks noGrp="1"/>
          </p:cNvSpPr>
          <p:nvPr>
            <p:ph type="body" idx="3"/>
          </p:nvPr>
        </p:nvSpPr>
        <p:spPr>
          <a:xfrm>
            <a:off x="4645027" y="1151336"/>
            <a:ext cx="4041774"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45027" y="1631157"/>
            <a:ext cx="4041774"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3"/>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203" y="204787"/>
            <a:ext cx="3008312"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575051" y="204789"/>
            <a:ext cx="5111749"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457203" y="1076327"/>
            <a:ext cx="3008312"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6"/>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1792288" y="459582"/>
            <a:ext cx="5486400" cy="3086100"/>
          </a:xfrm>
          <a:prstGeom prst="rect">
            <a:avLst/>
          </a:prstGeom>
          <a:noFill/>
          <a:ln>
            <a:noFill/>
          </a:ln>
        </p:spPr>
      </p:sp>
      <p:sp>
        <p:nvSpPr>
          <p:cNvPr id="68" name="Google Shape;68;p17"/>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7"/>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457201" y="1200151"/>
            <a:ext cx="8229601"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MSShafigullin\Desktop\Проекты\Брендбук\Гайдлайн\Презентация\презентация шаблон КФУ-01.jpg"/>
          <p:cNvPicPr preferRelativeResize="0"/>
          <p:nvPr/>
        </p:nvPicPr>
        <p:blipFill rotWithShape="1">
          <a:blip r:embed="rId3">
            <a:alphaModFix/>
          </a:blip>
          <a:srcRect b="20471"/>
          <a:stretch/>
        </p:blipFill>
        <p:spPr>
          <a:xfrm>
            <a:off x="0" y="1786"/>
            <a:ext cx="9144000" cy="5141714"/>
          </a:xfrm>
          <a:prstGeom prst="rect">
            <a:avLst/>
          </a:prstGeom>
          <a:noFill/>
          <a:ln>
            <a:noFill/>
          </a:ln>
        </p:spPr>
      </p:pic>
      <p:pic>
        <p:nvPicPr>
          <p:cNvPr id="89" name="Google Shape;89;p1" descr="C:\Users\MSShafigullin\Desktop\2020\Презентация КФУ\kfu_logo_circle_rus.png"/>
          <p:cNvPicPr preferRelativeResize="0"/>
          <p:nvPr/>
        </p:nvPicPr>
        <p:blipFill rotWithShape="1">
          <a:blip r:embed="rId4">
            <a:alphaModFix/>
          </a:blip>
          <a:srcRect/>
          <a:stretch/>
        </p:blipFill>
        <p:spPr>
          <a:xfrm>
            <a:off x="3995936" y="555526"/>
            <a:ext cx="1152128" cy="1124940"/>
          </a:xfrm>
          <a:prstGeom prst="rect">
            <a:avLst/>
          </a:prstGeom>
          <a:noFill/>
          <a:ln>
            <a:noFill/>
          </a:ln>
        </p:spPr>
      </p:pic>
      <p:cxnSp>
        <p:nvCxnSpPr>
          <p:cNvPr id="90" name="Google Shape;90;p1"/>
          <p:cNvCxnSpPr/>
          <p:nvPr/>
        </p:nvCxnSpPr>
        <p:spPr>
          <a:xfrm rot="10800000">
            <a:off x="2339753" y="2058086"/>
            <a:ext cx="4464495" cy="0"/>
          </a:xfrm>
          <a:prstGeom prst="straightConnector1">
            <a:avLst/>
          </a:prstGeom>
          <a:noFill/>
          <a:ln w="12700" cap="flat" cmpd="sng">
            <a:solidFill>
              <a:schemeClr val="lt1"/>
            </a:solidFill>
            <a:prstDash val="solid"/>
            <a:round/>
            <a:headEnd type="none" w="sm" len="sm"/>
            <a:tailEnd type="none" w="sm" len="sm"/>
          </a:ln>
        </p:spPr>
      </p:cxnSp>
      <p:sp>
        <p:nvSpPr>
          <p:cNvPr id="91" name="Google Shape;91;p1"/>
          <p:cNvSpPr/>
          <p:nvPr/>
        </p:nvSpPr>
        <p:spPr>
          <a:xfrm>
            <a:off x="-72115" y="1918707"/>
            <a:ext cx="928822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3200" b="0" i="0" u="none" strike="noStrike" cap="none">
                <a:solidFill>
                  <a:schemeClr val="lt1"/>
                </a:solidFill>
                <a:latin typeface="Calibri"/>
                <a:ea typeface="Calibri"/>
                <a:cs typeface="Calibri"/>
                <a:sym typeface="Calibri"/>
              </a:rPr>
              <a:t>Разработка приложения для проектирования ИИ моделей для участия в гоночной игре TrackMania с использованием машинного обучения</a:t>
            </a:r>
            <a:endParaRPr/>
          </a:p>
        </p:txBody>
      </p:sp>
      <p:sp>
        <p:nvSpPr>
          <p:cNvPr id="92" name="Google Shape;92;p1"/>
          <p:cNvSpPr/>
          <p:nvPr/>
        </p:nvSpPr>
        <p:spPr>
          <a:xfrm>
            <a:off x="710552" y="3348987"/>
            <a:ext cx="257217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1800" b="0" i="0" u="none" strike="noStrike" cap="none">
                <a:solidFill>
                  <a:schemeClr val="lt1"/>
                </a:solidFill>
                <a:latin typeface="Calibri"/>
                <a:ea typeface="Calibri"/>
                <a:cs typeface="Calibri"/>
                <a:sym typeface="Calibri"/>
              </a:rPr>
              <a:t>Выполнил</a:t>
            </a:r>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студент группы 09-052</a:t>
            </a:r>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 </a:t>
            </a:r>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Научный руководитель,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доцент, к.т.н. </a:t>
            </a:r>
            <a:endParaRPr/>
          </a:p>
        </p:txBody>
      </p:sp>
      <p:sp>
        <p:nvSpPr>
          <p:cNvPr id="93" name="Google Shape;93;p1"/>
          <p:cNvSpPr/>
          <p:nvPr/>
        </p:nvSpPr>
        <p:spPr>
          <a:xfrm>
            <a:off x="6266232" y="3311039"/>
            <a:ext cx="153779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Близнюк В.Ю.</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Сабитов Ш.Р.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Реализация</a:t>
            </a:r>
            <a:endParaRPr dirty="0"/>
          </a:p>
        </p:txBody>
      </p:sp>
      <p:pic>
        <p:nvPicPr>
          <p:cNvPr id="9" name="Рисунок 8">
            <a:extLst>
              <a:ext uri="{FF2B5EF4-FFF2-40B4-BE49-F238E27FC236}">
                <a16:creationId xmlns:a16="http://schemas.microsoft.com/office/drawing/2014/main" id="{95692D8D-3D8E-31FE-C9EC-EC4BC3C4F823}"/>
              </a:ext>
            </a:extLst>
          </p:cNvPr>
          <p:cNvPicPr>
            <a:picLocks noChangeAspect="1"/>
          </p:cNvPicPr>
          <p:nvPr/>
        </p:nvPicPr>
        <p:blipFill>
          <a:blip r:embed="rId4"/>
          <a:stretch>
            <a:fillRect/>
          </a:stretch>
        </p:blipFill>
        <p:spPr>
          <a:xfrm>
            <a:off x="1097607" y="700257"/>
            <a:ext cx="7831541" cy="4355709"/>
          </a:xfrm>
          <a:prstGeom prst="rect">
            <a:avLst/>
          </a:prstGeom>
        </p:spPr>
      </p:pic>
      <p:pic>
        <p:nvPicPr>
          <p:cNvPr id="7" name="Рисунок 6">
            <a:extLst>
              <a:ext uri="{FF2B5EF4-FFF2-40B4-BE49-F238E27FC236}">
                <a16:creationId xmlns:a16="http://schemas.microsoft.com/office/drawing/2014/main" id="{609399A6-7492-4C26-E90A-A12AD30A0808}"/>
              </a:ext>
            </a:extLst>
          </p:cNvPr>
          <p:cNvPicPr>
            <a:picLocks noChangeAspect="1"/>
          </p:cNvPicPr>
          <p:nvPr/>
        </p:nvPicPr>
        <p:blipFill>
          <a:blip r:embed="rId5"/>
          <a:stretch>
            <a:fillRect/>
          </a:stretch>
        </p:blipFill>
        <p:spPr>
          <a:xfrm>
            <a:off x="1097607" y="671201"/>
            <a:ext cx="2390629" cy="1150086"/>
          </a:xfrm>
          <a:prstGeom prst="rect">
            <a:avLst/>
          </a:prstGeom>
        </p:spPr>
      </p:pic>
      <p:sp>
        <p:nvSpPr>
          <p:cNvPr id="2" name="TextBox 1">
            <a:extLst>
              <a:ext uri="{FF2B5EF4-FFF2-40B4-BE49-F238E27FC236}">
                <a16:creationId xmlns:a16="http://schemas.microsoft.com/office/drawing/2014/main" id="{22E628D0-CAE6-D4CF-B710-87AD80AAA7ED}"/>
              </a:ext>
            </a:extLst>
          </p:cNvPr>
          <p:cNvSpPr txBox="1"/>
          <p:nvPr/>
        </p:nvSpPr>
        <p:spPr>
          <a:xfrm>
            <a:off x="240222" y="4516078"/>
            <a:ext cx="587361" cy="523220"/>
          </a:xfrm>
          <a:prstGeom prst="rect">
            <a:avLst/>
          </a:prstGeom>
          <a:noFill/>
        </p:spPr>
        <p:txBody>
          <a:bodyPr wrap="square" rtlCol="0">
            <a:spAutoFit/>
          </a:bodyPr>
          <a:lstStyle/>
          <a:p>
            <a:r>
              <a:rPr lang="ru-RU" sz="2800" dirty="0">
                <a:solidFill>
                  <a:schemeClr val="bg1"/>
                </a:solidFill>
              </a:rPr>
              <a:t>10</a:t>
            </a:r>
            <a:endParaRPr lang="ru-RU" dirty="0">
              <a:solidFill>
                <a:schemeClr val="bg1"/>
              </a:solidFill>
            </a:endParaRPr>
          </a:p>
        </p:txBody>
      </p:sp>
    </p:spTree>
    <p:extLst>
      <p:ext uri="{BB962C8B-B14F-4D97-AF65-F5344CB8AC3E}">
        <p14:creationId xmlns:p14="http://schemas.microsoft.com/office/powerpoint/2010/main" val="129229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Процент завершения</a:t>
            </a:r>
            <a:endParaRPr dirty="0"/>
          </a:p>
        </p:txBody>
      </p:sp>
      <p:sp>
        <p:nvSpPr>
          <p:cNvPr id="129" name="Google Shape;129;p5"/>
          <p:cNvSpPr txBox="1"/>
          <p:nvPr/>
        </p:nvSpPr>
        <p:spPr>
          <a:xfrm>
            <a:off x="1032374" y="969374"/>
            <a:ext cx="7784523" cy="28007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ru-RU" sz="2200" dirty="0">
                <a:solidFill>
                  <a:schemeClr val="dk1"/>
                </a:solidFill>
                <a:latin typeface="Calibri"/>
                <a:ea typeface="Calibri"/>
                <a:cs typeface="Calibri"/>
                <a:sym typeface="Calibri"/>
              </a:rPr>
              <a:t>Согласно заданию на ВКР, дипломный проект завершен на 75%</a:t>
            </a:r>
          </a:p>
          <a:p>
            <a:pPr marL="342900" marR="0" lvl="0" indent="-342900" algn="l" rtl="0">
              <a:spcBef>
                <a:spcPts val="0"/>
              </a:spcBef>
              <a:spcAft>
                <a:spcPts val="0"/>
              </a:spcAft>
              <a:buFont typeface="Arial" panose="020B0604020202020204" pitchFamily="34" charset="0"/>
              <a:buChar char="•"/>
            </a:pPr>
            <a:r>
              <a:rPr lang="ru-RU" sz="2200" dirty="0">
                <a:solidFill>
                  <a:schemeClr val="dk1"/>
                </a:solidFill>
                <a:latin typeface="Calibri"/>
                <a:ea typeface="Calibri"/>
                <a:cs typeface="Calibri"/>
                <a:sym typeface="Calibri"/>
              </a:rPr>
              <a:t>Оставшиеся задачи включают в себя:</a:t>
            </a:r>
          </a:p>
          <a:p>
            <a:pPr marL="534988" lvl="8" indent="-357188">
              <a:buFont typeface="Wingdings" panose="05000000000000000000" pitchFamily="2" charset="2"/>
              <a:buChar char="§"/>
            </a:pPr>
            <a:r>
              <a:rPr lang="ru-RU" sz="2200" dirty="0">
                <a:latin typeface="Calibri" panose="020F0502020204030204" pitchFamily="34" charset="0"/>
                <a:ea typeface="Calibri" panose="020F0502020204030204" pitchFamily="34" charset="0"/>
                <a:cs typeface="Calibri" panose="020F0502020204030204" pitchFamily="34" charset="0"/>
              </a:rPr>
              <a:t>Дополнительная настройка приложения для создания более четких и сложных моделей</a:t>
            </a:r>
          </a:p>
          <a:p>
            <a:pPr marL="534988" lvl="6" indent="-357188">
              <a:buFont typeface="Wingdings" panose="05000000000000000000" pitchFamily="2" charset="2"/>
              <a:buChar char="§"/>
            </a:pPr>
            <a:r>
              <a:rPr lang="ru-RU" sz="2200" dirty="0">
                <a:latin typeface="Calibri" panose="020F0502020204030204" pitchFamily="34" charset="0"/>
                <a:ea typeface="Calibri" panose="020F0502020204030204" pitchFamily="34" charset="0"/>
                <a:cs typeface="Calibri" panose="020F0502020204030204" pitchFamily="34" charset="0"/>
              </a:rPr>
              <a:t>Тестирование приложения</a:t>
            </a:r>
          </a:p>
          <a:p>
            <a:pPr marL="534988" lvl="6" indent="-357188">
              <a:buFont typeface="Wingdings" panose="05000000000000000000" pitchFamily="2" charset="2"/>
              <a:buChar char="§"/>
            </a:pPr>
            <a:r>
              <a:rPr lang="ru-RU" sz="2200" dirty="0">
                <a:latin typeface="Calibri" panose="020F0502020204030204" pitchFamily="34" charset="0"/>
                <a:ea typeface="Calibri" panose="020F0502020204030204" pitchFamily="34" charset="0"/>
                <a:cs typeface="Calibri" panose="020F0502020204030204" pitchFamily="34" charset="0"/>
              </a:rPr>
              <a:t>Тестирование моделей, как друг с другом, так и против реальных игроков</a:t>
            </a:r>
          </a:p>
        </p:txBody>
      </p:sp>
      <p:sp>
        <p:nvSpPr>
          <p:cNvPr id="2" name="TextBox 1">
            <a:extLst>
              <a:ext uri="{FF2B5EF4-FFF2-40B4-BE49-F238E27FC236}">
                <a16:creationId xmlns:a16="http://schemas.microsoft.com/office/drawing/2014/main" id="{1DC67D33-BC0F-74BE-D007-B4A9B82746B1}"/>
              </a:ext>
            </a:extLst>
          </p:cNvPr>
          <p:cNvSpPr txBox="1"/>
          <p:nvPr/>
        </p:nvSpPr>
        <p:spPr>
          <a:xfrm>
            <a:off x="137267" y="4516078"/>
            <a:ext cx="614400" cy="523220"/>
          </a:xfrm>
          <a:prstGeom prst="rect">
            <a:avLst/>
          </a:prstGeom>
          <a:noFill/>
        </p:spPr>
        <p:txBody>
          <a:bodyPr wrap="square" rtlCol="0">
            <a:spAutoFit/>
          </a:bodyPr>
          <a:lstStyle/>
          <a:p>
            <a:r>
              <a:rPr lang="en-US" sz="2800" dirty="0">
                <a:solidFill>
                  <a:schemeClr val="bg1"/>
                </a:solidFill>
              </a:rPr>
              <a:t>1</a:t>
            </a:r>
            <a:r>
              <a:rPr lang="ru-RU" sz="2800" dirty="0">
                <a:solidFill>
                  <a:schemeClr val="bg1"/>
                </a:solidFill>
              </a:rPr>
              <a:t>1</a:t>
            </a:r>
            <a:endParaRPr lang="ru-RU" dirty="0">
              <a:solidFill>
                <a:schemeClr val="bg1"/>
              </a:solidFill>
            </a:endParaRPr>
          </a:p>
        </p:txBody>
      </p:sp>
    </p:spTree>
    <p:extLst>
      <p:ext uri="{BB962C8B-B14F-4D97-AF65-F5344CB8AC3E}">
        <p14:creationId xmlns:p14="http://schemas.microsoft.com/office/powerpoint/2010/main" val="131115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7" descr="C:\Users\MSShafigullin\Desktop\Проекты\Брендбук\Гайдлайн\Презентация\презентация шаблон КФУ-01.jpg"/>
          <p:cNvPicPr preferRelativeResize="0"/>
          <p:nvPr/>
        </p:nvPicPr>
        <p:blipFill rotWithShape="1">
          <a:blip r:embed="rId3">
            <a:alphaModFix/>
          </a:blip>
          <a:srcRect b="20471"/>
          <a:stretch/>
        </p:blipFill>
        <p:spPr>
          <a:xfrm>
            <a:off x="3143" y="4390"/>
            <a:ext cx="9144000" cy="5141714"/>
          </a:xfrm>
          <a:prstGeom prst="rect">
            <a:avLst/>
          </a:prstGeom>
          <a:noFill/>
          <a:ln>
            <a:noFill/>
          </a:ln>
        </p:spPr>
      </p:pic>
      <p:pic>
        <p:nvPicPr>
          <p:cNvPr id="150" name="Google Shape;150;p7" descr="C:\Users\MSShafigullin\Desktop\2020\Презентация КФУ\kfu_logo_circle_rus.png"/>
          <p:cNvPicPr preferRelativeResize="0"/>
          <p:nvPr/>
        </p:nvPicPr>
        <p:blipFill rotWithShape="1">
          <a:blip r:embed="rId4">
            <a:alphaModFix/>
          </a:blip>
          <a:srcRect/>
          <a:stretch/>
        </p:blipFill>
        <p:spPr>
          <a:xfrm>
            <a:off x="539552" y="411510"/>
            <a:ext cx="1152128" cy="1124940"/>
          </a:xfrm>
          <a:prstGeom prst="rect">
            <a:avLst/>
          </a:prstGeom>
          <a:noFill/>
          <a:ln>
            <a:noFill/>
          </a:ln>
        </p:spPr>
      </p:pic>
      <p:sp>
        <p:nvSpPr>
          <p:cNvPr id="151" name="Google Shape;151;p7"/>
          <p:cNvSpPr txBox="1"/>
          <p:nvPr/>
        </p:nvSpPr>
        <p:spPr>
          <a:xfrm>
            <a:off x="1255005" y="1662940"/>
            <a:ext cx="6633989" cy="99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867"/>
              <a:buFont typeface="Arial"/>
              <a:buNone/>
            </a:pPr>
            <a:r>
              <a:rPr lang="ru-RU" sz="4400" b="1" i="0" u="none" strike="noStrike" cap="none">
                <a:solidFill>
                  <a:schemeClr val="lt1"/>
                </a:solidFill>
                <a:latin typeface="Calibri"/>
                <a:ea typeface="Calibri"/>
                <a:cs typeface="Calibri"/>
                <a:sym typeface="Calibri"/>
              </a:rPr>
              <a:t>Благодарю за внимание!</a:t>
            </a:r>
            <a:endParaRPr sz="4400" b="1" i="0" u="none" strike="noStrike" cap="none">
              <a:solidFill>
                <a:schemeClr val="lt1"/>
              </a:solidFill>
              <a:latin typeface="Calibri"/>
              <a:ea typeface="Calibri"/>
              <a:cs typeface="Calibri"/>
              <a:sym typeface="Calibri"/>
            </a:endParaRPr>
          </a:p>
        </p:txBody>
      </p:sp>
      <p:cxnSp>
        <p:nvCxnSpPr>
          <p:cNvPr id="152" name="Google Shape;152;p7"/>
          <p:cNvCxnSpPr/>
          <p:nvPr/>
        </p:nvCxnSpPr>
        <p:spPr>
          <a:xfrm rot="10800000">
            <a:off x="1691680" y="2481586"/>
            <a:ext cx="5570573" cy="0"/>
          </a:xfrm>
          <a:prstGeom prst="straightConnector1">
            <a:avLst/>
          </a:prstGeom>
          <a:noFill/>
          <a:ln w="12700" cap="flat" cmpd="sng">
            <a:solidFill>
              <a:schemeClr val="lt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100" name="Google Shape;100;p2"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01" name="Google Shape;101;p2"/>
          <p:cNvSpPr/>
          <p:nvPr/>
        </p:nvSpPr>
        <p:spPr>
          <a:xfrm>
            <a:off x="413792" y="942350"/>
            <a:ext cx="8621924" cy="2677616"/>
          </a:xfrm>
          <a:prstGeom prst="rect">
            <a:avLst/>
          </a:prstGeom>
          <a:noFill/>
          <a:ln>
            <a:noFill/>
          </a:ln>
        </p:spPr>
        <p:txBody>
          <a:bodyPr spcFirstLastPara="1" wrap="square" lIns="91425" tIns="45700" rIns="91425" bIns="45700" anchor="t" anchorCtr="0">
            <a:spAutoFit/>
          </a:bodyPr>
          <a:lstStyle/>
          <a:p>
            <a:pPr marL="457200" marR="0" lvl="1" indent="-114300" algn="l" rtl="0">
              <a:lnSpc>
                <a:spcPct val="150000"/>
              </a:lnSpc>
              <a:spcBef>
                <a:spcPts val="0"/>
              </a:spcBef>
              <a:spcAft>
                <a:spcPts val="0"/>
              </a:spcAft>
              <a:buClr>
                <a:schemeClr val="dk1"/>
              </a:buClr>
              <a:buSzPts val="1800"/>
              <a:buFont typeface="Noto Sans Symbols"/>
              <a:buChar char="▪"/>
            </a:pPr>
            <a:r>
              <a:rPr lang="ru-RU" sz="2800" b="1" i="0" u="none" strike="noStrike" cap="none" dirty="0">
                <a:solidFill>
                  <a:schemeClr val="dk1"/>
                </a:solidFill>
                <a:latin typeface="Calibri"/>
                <a:ea typeface="Calibri"/>
                <a:cs typeface="Calibri"/>
                <a:sym typeface="Calibri"/>
              </a:rPr>
              <a:t> </a:t>
            </a:r>
            <a:r>
              <a:rPr lang="ru-RU" sz="2800" b="0" i="0" u="none" strike="noStrike" cap="none" dirty="0">
                <a:solidFill>
                  <a:schemeClr val="dk1"/>
                </a:solidFill>
                <a:latin typeface="Calibri"/>
                <a:ea typeface="Calibri"/>
                <a:cs typeface="Calibri"/>
                <a:sym typeface="Calibri"/>
              </a:rPr>
              <a:t>Целью</a:t>
            </a:r>
            <a:r>
              <a:rPr lang="ru-RU" sz="2800" b="1" i="0" u="none" strike="noStrike" cap="none" dirty="0">
                <a:solidFill>
                  <a:schemeClr val="dk1"/>
                </a:solidFill>
                <a:latin typeface="Calibri"/>
                <a:ea typeface="Calibri"/>
                <a:cs typeface="Calibri"/>
                <a:sym typeface="Calibri"/>
              </a:rPr>
              <a:t> </a:t>
            </a:r>
            <a:r>
              <a:rPr lang="ru-RU" sz="2800" b="0" i="0" u="none" strike="noStrike" cap="none" dirty="0">
                <a:solidFill>
                  <a:schemeClr val="dk1"/>
                </a:solidFill>
                <a:latin typeface="Calibri"/>
                <a:ea typeface="Calibri"/>
                <a:cs typeface="Calibri"/>
                <a:sym typeface="Calibri"/>
              </a:rPr>
              <a:t>выпускной квалификационной работы является создание приложения, позволяющего создавать ИИ модели для участия в гоночной игре TrackMania. </a:t>
            </a:r>
            <a:endParaRPr sz="2000" dirty="0"/>
          </a:p>
        </p:txBody>
      </p:sp>
      <p:sp>
        <p:nvSpPr>
          <p:cNvPr id="102" name="Google Shape;102;p2"/>
          <p:cNvSpPr txBox="1"/>
          <p:nvPr/>
        </p:nvSpPr>
        <p:spPr>
          <a:xfrm>
            <a:off x="1804876" y="87534"/>
            <a:ext cx="6096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Цель</a:t>
            </a:r>
            <a:endParaRPr dirty="0"/>
          </a:p>
        </p:txBody>
      </p:sp>
      <p:sp>
        <p:nvSpPr>
          <p:cNvPr id="2" name="TextBox 1">
            <a:extLst>
              <a:ext uri="{FF2B5EF4-FFF2-40B4-BE49-F238E27FC236}">
                <a16:creationId xmlns:a16="http://schemas.microsoft.com/office/drawing/2014/main" id="{E48EFF09-C3BB-3F87-5F02-07DAACAE31D9}"/>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2</a:t>
            </a:r>
            <a:endParaRPr lang="ru-RU"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01" name="Google Shape;101;p2"/>
          <p:cNvSpPr/>
          <p:nvPr/>
        </p:nvSpPr>
        <p:spPr>
          <a:xfrm>
            <a:off x="413792" y="779618"/>
            <a:ext cx="8621924" cy="4662775"/>
          </a:xfrm>
          <a:prstGeom prst="rect">
            <a:avLst/>
          </a:prstGeom>
          <a:noFill/>
          <a:ln>
            <a:noFill/>
          </a:ln>
        </p:spPr>
        <p:txBody>
          <a:bodyPr spcFirstLastPara="1" wrap="square" lIns="91425" tIns="45700" rIns="91425" bIns="45700" anchor="t" anchorCtr="0">
            <a:spAutoFit/>
          </a:bodyPr>
          <a:lstStyle/>
          <a:p>
            <a:pPr marL="457200" marR="0" lvl="1" indent="-114300" algn="l" rtl="0">
              <a:lnSpc>
                <a:spcPct val="150000"/>
              </a:lnSpc>
              <a:spcBef>
                <a:spcPts val="0"/>
              </a:spcBef>
              <a:spcAft>
                <a:spcPts val="0"/>
              </a:spcAft>
              <a:buClr>
                <a:schemeClr val="dk1"/>
              </a:buClr>
              <a:buSzPts val="1800"/>
              <a:buFont typeface="Noto Sans Symbols"/>
              <a:buChar char="▪"/>
            </a:pPr>
            <a:r>
              <a:rPr lang="ru-RU" sz="1800" b="0" i="0" u="none" strike="noStrike" cap="none" dirty="0">
                <a:solidFill>
                  <a:schemeClr val="dk1"/>
                </a:solidFill>
                <a:latin typeface="Calibri"/>
                <a:ea typeface="Calibri"/>
                <a:cs typeface="Calibri"/>
                <a:sym typeface="Calibri"/>
              </a:rPr>
              <a:t>Для достижения цели поставлены следующие </a:t>
            </a:r>
            <a:r>
              <a:rPr lang="ru-RU" sz="1800" b="1" i="0" u="none" strike="noStrike" cap="none" dirty="0">
                <a:solidFill>
                  <a:schemeClr val="dk1"/>
                </a:solidFill>
                <a:latin typeface="Calibri"/>
                <a:ea typeface="Calibri"/>
                <a:cs typeface="Calibri"/>
                <a:sym typeface="Calibri"/>
              </a:rPr>
              <a:t>задачи:</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Провести исследование предметной области и провести анализ существующих подходов в области разработки образовательных игровых приложений;</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Составить техническое задание к функциям программы;</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Осуществить выбор программных инструментов для реализации;</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Создать интеграцию между видеоигрой и приложением;</a:t>
            </a:r>
            <a:endParaRPr lang="en-US" sz="1800" b="0" i="0" u="none" strike="noStrike" cap="none" dirty="0">
              <a:solidFill>
                <a:schemeClr val="dk1"/>
              </a:solidFill>
              <a:latin typeface="Calibri"/>
              <a:ea typeface="Calibri"/>
              <a:cs typeface="Calibri"/>
              <a:sym typeface="Calibri"/>
            </a:endParaRPr>
          </a:p>
          <a:p>
            <a:pPr marL="800100" marR="0" lvl="1" indent="-342900" algn="l" rtl="0">
              <a:lnSpc>
                <a:spcPct val="150000"/>
              </a:lnSpc>
              <a:spcBef>
                <a:spcPts val="0"/>
              </a:spcBef>
              <a:spcAft>
                <a:spcPts val="0"/>
              </a:spcAft>
              <a:buFont typeface="+mj-lt"/>
              <a:buAutoNum type="arabicPeriod"/>
            </a:pPr>
            <a:r>
              <a:rPr lang="ru-RU" sz="1800" dirty="0">
                <a:latin typeface="Calibri" panose="020F0502020204030204" pitchFamily="34" charset="0"/>
                <a:ea typeface="Calibri" panose="020F0502020204030204" pitchFamily="34" charset="0"/>
                <a:cs typeface="Calibri" panose="020F0502020204030204" pitchFamily="34" charset="0"/>
              </a:rPr>
              <a:t>Создать первые модели, способные завершить трассу;</a:t>
            </a:r>
          </a:p>
          <a:p>
            <a:pPr marL="800100" marR="0" lvl="1" indent="-342900" algn="l" rtl="0">
              <a:lnSpc>
                <a:spcPct val="150000"/>
              </a:lnSpc>
              <a:spcBef>
                <a:spcPts val="0"/>
              </a:spcBef>
              <a:spcAft>
                <a:spcPts val="0"/>
              </a:spcAft>
              <a:buFont typeface="+mj-lt"/>
              <a:buAutoNum type="arabicPeriod"/>
            </a:pPr>
            <a:r>
              <a:rPr lang="ru-RU" sz="1800" dirty="0">
                <a:latin typeface="Calibri" panose="020F0502020204030204" pitchFamily="34" charset="0"/>
                <a:ea typeface="Calibri" panose="020F0502020204030204" pitchFamily="34" charset="0"/>
                <a:cs typeface="Calibri" panose="020F0502020204030204" pitchFamily="34" charset="0"/>
              </a:rPr>
              <a:t>Корректировать приложение для создания более точных моделей;</a:t>
            </a:r>
            <a:endParaRPr sz="1800" dirty="0">
              <a:latin typeface="Calibri" panose="020F0502020204030204" pitchFamily="34" charset="0"/>
              <a:ea typeface="Calibri" panose="020F0502020204030204" pitchFamily="34" charset="0"/>
              <a:cs typeface="Calibri" panose="020F0502020204030204" pitchFamily="34" charset="0"/>
            </a:endParaRPr>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Провести тестирование приложения и созданных моделей.</a:t>
            </a:r>
            <a:endParaRPr dirty="0"/>
          </a:p>
          <a:p>
            <a:pPr marL="457200" marR="0" lvl="1" indent="0" algn="l" rtl="0">
              <a:lnSpc>
                <a:spcPct val="150000"/>
              </a:lnSpc>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02" name="Google Shape;102;p2"/>
          <p:cNvSpPr txBox="1"/>
          <p:nvPr/>
        </p:nvSpPr>
        <p:spPr>
          <a:xfrm>
            <a:off x="1804876" y="87534"/>
            <a:ext cx="6096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Список задач</a:t>
            </a:r>
            <a:endParaRPr dirty="0"/>
          </a:p>
        </p:txBody>
      </p:sp>
      <p:sp>
        <p:nvSpPr>
          <p:cNvPr id="2" name="TextBox 1">
            <a:extLst>
              <a:ext uri="{FF2B5EF4-FFF2-40B4-BE49-F238E27FC236}">
                <a16:creationId xmlns:a16="http://schemas.microsoft.com/office/drawing/2014/main" id="{FB1E3391-F3AD-D0F3-798B-650D34B5D9DD}"/>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3</a:t>
            </a:r>
            <a:endParaRPr lang="ru-RU" dirty="0">
              <a:solidFill>
                <a:schemeClr val="bg1"/>
              </a:solidFill>
            </a:endParaRPr>
          </a:p>
        </p:txBody>
      </p:sp>
    </p:spTree>
    <p:extLst>
      <p:ext uri="{BB962C8B-B14F-4D97-AF65-F5344CB8AC3E}">
        <p14:creationId xmlns:p14="http://schemas.microsoft.com/office/powerpoint/2010/main" val="9549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6" name="Google Shape;136;p6"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37" name="Google Shape;137;p6"/>
          <p:cNvSpPr/>
          <p:nvPr/>
        </p:nvSpPr>
        <p:spPr>
          <a:xfrm>
            <a:off x="1485588" y="181263"/>
            <a:ext cx="65527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Стек технологий</a:t>
            </a:r>
            <a:endParaRPr dirty="0"/>
          </a:p>
        </p:txBody>
      </p:sp>
      <p:sp>
        <p:nvSpPr>
          <p:cNvPr id="138" name="Google Shape;138;p6"/>
          <p:cNvSpPr txBox="1"/>
          <p:nvPr/>
        </p:nvSpPr>
        <p:spPr>
          <a:xfrm>
            <a:off x="1311501" y="888863"/>
            <a:ext cx="6900900"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dirty="0">
                <a:solidFill>
                  <a:schemeClr val="dk1"/>
                </a:solidFill>
                <a:latin typeface="Calibri"/>
                <a:ea typeface="Calibri"/>
                <a:cs typeface="Calibri"/>
                <a:sym typeface="Calibri"/>
              </a:rPr>
              <a:t>- Visual Studio Code;</a:t>
            </a:r>
            <a:endParaRPr sz="2800" dirty="0">
              <a:solidFill>
                <a:schemeClr val="dk1"/>
              </a:solidFill>
              <a:latin typeface="Calibri"/>
              <a:ea typeface="Calibri"/>
              <a:cs typeface="Calibri"/>
              <a:sym typeface="Calibri"/>
            </a:endParaRPr>
          </a:p>
          <a:p>
            <a:pPr marR="0" lvl="0" algn="l" rtl="0">
              <a:spcBef>
                <a:spcPts val="0"/>
              </a:spcBef>
              <a:spcAft>
                <a:spcPts val="0"/>
              </a:spcAft>
            </a:pPr>
            <a:r>
              <a:rPr lang="en-US" sz="2800" dirty="0">
                <a:solidFill>
                  <a:schemeClr val="dk1"/>
                </a:solidFill>
                <a:latin typeface="Calibri"/>
                <a:ea typeface="Calibri"/>
                <a:cs typeface="Calibri"/>
                <a:sym typeface="Calibri"/>
              </a:rPr>
              <a:t>- </a:t>
            </a:r>
            <a:r>
              <a:rPr lang="ru-RU" sz="2800" dirty="0">
                <a:solidFill>
                  <a:schemeClr val="dk1"/>
                </a:solidFill>
                <a:latin typeface="Calibri"/>
                <a:ea typeface="Calibri"/>
                <a:cs typeface="Calibri"/>
                <a:sym typeface="Calibri"/>
              </a:rPr>
              <a:t>Python;</a:t>
            </a:r>
            <a:endParaRPr lang="en-US" sz="2800" dirty="0">
              <a:solidFill>
                <a:schemeClr val="dk1"/>
              </a:solidFill>
              <a:latin typeface="Calibri"/>
              <a:ea typeface="Calibri"/>
              <a:cs typeface="Calibri"/>
              <a:sym typeface="Calibri"/>
            </a:endParaRPr>
          </a:p>
          <a:p>
            <a:pPr marR="0" lvl="0" algn="l" rtl="0">
              <a:spcBef>
                <a:spcPts val="0"/>
              </a:spcBef>
              <a:spcAft>
                <a:spcPts val="0"/>
              </a:spcAft>
            </a:pPr>
            <a:r>
              <a:rPr lang="en-US" sz="2800" dirty="0">
                <a:solidFill>
                  <a:schemeClr val="dk1"/>
                </a:solidFill>
                <a:latin typeface="Calibri"/>
                <a:ea typeface="Calibri"/>
                <a:cs typeface="Calibri"/>
                <a:sym typeface="Calibri"/>
              </a:rPr>
              <a:t>- </a:t>
            </a:r>
            <a:r>
              <a:rPr lang="en-US" sz="2800" dirty="0" err="1">
                <a:solidFill>
                  <a:schemeClr val="dk1"/>
                </a:solidFill>
                <a:latin typeface="Calibri"/>
                <a:ea typeface="Calibri"/>
                <a:cs typeface="Calibri"/>
                <a:sym typeface="Calibri"/>
              </a:rPr>
              <a:t>PyTorch</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a:t>
            </a:r>
            <a:r>
              <a:rPr lang="ru-RU" sz="2800" dirty="0">
                <a:solidFill>
                  <a:schemeClr val="dk1"/>
                </a:solidFill>
                <a:latin typeface="Calibri"/>
                <a:ea typeface="Calibri"/>
                <a:cs typeface="Calibri"/>
                <a:sym typeface="Calibri"/>
              </a:rPr>
              <a:t>TMInterface;</a:t>
            </a:r>
            <a:endParaRPr sz="2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a:t>
            </a:r>
            <a:r>
              <a:rPr lang="ru-RU" sz="2800" dirty="0">
                <a:solidFill>
                  <a:schemeClr val="dk1"/>
                </a:solidFill>
                <a:latin typeface="Calibri"/>
                <a:ea typeface="Calibri"/>
                <a:cs typeface="Calibri"/>
                <a:sym typeface="Calibri"/>
              </a:rPr>
              <a:t>TrackMania Nations Forever.</a:t>
            </a:r>
            <a:endParaRPr dirty="0"/>
          </a:p>
        </p:txBody>
      </p:sp>
      <p:sp>
        <p:nvSpPr>
          <p:cNvPr id="139" name="Google Shape;139;p6" descr="Firebase expands to become a unified app platform — Google for Developers  Blog - News about Web, Mobile, AI and Cloud"/>
          <p:cNvSpPr/>
          <p:nvPr/>
        </p:nvSpPr>
        <p:spPr>
          <a:xfrm>
            <a:off x="4397297" y="277176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0" name="Google Shape;140;p6"/>
          <p:cNvPicPr preferRelativeResize="0"/>
          <p:nvPr/>
        </p:nvPicPr>
        <p:blipFill rotWithShape="1">
          <a:blip r:embed="rId4">
            <a:alphaModFix/>
          </a:blip>
          <a:srcRect/>
          <a:stretch/>
        </p:blipFill>
        <p:spPr>
          <a:xfrm>
            <a:off x="893877" y="3215024"/>
            <a:ext cx="1050032" cy="1202354"/>
          </a:xfrm>
          <a:prstGeom prst="rect">
            <a:avLst/>
          </a:prstGeom>
          <a:noFill/>
          <a:ln>
            <a:noFill/>
          </a:ln>
        </p:spPr>
      </p:pic>
      <p:pic>
        <p:nvPicPr>
          <p:cNvPr id="141" name="Google Shape;141;p6"/>
          <p:cNvPicPr preferRelativeResize="0"/>
          <p:nvPr/>
        </p:nvPicPr>
        <p:blipFill rotWithShape="1">
          <a:blip r:embed="rId5">
            <a:alphaModFix/>
          </a:blip>
          <a:srcRect/>
          <a:stretch/>
        </p:blipFill>
        <p:spPr>
          <a:xfrm>
            <a:off x="5877585" y="3420460"/>
            <a:ext cx="894922" cy="861168"/>
          </a:xfrm>
          <a:prstGeom prst="rect">
            <a:avLst/>
          </a:prstGeom>
          <a:noFill/>
          <a:ln>
            <a:noFill/>
          </a:ln>
        </p:spPr>
      </p:pic>
      <p:pic>
        <p:nvPicPr>
          <p:cNvPr id="142" name="Google Shape;142;p6"/>
          <p:cNvPicPr preferRelativeResize="0"/>
          <p:nvPr/>
        </p:nvPicPr>
        <p:blipFill rotWithShape="1">
          <a:blip r:embed="rId6">
            <a:alphaModFix/>
          </a:blip>
          <a:srcRect/>
          <a:stretch/>
        </p:blipFill>
        <p:spPr>
          <a:xfrm>
            <a:off x="6828059" y="3461492"/>
            <a:ext cx="2109498" cy="763399"/>
          </a:xfrm>
          <a:prstGeom prst="rect">
            <a:avLst/>
          </a:prstGeom>
          <a:noFill/>
          <a:ln>
            <a:noFill/>
          </a:ln>
        </p:spPr>
      </p:pic>
      <p:pic>
        <p:nvPicPr>
          <p:cNvPr id="143" name="Google Shape;143;p6"/>
          <p:cNvPicPr preferRelativeResize="0"/>
          <p:nvPr/>
        </p:nvPicPr>
        <p:blipFill>
          <a:blip r:embed="rId7">
            <a:alphaModFix/>
          </a:blip>
          <a:stretch>
            <a:fillRect/>
          </a:stretch>
        </p:blipFill>
        <p:spPr>
          <a:xfrm>
            <a:off x="2010202" y="3253857"/>
            <a:ext cx="1139001" cy="1178670"/>
          </a:xfrm>
          <a:prstGeom prst="rect">
            <a:avLst/>
          </a:prstGeom>
          <a:noFill/>
          <a:ln>
            <a:noFill/>
          </a:ln>
        </p:spPr>
      </p:pic>
      <p:pic>
        <p:nvPicPr>
          <p:cNvPr id="3" name="Рисунок 2">
            <a:extLst>
              <a:ext uri="{FF2B5EF4-FFF2-40B4-BE49-F238E27FC236}">
                <a16:creationId xmlns:a16="http://schemas.microsoft.com/office/drawing/2014/main" id="{605F6B5D-BC67-3F46-67B7-181EA7797CE5}"/>
              </a:ext>
            </a:extLst>
          </p:cNvPr>
          <p:cNvPicPr>
            <a:picLocks noChangeAspect="1"/>
          </p:cNvPicPr>
          <p:nvPr/>
        </p:nvPicPr>
        <p:blipFill>
          <a:blip r:embed="rId8"/>
          <a:stretch>
            <a:fillRect/>
          </a:stretch>
        </p:blipFill>
        <p:spPr>
          <a:xfrm>
            <a:off x="3198681" y="3447451"/>
            <a:ext cx="2623352" cy="807186"/>
          </a:xfrm>
          <a:prstGeom prst="rect">
            <a:avLst/>
          </a:prstGeom>
        </p:spPr>
      </p:pic>
      <p:sp>
        <p:nvSpPr>
          <p:cNvPr id="4" name="TextBox 3">
            <a:extLst>
              <a:ext uri="{FF2B5EF4-FFF2-40B4-BE49-F238E27FC236}">
                <a16:creationId xmlns:a16="http://schemas.microsoft.com/office/drawing/2014/main" id="{89B47FD7-47BD-A96D-EB1C-27429884B280}"/>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4</a:t>
            </a:r>
            <a:endParaRPr lang="ru-RU"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9" name="Google Shape;109;p3"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10" name="Google Shape;110;p3"/>
          <p:cNvSpPr txBox="1"/>
          <p:nvPr/>
        </p:nvSpPr>
        <p:spPr>
          <a:xfrm>
            <a:off x="1438936" y="190775"/>
            <a:ext cx="689864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a:solidFill>
                  <a:schemeClr val="dk1"/>
                </a:solidFill>
                <a:latin typeface="Calibri"/>
                <a:ea typeface="Calibri"/>
                <a:cs typeface="Calibri"/>
                <a:sym typeface="Calibri"/>
              </a:rPr>
              <a:t>Обзор предметной области</a:t>
            </a:r>
            <a:endParaRPr/>
          </a:p>
        </p:txBody>
      </p:sp>
      <p:sp>
        <p:nvSpPr>
          <p:cNvPr id="111" name="Google Shape;111;p3"/>
          <p:cNvSpPr txBox="1"/>
          <p:nvPr/>
        </p:nvSpPr>
        <p:spPr>
          <a:xfrm>
            <a:off x="949051" y="960216"/>
            <a:ext cx="7878410" cy="4321952"/>
          </a:xfrm>
          <a:prstGeom prst="rect">
            <a:avLst/>
          </a:prstGeom>
          <a:noFill/>
          <a:ln>
            <a:noFill/>
          </a:ln>
        </p:spPr>
        <p:txBody>
          <a:bodyPr spcFirstLastPara="1" wrap="square" lIns="91425" tIns="45700" rIns="91425" bIns="45700" anchor="t" anchorCtr="0">
            <a:spAutoFit/>
          </a:bodyPr>
          <a:lstStyle/>
          <a:p>
            <a:pPr marL="0" marR="0" lvl="0" indent="450215" algn="just" rtl="0">
              <a:lnSpc>
                <a:spcPct val="150000"/>
              </a:lnSpc>
              <a:spcBef>
                <a:spcPts val="0"/>
              </a:spcBef>
              <a:spcAft>
                <a:spcPts val="0"/>
              </a:spcAft>
              <a:buNone/>
            </a:pPr>
            <a:r>
              <a:rPr lang="ru-RU" sz="1600">
                <a:solidFill>
                  <a:srgbClr val="000000"/>
                </a:solidFill>
                <a:latin typeface="Calibri"/>
                <a:ea typeface="Calibri"/>
                <a:cs typeface="Calibri"/>
                <a:sym typeface="Calibri"/>
              </a:rPr>
              <a:t>С развитием индустрий видеоигр и искусственного интеллекта начинает появляться необходимость внедрения моделей, созданных с помощью машинного обучения в создаваемые видеоигры.</a:t>
            </a:r>
            <a:endParaRPr/>
          </a:p>
          <a:p>
            <a:pPr marL="0" marR="0" lvl="0" indent="450215" algn="just" rtl="0">
              <a:lnSpc>
                <a:spcPct val="150000"/>
              </a:lnSpc>
              <a:spcBef>
                <a:spcPts val="800"/>
              </a:spcBef>
              <a:spcAft>
                <a:spcPts val="0"/>
              </a:spcAft>
              <a:buNone/>
            </a:pPr>
            <a:r>
              <a:rPr lang="ru-RU" sz="1600">
                <a:solidFill>
                  <a:srgbClr val="000000"/>
                </a:solidFill>
                <a:latin typeface="Calibri"/>
                <a:ea typeface="Calibri"/>
                <a:cs typeface="Calibri"/>
                <a:sym typeface="Calibri"/>
              </a:rPr>
              <a:t>Разрабатываемое приложение предназначено для создания гоночных ИИ моделей для видеоигры TrackMania Nations Forever. Преимущество их создания заключается в избавлении от необходимости создавать обыкновенный ИИ или самостоятельной игры для составления предустановленных рекордов. Создаваемые модели также будут отличаться большей человечностью действий, чем обыкновенный ИИ. Таким образом, проект предназначен для демонстрации этих достоинств на примере уже существующей видеоигры.</a:t>
            </a:r>
            <a:endParaRPr sz="1600">
              <a:solidFill>
                <a:schemeClr val="dk1"/>
              </a:solidFill>
              <a:latin typeface="Calibri"/>
              <a:ea typeface="Calibri"/>
              <a:cs typeface="Calibri"/>
              <a:sym typeface="Calibri"/>
            </a:endParaRPr>
          </a:p>
          <a:p>
            <a:pPr marL="0" marR="0" lvl="0" indent="450215" algn="just" rtl="0">
              <a:lnSpc>
                <a:spcPct val="150000"/>
              </a:lnSpc>
              <a:spcBef>
                <a:spcPts val="800"/>
              </a:spcBef>
              <a:spcAft>
                <a:spcPts val="0"/>
              </a:spcAft>
              <a:buNone/>
            </a:pPr>
            <a:endParaRPr sz="160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6429B97D-DB54-7542-6335-F3FFA9EB0264}"/>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5</a:t>
            </a:r>
            <a:endParaRPr lang="ru-RU"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8" name="Google Shape;118;p4"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19" name="Google Shape;119;p4"/>
          <p:cNvSpPr/>
          <p:nvPr/>
        </p:nvSpPr>
        <p:spPr>
          <a:xfrm>
            <a:off x="964851" y="179029"/>
            <a:ext cx="8210875"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a:solidFill>
                  <a:schemeClr val="dk1"/>
                </a:solidFill>
                <a:latin typeface="Calibri"/>
                <a:ea typeface="Calibri"/>
                <a:cs typeface="Calibri"/>
                <a:sym typeface="Calibri"/>
              </a:rPr>
              <a:t>Обзор существующих решений</a:t>
            </a:r>
            <a:endParaRPr/>
          </a:p>
        </p:txBody>
      </p:sp>
      <p:graphicFrame>
        <p:nvGraphicFramePr>
          <p:cNvPr id="120" name="Google Shape;120;p4"/>
          <p:cNvGraphicFramePr/>
          <p:nvPr/>
        </p:nvGraphicFramePr>
        <p:xfrm>
          <a:off x="1333748" y="1127242"/>
          <a:ext cx="7473075" cy="3615725"/>
        </p:xfrm>
        <a:graphic>
          <a:graphicData uri="http://schemas.openxmlformats.org/drawingml/2006/table">
            <a:tbl>
              <a:tblPr>
                <a:noFill/>
                <a:tableStyleId>{EB24FAE8-59C6-4AED-ACE5-37B7F54A73FC}</a:tableStyleId>
              </a:tblPr>
              <a:tblGrid>
                <a:gridCol w="2462500">
                  <a:extLst>
                    <a:ext uri="{9D8B030D-6E8A-4147-A177-3AD203B41FA5}">
                      <a16:colId xmlns:a16="http://schemas.microsoft.com/office/drawing/2014/main" val="20000"/>
                    </a:ext>
                  </a:extLst>
                </a:gridCol>
                <a:gridCol w="1434750">
                  <a:extLst>
                    <a:ext uri="{9D8B030D-6E8A-4147-A177-3AD203B41FA5}">
                      <a16:colId xmlns:a16="http://schemas.microsoft.com/office/drawing/2014/main" val="20001"/>
                    </a:ext>
                  </a:extLst>
                </a:gridCol>
                <a:gridCol w="2096425">
                  <a:extLst>
                    <a:ext uri="{9D8B030D-6E8A-4147-A177-3AD203B41FA5}">
                      <a16:colId xmlns:a16="http://schemas.microsoft.com/office/drawing/2014/main" val="20002"/>
                    </a:ext>
                  </a:extLst>
                </a:gridCol>
                <a:gridCol w="1479400">
                  <a:extLst>
                    <a:ext uri="{9D8B030D-6E8A-4147-A177-3AD203B41FA5}">
                      <a16:colId xmlns:a16="http://schemas.microsoft.com/office/drawing/2014/main" val="20003"/>
                    </a:ext>
                  </a:extLst>
                </a:gridCol>
              </a:tblGrid>
              <a:tr h="699175">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Функционал</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1" u="none" strike="noStrike" cap="none">
                          <a:latin typeface="Calibri"/>
                          <a:ea typeface="Calibri"/>
                          <a:cs typeface="Calibri"/>
                          <a:sym typeface="Calibri"/>
                        </a:rPr>
                        <a:t>ИИ Forza Horizon</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1" i="0" u="none" strike="noStrike" cap="none">
                          <a:solidFill>
                            <a:srgbClr val="000000"/>
                          </a:solidFill>
                          <a:latin typeface="Calibri"/>
                          <a:ea typeface="Calibri"/>
                          <a:cs typeface="Calibri"/>
                          <a:sym typeface="Calibri"/>
                        </a:rPr>
                        <a:t>Предустановленные рекорды в TrackMania Nations Forever</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1" i="0" u="none" strike="noStrike" cap="none">
                          <a:solidFill>
                            <a:srgbClr val="000000"/>
                          </a:solidFill>
                          <a:latin typeface="Calibri"/>
                          <a:ea typeface="Calibri"/>
                          <a:cs typeface="Calibri"/>
                          <a:sym typeface="Calibri"/>
                        </a:rPr>
                        <a:t>Существующие ИИ-модели для TrackMania 2020</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4050">
                <a:tc>
                  <a:txBody>
                    <a:bodyPr/>
                    <a:lstStyle/>
                    <a:p>
                      <a:pPr marL="0" marR="0" lvl="0" indent="0" algn="l" rtl="0">
                        <a:spcBef>
                          <a:spcPts val="0"/>
                        </a:spcBef>
                        <a:spcAft>
                          <a:spcPts val="0"/>
                        </a:spcAft>
                        <a:buNone/>
                      </a:pPr>
                      <a:r>
                        <a:rPr lang="ru-RU" sz="1400" b="1" i="0" u="none" strike="noStrike" cap="none">
                          <a:solidFill>
                            <a:srgbClr val="000000"/>
                          </a:solidFill>
                          <a:latin typeface="Calibri"/>
                          <a:ea typeface="Calibri"/>
                          <a:cs typeface="Calibri"/>
                          <a:sym typeface="Calibri"/>
                        </a:rPr>
                        <a:t>Легкость создания</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4050">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Необязательность создания рекорда самостоятельно</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4050">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Адаптируемость</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68875">
                <a:tc>
                  <a:txBody>
                    <a:bodyPr/>
                    <a:lstStyle/>
                    <a:p>
                      <a:pPr marL="0" marR="0" lvl="0" indent="0" algn="l" rtl="0">
                        <a:spcBef>
                          <a:spcPts val="0"/>
                        </a:spcBef>
                        <a:spcAft>
                          <a:spcPts val="0"/>
                        </a:spcAft>
                        <a:buNone/>
                      </a:pPr>
                      <a:r>
                        <a:rPr lang="ru-RU" sz="1400" b="1" i="0" u="none" strike="noStrike" cap="none">
                          <a:solidFill>
                            <a:srgbClr val="000000"/>
                          </a:solidFill>
                          <a:latin typeface="Calibri"/>
                          <a:ea typeface="Calibri"/>
                          <a:cs typeface="Calibri"/>
                          <a:sym typeface="Calibri"/>
                        </a:rPr>
                        <a:t>Интегрированность модели в видеоигру</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6650">
                <a:tc>
                  <a:txBody>
                    <a:bodyPr/>
                    <a:lstStyle/>
                    <a:p>
                      <a:pPr marL="0" marR="0" lvl="0" indent="0" algn="l" rtl="0">
                        <a:spcBef>
                          <a:spcPts val="0"/>
                        </a:spcBef>
                        <a:spcAft>
                          <a:spcPts val="0"/>
                        </a:spcAft>
                        <a:buNone/>
                      </a:pPr>
                      <a:r>
                        <a:rPr lang="ru-RU" sz="1400" b="1" i="0" u="none" strike="noStrike" cap="none">
                          <a:solidFill>
                            <a:srgbClr val="000000"/>
                          </a:solidFill>
                          <a:latin typeface="Calibri"/>
                          <a:ea typeface="Calibri"/>
                          <a:cs typeface="Calibri"/>
                          <a:sym typeface="Calibri"/>
                        </a:rPr>
                        <a:t>Человечность</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68875">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Возможность выставления сложности</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BC55D391-259B-27D5-3351-30780F51BED0}"/>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6</a:t>
            </a:r>
            <a:endParaRPr lang="ru-RU"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a:solidFill>
                  <a:schemeClr val="dk1"/>
                </a:solidFill>
                <a:latin typeface="Calibri"/>
                <a:ea typeface="Calibri"/>
                <a:cs typeface="Calibri"/>
                <a:sym typeface="Calibri"/>
              </a:rPr>
              <a:t>Техническое задание</a:t>
            </a:r>
            <a:endParaRPr/>
          </a:p>
        </p:txBody>
      </p:sp>
      <p:sp>
        <p:nvSpPr>
          <p:cNvPr id="129" name="Google Shape;129;p5"/>
          <p:cNvSpPr txBox="1"/>
          <p:nvPr/>
        </p:nvSpPr>
        <p:spPr>
          <a:xfrm>
            <a:off x="1032374" y="969374"/>
            <a:ext cx="7784523"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200" dirty="0">
                <a:solidFill>
                  <a:schemeClr val="dk1"/>
                </a:solidFill>
                <a:latin typeface="Calibri"/>
                <a:ea typeface="Calibri"/>
                <a:cs typeface="Calibri"/>
                <a:sym typeface="Calibri"/>
              </a:rPr>
              <a:t>Требования к приложению:</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Создание ИИ моделей для </a:t>
            </a:r>
            <a:r>
              <a:rPr lang="ru-RU" sz="2200" dirty="0" err="1">
                <a:solidFill>
                  <a:schemeClr val="dk1"/>
                </a:solidFill>
                <a:latin typeface="Calibri"/>
                <a:ea typeface="Calibri"/>
                <a:cs typeface="Calibri"/>
                <a:sym typeface="Calibri"/>
              </a:rPr>
              <a:t>TrackMani</a:t>
            </a:r>
            <a:r>
              <a:rPr lang="en-US" sz="2200" dirty="0">
                <a:solidFill>
                  <a:schemeClr val="dk1"/>
                </a:solidFill>
                <a:latin typeface="Calibri"/>
                <a:ea typeface="Calibri"/>
                <a:cs typeface="Calibri"/>
                <a:sym typeface="Calibri"/>
              </a:rPr>
              <a:t>a</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Получение данных о треке из файла трека</a:t>
            </a:r>
            <a:endParaRPr lang="ru-RU"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Скорость создания модели</a:t>
            </a:r>
            <a:endParaRPr lang="ru-RU"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Требования к модели:</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Конкурентоспособность модели относительно своей сложности</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Относительная человечность езды модели на треке</a:t>
            </a:r>
            <a:endParaRPr dirty="0"/>
          </a:p>
        </p:txBody>
      </p:sp>
      <p:sp>
        <p:nvSpPr>
          <p:cNvPr id="2" name="TextBox 1">
            <a:extLst>
              <a:ext uri="{FF2B5EF4-FFF2-40B4-BE49-F238E27FC236}">
                <a16:creationId xmlns:a16="http://schemas.microsoft.com/office/drawing/2014/main" id="{6A71A058-3745-762F-66DB-135F2A9E6B91}"/>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7</a:t>
            </a:r>
            <a:endParaRPr lang="ru-RU"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Реализация</a:t>
            </a:r>
            <a:endParaRPr dirty="0"/>
          </a:p>
        </p:txBody>
      </p:sp>
      <p:sp>
        <p:nvSpPr>
          <p:cNvPr id="12" name="TextBox 11">
            <a:extLst>
              <a:ext uri="{FF2B5EF4-FFF2-40B4-BE49-F238E27FC236}">
                <a16:creationId xmlns:a16="http://schemas.microsoft.com/office/drawing/2014/main" id="{6BF0CE72-8DB7-E454-68B5-EEA31D06AAAF}"/>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8</a:t>
            </a:r>
            <a:endParaRPr lang="ru-RU" dirty="0">
              <a:solidFill>
                <a:schemeClr val="bg1"/>
              </a:solidFill>
            </a:endParaRPr>
          </a:p>
        </p:txBody>
      </p:sp>
      <p:pic>
        <p:nvPicPr>
          <p:cNvPr id="3" name="Рисунок 2">
            <a:extLst>
              <a:ext uri="{FF2B5EF4-FFF2-40B4-BE49-F238E27FC236}">
                <a16:creationId xmlns:a16="http://schemas.microsoft.com/office/drawing/2014/main" id="{A8A3B4B8-4693-9717-0544-AAC207D4C3EC}"/>
              </a:ext>
            </a:extLst>
          </p:cNvPr>
          <p:cNvPicPr>
            <a:picLocks noChangeAspect="1"/>
          </p:cNvPicPr>
          <p:nvPr/>
        </p:nvPicPr>
        <p:blipFill>
          <a:blip r:embed="rId4"/>
          <a:stretch>
            <a:fillRect/>
          </a:stretch>
        </p:blipFill>
        <p:spPr>
          <a:xfrm>
            <a:off x="2465415" y="856935"/>
            <a:ext cx="4895066" cy="4245075"/>
          </a:xfrm>
          <a:prstGeom prst="rect">
            <a:avLst/>
          </a:prstGeom>
        </p:spPr>
      </p:pic>
    </p:spTree>
    <p:extLst>
      <p:ext uri="{BB962C8B-B14F-4D97-AF65-F5344CB8AC3E}">
        <p14:creationId xmlns:p14="http://schemas.microsoft.com/office/powerpoint/2010/main" val="227501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Реализация</a:t>
            </a:r>
            <a:endParaRPr dirty="0"/>
          </a:p>
        </p:txBody>
      </p:sp>
      <p:pic>
        <p:nvPicPr>
          <p:cNvPr id="11" name="Рисунок 10">
            <a:extLst>
              <a:ext uri="{FF2B5EF4-FFF2-40B4-BE49-F238E27FC236}">
                <a16:creationId xmlns:a16="http://schemas.microsoft.com/office/drawing/2014/main" id="{69F56C16-B3A4-C4E0-413E-DAECC7384537}"/>
              </a:ext>
            </a:extLst>
          </p:cNvPr>
          <p:cNvPicPr>
            <a:picLocks noChangeAspect="1"/>
          </p:cNvPicPr>
          <p:nvPr/>
        </p:nvPicPr>
        <p:blipFill>
          <a:blip r:embed="rId4"/>
          <a:stretch>
            <a:fillRect/>
          </a:stretch>
        </p:blipFill>
        <p:spPr>
          <a:xfrm>
            <a:off x="2231195" y="750118"/>
            <a:ext cx="5039400" cy="4305848"/>
          </a:xfrm>
          <a:prstGeom prst="rect">
            <a:avLst/>
          </a:prstGeom>
        </p:spPr>
      </p:pic>
      <p:sp>
        <p:nvSpPr>
          <p:cNvPr id="12" name="TextBox 11">
            <a:extLst>
              <a:ext uri="{FF2B5EF4-FFF2-40B4-BE49-F238E27FC236}">
                <a16:creationId xmlns:a16="http://schemas.microsoft.com/office/drawing/2014/main" id="{6BF0CE72-8DB7-E454-68B5-EEA31D06AAAF}"/>
              </a:ext>
            </a:extLst>
          </p:cNvPr>
          <p:cNvSpPr txBox="1"/>
          <p:nvPr/>
        </p:nvSpPr>
        <p:spPr>
          <a:xfrm>
            <a:off x="240223" y="4516078"/>
            <a:ext cx="511444" cy="523220"/>
          </a:xfrm>
          <a:prstGeom prst="rect">
            <a:avLst/>
          </a:prstGeom>
          <a:noFill/>
        </p:spPr>
        <p:txBody>
          <a:bodyPr wrap="square" rtlCol="0">
            <a:spAutoFit/>
          </a:bodyPr>
          <a:lstStyle/>
          <a:p>
            <a:r>
              <a:rPr lang="ru-RU" sz="2800" dirty="0">
                <a:solidFill>
                  <a:schemeClr val="bg1"/>
                </a:solidFill>
              </a:rPr>
              <a:t>9</a:t>
            </a:r>
            <a:endParaRPr lang="ru-RU" dirty="0">
              <a:solidFill>
                <a:schemeClr val="bg1"/>
              </a:solidFill>
            </a:endParaRPr>
          </a:p>
        </p:txBody>
      </p:sp>
    </p:spTree>
    <p:extLst>
      <p:ext uri="{BB962C8B-B14F-4D97-AF65-F5344CB8AC3E}">
        <p14:creationId xmlns:p14="http://schemas.microsoft.com/office/powerpoint/2010/main" val="3135510907"/>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405</Words>
  <Application>Microsoft Office PowerPoint</Application>
  <PresentationFormat>Экран (16:9)</PresentationFormat>
  <Paragraphs>99</Paragraphs>
  <Slides>12</Slides>
  <Notes>12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Noto Sans Symbols</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VM</dc:creator>
  <cp:lastModifiedBy>Владимир Близнюк</cp:lastModifiedBy>
  <cp:revision>10</cp:revision>
  <dcterms:created xsi:type="dcterms:W3CDTF">2020-08-07T05:47:40Z</dcterms:created>
  <dcterms:modified xsi:type="dcterms:W3CDTF">2024-04-25T09:00:43Z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0x0101001DD79B6F14F22145B9CE303C5826C1D7</vt:lpwstr>
  </property>
</Properties>
</file>