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4"/>
      <p:bold r:id="rId15"/>
    </p:embeddedFon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047b425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047b425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80d1f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80d1f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047b4255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047b4255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47b4255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47b4255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047b4255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047b4255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047b4255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047b4255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80d1f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80d1f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80d1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80d1f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00000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None/>
              <a:defRPr>
                <a:solidFill>
                  <a:srgbClr val="FFFF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None/>
              <a:defRPr>
                <a:solidFill>
                  <a:srgbClr val="FFFF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None/>
              <a:defRPr>
                <a:solidFill>
                  <a:srgbClr val="FFFF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None/>
              <a:defRPr>
                <a:solidFill>
                  <a:srgbClr val="FFFF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None/>
              <a:defRPr>
                <a:solidFill>
                  <a:srgbClr val="FFFF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None/>
              <a:defRPr>
                <a:solidFill>
                  <a:srgbClr val="FFFF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None/>
              <a:defRPr>
                <a:solidFill>
                  <a:srgbClr val="FFFF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None/>
              <a:defRPr>
                <a:solidFill>
                  <a:srgbClr val="FFFF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None/>
              <a:defRPr>
                <a:solidFill>
                  <a:srgbClr val="FFFF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zur.volodymyr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hyperlink" Target="https://www.linkedin.com/in/volodymyrmazu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Volodymyr Mazur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Experienced FP&amp;A Manager / Finance PM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Offering</a:t>
            </a:r>
            <a:endParaRPr dirty="0"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Efficient FP&amp;A function with continuous improvements, reliable and reusable solutions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Delivery of complex projects (not only in finance), including business transformations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Business support on all levels (from operational to strategic)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do mindset in the dynamic setting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Flow of ideas to improve the business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Contacts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29631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Oswald" panose="00000500000000000000" pitchFamily="2" charset="0"/>
                <a:ea typeface="Source Code Pro" panose="020B0509030403020204" pitchFamily="49" charset="0"/>
              </a:rPr>
              <a:t>Volodymyr Mazur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mazur.volodymyr</a:t>
            </a:r>
            <a:r>
              <a:rPr lang="en" sz="1400" u="sng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endParaRPr sz="14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profile</a:t>
            </a:r>
            <a:endParaRPr sz="14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+40-720-776-027</a:t>
            </a:r>
            <a:endParaRPr sz="14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155" name="Google Shape;155;p23" descr="Upward shot of Golden Gate Bridge against blue sky"/>
          <p:cNvPicPr preferRelativeResize="0"/>
          <p:nvPr/>
        </p:nvPicPr>
        <p:blipFill rotWithShape="1">
          <a:blip r:embed="rId5">
            <a:alphaModFix/>
          </a:blip>
          <a:srcRect l="19071" t="9" r="4853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energetic professional with over 15 years of experience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Went through many positions in finance from cost controller to FM/FD/CFO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Able to build motivated teams and deliver consistent results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Experience with highly dynamic, multinational settings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Keen on </a:t>
            </a:r>
            <a:r>
              <a:rPr lang="en" dirty="0">
                <a:solidFill>
                  <a:schemeClr val="lt1"/>
                </a:solidFill>
              </a:rPr>
              <a:t>efficiency, </a:t>
            </a:r>
            <a:r>
              <a:rPr lang="en" dirty="0"/>
              <a:t>process design, and </a:t>
            </a:r>
            <a:r>
              <a:rPr lang="en" dirty="0">
                <a:solidFill>
                  <a:schemeClr val="lt1"/>
                </a:solidFill>
              </a:rPr>
              <a:t>integration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Industry expertise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867026" y="2077868"/>
            <a:ext cx="1645800" cy="164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02497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Others</a:t>
            </a:r>
            <a:endParaRPr sz="11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[audit, utilities]</a:t>
            </a:r>
            <a:endParaRPr sz="11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 years</a:t>
            </a:r>
            <a:endParaRPr sz="11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480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48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Pharma &amp; Healthcare</a:t>
            </a:r>
            <a:endParaRPr sz="25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[big pharma &amp; green field pharma projects]</a:t>
            </a:r>
            <a:endParaRPr sz="13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 years</a:t>
            </a:r>
            <a:endParaRPr sz="20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804825" y="1620555"/>
            <a:ext cx="2560200" cy="25602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3316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</a:t>
            </a:r>
            <a:endParaRPr sz="25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[services, media, SaaS]</a:t>
            </a:r>
            <a:endParaRPr sz="13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 years</a:t>
            </a:r>
            <a:endParaRPr sz="20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Exposure to jurisdictions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4294967295"/>
          </p:nvPr>
        </p:nvSpPr>
        <p:spPr>
          <a:xfrm>
            <a:off x="6705975" y="1382325"/>
            <a:ext cx="2198100" cy="28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Ukraine 	12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Cyprus		5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Georgia		3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UAE		3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Poland		3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Kazakhstan	3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USA		2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UK		2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Estonia		2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Netherlands	2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Hong Kong	2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Austria		1</a:t>
            </a:r>
            <a:endParaRPr sz="8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800" dirty="0">
                <a:solidFill>
                  <a:schemeClr val="lt1"/>
                </a:solidFill>
              </a:rPr>
              <a:t>India		1</a:t>
            </a:r>
            <a:endParaRPr sz="800" dirty="0">
              <a:solidFill>
                <a:schemeClr val="lt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28" y="1161225"/>
            <a:ext cx="6339076" cy="35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7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Functional expertise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907026" y="2306468"/>
            <a:ext cx="1188600" cy="118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906875" y="2596875"/>
            <a:ext cx="1188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points</a:t>
            </a:r>
            <a:endParaRPr sz="13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M&amp;A</a:t>
            </a:r>
            <a:endParaRPr sz="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IPO</a:t>
            </a:r>
            <a:endParaRPr sz="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480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727825" y="2457225"/>
            <a:ext cx="23523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points</a:t>
            </a:r>
            <a:endParaRPr sz="20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Financial Planning &amp; Analysis (including modeling, valuation and decision support)</a:t>
            </a:r>
            <a:endParaRPr sz="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Reporting</a:t>
            </a:r>
            <a:endParaRPr sz="20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957225" y="1620555"/>
            <a:ext cx="2377500" cy="23775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220013" y="2596750"/>
            <a:ext cx="1851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 points</a:t>
            </a:r>
            <a:endParaRPr sz="20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Team development </a:t>
            </a:r>
            <a:endParaRPr sz="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Audits &amp; controls</a:t>
            </a:r>
            <a:endParaRPr sz="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International taxation</a:t>
            </a:r>
            <a:endParaRPr sz="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Process management</a:t>
            </a:r>
            <a:endParaRPr sz="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Project management</a:t>
            </a:r>
            <a:endParaRPr sz="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Vendor management</a:t>
            </a:r>
            <a:endParaRPr sz="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4294967295"/>
          </p:nvPr>
        </p:nvSpPr>
        <p:spPr>
          <a:xfrm>
            <a:off x="348025" y="4695550"/>
            <a:ext cx="36729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</a:rPr>
              <a:t>Personal assessment (5 points scale)</a:t>
            </a:r>
            <a:endParaRPr sz="11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Other Skills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5274529" y="1547525"/>
            <a:ext cx="3026970" cy="2587248"/>
          </a:xfrm>
          <a:prstGeom prst="flowChartTerminator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00"/>
                </a:solidFill>
                <a:latin typeface="Oswald" panose="00000500000000000000" pitchFamily="2" charset="0"/>
                <a:ea typeface="Source Code Pro" panose="020B0509030403020204" pitchFamily="49" charset="0"/>
              </a:rPr>
              <a:t>Attributes: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Strategic thinker</a:t>
            </a:r>
            <a:endParaRPr sz="12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Problem solver</a:t>
            </a:r>
            <a:endParaRPr sz="12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Goal-oriented</a:t>
            </a:r>
            <a:endParaRPr sz="12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Collaborative</a:t>
            </a:r>
            <a:endParaRPr sz="12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Tech-savvy</a:t>
            </a:r>
            <a:endParaRPr sz="12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842500" y="1547525"/>
            <a:ext cx="3026970" cy="2587248"/>
          </a:xfrm>
          <a:prstGeom prst="flowChartTerminator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00"/>
                </a:solidFill>
                <a:latin typeface="Oswald" panose="00000500000000000000" pitchFamily="2" charset="0"/>
                <a:ea typeface="Source Code Pro" panose="020B0509030403020204" pitchFamily="49" charset="0"/>
              </a:rPr>
              <a:t>Software: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ERP &amp; banking solutions</a:t>
            </a:r>
            <a:b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MS &amp; Google suites</a:t>
            </a:r>
            <a:endParaRPr sz="12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Full stack BI advanced user (PowerBI, Tableau, Looker)</a:t>
            </a:r>
            <a:endParaRPr sz="12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SQL / Python</a:t>
            </a:r>
            <a:endParaRPr sz="12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Project management soft</a:t>
            </a:r>
            <a:endParaRPr sz="12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Collaboration tools</a:t>
            </a:r>
            <a:endParaRPr sz="1200" dirty="0">
              <a:solidFill>
                <a:schemeClr val="l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projects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4294967295"/>
          </p:nvPr>
        </p:nvSpPr>
        <p:spPr>
          <a:xfrm>
            <a:off x="318850" y="57372"/>
            <a:ext cx="3999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00"/>
                </a:solidFill>
                <a:latin typeface="Oswald" panose="00000500000000000000" pitchFamily="2" charset="0"/>
              </a:rPr>
              <a:t>Project description</a:t>
            </a:r>
            <a:endParaRPr sz="3000" dirty="0">
              <a:solidFill>
                <a:srgbClr val="FFFF00"/>
              </a:solidFill>
              <a:latin typeface="Oswald" panose="00000500000000000000" pitchFamily="2" charset="0"/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4294967295"/>
          </p:nvPr>
        </p:nvSpPr>
        <p:spPr>
          <a:xfrm>
            <a:off x="4825250" y="57372"/>
            <a:ext cx="3999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00"/>
                </a:solidFill>
                <a:latin typeface="Oswald" panose="00000500000000000000" pitchFamily="2" charset="0"/>
              </a:rPr>
              <a:t>Value delivered</a:t>
            </a:r>
            <a:endParaRPr sz="3000" dirty="0">
              <a:solidFill>
                <a:srgbClr val="FFFF00"/>
              </a:solidFill>
              <a:latin typeface="Oswald" panose="00000500000000000000" pitchFamily="2" charset="0"/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>
            <a:off x="433425" y="1245013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4941300" y="1245013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0"/>
          <p:cNvSpPr txBox="1">
            <a:spLocks noGrp="1"/>
          </p:cNvSpPr>
          <p:nvPr>
            <p:ph type="body" idx="4294967295"/>
          </p:nvPr>
        </p:nvSpPr>
        <p:spPr>
          <a:xfrm>
            <a:off x="318844" y="573330"/>
            <a:ext cx="3999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FFFF00"/>
                </a:solidFill>
              </a:rPr>
              <a:t>Mindy Support (2020-21)</a:t>
            </a:r>
            <a:r>
              <a:rPr lang="en" sz="1200" dirty="0">
                <a:solidFill>
                  <a:schemeClr val="lt1"/>
                </a:solidFill>
              </a:rPr>
              <a:t> &gt;&gt; legal-finance re-org of the service business (2000 contractors)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4294967295"/>
          </p:nvPr>
        </p:nvSpPr>
        <p:spPr>
          <a:xfrm>
            <a:off x="4825256" y="573330"/>
            <a:ext cx="3999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+3pp of GM improvement / increase of company competitiveness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4294967295"/>
          </p:nvPr>
        </p:nvSpPr>
        <p:spPr>
          <a:xfrm>
            <a:off x="318850" y="1328400"/>
            <a:ext cx="435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Mindy Support (2021)</a:t>
            </a:r>
            <a:r>
              <a:rPr lang="en" sz="1200">
                <a:solidFill>
                  <a:schemeClr val="lt1"/>
                </a:solidFill>
              </a:rPr>
              <a:t> &gt;&gt; SOC2 (Systems and Organizations Controls) type1 audit &amp; report issue (IT security company-wide project)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4294967295"/>
          </p:nvPr>
        </p:nvSpPr>
        <p:spPr>
          <a:xfrm>
            <a:off x="4825250" y="1328405"/>
            <a:ext cx="3999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ability to work with US-based large corporations / request from the potential client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26" name="Google Shape;126;p20"/>
          <p:cNvCxnSpPr/>
          <p:nvPr/>
        </p:nvCxnSpPr>
        <p:spPr>
          <a:xfrm>
            <a:off x="433425" y="2132938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4941300" y="2132938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0"/>
          <p:cNvSpPr txBox="1">
            <a:spLocks noGrp="1"/>
          </p:cNvSpPr>
          <p:nvPr>
            <p:ph type="body" idx="4294967295"/>
          </p:nvPr>
        </p:nvSpPr>
        <p:spPr>
          <a:xfrm>
            <a:off x="318850" y="2216325"/>
            <a:ext cx="45063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ESW Capital (2018-19)</a:t>
            </a:r>
            <a:r>
              <a:rPr lang="en" sz="1200">
                <a:solidFill>
                  <a:schemeClr val="lt1"/>
                </a:solidFill>
              </a:rPr>
              <a:t> &gt;&gt; design of the planning approach &amp; model for the centralized functions of company ($150m/year of costs)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>
            <a:off x="433425" y="3020863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4941300" y="3020863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20"/>
          <p:cNvSpPr txBox="1">
            <a:spLocks noGrp="1"/>
          </p:cNvSpPr>
          <p:nvPr>
            <p:ph type="body" idx="4294967295"/>
          </p:nvPr>
        </p:nvSpPr>
        <p:spPr>
          <a:xfrm>
            <a:off x="4825250" y="2216330"/>
            <a:ext cx="3999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start of the planning cycles for centralized functions of highly dynamic IT SaaS business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318850" y="3053280"/>
            <a:ext cx="3999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DTEK Energy (2017-18)</a:t>
            </a:r>
            <a:r>
              <a:rPr lang="en" sz="1200">
                <a:solidFill>
                  <a:schemeClr val="lt1"/>
                </a:solidFill>
              </a:rPr>
              <a:t> &gt;&gt; complex project (6 streams) inside the finance function of the company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>
            <a:off x="433425" y="3857813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4941300" y="3857813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0"/>
          <p:cNvSpPr txBox="1">
            <a:spLocks noGrp="1"/>
          </p:cNvSpPr>
          <p:nvPr>
            <p:ph type="body" idx="4294967295"/>
          </p:nvPr>
        </p:nvSpPr>
        <p:spPr>
          <a:xfrm>
            <a:off x="4825250" y="3053280"/>
            <a:ext cx="3999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most of the project deliverables were completed with quality / as per reqs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4294967295"/>
          </p:nvPr>
        </p:nvSpPr>
        <p:spPr>
          <a:xfrm>
            <a:off x="318850" y="3908805"/>
            <a:ext cx="3999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Group of private investors (2014-15)</a:t>
            </a:r>
            <a:r>
              <a:rPr lang="en" sz="1200">
                <a:solidFill>
                  <a:schemeClr val="lt1"/>
                </a:solidFill>
              </a:rPr>
              <a:t> &gt;&gt; setup of the legal-finance infrastructure for the ambitious PPP project in Georgia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4825250" y="3908805"/>
            <a:ext cx="3999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case managed &amp; presented to the partner in Georgia (gov fund), private partners contributions valued with Big4 (major in-kind investments), legal-finance infrastructure created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you’ll get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514</Words>
  <Application>Microsoft Office PowerPoint</Application>
  <PresentationFormat>On-screen Show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Source Code Pro</vt:lpstr>
      <vt:lpstr>Arial</vt:lpstr>
      <vt:lpstr>Oswald</vt:lpstr>
      <vt:lpstr>Modern Writer</vt:lpstr>
      <vt:lpstr>Volodymyr Mazur</vt:lpstr>
      <vt:lpstr>About me</vt:lpstr>
      <vt:lpstr>Industry expertise</vt:lpstr>
      <vt:lpstr>Exposure to jurisdictions</vt:lpstr>
      <vt:lpstr>Functional expertise</vt:lpstr>
      <vt:lpstr>Other Skills</vt:lpstr>
      <vt:lpstr>Recent projects</vt:lpstr>
      <vt:lpstr>PowerPoint Presentation</vt:lpstr>
      <vt:lpstr>What you’ll get</vt:lpstr>
      <vt:lpstr>Offering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Volodymyr Mazur</dc:title>
  <cp:lastModifiedBy>Volodymyr Mazur</cp:lastModifiedBy>
  <cp:revision>12</cp:revision>
  <dcterms:modified xsi:type="dcterms:W3CDTF">2024-04-25T07:39:17Z</dcterms:modified>
</cp:coreProperties>
</file>