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80" r:id="rId12"/>
    <p:sldId id="266" r:id="rId13"/>
    <p:sldId id="267" r:id="rId14"/>
    <p:sldId id="269" r:id="rId15"/>
    <p:sldId id="270" r:id="rId16"/>
    <p:sldId id="271" r:id="rId17"/>
    <p:sldId id="272" r:id="rId18"/>
    <p:sldId id="279" r:id="rId19"/>
    <p:sldId id="273" r:id="rId20"/>
    <p:sldId id="281" r:id="rId21"/>
    <p:sldId id="275" r:id="rId22"/>
    <p:sldId id="276" r:id="rId23"/>
    <p:sldId id="278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8A79146A-B8FD-4061-82D0-AB682AB61AAE}">
          <p14:sldIdLst>
            <p14:sldId id="256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8"/>
            <p14:sldId id="280"/>
            <p14:sldId id="266"/>
            <p14:sldId id="267"/>
            <p14:sldId id="269"/>
            <p14:sldId id="270"/>
            <p14:sldId id="271"/>
            <p14:sldId id="272"/>
            <p14:sldId id="279"/>
            <p14:sldId id="273"/>
            <p14:sldId id="281"/>
            <p14:sldId id="275"/>
            <p14:sldId id="276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8EB59-A261-416C-931C-E2EF0986E189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AEBB-AB99-43CC-B6F5-B1DE44C1A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77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53F0-ECCB-4040-8318-F103F054915A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9502-3820-4C80-97BD-22BAD3E77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61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9502-3820-4C80-97BD-22BAD3E776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8D9-DDDA-40C7-9957-43D9CC6C1BC2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8E02-8CCA-4D3F-B177-41476F421F79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BFF9-A42C-46C8-8AFE-820B9C42003B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4003-2B9D-412A-978B-B70F5451AC58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2847-5BB1-49EC-865A-B74B53482ECD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EBC1-ADF1-4BB0-B617-BCD0C3032BC8}" type="datetime1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16AC-4D66-4872-94FF-BE564D59809A}" type="datetime1">
              <a:rPr lang="ru-RU" smtClean="0"/>
              <a:t>16.06.2016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0AF-F3DF-4673-B707-6C2C5D4F83F2}" type="datetime1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0C4-E7F0-4003-8E29-D8587237A247}" type="datetime1">
              <a:rPr lang="ru-RU" smtClean="0"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14A7-DD1C-4A04-9A54-42FD1A9056DA}" type="datetime1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911-F105-43A9-B4C1-3A1208F9A036}" type="datetime1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49A1-636D-436A-B500-739015ADE5CF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latin typeface="GOST type A" pitchFamily="2" charset="0"/>
              </a:rPr>
              <a:t>Система управления шестиногим шагающим роботом</a:t>
            </a:r>
            <a:endParaRPr lang="ru-RU" i="1" dirty="0">
              <a:latin typeface="GOST type A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77272"/>
            <a:ext cx="6400800" cy="456456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chemeClr val="tx1"/>
                </a:solidFill>
                <a:latin typeface="GOST type A" pitchFamily="2" charset="0"/>
              </a:rPr>
              <a:t>Дипломный проект выполнил Карандаев В.Ю.</a:t>
            </a:r>
            <a:endParaRPr lang="ru-RU" i="1" dirty="0">
              <a:solidFill>
                <a:schemeClr val="tx1"/>
              </a:solidFill>
              <a:latin typeface="GOST type A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9" y="1844824"/>
            <a:ext cx="6268682" cy="37246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</a:t>
            </a:fld>
            <a:endParaRPr lang="ru-RU" sz="1400" i="1"/>
          </a:p>
        </p:txBody>
      </p:sp>
    </p:spTree>
    <p:extLst>
      <p:ext uri="{BB962C8B-B14F-4D97-AF65-F5344CB8AC3E}">
        <p14:creationId xmlns:p14="http://schemas.microsoft.com/office/powerpoint/2010/main" val="303143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Проверка моделирования </a:t>
            </a:r>
            <a:r>
              <a:rPr lang="ru-RU" i="1" dirty="0"/>
              <a:t>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4040188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200" b="0" i="1" dirty="0"/>
              <a:t>Графики изменения положения звеньев ноги №5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i="1" dirty="0"/>
              <a:t>Схема поворота </a:t>
            </a:r>
            <a:r>
              <a:rPr lang="en-US" sz="2000" b="0" i="1" dirty="0" smtClean="0"/>
              <a:t>ноги</a:t>
            </a:r>
            <a:r>
              <a:rPr lang="ru-RU" sz="2000" b="0" i="1" dirty="0" smtClean="0"/>
              <a:t> №5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10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856"/>
            <a:ext cx="4040188" cy="297332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11" y="2174875"/>
            <a:ext cx="2335203" cy="3951288"/>
          </a:xfrm>
        </p:spPr>
      </p:pic>
    </p:spTree>
    <p:extLst>
      <p:ext uri="{BB962C8B-B14F-4D97-AF65-F5344CB8AC3E}">
        <p14:creationId xmlns:p14="http://schemas.microsoft.com/office/powerpoint/2010/main" val="22693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Организация движения робота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sz="2000" b="0" i="1" dirty="0" smtClean="0"/>
              <a:t>Схема для объяснения походки «трешками»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11</a:t>
            </a:fld>
            <a:endParaRPr lang="ru-RU" sz="1400" i="1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3951288"/>
          </a:xfrm>
        </p:spPr>
        <p:txBody>
          <a:bodyPr>
            <a:normAutofit lnSpcReduction="10000"/>
          </a:bodyPr>
          <a:lstStyle/>
          <a:p>
            <a:pPr lvl="0"/>
            <a:r>
              <a:rPr lang="ru-RU" i="1" dirty="0"/>
              <a:t>Статически устойчивые походки – походки, при которых центр масс системы всегда находится внутри многоугольника, образованного точками опоры системы;</a:t>
            </a:r>
          </a:p>
          <a:p>
            <a:pPr lvl="0"/>
            <a:r>
              <a:rPr lang="ru-RU" i="1" dirty="0"/>
              <a:t>Статически неустойчивые походки (динамические походки) – походки, при которых не соблюдается правило устойчивости.</a:t>
            </a:r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99415"/>
            <a:ext cx="4041775" cy="2902207"/>
          </a:xfrm>
        </p:spPr>
      </p:pic>
    </p:spTree>
    <p:extLst>
      <p:ext uri="{BB962C8B-B14F-4D97-AF65-F5344CB8AC3E}">
        <p14:creationId xmlns:p14="http://schemas.microsoft.com/office/powerpoint/2010/main" val="1501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Программный код для управления движением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12</a:t>
            </a:fld>
            <a:endParaRPr lang="ru-RU" sz="14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3" y="1596862"/>
            <a:ext cx="7110434" cy="4856474"/>
          </a:xfrm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Блок – схема алгоритма программы управления </a:t>
            </a:r>
            <a:r>
              <a:rPr lang="ru-RU" sz="2000" i="1" dirty="0" smtClean="0"/>
              <a:t>движением робота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2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13</a:t>
            </a:fld>
            <a:endParaRPr lang="ru-RU" sz="14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71" y="1916832"/>
            <a:ext cx="2520280" cy="47567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69097"/>
            <a:ext cx="2520000" cy="47562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564" y="15475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Блок-схема </a:t>
            </a:r>
            <a:r>
              <a:rPr lang="ru-RU" i="1" dirty="0"/>
              <a:t>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592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14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7034"/>
            <a:ext cx="8229600" cy="2472294"/>
          </a:xfrm>
        </p:spPr>
      </p:pic>
      <p:sp>
        <p:nvSpPr>
          <p:cNvPr id="5" name="TextBox 4"/>
          <p:cNvSpPr txBox="1"/>
          <p:nvPr/>
        </p:nvSpPr>
        <p:spPr>
          <a:xfrm>
            <a:off x="683568" y="2031231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Визуализация работы волнового алгоритма Ли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244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</a:t>
            </a:r>
            <a:endParaRPr lang="ru-RU" sz="3500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8273894"/>
              </p:ext>
            </p:extLst>
          </p:nvPr>
        </p:nvGraphicFramePr>
        <p:xfrm>
          <a:off x="457200" y="1600200"/>
          <a:ext cx="4039550" cy="455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571"/>
                <a:gridCol w="1009993"/>
                <a:gridCol w="1009993"/>
                <a:gridCol w="1009993"/>
              </a:tblGrid>
              <a:tr h="532466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1000 мм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по прямой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по часовой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против часовой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973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1068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1050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36,1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2,8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 в %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3,1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6153952"/>
              </p:ext>
            </p:extLst>
          </p:nvPr>
        </p:nvGraphicFramePr>
        <p:xfrm>
          <a:off x="4648200" y="1608107"/>
          <a:ext cx="4038600" cy="3981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46"/>
                <a:gridCol w="805526"/>
                <a:gridCol w="816075"/>
                <a:gridCol w="816075"/>
                <a:gridCol w="666278"/>
              </a:tblGrid>
              <a:tr h="212669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0 поворотов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 поворот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неправильных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15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4078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эксперимент. Результаты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16</a:t>
            </a:fld>
            <a:endParaRPr lang="ru-RU" sz="1400" i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i="1" dirty="0" smtClean="0"/>
              <a:t>Ошибки в </a:t>
            </a:r>
            <a:r>
              <a:rPr lang="ru-RU" sz="2000" i="1" dirty="0"/>
              <a:t>случае движения по прямой – 3,6%, в случае движения по часовой стрелке – 3,8%, в случае движения против часовой стрелки – 3,1%.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i="1" dirty="0" smtClean="0"/>
              <a:t>При прохождении </a:t>
            </a:r>
            <a:r>
              <a:rPr lang="ru-RU" sz="2000" i="1" dirty="0"/>
              <a:t>простых траекторий с нулем и одним поворотами проблем с прохождением траектории не возникло. При прохождении двух поворотов один раз из десяти робот не отработал траекторию. При прохождении трех поворотов робот трижды неправильно отработал траекторию. </a:t>
            </a:r>
            <a:endParaRPr lang="ru-RU" sz="20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i="1" dirty="0"/>
              <a:t>Для третьей части эксперимента было рассмотрено три </a:t>
            </a:r>
            <a:r>
              <a:rPr lang="ru-RU" sz="2000" i="1" dirty="0" smtClean="0"/>
              <a:t>случая:</a:t>
            </a:r>
          </a:p>
          <a:p>
            <a:pPr lvl="1"/>
            <a:r>
              <a:rPr lang="ru-RU" sz="2000" i="1" dirty="0"/>
              <a:t>В случае полностью </a:t>
            </a:r>
            <a:r>
              <a:rPr lang="ru-RU" sz="2000" i="1" dirty="0" smtClean="0"/>
              <a:t>заряженного аккумулятора </a:t>
            </a:r>
            <a:r>
              <a:rPr lang="ru-RU" sz="2000" i="1" dirty="0"/>
              <a:t>робот полностью отрабатывает траекторию на высокой скорости.</a:t>
            </a:r>
          </a:p>
          <a:p>
            <a:pPr lvl="1"/>
            <a:r>
              <a:rPr lang="ru-RU" sz="2000" i="1" dirty="0"/>
              <a:t>В случае напряжения 5,0 В траектория так же выполняется без ошибок, но время исполнения команд увеличивается и робот шагает медленнее.</a:t>
            </a:r>
          </a:p>
          <a:p>
            <a:pPr lvl="1"/>
            <a:r>
              <a:rPr lang="ru-RU" sz="2000" i="1" dirty="0"/>
              <a:t>В случае </a:t>
            </a:r>
            <a:r>
              <a:rPr lang="ru-RU" sz="2000" i="1" dirty="0" smtClean="0"/>
              <a:t>разряженного аккумулятора </a:t>
            </a:r>
            <a:r>
              <a:rPr lang="ru-RU" sz="2000" i="1" dirty="0"/>
              <a:t>с напряжением ниже 4,8 В робот продолжает принимать команды, но выполняет их неправильно и не решает поставленной задачи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414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i="1" dirty="0"/>
              <a:t>Номинальные значения и типы выбранных </a:t>
            </a:r>
            <a:r>
              <a:rPr lang="en-US" sz="1900" i="1" dirty="0" smtClean="0"/>
              <a:t>элементов</a:t>
            </a:r>
            <a:r>
              <a:rPr lang="ru-RU" sz="1900" i="1" dirty="0" smtClean="0"/>
              <a:t>:</a:t>
            </a:r>
          </a:p>
          <a:p>
            <a:r>
              <a:rPr lang="en-US" sz="1900" i="1" dirty="0" smtClean="0"/>
              <a:t>DA1 </a:t>
            </a:r>
            <a:r>
              <a:rPr lang="ru-RU" sz="1900" i="1" dirty="0"/>
              <a:t>микросхема </a:t>
            </a:r>
            <a:r>
              <a:rPr lang="en-US" sz="1900" i="1" dirty="0"/>
              <a:t>LM2596S-3.3</a:t>
            </a:r>
            <a:endParaRPr lang="ru-RU" sz="1900" i="1" dirty="0" smtClean="0"/>
          </a:p>
          <a:p>
            <a:r>
              <a:rPr lang="en-US" sz="1900" i="1" dirty="0" smtClean="0"/>
              <a:t>R1 </a:t>
            </a:r>
            <a:r>
              <a:rPr lang="en-US" sz="1900" i="1" dirty="0"/>
              <a:t>= 1</a:t>
            </a:r>
            <a:r>
              <a:rPr lang="ru-RU" sz="1900" i="1" dirty="0"/>
              <a:t>кОм,  ±1% (Е96), 1Вт, 2010;</a:t>
            </a:r>
          </a:p>
          <a:p>
            <a:r>
              <a:rPr lang="en-US" sz="1900" i="1" dirty="0" smtClean="0"/>
              <a:t>R2 </a:t>
            </a:r>
            <a:r>
              <a:rPr lang="en-US" sz="1900" i="1" dirty="0"/>
              <a:t>= 10</a:t>
            </a:r>
            <a:r>
              <a:rPr lang="ru-RU" sz="1900" i="1" dirty="0"/>
              <a:t>кОм,  ±10% , 1Вт, 3006</a:t>
            </a:r>
            <a:r>
              <a:rPr lang="en-US" sz="1900" i="1" dirty="0"/>
              <a:t>P-1-103 (Bourns);</a:t>
            </a:r>
          </a:p>
          <a:p>
            <a:r>
              <a:rPr lang="en-US" sz="1900" i="1" dirty="0" smtClean="0"/>
              <a:t>C1 </a:t>
            </a:r>
            <a:r>
              <a:rPr lang="en-US" sz="1900" i="1" dirty="0"/>
              <a:t>= 470</a:t>
            </a:r>
            <a:r>
              <a:rPr lang="ru-RU" sz="1900" i="1" dirty="0"/>
              <a:t>мкФ, 50</a:t>
            </a:r>
            <a:r>
              <a:rPr lang="en-US" sz="1900" i="1" dirty="0"/>
              <a:t>V, </a:t>
            </a:r>
            <a:r>
              <a:rPr lang="ru-RU" sz="1900" i="1" dirty="0"/>
              <a:t>Алюминиевый электролитический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C2 </a:t>
            </a:r>
            <a:r>
              <a:rPr lang="en-US" sz="1900" i="1" dirty="0"/>
              <a:t>= 220</a:t>
            </a:r>
            <a:r>
              <a:rPr lang="ru-RU" sz="1900" i="1" dirty="0"/>
              <a:t>мкФ </a:t>
            </a:r>
            <a:r>
              <a:rPr lang="en-US" sz="1900" i="1" dirty="0"/>
              <a:t>F, 35V, </a:t>
            </a:r>
            <a:r>
              <a:rPr lang="ru-RU" sz="1900" i="1" dirty="0"/>
              <a:t>Алюминиевый электролитический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L1 </a:t>
            </a:r>
            <a:r>
              <a:rPr lang="en-US" sz="1900" i="1" dirty="0"/>
              <a:t>= 68</a:t>
            </a:r>
            <a:r>
              <a:rPr lang="ru-RU" sz="1900" i="1" dirty="0" err="1"/>
              <a:t>мкГн</a:t>
            </a:r>
            <a:r>
              <a:rPr lang="ru-RU" sz="1900" i="1" dirty="0"/>
              <a:t> 3.4</a:t>
            </a:r>
            <a:r>
              <a:rPr lang="en-US" sz="1900" i="1" dirty="0"/>
              <a:t>A (EPCOS / TDK);</a:t>
            </a:r>
          </a:p>
          <a:p>
            <a:r>
              <a:rPr lang="en-US" sz="1900" i="1" dirty="0" smtClean="0"/>
              <a:t>D1 </a:t>
            </a:r>
            <a:r>
              <a:rPr lang="en-US" sz="1900" i="1" dirty="0"/>
              <a:t>— </a:t>
            </a:r>
            <a:r>
              <a:rPr lang="ru-RU" sz="1900" i="1" dirty="0"/>
              <a:t>Диод </a:t>
            </a:r>
            <a:r>
              <a:rPr lang="ru-RU" sz="1900" i="1" dirty="0" err="1"/>
              <a:t>Шоттки</a:t>
            </a:r>
            <a:r>
              <a:rPr lang="ru-RU" sz="1900" i="1" dirty="0"/>
              <a:t>, </a:t>
            </a:r>
            <a:r>
              <a:rPr lang="en-US" sz="1900" i="1" dirty="0"/>
              <a:t>MBR350 50</a:t>
            </a:r>
            <a:r>
              <a:rPr lang="ru-RU" sz="1900" i="1" dirty="0"/>
              <a:t>В 3А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XP1 </a:t>
            </a:r>
            <a:r>
              <a:rPr lang="en-US" sz="1900" i="1" dirty="0"/>
              <a:t>- </a:t>
            </a:r>
            <a:r>
              <a:rPr lang="ru-RU" sz="1900" i="1" dirty="0"/>
              <a:t>Вилка штыревая 2.54мм 2</a:t>
            </a:r>
            <a:r>
              <a:rPr lang="en-US" sz="1900" i="1" dirty="0"/>
              <a:t>x3 </a:t>
            </a:r>
            <a:r>
              <a:rPr lang="ru-RU" sz="1900" i="1" dirty="0"/>
              <a:t>прямая, </a:t>
            </a:r>
            <a:r>
              <a:rPr lang="en-US" sz="1900" i="1" dirty="0"/>
              <a:t>PLD-6(DS1021-2x3S).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3056"/>
            <a:ext cx="3867859" cy="25202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17</a:t>
            </a:fld>
            <a:endParaRPr lang="ru-RU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635765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i="1" dirty="0" smtClean="0"/>
              <a:t>Требования  к плате:</a:t>
            </a:r>
            <a:endParaRPr lang="en-US" i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 smtClean="0"/>
              <a:t>Выходное </a:t>
            </a:r>
            <a:r>
              <a:rPr lang="ru-RU" i="1" dirty="0"/>
              <a:t>напряжение 6В ± 5%;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Диапазон входного напряжения питания 4В-7В;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Максимальный потребляемый ток </a:t>
            </a:r>
            <a:r>
              <a:rPr lang="ru-RU" i="1" dirty="0" smtClean="0"/>
              <a:t>1А</a:t>
            </a:r>
          </a:p>
          <a:p>
            <a:pPr lvl="0"/>
            <a:r>
              <a:rPr lang="ru-RU" i="1" dirty="0" smtClean="0"/>
              <a:t>    (1 </a:t>
            </a:r>
            <a:r>
              <a:rPr lang="ru-RU" i="1" dirty="0"/>
              <a:t>канал / 1 сервопривод);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Диапазон рабочих температур от −20 до +40 °C;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6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18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2243"/>
          </a:xfrm>
        </p:spPr>
      </p:pic>
    </p:spTree>
    <p:extLst>
      <p:ext uri="{BB962C8B-B14F-4D97-AF65-F5344CB8AC3E}">
        <p14:creationId xmlns:p14="http://schemas.microsoft.com/office/powerpoint/2010/main" val="10523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Технологическая </a:t>
            </a:r>
            <a:r>
              <a:rPr lang="ru-RU" sz="3600" i="1" dirty="0"/>
              <a:t>схема сборки</a:t>
            </a:r>
            <a:endParaRPr lang="ru-RU" sz="35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" y="188640"/>
            <a:ext cx="8842690" cy="633975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i="1" smtClean="0"/>
              <a:t>19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71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Техническое задание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энергетический расчет, рассчитать и подобрать двигатели для каждого звена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частотный синтез и коррекцию следящего привода трехзвенного манипулятора, чтобы обеспечить следующие условия:</a:t>
                </a:r>
              </a:p>
              <a:p>
                <a:pPr lvl="1"/>
                <a:r>
                  <a:rPr lang="ru-RU" i="1" dirty="0"/>
                  <a:t>Длительность переходного процесса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b="0" i="1">
                            <a:latin typeface="Cambria Math"/>
                          </a:rPr>
                          <m:t>пп</m:t>
                        </m:r>
                      </m:sub>
                    </m:sSub>
                    <m:r>
                      <a:rPr lang="ru-RU" b="0" i="1">
                        <a:latin typeface="Cambria Math"/>
                      </a:rPr>
                      <m:t>≤0.1</m:t>
                    </m:r>
                  </m:oMath>
                </a14:m>
                <a:r>
                  <a:rPr lang="ru-RU" i="1" dirty="0"/>
                  <a:t> сек;</a:t>
                </a:r>
              </a:p>
              <a:p>
                <a:pPr lvl="1"/>
                <a:r>
                  <a:rPr lang="ru-RU" i="1" dirty="0"/>
                  <a:t>Перерегулирование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≤30%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lvl="1"/>
                <a:r>
                  <a:rPr lang="ru-RU" i="1" dirty="0"/>
                  <a:t>Ошибка вращения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𝜀</m:t>
                    </m:r>
                    <m:r>
                      <a:rPr lang="ru-RU" i="1">
                        <a:latin typeface="Cambria Math"/>
                      </a:rPr>
                      <m:t>≤0.5°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Решить обратную кинематическую задачу для трехзвенного манипулятора с 3-мя степенями свободы.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Реализовать прохождение кратчайшего пути по заданной карте местности с использованием волнового алгоритма.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Провести натурный эксперимент и определить ошибки в прохождении заданной траектории.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плату стабилизации напряжения.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технологический процесс сборки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Рассчитать затраты на проектирование и изготовление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опасные и вредные факторы для человека при разработке системы управления роботом. Устранить наиболее опасный фактор.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влияние на окружающую среду технологического процесса сборки печатной платы для системы управления роботом. Устранить наиболее опасный фактор.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410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Операционная технология</a:t>
            </a:r>
            <a:endParaRPr lang="ru-RU" sz="35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i="1" smtClean="0"/>
              <a:t>20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9125775" cy="6453336"/>
          </a:xfrm>
        </p:spPr>
      </p:pic>
    </p:spTree>
    <p:extLst>
      <p:ext uri="{BB962C8B-B14F-4D97-AF65-F5344CB8AC3E}">
        <p14:creationId xmlns:p14="http://schemas.microsoft.com/office/powerpoint/2010/main" val="34070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Организационно </a:t>
            </a:r>
            <a:r>
              <a:rPr lang="ru-RU" sz="3600" i="1" dirty="0"/>
              <a:t>– </a:t>
            </a:r>
            <a:r>
              <a:rPr lang="ru-RU" sz="3600" i="1" dirty="0" smtClean="0"/>
              <a:t>экономическая часть </a:t>
            </a:r>
            <a:endParaRPr lang="ru-RU" sz="3500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Продолжительность </a:t>
            </a:r>
            <a:r>
              <a:rPr lang="ru-RU" b="0" i="1" dirty="0"/>
              <a:t>всех стадий работ 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7" y="2174875"/>
            <a:ext cx="2848493" cy="3951288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Общая </a:t>
            </a:r>
            <a:r>
              <a:rPr lang="ru-RU" b="0" i="1" dirty="0"/>
              <a:t>структура затрат на </a:t>
            </a:r>
            <a:r>
              <a:rPr lang="ru-RU" b="0" i="1" dirty="0" smtClean="0"/>
              <a:t>проектирование</a:t>
            </a:r>
            <a:endParaRPr lang="ru-RU" b="0" i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8" y="2204864"/>
            <a:ext cx="2967329" cy="39512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21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056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/>
              <a:t>Охрана </a:t>
            </a:r>
            <a:r>
              <a:rPr lang="ru-RU" sz="3600" i="1" dirty="0"/>
              <a:t>труда и </a:t>
            </a:r>
            <a:r>
              <a:rPr lang="ru-RU" sz="3600" i="1" dirty="0" smtClean="0"/>
              <a:t>экологии</a:t>
            </a:r>
            <a:endParaRPr lang="ru-RU" sz="3500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457200" y="3861048"/>
            <a:ext cx="4040188" cy="639762"/>
          </a:xfrm>
        </p:spPr>
        <p:txBody>
          <a:bodyPr/>
          <a:lstStyle/>
          <a:p>
            <a:pPr algn="ctr"/>
            <a:r>
              <a:rPr lang="en-US" b="0" i="1" dirty="0"/>
              <a:t>Схема системы вентиляции</a:t>
            </a:r>
            <a:endParaRPr lang="ru-RU" b="0" i="1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645025" y="3861048"/>
            <a:ext cx="4041775" cy="639762"/>
          </a:xfrm>
        </p:spPr>
        <p:txBody>
          <a:bodyPr/>
          <a:lstStyle/>
          <a:p>
            <a:pPr algn="ctr"/>
            <a:r>
              <a:rPr lang="en-US" b="0" i="1" dirty="0"/>
              <a:t>Фильтр очистки воздуха</a:t>
            </a:r>
            <a:endParaRPr lang="ru-RU" b="0" i="1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4437112"/>
            <a:ext cx="4041775" cy="196562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22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67870"/>
            <a:ext cx="4040188" cy="1641450"/>
          </a:xfrm>
        </p:spPr>
      </p:pic>
      <p:sp>
        <p:nvSpPr>
          <p:cNvPr id="10" name="Текст 6"/>
          <p:cNvSpPr txBox="1">
            <a:spLocks/>
          </p:cNvSpPr>
          <p:nvPr/>
        </p:nvSpPr>
        <p:spPr>
          <a:xfrm>
            <a:off x="2551906" y="105273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i="1" dirty="0"/>
              <a:t>Схема расположения светильников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87" y="1674727"/>
            <a:ext cx="4228626" cy="23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Решенные задачи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Подобраны двигатели для каждого звена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Произведен частотный синтез и коррекция следящего привода с соблюдением </a:t>
            </a:r>
            <a:r>
              <a:rPr lang="ru-RU" i="1" dirty="0" smtClean="0"/>
              <a:t>условий </a:t>
            </a:r>
            <a:r>
              <a:rPr lang="ru-RU" i="1" dirty="0"/>
              <a:t>по ТЗ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Решена обратная кинематическая задача для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Реализовано прохождение кратчайшего пути по заданной карте местности.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Проведены натурные эксперименты и определены ошибки в прохождении заданной траектории.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Разработана плата стабилизации напряжения.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 технологический процесс сборки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Рассчитаны затраты на проектирование и изготовление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опасных факторов для человека при разработке системы управления роботом. Предложено решение устранения наиболее опасного фактора.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влияния на окружающую среду технологического процесса сборки печатной платы для системы управления роботом. Предложено решение устранения наиболее опасного фактора.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23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7729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Спасибо за внимание!</a:t>
            </a:r>
            <a:endParaRPr lang="ru-RU" sz="35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24</a:t>
            </a:fld>
            <a:endParaRPr lang="ru-RU" sz="14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0" y="1600200"/>
            <a:ext cx="6988120" cy="4525963"/>
          </a:xfrm>
        </p:spPr>
      </p:pic>
    </p:spTree>
    <p:extLst>
      <p:ext uri="{BB962C8B-B14F-4D97-AF65-F5344CB8AC3E}">
        <p14:creationId xmlns:p14="http://schemas.microsoft.com/office/powerpoint/2010/main" val="38744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3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24"/>
          </a:xfrm>
        </p:spPr>
      </p:pic>
    </p:spTree>
    <p:extLst>
      <p:ext uri="{BB962C8B-B14F-4D97-AF65-F5344CB8AC3E}">
        <p14:creationId xmlns:p14="http://schemas.microsoft.com/office/powerpoint/2010/main" val="3642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ДПТ </a:t>
            </a:r>
            <a:r>
              <a:rPr lang="en-US" i="1" dirty="0" err="1"/>
              <a:t>TowerPro</a:t>
            </a:r>
            <a:r>
              <a:rPr lang="en-US" i="1" dirty="0"/>
              <a:t> SG</a:t>
            </a:r>
            <a:r>
              <a:rPr lang="ru-RU" i="1" dirty="0"/>
              <a:t>92</a:t>
            </a:r>
            <a:r>
              <a:rPr lang="en-US" i="1" dirty="0"/>
              <a:t>R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В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,Вт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об/мин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Я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,Ом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 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,А</m:t>
                                </m:r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кг∙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м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chemeClr val="tx1"/>
                              </a:solidFill>
                              <a:effectLst/>
                            </a:rPr>
                            <a:t>кг</a:t>
                          </a:r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КД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i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ru-RU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ru-RU" sz="2000" b="0" i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649" r="-78246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5442" t="-649" r="-71972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6477" t="-649" r="-44818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86127" t="-649" r="-40000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10698" t="-649" r="-22186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5046" t="-649" r="-11880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53488" t="-649" r="-100775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53488" t="-649" r="-775" b="-62987"/>
                          </a:stretch>
                        </a:blip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164894" r="-782468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4</a:t>
            </a:fld>
            <a:endParaRPr lang="ru-RU" sz="1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2776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Синтез следящего привода кисти робота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5</a:t>
            </a:fld>
            <a:endParaRPr lang="ru-RU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6"/>
              <p:cNvSpPr txBox="1">
                <a:spLocks/>
              </p:cNvSpPr>
              <p:nvPr/>
            </p:nvSpPr>
            <p:spPr>
              <a:xfrm>
                <a:off x="480671" y="1739949"/>
                <a:ext cx="3875304" cy="82495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/>
                          </m:ctrlPr>
                        </m:sSubPr>
                        <m:e>
                          <m:r>
                            <a:rPr lang="en-US" sz="1100" i="1"/>
                            <m:t>𝑊</m:t>
                          </m:r>
                        </m:e>
                        <m:sub>
                          <m:r>
                            <a:rPr lang="en-US" sz="1100" i="1"/>
                            <m:t>нч</m:t>
                          </m:r>
                        </m:sub>
                      </m:sSub>
                      <m:d>
                        <m:dPr>
                          <m:ctrlPr>
                            <a:rPr lang="ru-RU" sz="1100" i="1"/>
                          </m:ctrlPr>
                        </m:dPr>
                        <m:e>
                          <m:r>
                            <a:rPr lang="en-US" sz="1100" i="1"/>
                            <m:t>𝑠</m:t>
                          </m:r>
                        </m:e>
                      </m:d>
                      <m:r>
                        <a:rPr lang="ru-RU" sz="1100"/>
                        <m:t>=</m:t>
                      </m:r>
                      <m:f>
                        <m:fPr>
                          <m:ctrlPr>
                            <a:rPr lang="ru-RU" sz="1100" i="1"/>
                          </m:ctrlPr>
                        </m:fPr>
                        <m:num>
                          <m:r>
                            <a:rPr lang="ru-RU" sz="1100" i="1"/>
                            <m:t>22.852 </m:t>
                          </m:r>
                        </m:num>
                        <m:den>
                          <m:r>
                            <a:rPr lang="en-US" sz="1100" i="1"/>
                            <m:t>𝑠</m:t>
                          </m:r>
                          <m:r>
                            <a:rPr lang="ru-RU" sz="1100" i="1"/>
                            <m:t>(0.0043</m:t>
                          </m:r>
                          <m:r>
                            <a:rPr lang="en-US" sz="1100" i="1"/>
                            <m:t>𝑠</m:t>
                          </m:r>
                          <m:r>
                            <a:rPr lang="ru-RU" sz="1100" i="1"/>
                            <m:t>+1)(0.043</m:t>
                          </m:r>
                          <m:r>
                            <a:rPr lang="en-US" sz="1100" i="1"/>
                            <m:t>𝑠</m:t>
                          </m:r>
                          <m:r>
                            <a:rPr lang="ru-RU" sz="1100" i="1"/>
                            <m:t>+1)</m:t>
                          </m:r>
                        </m:den>
                      </m:f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8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" y="1739949"/>
                <a:ext cx="3875304" cy="824955"/>
              </a:xfrm>
              <a:prstGeom prst="rect">
                <a:avLst/>
              </a:prstGeom>
              <a:blipFill rotWithShape="1">
                <a:blip r:embed="rId2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0671" y="1340768"/>
            <a:ext cx="387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Передаточная функция</a:t>
            </a:r>
          </a:p>
          <a:p>
            <a:pPr algn="ctr"/>
            <a:r>
              <a:rPr lang="ru-RU" sz="2000" i="1" dirty="0" smtClean="0"/>
              <a:t>неизменяемой </a:t>
            </a:r>
            <a:r>
              <a:rPr lang="ru-RU" sz="2000" i="1" dirty="0"/>
              <a:t>части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" y="3417777"/>
            <a:ext cx="3875304" cy="26829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672" y="2780928"/>
            <a:ext cx="387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ЛАЧХ функции неизменяемой части и </a:t>
            </a:r>
            <a:r>
              <a:rPr lang="ru-RU" sz="2000" i="1" dirty="0" smtClean="0"/>
              <a:t>положение рабочей точки</a:t>
            </a:r>
            <a:endParaRPr lang="ru-RU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Объект 6"/>
              <p:cNvSpPr txBox="1">
                <a:spLocks/>
              </p:cNvSpPr>
              <p:nvPr/>
            </p:nvSpPr>
            <p:spPr>
              <a:xfrm>
                <a:off x="4788024" y="2048654"/>
                <a:ext cx="3875304" cy="5162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7500" lnSpcReduction="2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𝑊</m:t>
                          </m:r>
                        </m:e>
                        <m:sub>
                          <m:r>
                            <a:rPr lang="en-US" sz="1400" i="1"/>
                            <m:t>жч</m:t>
                          </m:r>
                        </m:sub>
                      </m:sSub>
                      <m:d>
                        <m:dPr>
                          <m:ctrlPr>
                            <a:rPr lang="ru-RU" sz="1400" i="1"/>
                          </m:ctrlPr>
                        </m:dPr>
                        <m:e>
                          <m:r>
                            <a:rPr lang="en-US" sz="1400" i="1"/>
                            <m:t>𝑠</m:t>
                          </m:r>
                        </m:e>
                      </m:d>
                      <m:r>
                        <a:rPr lang="ru-RU" sz="1400"/>
                        <m:t>=10</m:t>
                      </m:r>
                      <m:r>
                        <a:rPr lang="ru-RU" sz="1400" i="1"/>
                        <m:t>∗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(0.0282</m:t>
                          </m:r>
                          <m:r>
                            <a:rPr lang="en-US" sz="1400" i="1"/>
                            <m:t>𝑠</m:t>
                          </m:r>
                          <m:r>
                            <a:rPr lang="ru-RU" sz="1400" i="1"/>
                            <m:t>+1)</m:t>
                          </m:r>
                        </m:num>
                        <m:den>
                          <m:r>
                            <a:rPr lang="ru-RU" sz="1400" i="1"/>
                            <m:t>(0.0011</m:t>
                          </m:r>
                          <m:r>
                            <a:rPr lang="en-US" sz="1400" i="1"/>
                            <m:t>𝑠</m:t>
                          </m:r>
                          <m:r>
                            <a:rPr lang="ru-RU" sz="1400" i="1"/>
                            <m:t>+1)</m:t>
                          </m:r>
                        </m:den>
                      </m:f>
                      <m:r>
                        <a:rPr lang="en-US" sz="1400" i="1"/>
                        <m:t>∗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22.852 </m:t>
                          </m:r>
                        </m:num>
                        <m:den>
                          <m:r>
                            <a:rPr lang="en-US" sz="1400" i="1"/>
                            <m:t>𝑠</m:t>
                          </m:r>
                          <m:r>
                            <a:rPr lang="ru-RU" sz="1400" i="1"/>
                            <m:t>(0.0043</m:t>
                          </m:r>
                          <m:r>
                            <a:rPr lang="en-US" sz="1400" i="1"/>
                            <m:t>𝑠</m:t>
                          </m:r>
                          <m:r>
                            <a:rPr lang="ru-RU" sz="1400" i="1"/>
                            <m:t>+1)(0.043</m:t>
                          </m:r>
                          <m:r>
                            <a:rPr lang="en-US" sz="1400" i="1"/>
                            <m:t>𝑠</m:t>
                          </m:r>
                          <m:r>
                            <a:rPr lang="ru-RU" sz="1400" i="1"/>
                            <m:t>+1)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6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048654"/>
                <a:ext cx="3875304" cy="516250"/>
              </a:xfrm>
              <a:prstGeom prst="rect">
                <a:avLst/>
              </a:prstGeom>
              <a:blipFill rotWithShape="1">
                <a:blip r:embed="rId4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788024" y="1340768"/>
            <a:ext cx="387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Передаточная функция</a:t>
            </a:r>
          </a:p>
          <a:p>
            <a:pPr algn="ctr"/>
            <a:r>
              <a:rPr lang="ru-RU" sz="2000" i="1" dirty="0" smtClean="0"/>
              <a:t>Скорректированной системы</a:t>
            </a:r>
            <a:endParaRPr lang="ru-RU" sz="2000" i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23856"/>
            <a:ext cx="3875304" cy="2470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88025" y="2780928"/>
            <a:ext cx="387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ЛАЧХ неизменяемой и желаемой частей</a:t>
            </a:r>
          </a:p>
        </p:txBody>
      </p:sp>
    </p:spTree>
    <p:extLst>
      <p:ext uri="{BB962C8B-B14F-4D97-AF65-F5344CB8AC3E}">
        <p14:creationId xmlns:p14="http://schemas.microsoft.com/office/powerpoint/2010/main" val="4250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синтезированного следящего привода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435782" y="2717230"/>
            <a:ext cx="6272436" cy="639762"/>
          </a:xfrm>
        </p:spPr>
        <p:txBody>
          <a:bodyPr>
            <a:noAutofit/>
          </a:bodyPr>
          <a:lstStyle/>
          <a:p>
            <a:pPr algn="ctr"/>
            <a:r>
              <a:rPr lang="en-US" b="0" i="1" dirty="0"/>
              <a:t>Структурная схема замкнутой системы</a:t>
            </a:r>
            <a:endParaRPr lang="ru-RU" b="0" i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9" y="1484784"/>
            <a:ext cx="7017562" cy="152748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2951820" y="5589240"/>
            <a:ext cx="3240360" cy="864096"/>
          </a:xfrm>
        </p:spPr>
        <p:txBody>
          <a:bodyPr>
            <a:noAutofit/>
          </a:bodyPr>
          <a:lstStyle/>
          <a:p>
            <a:pPr algn="ctr"/>
            <a:r>
              <a:rPr lang="ru-RU" b="0" i="1" dirty="0" smtClean="0"/>
              <a:t>Ошибка скорректированной </a:t>
            </a:r>
            <a:r>
              <a:rPr lang="ru-RU" b="0" i="1" dirty="0" smtClean="0"/>
              <a:t>системы в радианах</a:t>
            </a:r>
            <a:endParaRPr lang="ru-RU" b="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3501008"/>
            <a:ext cx="3384376" cy="22025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6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500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синтезированного следящего привода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ЛАЧХ и ЛФЧХ разомкнутой системы</a:t>
            </a:r>
            <a:endParaRPr lang="ru-RU" sz="2200" b="0" i="1" dirty="0"/>
          </a:p>
        </p:txBody>
      </p:sp>
      <p:pic>
        <p:nvPicPr>
          <p:cNvPr id="19" name="Объект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1960"/>
            <a:ext cx="4040188" cy="3277117"/>
          </a:xfrm>
        </p:spPr>
      </p:pic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График переходной функции</a:t>
            </a:r>
            <a:endParaRPr lang="ru-RU" sz="2200" b="0" i="1" dirty="0"/>
          </a:p>
        </p:txBody>
      </p:sp>
      <p:pic>
        <p:nvPicPr>
          <p:cNvPr id="20" name="Объект 1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29904"/>
            <a:ext cx="4041775" cy="32412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7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67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Решение обратной задачи кинематики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Текст 1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ctr"/>
                <a:r>
                  <a:rPr lang="ru-RU" sz="2000" b="0" i="1" dirty="0"/>
                  <a:t>Определив положение конца манипулятора в декартовом </a:t>
                </a:r>
                <a:r>
                  <a:rPr lang="ru-RU" sz="2000" b="0" i="1" dirty="0" smtClean="0"/>
                  <a:t>пространстве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0" i="1"/>
                        </m:ctrlPr>
                      </m:sSubSupPr>
                      <m:e>
                        <m:r>
                          <a:rPr lang="en-US" sz="2000" b="0" i="1"/>
                          <m:t>𝜏</m:t>
                        </m:r>
                      </m:e>
                      <m:sub>
                        <m:r>
                          <a:rPr lang="ru-RU" sz="2000" b="0" i="1"/>
                          <m:t>3 (0)</m:t>
                        </m:r>
                      </m:sub>
                      <m:sup>
                        <m:r>
                          <a:rPr lang="ru-RU" sz="2000" b="0" i="1"/>
                          <m:t>(0)</m:t>
                        </m:r>
                      </m:sup>
                    </m:sSubSup>
                  </m:oMath>
                </a14:m>
                <a:r>
                  <a:rPr lang="ru-RU" sz="2000" b="0" i="1" dirty="0"/>
                  <a:t> можем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/>
                        </m:ctrlPr>
                      </m:sSubPr>
                      <m:e>
                        <m:r>
                          <a:rPr lang="en-US" sz="2000" b="0" i="1"/>
                          <m:t>𝛩</m:t>
                        </m:r>
                      </m:e>
                      <m:sub>
                        <m:r>
                          <a:rPr lang="ru-RU" sz="2000" b="0" i="1"/>
                          <m:t>1</m:t>
                        </m:r>
                      </m:sub>
                    </m:sSub>
                  </m:oMath>
                </a14:m>
                <a:r>
                  <a:rPr lang="ru-RU" sz="2000" b="0" i="1" dirty="0"/>
                  <a:t> </a:t>
                </a:r>
              </a:p>
            </p:txBody>
          </p:sp>
        </mc:Choice>
        <mc:Fallback>
          <p:sp>
            <p:nvSpPr>
              <p:cNvPr id="15" name="Текст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Текст 16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4008" y="1484784"/>
                <a:ext cx="4041775" cy="63976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1700" b="0" i="1" dirty="0" smtClean="0"/>
                  <a:t>Задача на пересечение двух окружностей для нахождения углов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/>
                          </a:rPr>
                          <m:t>𝛩</m:t>
                        </m:r>
                      </m:e>
                      <m:sub>
                        <m:r>
                          <a:rPr lang="ru-RU" sz="17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700" b="0" i="1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/>
                          </a:rPr>
                          <m:t>𝛩</m:t>
                        </m:r>
                      </m:e>
                      <m:sub>
                        <m:r>
                          <a:rPr lang="ru-RU" sz="17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700" b="0" i="1" dirty="0" smtClean="0"/>
                  <a:t> </a:t>
                </a:r>
                <a:endParaRPr lang="ru-RU" sz="1700" b="0" i="1" dirty="0"/>
              </a:p>
            </p:txBody>
          </p:sp>
        </mc:Choice>
        <mc:Fallback>
          <p:sp>
            <p:nvSpPr>
              <p:cNvPr id="17" name="Текст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4008" y="1484784"/>
                <a:ext cx="4041775" cy="639762"/>
              </a:xfr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8</a:t>
            </a:fld>
            <a:endParaRPr lang="ru-RU" sz="1400" i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7510"/>
            <a:ext cx="4040188" cy="1866018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3" y="2174875"/>
            <a:ext cx="3726979" cy="3951288"/>
          </a:xfrm>
        </p:spPr>
      </p:pic>
    </p:spTree>
    <p:extLst>
      <p:ext uri="{BB962C8B-B14F-4D97-AF65-F5344CB8AC3E}">
        <p14:creationId xmlns:p14="http://schemas.microsoft.com/office/powerpoint/2010/main" val="667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457200" y="1362024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ru-RU" sz="2200" b="0" i="1" dirty="0" smtClean="0"/>
              <a:t>Блок-схема </a:t>
            </a:r>
            <a:r>
              <a:rPr lang="ru-RU" sz="2200" b="0" i="1" dirty="0"/>
              <a:t>робота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>
          <a:xfrm>
            <a:off x="4645025" y="1362024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ru-RU" sz="2200" b="0" i="1" dirty="0"/>
              <a:t>Блок-схема ноги робота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9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4229"/>
            <a:ext cx="4040188" cy="326697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47719"/>
            <a:ext cx="4041775" cy="3040000"/>
          </a:xfrm>
        </p:spPr>
      </p:pic>
      <p:sp>
        <p:nvSpPr>
          <p:cNvPr id="2" name="TextBox 1"/>
          <p:cNvSpPr txBox="1"/>
          <p:nvPr/>
        </p:nvSpPr>
        <p:spPr>
          <a:xfrm>
            <a:off x="467544" y="5345340"/>
            <a:ext cx="82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/>
              <a:t>Моделирование производим в графической среде имитационного моделирования </a:t>
            </a:r>
            <a:r>
              <a:rPr lang="ru-RU" sz="2200" i="1" dirty="0" err="1"/>
              <a:t>Simulink</a:t>
            </a:r>
            <a:r>
              <a:rPr lang="ru-RU" sz="2200" i="1" dirty="0"/>
              <a:t> в пакете MATLAB с помощью пакета расширения для физического моделирования </a:t>
            </a:r>
            <a:r>
              <a:rPr lang="ru-RU" sz="2200" i="1" dirty="0" err="1"/>
              <a:t>SimMechanics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569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OST type A"/>
        <a:ea typeface=""/>
        <a:cs typeface=""/>
      </a:majorFont>
      <a:minorFont>
        <a:latin typeface="GOST type 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1144</Words>
  <Application>Microsoft Office PowerPoint</Application>
  <PresentationFormat>Экран (4:3)</PresentationFormat>
  <Paragraphs>266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Система управления шестиногим шагающим роботом</vt:lpstr>
      <vt:lpstr>Техническое задание</vt:lpstr>
      <vt:lpstr>Презентация PowerPoint</vt:lpstr>
      <vt:lpstr>ДПТ TowerPro SG92R</vt:lpstr>
      <vt:lpstr>Синтез следящего привода кисти робота</vt:lpstr>
      <vt:lpstr>Моделирование синтезированного следящего привода</vt:lpstr>
      <vt:lpstr>Моделирование синтезированного следящего привода</vt:lpstr>
      <vt:lpstr>Решение обратной задачи кинематики</vt:lpstr>
      <vt:lpstr>Моделирование решения обратной задачи кинематики</vt:lpstr>
      <vt:lpstr>Проверка моделирования решения обратной задачи кинематики</vt:lpstr>
      <vt:lpstr>Организация движения робота</vt:lpstr>
      <vt:lpstr>Программный код для управления движением</vt:lpstr>
      <vt:lpstr>Реализация Алгоритма Ли для поиска кратчайшего пути по заданной карте местности</vt:lpstr>
      <vt:lpstr>Реализация Алгоритма Ли для поиска кратчайшего пути по заданной карте местности</vt:lpstr>
      <vt:lpstr>Натурный эксперимент</vt:lpstr>
      <vt:lpstr>Натурный эксперимент. Результаты</vt:lpstr>
      <vt:lpstr>Проектирование платы стабилизации напряжения</vt:lpstr>
      <vt:lpstr>Проектирование платы стабилизации напряжения</vt:lpstr>
      <vt:lpstr>Технологическая схема сборки</vt:lpstr>
      <vt:lpstr>Операционная технология</vt:lpstr>
      <vt:lpstr>Организационно – экономическая часть </vt:lpstr>
      <vt:lpstr>Охрана труда и экологии</vt:lpstr>
      <vt:lpstr>Решенные задачи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здздзд</dc:title>
  <dc:creator>Vladimir</dc:creator>
  <cp:lastModifiedBy>Vladimir</cp:lastModifiedBy>
  <cp:revision>46</cp:revision>
  <dcterms:created xsi:type="dcterms:W3CDTF">2016-06-09T22:30:37Z</dcterms:created>
  <dcterms:modified xsi:type="dcterms:W3CDTF">2016-06-16T11:24:50Z</dcterms:modified>
</cp:coreProperties>
</file>