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5A07-BD5F-EA12-A948-FD8DBE2E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637D-A9F3-D00E-3678-2B84F51D2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7E2E-E94D-6057-3C73-F5C2F09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39C3-25BC-7147-62AC-CC12A25C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A63F-1578-CE67-9C00-57AE9B0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60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4DF-1AB4-5D25-F841-AAC2EBCC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36C93-6E1F-40C9-1052-F9BA4B986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A909-29C9-A885-19BE-470D443E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5DC7-8EB2-EEE3-69B1-C18241C7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2A87-E4CC-3974-C5C1-90777585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4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7B360-1684-5208-925A-3E6DD64A5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3D1C-EDED-DBA0-7A77-D6D212B5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DE86-978A-4173-3238-E7846DB9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E330-C8B9-1A2F-2C73-951693E4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68B2-EBD6-5074-298A-794A0C28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8E91-C5D2-AD78-F8F9-9A16C6DD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09A1-E32F-79F1-03BB-1E0D2E3C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03C3-FC21-DD06-4A74-DE496C88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4B72-F832-50CB-6566-918F0859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DA67-9019-B351-A979-80787D3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5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14A4-EAC7-097F-D92D-AEF6F9A3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B46B-5688-3C8F-E1D3-6804CD370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3DBF-4C5A-A2D8-D938-F4C83AE4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5484-7DAB-2834-F6DF-1D6947C6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8F04-C2F6-35F6-5441-F6050C84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5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7258-5D42-4284-6802-9061B25A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7345-C6B1-2626-B856-1203F25D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A525-28A0-8750-2D6D-11F7961D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C286-55B0-9206-C68A-DBFE97A4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BF5CD-7BC9-C9C6-3443-7763B9C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34F6-F5FB-C698-5A75-5ADD4129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46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FD35-A93D-1560-2F50-CB14A071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72D40-F869-605E-7A26-F32DD3E2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B256F-A282-1DC9-758B-E1244E1D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20177-1328-29D2-EB23-DE7BABDE1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0B440-1E44-7390-DE2E-04061354F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2C830-410A-4C25-EA08-E191139B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BFC45-9839-4005-F0F8-70B0085A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A88C2-9BB2-07EB-3A1C-AAD11AEF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4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8E51-EAD1-70FF-335A-FB945E52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7815D-2709-0546-BDC4-14925C5D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25D0-61A3-2530-95E1-349215CD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2DF40-E676-9527-10D6-9684D12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526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04BA6-F601-52F0-7704-D64209FA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E63E9-BFB2-F496-4FCE-87C05E87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FA80-EE05-CC83-2C00-A2DBF168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76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664D-9CB9-3990-0F7A-2CB0C73F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A22C-9A4B-E3F1-9538-0CDA6D03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DB748-EC95-3156-167A-FEC57632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F014-4195-1C38-AB86-12F1F046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9535-F4BE-6A39-7342-DD1A8F4F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84A3-84B6-4D38-1907-83B494DA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6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B831-D282-308B-DC4A-3B9A4A1A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3B0AB-E049-CAD9-344D-D2CA2E62D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5A83-95D7-6386-0B63-643866366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141A0-A4FD-C37F-B7C1-06D7EE8D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C4F9-740F-E216-56FE-CC2EFE6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C8D21-3CAB-63C2-8DE6-E286AE45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3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BFB44-2594-D425-D0E8-0E584E07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9FE8-308B-2B02-976C-91A3802E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6ECF-A9D5-34AC-BB39-0B05ABA9D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BE578-41E8-47A2-9775-6996854875E5}" type="datetimeFigureOut">
              <a:rPr lang="he-IL" smtClean="0"/>
              <a:t>כ"ו/סיון/תשפ"ד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0A61-FC22-CF07-FD85-5B8907DB3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6632-E419-437D-C781-A268EE3BA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12A4C-FE8E-4898-8EAC-3683CB91E6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359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DF01-0EDD-CC82-4AB8-90FD0467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Starcraft</a:t>
            </a:r>
            <a:r>
              <a:rPr lang="en-US" dirty="0"/>
              <a:t> 2 </a:t>
            </a:r>
            <a:r>
              <a:rPr lang="en-US" dirty="0" err="1"/>
              <a:t>ApocAlypsE</a:t>
            </a:r>
            <a:r>
              <a:rPr lang="en-US" dirty="0"/>
              <a:t> Bot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51F2-DD0E-C2A8-7060-9122D9529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Vova</a:t>
            </a:r>
            <a:r>
              <a:rPr lang="en-US" dirty="0"/>
              <a:t> Tchuiev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358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9E38-EB57-3B13-22C8-9B25DA31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Macro </a:t>
            </a:r>
            <a:r>
              <a:rPr lang="es-ES" dirty="0" err="1"/>
              <a:t>Executioner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A6FF-DDB8-6D5E-5DE7-29126A4B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Build Commands and calls to execute them.</a:t>
            </a:r>
          </a:p>
          <a:p>
            <a:r>
              <a:rPr lang="en-US" dirty="0"/>
              <a:t>Removes ready commands</a:t>
            </a:r>
          </a:p>
          <a:p>
            <a:r>
              <a:rPr lang="en-US" dirty="0"/>
              <a:t>Cancels when called for.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Step: execute pending commands, gets new commands if there are, removes ready-state commands.</a:t>
            </a:r>
          </a:p>
          <a:p>
            <a:pPr lvl="1"/>
            <a:r>
              <a:rPr lang="en-US" dirty="0"/>
              <a:t>Reset: removes all pending commands, good for crisis situations</a:t>
            </a:r>
          </a:p>
          <a:p>
            <a:pPr lvl="1"/>
            <a:r>
              <a:rPr lang="en-US" dirty="0"/>
              <a:t>Cancel: removes specific or all running commands, good for </a:t>
            </a:r>
            <a:r>
              <a:rPr lang="en-US" dirty="0" err="1"/>
              <a:t>for</a:t>
            </a:r>
            <a:r>
              <a:rPr lang="en-US" dirty="0"/>
              <a:t> crisis situations.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238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C95-CC22-2A4C-16C2-C863EF34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Placer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8F4A-27D0-51C3-A860-D2CF8D98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generating building placement commands and placing the buildings from the macro executioner commands.</a:t>
            </a:r>
          </a:p>
          <a:p>
            <a:r>
              <a:rPr lang="en-US" dirty="0"/>
              <a:t>Can be either generated randomly via a simple sc2 function, or as complex as a learned building placement.</a:t>
            </a:r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Get placement -&gt; returns a building placement coordinates given map, base, and type of structure.</a:t>
            </a:r>
          </a:p>
        </p:txBody>
      </p:sp>
    </p:spTree>
    <p:extLst>
      <p:ext uri="{BB962C8B-B14F-4D97-AF65-F5344CB8AC3E}">
        <p14:creationId xmlns:p14="http://schemas.microsoft.com/office/powerpoint/2010/main" val="391560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331-A56C-5850-276A-1DDB1612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B0E8-EB04-06D3-909E-71E320CA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 sure how to implement this yet, first version might not include this.</a:t>
            </a:r>
          </a:p>
          <a:p>
            <a:r>
              <a:rPr lang="en-US" dirty="0"/>
              <a:t>Helper object that addresses small macro optimizations, including:</a:t>
            </a:r>
          </a:p>
          <a:p>
            <a:pPr lvl="1"/>
            <a:r>
              <a:rPr lang="en-US" dirty="0"/>
              <a:t>Worker mineral distributions</a:t>
            </a:r>
          </a:p>
          <a:p>
            <a:pPr lvl="1"/>
            <a:r>
              <a:rPr lang="en-US" dirty="0"/>
              <a:t>Worker gas timings</a:t>
            </a:r>
          </a:p>
          <a:p>
            <a:pPr lvl="1"/>
            <a:r>
              <a:rPr lang="en-US" dirty="0"/>
              <a:t>Worker sent to build a building before there are enough minerals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 err="1"/>
              <a:t>Opt_build</a:t>
            </a:r>
            <a:r>
              <a:rPr lang="en-US" dirty="0"/>
              <a:t>(): optimize building placement</a:t>
            </a:r>
          </a:p>
          <a:p>
            <a:pPr lvl="1"/>
            <a:r>
              <a:rPr lang="en-US" dirty="0" err="1"/>
              <a:t>Econ_step</a:t>
            </a:r>
            <a:r>
              <a:rPr lang="en-US" dirty="0"/>
              <a:t>(): optimize economy running, will run at a fixed interval</a:t>
            </a:r>
          </a:p>
        </p:txBody>
      </p:sp>
    </p:spTree>
    <p:extLst>
      <p:ext uri="{BB962C8B-B14F-4D97-AF65-F5344CB8AC3E}">
        <p14:creationId xmlns:p14="http://schemas.microsoft.com/office/powerpoint/2010/main" val="389673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24E7-6F37-25E9-8C10-6F861436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 Strategy Exe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3B6C-8B37-EE60-5ADA-A257394D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army tasks, and distributes them to individual units.</a:t>
            </a:r>
          </a:p>
          <a:p>
            <a:r>
              <a:rPr lang="en-US" dirty="0"/>
              <a:t>Each unit has “unit behavior” and an overall behavior.</a:t>
            </a:r>
          </a:p>
          <a:p>
            <a:r>
              <a:rPr lang="en-US" dirty="0"/>
              <a:t>Each unit will probably be in a wrapper that includes group belonging and assigned behavior.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Step(): converts army strategy commands into individual unit commands, or individual unit groups commands.</a:t>
            </a:r>
          </a:p>
          <a:p>
            <a:pPr lvl="1"/>
            <a:r>
              <a:rPr lang="en-US" dirty="0"/>
              <a:t>remove(): deletes the command once issued.</a:t>
            </a:r>
          </a:p>
        </p:txBody>
      </p:sp>
    </p:spTree>
    <p:extLst>
      <p:ext uri="{BB962C8B-B14F-4D97-AF65-F5344CB8AC3E}">
        <p14:creationId xmlns:p14="http://schemas.microsoft.com/office/powerpoint/2010/main" val="262306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4AD-3968-0125-7E16-3534A07F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 Formation Module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57DC6-95FA-DC1A-461E-59C50C54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specifically with army movement and placement:</a:t>
            </a:r>
          </a:p>
          <a:p>
            <a:pPr lvl="1"/>
            <a:r>
              <a:rPr lang="en-US" dirty="0"/>
              <a:t>Concaves</a:t>
            </a:r>
          </a:p>
          <a:p>
            <a:pPr lvl="1"/>
            <a:r>
              <a:rPr lang="en-US" dirty="0"/>
              <a:t>Ramps</a:t>
            </a:r>
          </a:p>
          <a:p>
            <a:pPr lvl="1"/>
            <a:r>
              <a:rPr lang="en-US" dirty="0"/>
              <a:t>Melee in front, ranged in the back</a:t>
            </a:r>
          </a:p>
          <a:p>
            <a:pPr lvl="1"/>
            <a:r>
              <a:rPr lang="en-US" dirty="0"/>
              <a:t>Stalker range abuse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Step(): optimizes formation and positioning when idle.</a:t>
            </a:r>
          </a:p>
          <a:p>
            <a:pPr lvl="1"/>
            <a:r>
              <a:rPr lang="en-US" dirty="0" err="1"/>
              <a:t>Opt_form</a:t>
            </a:r>
            <a:r>
              <a:rPr lang="en-US" dirty="0"/>
              <a:t>(): actively optimize formation while executing a move command.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954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BA65-F545-CD5A-8C16-A6D1F922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 split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FC0-BA64-C0F9-2881-7871E2C6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Low frequency mostly, needs queues for strategy and tasks</a:t>
            </a:r>
          </a:p>
          <a:p>
            <a:r>
              <a:rPr lang="en-US" dirty="0"/>
              <a:t>Responsible for delegating army units into groups:</a:t>
            </a:r>
          </a:p>
          <a:p>
            <a:pPr lvl="1"/>
            <a:r>
              <a:rPr lang="en-US" dirty="0"/>
              <a:t>Ranged</a:t>
            </a:r>
          </a:p>
          <a:p>
            <a:pPr lvl="1"/>
            <a:r>
              <a:rPr lang="en-US" dirty="0"/>
              <a:t>Casters</a:t>
            </a:r>
          </a:p>
          <a:p>
            <a:pPr lvl="1"/>
            <a:r>
              <a:rPr lang="en-US" dirty="0"/>
              <a:t>Stealth</a:t>
            </a:r>
          </a:p>
          <a:p>
            <a:pPr lvl="1"/>
            <a:r>
              <a:rPr lang="en-US" dirty="0"/>
              <a:t>Melee main</a:t>
            </a:r>
          </a:p>
          <a:p>
            <a:pPr lvl="1"/>
            <a:r>
              <a:rPr lang="en-US" dirty="0"/>
              <a:t>Melee harass</a:t>
            </a:r>
          </a:p>
          <a:p>
            <a:pPr lvl="1"/>
            <a:r>
              <a:rPr lang="en-US" dirty="0"/>
              <a:t>Flying harass</a:t>
            </a:r>
          </a:p>
          <a:p>
            <a:pPr lvl="1"/>
            <a:r>
              <a:rPr lang="en-US" dirty="0"/>
              <a:t>Scouts</a:t>
            </a:r>
          </a:p>
          <a:p>
            <a:pPr lvl="1"/>
            <a:r>
              <a:rPr lang="en-US" dirty="0"/>
              <a:t>Economy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Step(): identifies unit groups, groups them into indices.</a:t>
            </a:r>
          </a:p>
          <a:p>
            <a:pPr lvl="1"/>
            <a:r>
              <a:rPr lang="en-US" dirty="0" err="1"/>
              <a:t>update_strat</a:t>
            </a:r>
            <a:r>
              <a:rPr lang="en-US" dirty="0"/>
              <a:t>(): gets strategies from the unit strategy module. Called in step.</a:t>
            </a:r>
          </a:p>
          <a:p>
            <a:pPr lvl="1"/>
            <a:r>
              <a:rPr lang="en-US" dirty="0" err="1"/>
              <a:t>update_tasks</a:t>
            </a:r>
            <a:r>
              <a:rPr lang="en-US" dirty="0"/>
              <a:t>(): gets running unit task commands. Called in step.</a:t>
            </a:r>
          </a:p>
          <a:p>
            <a:pPr lvl="1"/>
            <a:r>
              <a:rPr lang="en-US" dirty="0" err="1"/>
              <a:t>get_tasks</a:t>
            </a:r>
            <a:r>
              <a:rPr lang="en-US" dirty="0"/>
              <a:t>(): passes along tasks that require tactics exe handling.</a:t>
            </a:r>
          </a:p>
        </p:txBody>
      </p:sp>
    </p:spTree>
    <p:extLst>
      <p:ext uri="{BB962C8B-B14F-4D97-AF65-F5344CB8AC3E}">
        <p14:creationId xmlns:p14="http://schemas.microsoft.com/office/powerpoint/2010/main" val="389089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0CB5-C6A4-C5C4-B86C-09D0DEEE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 Tactic Executioner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6E17-BA97-6511-051D-40972BAC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main purpose is to select whether units will have their default behavior or the task over-rides them. May be done via deep learning.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step: classifies per unit whether to do task-oriented mission or have its own micro script. May be based whether we is idle, or we see enemy.</a:t>
            </a:r>
          </a:p>
          <a:p>
            <a:pPr lvl="1"/>
            <a:r>
              <a:rPr lang="en-US" dirty="0" err="1"/>
              <a:t>Get_task_units</a:t>
            </a:r>
            <a:r>
              <a:rPr lang="en-US" dirty="0"/>
              <a:t>(): gets all the units that perform the high level task</a:t>
            </a:r>
          </a:p>
          <a:p>
            <a:pPr lvl="1"/>
            <a:r>
              <a:rPr lang="en-US" dirty="0" err="1"/>
              <a:t>Get_control_units</a:t>
            </a:r>
            <a:r>
              <a:rPr lang="en-US" dirty="0"/>
              <a:t>(): gets all the units that are autonomous.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865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41D4-D154-4C83-93B1-B32945BD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Controller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077D-4CAD-15C8-56A8-A8283F29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controller, controls units to perform their designated tasks if classified so.</a:t>
            </a:r>
          </a:p>
          <a:p>
            <a:r>
              <a:rPr lang="en-US" dirty="0"/>
              <a:t>This includes the scouting logic.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Step(): perform the control per unit.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899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A4B-824F-7581-23A7-54491DC8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Per-unit Controller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D3AD-1B51-B692-667D-D4AFF9CE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worker</a:t>
            </a:r>
          </a:p>
          <a:p>
            <a:r>
              <a:rPr lang="en-US" dirty="0"/>
              <a:t>Performs the per-unit autonomous tasks. E.g.:</a:t>
            </a:r>
          </a:p>
          <a:p>
            <a:pPr lvl="1"/>
            <a:r>
              <a:rPr lang="en-US" dirty="0"/>
              <a:t>Stalker kiting</a:t>
            </a:r>
          </a:p>
          <a:p>
            <a:pPr lvl="1"/>
            <a:r>
              <a:rPr lang="en-US" dirty="0"/>
              <a:t>Zealot kiting and positioning</a:t>
            </a:r>
          </a:p>
          <a:p>
            <a:pPr lvl="1"/>
            <a:r>
              <a:rPr lang="en-US" dirty="0"/>
              <a:t>More complicated: warp-prism pickup micro.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Step(): performs the per unit task.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6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DB30-4F76-30E6-FA4D-C5F7B62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evaluation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9D21-A8AB-CDA8-1A3E-4E5AF873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frequency worker</a:t>
            </a:r>
          </a:p>
          <a:p>
            <a:r>
              <a:rPr lang="en-US" dirty="0"/>
              <a:t>Takes the current economic status, the amounts of units, the known information, and calculates a numerical evaluation of the board. Probably should be learned, I don’t see it hard-coded.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Update: updates the board eval</a:t>
            </a:r>
          </a:p>
          <a:p>
            <a:pPr lvl="1"/>
            <a:r>
              <a:rPr lang="en-US" dirty="0" err="1"/>
              <a:t>Get_eval</a:t>
            </a:r>
            <a:r>
              <a:rPr lang="en-US" dirty="0"/>
              <a:t>: gets the board evaluation.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581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AF7A-9BF3-E1BE-DE9B-AF981125C5A0}"/>
              </a:ext>
            </a:extLst>
          </p:cNvPr>
          <p:cNvSpPr/>
          <p:nvPr/>
        </p:nvSpPr>
        <p:spPr>
          <a:xfrm>
            <a:off x="4596581" y="2799736"/>
            <a:ext cx="1396181" cy="6292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Build Command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A5DBF-317E-943B-00E3-96AB353A4313}"/>
              </a:ext>
            </a:extLst>
          </p:cNvPr>
          <p:cNvSpPr/>
          <p:nvPr/>
        </p:nvSpPr>
        <p:spPr>
          <a:xfrm>
            <a:off x="3637936" y="5980471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Economy Module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D5DC7-F495-8D9B-93F7-3D7268B20648}"/>
              </a:ext>
            </a:extLst>
          </p:cNvPr>
          <p:cNvSpPr/>
          <p:nvPr/>
        </p:nvSpPr>
        <p:spPr>
          <a:xfrm>
            <a:off x="2005782" y="1542437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Macro exe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554E1-1E35-9EDE-993C-4D6844D1CFE5}"/>
              </a:ext>
            </a:extLst>
          </p:cNvPr>
          <p:cNvSpPr/>
          <p:nvPr/>
        </p:nvSpPr>
        <p:spPr>
          <a:xfrm>
            <a:off x="5427407" y="1542437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Army strategy exe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7E373-758B-EFD1-FD59-48CB1EF0D501}"/>
              </a:ext>
            </a:extLst>
          </p:cNvPr>
          <p:cNvSpPr/>
          <p:nvPr/>
        </p:nvSpPr>
        <p:spPr>
          <a:xfrm>
            <a:off x="8608140" y="1669029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Army tactics exe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2338-EF09-AFEC-1063-4456B71E8584}"/>
              </a:ext>
            </a:extLst>
          </p:cNvPr>
          <p:cNvSpPr/>
          <p:nvPr/>
        </p:nvSpPr>
        <p:spPr>
          <a:xfrm>
            <a:off x="6150079" y="2799736"/>
            <a:ext cx="1396181" cy="6292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Task  Command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6B9C0-A2EF-C351-FCE5-FC5F0C92D746}"/>
              </a:ext>
            </a:extLst>
          </p:cNvPr>
          <p:cNvSpPr/>
          <p:nvPr/>
        </p:nvSpPr>
        <p:spPr>
          <a:xfrm>
            <a:off x="5451987" y="5992762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Information Module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F97445-33E2-0DE7-6218-3520BB691AE3}"/>
              </a:ext>
            </a:extLst>
          </p:cNvPr>
          <p:cNvSpPr/>
          <p:nvPr/>
        </p:nvSpPr>
        <p:spPr>
          <a:xfrm>
            <a:off x="4596581" y="599156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Army Formation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BB9EA-799A-9B63-FAD6-51EEFAFDF488}"/>
              </a:ext>
            </a:extLst>
          </p:cNvPr>
          <p:cNvSpPr/>
          <p:nvPr/>
        </p:nvSpPr>
        <p:spPr>
          <a:xfrm>
            <a:off x="6268065" y="599156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Army Split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B3104-51A4-69D3-103F-16150025E28B}"/>
              </a:ext>
            </a:extLst>
          </p:cNvPr>
          <p:cNvSpPr/>
          <p:nvPr/>
        </p:nvSpPr>
        <p:spPr>
          <a:xfrm>
            <a:off x="4596580" y="4009100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Build Order Manager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4E8DF-7E73-CE6F-374C-E167A967C87D}"/>
              </a:ext>
            </a:extLst>
          </p:cNvPr>
          <p:cNvSpPr/>
          <p:nvPr/>
        </p:nvSpPr>
        <p:spPr>
          <a:xfrm>
            <a:off x="10454147" y="2093659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Per Unit Controller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3913A-29AD-80EC-3D39-F59E3E45C9CF}"/>
              </a:ext>
            </a:extLst>
          </p:cNvPr>
          <p:cNvSpPr/>
          <p:nvPr/>
        </p:nvSpPr>
        <p:spPr>
          <a:xfrm>
            <a:off x="2812026" y="599156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Building Placement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750C2-26F7-700D-D334-EFC7C006F77B}"/>
              </a:ext>
            </a:extLst>
          </p:cNvPr>
          <p:cNvSpPr/>
          <p:nvPr/>
        </p:nvSpPr>
        <p:spPr>
          <a:xfrm>
            <a:off x="10454147" y="1314455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Task Controller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0F4B3-9D3A-74F2-CA76-B9ADD0649E16}"/>
              </a:ext>
            </a:extLst>
          </p:cNvPr>
          <p:cNvSpPr/>
          <p:nvPr/>
        </p:nvSpPr>
        <p:spPr>
          <a:xfrm>
            <a:off x="5451988" y="5000931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Strategy Module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71B27F-C48A-C605-A819-7DDCF5F4274C}"/>
              </a:ext>
            </a:extLst>
          </p:cNvPr>
          <p:cNvSpPr/>
          <p:nvPr/>
        </p:nvSpPr>
        <p:spPr>
          <a:xfrm>
            <a:off x="476863" y="3283360"/>
            <a:ext cx="1396181" cy="6292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Strategy 1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FCC835-C671-C00A-1F5C-E9E6D1C594E3}"/>
              </a:ext>
            </a:extLst>
          </p:cNvPr>
          <p:cNvSpPr/>
          <p:nvPr/>
        </p:nvSpPr>
        <p:spPr>
          <a:xfrm>
            <a:off x="476862" y="4057650"/>
            <a:ext cx="1396181" cy="6292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Strategy 2</a:t>
            </a:r>
            <a:endParaRPr lang="he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043FC-DB05-3E48-0C3F-DB0539289E34}"/>
              </a:ext>
            </a:extLst>
          </p:cNvPr>
          <p:cNvSpPr/>
          <p:nvPr/>
        </p:nvSpPr>
        <p:spPr>
          <a:xfrm>
            <a:off x="476861" y="4831940"/>
            <a:ext cx="1396181" cy="6292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Strategy 3</a:t>
            </a:r>
            <a:endParaRPr lang="he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1DF64D-AE5F-4D7A-BC37-FBD4A74802A9}"/>
              </a:ext>
            </a:extLst>
          </p:cNvPr>
          <p:cNvSpPr/>
          <p:nvPr/>
        </p:nvSpPr>
        <p:spPr>
          <a:xfrm>
            <a:off x="943898" y="599156"/>
            <a:ext cx="1587910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Optimizations</a:t>
            </a:r>
            <a:endParaRPr lang="he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73F79-2CFD-D993-1D9D-34DFF59D3394}"/>
              </a:ext>
            </a:extLst>
          </p:cNvPr>
          <p:cNvSpPr/>
          <p:nvPr/>
        </p:nvSpPr>
        <p:spPr>
          <a:xfrm>
            <a:off x="7295536" y="5990304"/>
            <a:ext cx="1396181" cy="62926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Crisis Module</a:t>
            </a:r>
            <a:endParaRPr lang="he-IL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7EAF1FA-69FD-ABC2-27C8-F335870CBC37}"/>
              </a:ext>
            </a:extLst>
          </p:cNvPr>
          <p:cNvCxnSpPr>
            <a:stCxn id="3" idx="0"/>
            <a:endCxn id="16" idx="1"/>
          </p:cNvCxnSpPr>
          <p:nvPr/>
        </p:nvCxnSpPr>
        <p:spPr>
          <a:xfrm rot="5400000" flipH="1" flipV="1">
            <a:off x="4561553" y="5090037"/>
            <a:ext cx="664908" cy="1115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D198CF5-D397-68A8-FA47-A6DAE0B5B322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rot="5400000" flipH="1" flipV="1">
            <a:off x="5968795" y="5811479"/>
            <a:ext cx="36256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1CFB9E6-4B8D-91AC-BF01-F65B357F7C95}"/>
              </a:ext>
            </a:extLst>
          </p:cNvPr>
          <p:cNvCxnSpPr>
            <a:stCxn id="21" idx="0"/>
            <a:endCxn id="16" idx="3"/>
          </p:cNvCxnSpPr>
          <p:nvPr/>
        </p:nvCxnSpPr>
        <p:spPr>
          <a:xfrm rot="16200000" flipV="1">
            <a:off x="7083528" y="5080205"/>
            <a:ext cx="674741" cy="11454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3E291A3-3694-FE08-A9C7-365889BBC1A9}"/>
              </a:ext>
            </a:extLst>
          </p:cNvPr>
          <p:cNvCxnSpPr>
            <a:stCxn id="16" idx="0"/>
            <a:endCxn id="12" idx="2"/>
          </p:cNvCxnSpPr>
          <p:nvPr/>
        </p:nvCxnSpPr>
        <p:spPr>
          <a:xfrm rot="16200000" flipV="1">
            <a:off x="5541092" y="4391944"/>
            <a:ext cx="362567" cy="8554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0848AD8-C50A-ABC0-D603-80363E85C45D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rot="5400000" flipH="1" flipV="1">
            <a:off x="5004621" y="3719050"/>
            <a:ext cx="580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4898729-244A-C8AD-4A4C-9138A37519A0}"/>
              </a:ext>
            </a:extLst>
          </p:cNvPr>
          <p:cNvCxnSpPr>
            <a:stCxn id="16" idx="0"/>
            <a:endCxn id="8" idx="2"/>
          </p:cNvCxnSpPr>
          <p:nvPr/>
        </p:nvCxnSpPr>
        <p:spPr>
          <a:xfrm rot="5400000" flipH="1" flipV="1">
            <a:off x="5713159" y="3865921"/>
            <a:ext cx="1571931" cy="698091"/>
          </a:xfrm>
          <a:prstGeom prst="bentConnector3">
            <a:avLst>
              <a:gd name="adj1" fmla="val 118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1DA0B6F-6D4A-9C03-FFCF-C6575B6B5BC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873044" y="3597992"/>
            <a:ext cx="3578943" cy="1548579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3133F81-F129-6F6D-DDD0-A153E8BD08B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73043" y="4372282"/>
            <a:ext cx="3554364" cy="774289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540AF62-DC62-B9DC-1DB2-CB74F205D4E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873042" y="5146572"/>
            <a:ext cx="3578945" cy="127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A51A717-2D42-EB03-8331-1F45A59EB4B6}"/>
              </a:ext>
            </a:extLst>
          </p:cNvPr>
          <p:cNvSpPr/>
          <p:nvPr/>
        </p:nvSpPr>
        <p:spPr>
          <a:xfrm>
            <a:off x="1106125" y="5630195"/>
            <a:ext cx="176980" cy="1769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A17F6CF-56B7-D30F-1777-8A3F0DFD2FDC}"/>
              </a:ext>
            </a:extLst>
          </p:cNvPr>
          <p:cNvSpPr/>
          <p:nvPr/>
        </p:nvSpPr>
        <p:spPr>
          <a:xfrm>
            <a:off x="1106125" y="5959575"/>
            <a:ext cx="176980" cy="1769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76F396-389D-E205-99FC-459B1B0EEBA8}"/>
              </a:ext>
            </a:extLst>
          </p:cNvPr>
          <p:cNvSpPr/>
          <p:nvPr/>
        </p:nvSpPr>
        <p:spPr>
          <a:xfrm>
            <a:off x="1106125" y="6292030"/>
            <a:ext cx="176980" cy="17698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AB5B331-7C9B-DAE9-91A1-32DE4ECC9122}"/>
              </a:ext>
            </a:extLst>
          </p:cNvPr>
          <p:cNvCxnSpPr>
            <a:stCxn id="2" idx="0"/>
            <a:endCxn id="4" idx="2"/>
          </p:cNvCxnSpPr>
          <p:nvPr/>
        </p:nvCxnSpPr>
        <p:spPr>
          <a:xfrm rot="16200000" flipV="1">
            <a:off x="3685256" y="1190319"/>
            <a:ext cx="628035" cy="25907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DF21025-F522-A751-DC13-7A98A18AF510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16200000" flipV="1">
            <a:off x="6172817" y="2124383"/>
            <a:ext cx="628035" cy="7226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7AB84AB-B5E2-F12C-685D-FDA86AD3885C}"/>
              </a:ext>
            </a:extLst>
          </p:cNvPr>
          <p:cNvCxnSpPr>
            <a:stCxn id="4" idx="0"/>
            <a:endCxn id="20" idx="2"/>
          </p:cNvCxnSpPr>
          <p:nvPr/>
        </p:nvCxnSpPr>
        <p:spPr>
          <a:xfrm rot="16200000" flipV="1">
            <a:off x="2063855" y="902419"/>
            <a:ext cx="314017" cy="9660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733BC0D1-4951-E2C7-3950-75A4D0383507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rot="5400000" flipH="1" flipV="1">
            <a:off x="2949987" y="982307"/>
            <a:ext cx="314017" cy="8062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F4A000C5-D704-593A-1BA0-7C310E8B309E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16200000" flipV="1">
            <a:off x="5553077" y="970016"/>
            <a:ext cx="314017" cy="8308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02CE094-066A-9AB8-45DD-8220E89EFDC3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rot="5400000" flipH="1" flipV="1">
            <a:off x="6388819" y="965100"/>
            <a:ext cx="314017" cy="8406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8A92273C-5005-6E8E-44AD-8DC5C227DE88}"/>
              </a:ext>
            </a:extLst>
          </p:cNvPr>
          <p:cNvCxnSpPr>
            <a:stCxn id="10" idx="0"/>
            <a:endCxn id="7" idx="1"/>
          </p:cNvCxnSpPr>
          <p:nvPr/>
        </p:nvCxnSpPr>
        <p:spPr>
          <a:xfrm rot="16200000" flipH="1">
            <a:off x="6259153" y="-365326"/>
            <a:ext cx="1384505" cy="3313468"/>
          </a:xfrm>
          <a:prstGeom prst="bentConnector4">
            <a:avLst>
              <a:gd name="adj1" fmla="val -16511"/>
              <a:gd name="adj2" fmla="val 830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7B1DFFC-450B-8E89-69C7-695FBE307911}"/>
              </a:ext>
            </a:extLst>
          </p:cNvPr>
          <p:cNvCxnSpPr>
            <a:stCxn id="11" idx="0"/>
            <a:endCxn id="7" idx="1"/>
          </p:cNvCxnSpPr>
          <p:nvPr/>
        </p:nvCxnSpPr>
        <p:spPr>
          <a:xfrm rot="16200000" flipH="1">
            <a:off x="7094895" y="470416"/>
            <a:ext cx="1384505" cy="1641984"/>
          </a:xfrm>
          <a:prstGeom prst="bentConnector4">
            <a:avLst>
              <a:gd name="adj1" fmla="val -16511"/>
              <a:gd name="adj2" fmla="val 658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FCEC201-D298-C5CC-1F84-68539653D54F}"/>
              </a:ext>
            </a:extLst>
          </p:cNvPr>
          <p:cNvCxnSpPr>
            <a:stCxn id="7" idx="3"/>
            <a:endCxn id="15" idx="1"/>
          </p:cNvCxnSpPr>
          <p:nvPr/>
        </p:nvCxnSpPr>
        <p:spPr>
          <a:xfrm flipV="1">
            <a:off x="10004321" y="1629087"/>
            <a:ext cx="449826" cy="3545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0D8B6459-24CD-68AC-C4BF-F22227BB4E9A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10004321" y="1983661"/>
            <a:ext cx="449826" cy="4246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4A3DD40D-6452-985E-9170-4BDC711891FC}"/>
              </a:ext>
            </a:extLst>
          </p:cNvPr>
          <p:cNvSpPr/>
          <p:nvPr/>
        </p:nvSpPr>
        <p:spPr>
          <a:xfrm>
            <a:off x="9114503" y="3283360"/>
            <a:ext cx="2399071" cy="629264"/>
          </a:xfrm>
          <a:prstGeom prst="down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0712634-D239-182E-2FFF-D86CBBB71632}"/>
              </a:ext>
            </a:extLst>
          </p:cNvPr>
          <p:cNvSpPr/>
          <p:nvPr/>
        </p:nvSpPr>
        <p:spPr>
          <a:xfrm>
            <a:off x="9615947" y="4130162"/>
            <a:ext cx="1396181" cy="6292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Board Evaluation</a:t>
            </a:r>
            <a:endParaRPr lang="he-IL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440A2390-5CB6-A772-B43B-23DBBEEC1EA2}"/>
              </a:ext>
            </a:extLst>
          </p:cNvPr>
          <p:cNvCxnSpPr>
            <a:stCxn id="137" idx="1"/>
          </p:cNvCxnSpPr>
          <p:nvPr/>
        </p:nvCxnSpPr>
        <p:spPr>
          <a:xfrm rot="10800000" flipV="1">
            <a:off x="6848169" y="4444794"/>
            <a:ext cx="2767779" cy="7144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D271806-6159-0C65-55B8-F67E0CFD571A}"/>
              </a:ext>
            </a:extLst>
          </p:cNvPr>
          <p:cNvCxnSpPr>
            <a:stCxn id="137" idx="2"/>
            <a:endCxn id="21" idx="3"/>
          </p:cNvCxnSpPr>
          <p:nvPr/>
        </p:nvCxnSpPr>
        <p:spPr>
          <a:xfrm rot="5400000">
            <a:off x="8730123" y="4721021"/>
            <a:ext cx="1545510" cy="16223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277F-E568-7B9D-A6B3-945B0BC0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Module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1922-4AE8-B8D8-B572-18FB279A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Has to be run ~10Hz, no need for real time.</a:t>
            </a:r>
          </a:p>
          <a:p>
            <a:r>
              <a:rPr lang="en-US" dirty="0"/>
              <a:t>Sends:</a:t>
            </a:r>
          </a:p>
          <a:p>
            <a:pPr lvl="1"/>
            <a:r>
              <a:rPr lang="en-US" dirty="0"/>
              <a:t>Game time</a:t>
            </a:r>
          </a:p>
          <a:p>
            <a:pPr lvl="1"/>
            <a:r>
              <a:rPr lang="en-US" dirty="0"/>
              <a:t>Known enemy structures (bases prioritized)</a:t>
            </a:r>
          </a:p>
          <a:p>
            <a:pPr lvl="1"/>
            <a:r>
              <a:rPr lang="en-US" dirty="0"/>
              <a:t>Remembered enemy units</a:t>
            </a:r>
          </a:p>
          <a:p>
            <a:pPr lvl="1"/>
            <a:r>
              <a:rPr lang="en-US" dirty="0"/>
              <a:t>Seen mined resources</a:t>
            </a:r>
          </a:p>
          <a:p>
            <a:pPr lvl="1"/>
            <a:r>
              <a:rPr lang="en-US" dirty="0"/>
              <a:t>Vision coverage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Update: runs at fixed frequency, gets information from the game vision</a:t>
            </a:r>
          </a:p>
          <a:p>
            <a:pPr lvl="1"/>
            <a:r>
              <a:rPr lang="en-US" dirty="0" err="1"/>
              <a:t>Get_certain_info</a:t>
            </a:r>
            <a:r>
              <a:rPr lang="en-US" dirty="0"/>
              <a:t>: sends certain information: game time, known enemy structures, vision coverage.</a:t>
            </a:r>
          </a:p>
          <a:p>
            <a:pPr lvl="1"/>
            <a:r>
              <a:rPr lang="en-US" dirty="0" err="1"/>
              <a:t>Get_memory</a:t>
            </a:r>
            <a:r>
              <a:rPr lang="en-US" dirty="0"/>
              <a:t>: sends remembered information: resources mined at a time step, units seen (will be tokenized by a transformer?).</a:t>
            </a:r>
          </a:p>
        </p:txBody>
      </p:sp>
    </p:spTree>
    <p:extLst>
      <p:ext uri="{BB962C8B-B14F-4D97-AF65-F5344CB8AC3E}">
        <p14:creationId xmlns:p14="http://schemas.microsoft.com/office/powerpoint/2010/main" val="279827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D28B-5733-8C26-E166-93E216CA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Module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A35C-6FF0-577C-CD33-6AAFC03D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~10-30Hz frequency</a:t>
            </a:r>
          </a:p>
          <a:p>
            <a:r>
              <a:rPr lang="en-US" dirty="0"/>
              <a:t>Tracks (via </a:t>
            </a:r>
            <a:r>
              <a:rPr lang="en-US" dirty="0" err="1"/>
              <a:t>BotAI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Bases</a:t>
            </a:r>
          </a:p>
          <a:p>
            <a:pPr lvl="1"/>
            <a:r>
              <a:rPr lang="en-US" dirty="0"/>
              <a:t>Num workers per base</a:t>
            </a:r>
          </a:p>
          <a:p>
            <a:pPr lvl="1"/>
            <a:r>
              <a:rPr lang="en-US" dirty="0"/>
              <a:t>Idle workers</a:t>
            </a:r>
          </a:p>
          <a:p>
            <a:pPr lvl="1"/>
            <a:r>
              <a:rPr lang="en-US" dirty="0"/>
              <a:t>Gas vs mineral mining flow </a:t>
            </a:r>
          </a:p>
          <a:p>
            <a:pPr lvl="2"/>
            <a:r>
              <a:rPr lang="en-US" dirty="0"/>
              <a:t>55-60 </a:t>
            </a:r>
            <a:r>
              <a:rPr lang="en-US" dirty="0" err="1"/>
              <a:t>mined_min</a:t>
            </a:r>
            <a:r>
              <a:rPr lang="en-US" dirty="0"/>
              <a:t> / (minute * worker)</a:t>
            </a:r>
          </a:p>
          <a:p>
            <a:pPr lvl="2"/>
            <a:r>
              <a:rPr lang="en-US" dirty="0"/>
              <a:t>61 </a:t>
            </a:r>
            <a:r>
              <a:rPr lang="en-US" dirty="0" err="1"/>
              <a:t>mined_gas</a:t>
            </a:r>
            <a:r>
              <a:rPr lang="en-US" dirty="0"/>
              <a:t> / minute 1 worker, 123 two workers, 163 three workers</a:t>
            </a:r>
          </a:p>
          <a:p>
            <a:pPr lvl="1"/>
            <a:r>
              <a:rPr lang="en-US" dirty="0"/>
              <a:t>Game time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Update: numbers get updated by the bot</a:t>
            </a:r>
          </a:p>
          <a:p>
            <a:pPr lvl="1"/>
            <a:r>
              <a:rPr lang="en-US" dirty="0" err="1"/>
              <a:t>Get_info</a:t>
            </a:r>
            <a:r>
              <a:rPr lang="en-US" dirty="0"/>
              <a:t>: sends information about the current state</a:t>
            </a:r>
          </a:p>
          <a:p>
            <a:pPr lvl="1"/>
            <a:r>
              <a:rPr lang="en-US" dirty="0" err="1"/>
              <a:t>Get_flow</a:t>
            </a:r>
            <a:r>
              <a:rPr lang="en-US" dirty="0"/>
              <a:t>: sends current mining mineral and gas per minute (necessary?)</a:t>
            </a:r>
          </a:p>
        </p:txBody>
      </p:sp>
    </p:spTree>
    <p:extLst>
      <p:ext uri="{BB962C8B-B14F-4D97-AF65-F5344CB8AC3E}">
        <p14:creationId xmlns:p14="http://schemas.microsoft.com/office/powerpoint/2010/main" val="4022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ADC8-6E86-ECBC-7380-B7EA6AC4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Crisis Module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60CE-1663-275D-B431-447EFB81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high frequency, every second matters</a:t>
            </a:r>
          </a:p>
          <a:p>
            <a:r>
              <a:rPr lang="en-US" dirty="0"/>
              <a:t>Gets board evaluation, determines whether it’s a crisis that need a unique response. Crisis may be considered:</a:t>
            </a:r>
          </a:p>
          <a:p>
            <a:pPr lvl="1"/>
            <a:r>
              <a:rPr lang="en-US" dirty="0"/>
              <a:t>Cheese</a:t>
            </a:r>
          </a:p>
          <a:p>
            <a:pPr lvl="1"/>
            <a:r>
              <a:rPr lang="en-US" dirty="0"/>
              <a:t>Unorthodox greed</a:t>
            </a:r>
          </a:p>
          <a:p>
            <a:pPr lvl="1"/>
            <a:r>
              <a:rPr lang="en-US" dirty="0"/>
              <a:t>Identified All Ins</a:t>
            </a:r>
          </a:p>
          <a:p>
            <a:r>
              <a:rPr lang="en-US" dirty="0"/>
              <a:t>Responsible for edge-cases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Get_crisis</a:t>
            </a:r>
            <a:r>
              <a:rPr lang="en-US" dirty="0"/>
              <a:t>: returns a crisis type or None if no crisis.</a:t>
            </a:r>
          </a:p>
        </p:txBody>
      </p:sp>
    </p:spTree>
    <p:extLst>
      <p:ext uri="{BB962C8B-B14F-4D97-AF65-F5344CB8AC3E}">
        <p14:creationId xmlns:p14="http://schemas.microsoft.com/office/powerpoint/2010/main" val="31740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8905-4C65-30D4-1481-160761E6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Module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C633-E2EF-30E0-BE8E-53BDBAB9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 frequency when not in crisis (~1-2Hz), high if is (~5-10Hz?)</a:t>
            </a:r>
          </a:p>
          <a:p>
            <a:r>
              <a:rPr lang="en-US" dirty="0"/>
              <a:t>Gets:</a:t>
            </a:r>
          </a:p>
          <a:p>
            <a:pPr lvl="1"/>
            <a:r>
              <a:rPr lang="en-US" dirty="0"/>
              <a:t>Game evaluation</a:t>
            </a:r>
          </a:p>
          <a:p>
            <a:pPr lvl="1"/>
            <a:r>
              <a:rPr lang="en-US" dirty="0"/>
              <a:t>Game time</a:t>
            </a:r>
          </a:p>
          <a:p>
            <a:pPr lvl="1"/>
            <a:r>
              <a:rPr lang="en-US" dirty="0"/>
              <a:t>Enemy information from info module</a:t>
            </a:r>
          </a:p>
          <a:p>
            <a:pPr lvl="1"/>
            <a:r>
              <a:rPr lang="en-US" dirty="0"/>
              <a:t>Economy information from econ module</a:t>
            </a:r>
          </a:p>
          <a:p>
            <a:pPr lvl="1"/>
            <a:r>
              <a:rPr lang="en-US" dirty="0"/>
              <a:t>Crisis? info.</a:t>
            </a:r>
          </a:p>
          <a:p>
            <a:pPr lvl="1"/>
            <a:r>
              <a:rPr lang="en-US" dirty="0"/>
              <a:t>Set of strategies, either discrete or continuous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Step(): selects the strategy, classification (discrete) and/or search (continuous)</a:t>
            </a:r>
          </a:p>
          <a:p>
            <a:pPr lvl="1"/>
            <a:r>
              <a:rPr lang="en-US" dirty="0" err="1"/>
              <a:t>get_strategy</a:t>
            </a:r>
            <a:r>
              <a:rPr lang="en-US" dirty="0"/>
              <a:t>: sends the strategy to the BO manager. (can be natural language?)</a:t>
            </a:r>
          </a:p>
          <a:p>
            <a:pPr lvl="1"/>
            <a:r>
              <a:rPr lang="en-US" dirty="0" err="1"/>
              <a:t>Get_move_cmd</a:t>
            </a:r>
            <a:r>
              <a:rPr lang="en-US" dirty="0"/>
              <a:t>: sends a movement command or a stack of </a:t>
            </a:r>
            <a:r>
              <a:rPr lang="en-US" dirty="0" err="1"/>
              <a:t>cmds</a:t>
            </a:r>
            <a:r>
              <a:rPr lang="en-US" dirty="0"/>
              <a:t>.</a:t>
            </a:r>
          </a:p>
          <a:p>
            <a:r>
              <a:rPr lang="en-US" dirty="0"/>
              <a:t>Probably needs to keep track whether commands were executed.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86B0-ED7C-70BC-BBFE-3D975632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Build-Order Manager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CD59-C6E8-8438-8CE1-D465D5C5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will contain a pre-planned build order that changes only when encountering a crisis.</a:t>
            </a:r>
          </a:p>
          <a:p>
            <a:r>
              <a:rPr lang="en-US" dirty="0"/>
              <a:t>Then, search or machine learning methods will apply.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Step: creates the build order according to the strategy from the </a:t>
            </a:r>
            <a:r>
              <a:rPr lang="en-US" dirty="0" err="1"/>
              <a:t>strat</a:t>
            </a:r>
            <a:r>
              <a:rPr lang="en-US" dirty="0"/>
              <a:t>-module.</a:t>
            </a:r>
          </a:p>
          <a:p>
            <a:pPr lvl="1"/>
            <a:r>
              <a:rPr lang="en-US" dirty="0" err="1"/>
              <a:t>Get_build_cmd</a:t>
            </a:r>
            <a:r>
              <a:rPr lang="en-US" dirty="0"/>
              <a:t>: sends a stack of build commands to the appropriate handler.</a:t>
            </a:r>
          </a:p>
          <a:p>
            <a:r>
              <a:rPr lang="en-US" dirty="0"/>
              <a:t>Needs to remember which commands were sent (avoid duplications).</a:t>
            </a:r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78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FF37-F21E-88E7-0DBF-FC5B372C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Command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A720-3D94-3C84-5EAF-A966A80F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Contains the requested unit to build, and possibly a requested structure.</a:t>
            </a:r>
          </a:p>
          <a:p>
            <a:r>
              <a:rPr lang="en-US" dirty="0"/>
              <a:t>Has 3 states:</a:t>
            </a:r>
          </a:p>
          <a:p>
            <a:pPr lvl="1"/>
            <a:r>
              <a:rPr lang="en-US" dirty="0"/>
              <a:t>Pending – waits to be built</a:t>
            </a:r>
          </a:p>
          <a:p>
            <a:pPr lvl="1"/>
            <a:r>
              <a:rPr lang="en-US" dirty="0"/>
              <a:t>Running - building</a:t>
            </a:r>
          </a:p>
          <a:p>
            <a:pPr lvl="1"/>
            <a:r>
              <a:rPr lang="en-US" dirty="0"/>
              <a:t>Ready – unit has been built (return unit index?)</a:t>
            </a:r>
          </a:p>
          <a:p>
            <a:r>
              <a:rPr lang="en-US" dirty="0">
                <a:solidFill>
                  <a:srgbClr val="FF0000"/>
                </a:solidFill>
              </a:rPr>
              <a:t>Must find out how to prevent duplicated commands (execution counter?)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Execute: actually executes the command, state is running, when finished, state is ready. The executioner object will delete the command.</a:t>
            </a:r>
          </a:p>
          <a:p>
            <a:pPr lvl="1"/>
            <a:r>
              <a:rPr lang="en-US" dirty="0"/>
              <a:t>Remove: deletes the command, can be useful in a case of a crisis where it needs to be overwritten with other commands.</a:t>
            </a:r>
          </a:p>
          <a:p>
            <a:pPr lvl="1"/>
            <a:r>
              <a:rPr lang="en-US" dirty="0"/>
              <a:t>Cancel: can be called when the command is running. Probably also removes the command?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114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BA22-B3E6-8E42-2B0E-92D5AF9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Command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6607-2E6C-DA84-A8BB-8E69E959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Task command for the army, have a set of possible tasks.</a:t>
            </a:r>
          </a:p>
          <a:p>
            <a:r>
              <a:rPr lang="en-US" dirty="0"/>
              <a:t>Task contains a task primitive, unit type(s), unit amount (percentage or amount), target point (not always needed).</a:t>
            </a:r>
          </a:p>
          <a:p>
            <a:r>
              <a:rPr lang="en-US" dirty="0"/>
              <a:t>Primitives:</a:t>
            </a:r>
          </a:p>
          <a:p>
            <a:pPr lvl="1"/>
            <a:r>
              <a:rPr lang="en-US" dirty="0"/>
              <a:t>Defend</a:t>
            </a:r>
          </a:p>
          <a:p>
            <a:pPr lvl="1"/>
            <a:r>
              <a:rPr lang="en-US" dirty="0"/>
              <a:t>Assault</a:t>
            </a:r>
          </a:p>
          <a:p>
            <a:pPr lvl="1"/>
            <a:r>
              <a:rPr lang="en-US" dirty="0"/>
              <a:t>Hunt</a:t>
            </a:r>
          </a:p>
          <a:p>
            <a:pPr lvl="1"/>
            <a:r>
              <a:rPr lang="en-US" dirty="0"/>
              <a:t>Scout</a:t>
            </a:r>
          </a:p>
          <a:p>
            <a:pPr lvl="1"/>
            <a:r>
              <a:rPr lang="en-US" dirty="0"/>
              <a:t>Harass</a:t>
            </a:r>
          </a:p>
          <a:p>
            <a:pPr lvl="1"/>
            <a:r>
              <a:rPr lang="en-US" dirty="0"/>
              <a:t>Hold Position (e.g. Zealot in chokepoint)</a:t>
            </a:r>
          </a:p>
          <a:p>
            <a:pPr lvl="1"/>
            <a:r>
              <a:rPr lang="en-US" dirty="0"/>
              <a:t>Patrol</a:t>
            </a:r>
          </a:p>
          <a:p>
            <a:pPr lvl="1"/>
            <a:r>
              <a:rPr lang="en-US" dirty="0"/>
              <a:t>Economy Behavior (workers only, default)</a:t>
            </a:r>
          </a:p>
          <a:p>
            <a:r>
              <a:rPr lang="en-US" dirty="0"/>
              <a:t>Workers have their own default handler, but the task command </a:t>
            </a:r>
            <a:r>
              <a:rPr lang="en-US"/>
              <a:t>takes precedence.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668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2763</TotalTime>
  <Words>1273</Words>
  <Application>Microsoft Office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Starcraft 2 ApocAlypsE Bot</vt:lpstr>
      <vt:lpstr>PowerPoint Presentation</vt:lpstr>
      <vt:lpstr>Information Module</vt:lpstr>
      <vt:lpstr>Economy Module</vt:lpstr>
      <vt:lpstr>Crisis Module</vt:lpstr>
      <vt:lpstr>Strategy Module</vt:lpstr>
      <vt:lpstr>Build-Order Manager</vt:lpstr>
      <vt:lpstr>Build Command</vt:lpstr>
      <vt:lpstr>Task Command</vt:lpstr>
      <vt:lpstr>Macro Executioner</vt:lpstr>
      <vt:lpstr>Building Placer</vt:lpstr>
      <vt:lpstr>Optimizer</vt:lpstr>
      <vt:lpstr>Army Strategy Exe</vt:lpstr>
      <vt:lpstr>Army Formation Module</vt:lpstr>
      <vt:lpstr>Army split</vt:lpstr>
      <vt:lpstr>Army Tactic Executioner</vt:lpstr>
      <vt:lpstr>Task Controller</vt:lpstr>
      <vt:lpstr>Per-unit Controller</vt:lpstr>
      <vt:lpstr>Board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Vladimir Tchuiev</dc:creator>
  <cp:lastModifiedBy>Vladimir Tchuiev</cp:lastModifiedBy>
  <cp:revision>73</cp:revision>
  <dcterms:created xsi:type="dcterms:W3CDTF">2024-06-28T11:55:49Z</dcterms:created>
  <dcterms:modified xsi:type="dcterms:W3CDTF">2024-07-03T18:29:48Z</dcterms:modified>
</cp:coreProperties>
</file>