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70" r:id="rId7"/>
    <p:sldId id="266" r:id="rId8"/>
    <p:sldId id="269" r:id="rId9"/>
    <p:sldId id="271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84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15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79497-D773-407E-9EA9-5199C61F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F78E3C-25C1-4092-A3F8-71064D46F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06742-176D-4587-A058-0F19A96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EF806-E695-4F4F-A944-9AC2DCCF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928C96-029C-4B3A-BC82-B98D740F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31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52518-A9C1-442D-82C6-5ED5B5B9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84AA7-5368-4794-9D52-492F83B46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90151-7F90-4127-A29D-D46309B3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978F4-9047-447E-8B41-D713556E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44AAF-7DA5-4AF5-9229-D47135C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5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DC004-CEA0-42C2-8169-74DFF208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5134D-634D-45A6-9544-86E43EC49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8904A-19A7-4C5C-AD2D-2AAEBB2EB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A30AB4-318F-4ED0-AA18-8C6941EF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6FEBBC-64C3-4F9B-8D23-F6070681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25D57A-256E-4AB0-B0AC-095493E7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30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7F2C3-0AF8-41A6-9393-0F6334C3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82378C-7576-400B-96DB-203169BC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93CF3D-0695-4B1D-B463-3E336322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ECA0F1-F0B1-410E-B5FD-7A0128B53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33CDC7-1FCB-4CB6-8ADC-8C2DB385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87BFCB-B65C-4ECB-8D2E-511212E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D4EB85-31D6-42DE-A088-A44E09DC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586AFA-A7EA-4DB2-8052-338A9931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38340-E32F-46D9-B25D-969C9481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A8F74A-4797-47CF-B6D7-720BF358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D2AAB3-47F9-4D8F-857D-94D893C7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F8DAA2-CF72-4C1F-A3FF-86186B04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33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F8D519-0113-45DB-981E-EF5B486B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D7B398-DD68-4BF1-B6BB-0E287131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C751DA-5832-4FFB-92C2-4D4CD144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7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0D877-B1CE-4576-87FB-7D24ADD9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B9719-3CDF-4150-B83D-BDE13303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5BA0E3-09A9-4ADE-B7DB-AE57C9F3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00D932-998F-4C67-AF46-3025ADC5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832D50-8FEB-4268-A7D8-5C9D98CF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E2ED58-B810-4CBB-9443-4A34CEC4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0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F5B31-07EC-429F-93E4-50D6DF77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FDF123-28BA-4EC4-BF81-238E981FE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581994-0722-47F3-B960-B774DAEC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AA209E-927A-4FD7-8FEB-DBCE1175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CC9D7-5107-4207-BF94-1521EE3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A4B84-CCBB-48CA-A23C-4E8DE731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7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EA529-C922-48F6-979F-6AAE7E2B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7CC164-615B-4B1E-AA60-8987AB8B8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9CDC40-8087-420B-9BC6-ADFD92D8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70BC2-0211-41C9-AA3E-546B5D74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03D49-682A-4357-9882-FA463D6C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7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2FC0D3-04B4-4FC8-949F-32E8F1C63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DE84B0-4288-43AF-B2F0-7C9834FF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FF34A-5D1E-4C3B-899B-DA4AF89E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715BF-2472-4951-9E43-A6EDFD7F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2BAF45-B4AE-4C5A-A2E0-CFA54526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6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CBE237A-89B0-41C8-AC3B-74192837DC10}"/>
              </a:ext>
            </a:extLst>
          </p:cNvPr>
          <p:cNvGrpSpPr/>
          <p:nvPr userDrawn="1"/>
        </p:nvGrpSpPr>
        <p:grpSpPr>
          <a:xfrm>
            <a:off x="6060893" y="6426000"/>
            <a:ext cx="6127807" cy="432000"/>
            <a:chOff x="6064193" y="6444000"/>
            <a:chExt cx="6127807" cy="414000"/>
          </a:xfrm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D320D61D-80E5-4710-8370-234EC093502E}"/>
                </a:ext>
              </a:extLst>
            </p:cNvPr>
            <p:cNvSpPr/>
            <p:nvPr userDrawn="1"/>
          </p:nvSpPr>
          <p:spPr>
            <a:xfrm>
              <a:off x="6064193" y="6444001"/>
              <a:ext cx="4362755" cy="413999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  <a:gd name="connsiteX0" fmla="*/ 3901563 w 3916311"/>
                <a:gd name="connsiteY0" fmla="*/ 0 h 604683"/>
                <a:gd name="connsiteX1" fmla="*/ 0 w 3916311"/>
                <a:gd name="connsiteY1" fmla="*/ 4301 h 604683"/>
                <a:gd name="connsiteX2" fmla="*/ 37485 w 3916311"/>
                <a:gd name="connsiteY2" fmla="*/ 604683 h 604683"/>
                <a:gd name="connsiteX3" fmla="*/ 3916311 w 3916311"/>
                <a:gd name="connsiteY3" fmla="*/ 604683 h 604683"/>
                <a:gd name="connsiteX4" fmla="*/ 3901563 w 3916311"/>
                <a:gd name="connsiteY4" fmla="*/ 0 h 604683"/>
                <a:gd name="connsiteX0" fmla="*/ 5369028 w 5383776"/>
                <a:gd name="connsiteY0" fmla="*/ 0 h 661833"/>
                <a:gd name="connsiteX1" fmla="*/ 1467465 w 5383776"/>
                <a:gd name="connsiteY1" fmla="*/ 4301 h 661833"/>
                <a:gd name="connsiteX2" fmla="*/ 0 w 5383776"/>
                <a:gd name="connsiteY2" fmla="*/ 661833 h 661833"/>
                <a:gd name="connsiteX3" fmla="*/ 5383776 w 5383776"/>
                <a:gd name="connsiteY3" fmla="*/ 604683 h 661833"/>
                <a:gd name="connsiteX4" fmla="*/ 5369028 w 5383776"/>
                <a:gd name="connsiteY4" fmla="*/ 0 h 661833"/>
                <a:gd name="connsiteX0" fmla="*/ 5388078 w 5402826"/>
                <a:gd name="connsiteY0" fmla="*/ 0 h 623733"/>
                <a:gd name="connsiteX1" fmla="*/ 1486515 w 5402826"/>
                <a:gd name="connsiteY1" fmla="*/ 4301 h 623733"/>
                <a:gd name="connsiteX2" fmla="*/ 0 w 5402826"/>
                <a:gd name="connsiteY2" fmla="*/ 623733 h 623733"/>
                <a:gd name="connsiteX3" fmla="*/ 5402826 w 5402826"/>
                <a:gd name="connsiteY3" fmla="*/ 604683 h 623733"/>
                <a:gd name="connsiteX4" fmla="*/ 5388078 w 5402826"/>
                <a:gd name="connsiteY4" fmla="*/ 0 h 62373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64726 w 5388078"/>
                <a:gd name="connsiteY3" fmla="*/ 642783 h 642783"/>
                <a:gd name="connsiteX4" fmla="*/ 5388078 w 5388078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65218 w 5365218"/>
                <a:gd name="connsiteY0" fmla="*/ 0 h 642783"/>
                <a:gd name="connsiteX1" fmla="*/ 1463655 w 5365218"/>
                <a:gd name="connsiteY1" fmla="*/ 4301 h 642783"/>
                <a:gd name="connsiteX2" fmla="*/ 0 w 5365218"/>
                <a:gd name="connsiteY2" fmla="*/ 638973 h 642783"/>
                <a:gd name="connsiteX3" fmla="*/ 5357106 w 5365218"/>
                <a:gd name="connsiteY3" fmla="*/ 642783 h 642783"/>
                <a:gd name="connsiteX4" fmla="*/ 5365218 w 5365218"/>
                <a:gd name="connsiteY4" fmla="*/ 0 h 6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218" h="642783">
                  <a:moveTo>
                    <a:pt x="5365218" y="0"/>
                  </a:moveTo>
                  <a:lnTo>
                    <a:pt x="1463655" y="4301"/>
                  </a:lnTo>
                  <a:lnTo>
                    <a:pt x="0" y="638973"/>
                  </a:lnTo>
                  <a:lnTo>
                    <a:pt x="5357106" y="642783"/>
                  </a:lnTo>
                  <a:lnTo>
                    <a:pt x="536521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DB3D2C-4A39-441B-897F-B6315785E846}"/>
                </a:ext>
              </a:extLst>
            </p:cNvPr>
            <p:cNvSpPr/>
            <p:nvPr userDrawn="1"/>
          </p:nvSpPr>
          <p:spPr>
            <a:xfrm>
              <a:off x="10426948" y="6444000"/>
              <a:ext cx="1765052" cy="41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96C896F5-118A-4FD4-98E6-B841BC5D7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989138"/>
            <a:ext cx="5670550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8E2487-BC1B-4086-BFB2-56D78AD1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34565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8AFC6EC-9665-443F-B9FF-976A7F5AA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1363" y="639763"/>
            <a:ext cx="4410075" cy="55784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395D25-A0F8-409F-9496-319F02D18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363" y="1989138"/>
            <a:ext cx="11025187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92BE94D3-8010-4A2F-85E0-B2C88EC5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34565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94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20D61D-80E5-4710-8370-234EC093502E}"/>
              </a:ext>
            </a:extLst>
          </p:cNvPr>
          <p:cNvSpPr/>
          <p:nvPr userDrawn="1"/>
        </p:nvSpPr>
        <p:spPr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E318BF-DBD5-45E8-939C-A03484CD64FB}"/>
              </a:ext>
            </a:extLst>
          </p:cNvPr>
          <p:cNvGrpSpPr/>
          <p:nvPr userDrawn="1"/>
        </p:nvGrpSpPr>
        <p:grpSpPr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8C42AD6E-4F39-4B66-853B-09435296EDBD}"/>
                </a:ext>
              </a:extLst>
            </p:cNvPr>
            <p:cNvSpPr/>
            <p:nvPr userDrawn="1"/>
          </p:nvSpPr>
          <p:spPr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DB3D2C-4A39-441B-897F-B6315785E846}"/>
                </a:ext>
              </a:extLst>
            </p:cNvPr>
            <p:cNvSpPr/>
            <p:nvPr userDrawn="1"/>
          </p:nvSpPr>
          <p:spPr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2">
            <a:extLst>
              <a:ext uri="{FF2B5EF4-FFF2-40B4-BE49-F238E27FC236}">
                <a16:creationId xmlns:a16="http://schemas.microsoft.com/office/drawing/2014/main" id="{3EC7FEDF-4BAA-461E-8225-50D2A514E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450" y="1989138"/>
            <a:ext cx="5670550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Заголовок 6">
            <a:extLst>
              <a:ext uri="{FF2B5EF4-FFF2-40B4-BE49-F238E27FC236}">
                <a16:creationId xmlns:a16="http://schemas.microsoft.com/office/drawing/2014/main" id="{78B2BF59-E3B1-444C-B67C-2D41D771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434565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12">
            <a:extLst>
              <a:ext uri="{FF2B5EF4-FFF2-40B4-BE49-F238E27FC236}">
                <a16:creationId xmlns:a16="http://schemas.microsoft.com/office/drawing/2014/main" id="{BE0FAE70-1B66-4B3B-BB6B-9F7F5743ED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1449" y="432001"/>
            <a:ext cx="5245102" cy="55784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66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D9912C-D331-4DBB-B9F2-A555583C10B5}"/>
              </a:ext>
            </a:extLst>
          </p:cNvPr>
          <p:cNvSpPr/>
          <p:nvPr userDrawn="1"/>
        </p:nvSpPr>
        <p:spPr>
          <a:xfrm>
            <a:off x="0" y="4383000"/>
            <a:ext cx="1146000" cy="247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929454D8-E93E-4108-BBFE-11C3076D7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363" y="1989138"/>
            <a:ext cx="11025187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6CA30DDE-7800-4BF4-896C-F3A7A00E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34565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98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F014716-F7AB-41FE-A8D2-4453A3F3F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000" y="3216958"/>
            <a:ext cx="3789828" cy="32591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7FEEDDEC-D370-4DCB-82C8-FC7AFE5247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172" y="3203376"/>
            <a:ext cx="3789828" cy="325916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CA38D598-38F5-46E6-AAEA-5A95EE17EB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1000" y="3699000"/>
            <a:ext cx="3105000" cy="2779887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12FB2C72-D83F-4B4E-A809-58441D52E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1000" y="675556"/>
            <a:ext cx="3105000" cy="2779887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81B642-7918-47A7-9081-E5AC4F1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78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5AEDA8C-AA7B-40A2-8209-22760C8CA2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44688"/>
            <a:ext cx="7327900" cy="1079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692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F014716-F7AB-41FE-A8D2-4453A3F3F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57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7FEEDDEC-D370-4DCB-82C8-FC7AFE5247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2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81B642-7918-47A7-9081-E5AC4F1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87"/>
            <a:ext cx="10577628" cy="1128875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AC6EABF9-E936-4492-A0B8-456AF4B95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307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BD480-803E-4DE3-9EF9-21410A1F3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377" y="1599787"/>
            <a:ext cx="10577513" cy="72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875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2DFAC-49A8-4934-B1F0-527144F5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CD0A5-40EE-4AB3-8E81-7475206F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D0A5C-950F-4151-87FD-ABA7157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17E50-0FB9-4AE9-9010-778D524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4B895-634F-4904-8FFF-64E75C3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C090F82F-1EFA-40DD-A360-D930D951BD52}"/>
              </a:ext>
            </a:extLst>
          </p:cNvPr>
          <p:cNvSpPr/>
          <p:nvPr userDrawn="1"/>
        </p:nvSpPr>
        <p:spPr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2DED7EF-FE5A-448D-BF7B-C418A7B5070C}"/>
              </a:ext>
            </a:extLst>
          </p:cNvPr>
          <p:cNvGrpSpPr/>
          <p:nvPr userDrawn="1"/>
        </p:nvGrpSpPr>
        <p:grpSpPr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764A9EF-AAD1-4DC3-A9C8-8CF4D8F4F4FE}"/>
                </a:ext>
              </a:extLst>
            </p:cNvPr>
            <p:cNvSpPr/>
            <p:nvPr userDrawn="1"/>
          </p:nvSpPr>
          <p:spPr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12D2B0-AF45-49DD-B1B3-2B06E296C198}"/>
                </a:ext>
              </a:extLst>
            </p:cNvPr>
            <p:cNvSpPr/>
            <p:nvPr userDrawn="1"/>
          </p:nvSpPr>
          <p:spPr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1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2DFAC-49A8-4934-B1F0-527144F5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CD0A5-40EE-4AB3-8E81-7475206F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D0A5C-950F-4151-87FD-ABA7157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17E50-0FB9-4AE9-9010-778D524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4B895-634F-4904-8FFF-64E75C3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4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557B-FDD3-4509-9B20-3B12F76D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FE1DB0-07CB-48E2-B7D4-C4F78624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819DC-55B4-4C4C-8F0E-BE92BE523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64A93-FA59-41EF-9993-80E48982A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46CD2-AE7D-4BF9-AE39-EFDA5C8ED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0"/>
            <a:extLst>
              <a:ext uri="{FF2B5EF4-FFF2-40B4-BE49-F238E27FC236}">
                <a16:creationId xmlns:a16="http://schemas.microsoft.com/office/drawing/2014/main" id="{502A3024-9627-46A9-891B-7800D7D7254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2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61" r:id="rId4"/>
    <p:sldLayoutId id="2147483662" r:id="rId5"/>
    <p:sldLayoutId id="2147483665" r:id="rId6"/>
    <p:sldLayoutId id="2147483666" r:id="rId7"/>
    <p:sldLayoutId id="2147483650" r:id="rId8"/>
    <p:sldLayoutId id="2147483664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096FA3-1855-4385-8DE4-640DAB32554D}"/>
              </a:ext>
            </a:extLst>
          </p:cNvPr>
          <p:cNvCxnSpPr>
            <a:cxnSpLocks/>
          </p:cNvCxnSpPr>
          <p:nvPr/>
        </p:nvCxnSpPr>
        <p:spPr>
          <a:xfrm>
            <a:off x="5229008" y="1820028"/>
            <a:ext cx="0" cy="16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E28481-3F05-4D67-805E-F28B6E6D4DB0}"/>
              </a:ext>
            </a:extLst>
          </p:cNvPr>
          <p:cNvCxnSpPr/>
          <p:nvPr/>
        </p:nvCxnSpPr>
        <p:spPr>
          <a:xfrm flipH="1">
            <a:off x="261008" y="1809000"/>
            <a:ext cx="4968000" cy="110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D6975C-AE09-44A9-A6FC-0FFBDFB6D892}"/>
              </a:ext>
            </a:extLst>
          </p:cNvPr>
          <p:cNvCxnSpPr>
            <a:cxnSpLocks/>
          </p:cNvCxnSpPr>
          <p:nvPr/>
        </p:nvCxnSpPr>
        <p:spPr>
          <a:xfrm>
            <a:off x="261008" y="1814514"/>
            <a:ext cx="0" cy="16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5D3A-7A06-404D-B6D0-B7EA088DE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7" y="1117015"/>
            <a:ext cx="6345000" cy="150749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Проблемы </a:t>
            </a:r>
            <a:r>
              <a:rPr lang="ru-RU" b="1" dirty="0"/>
              <a:t>городской</a:t>
            </a:r>
            <a:r>
              <a:rPr lang="ru-RU" b="1" dirty="0">
                <a:solidFill>
                  <a:schemeClr val="bg1"/>
                </a:solidFill>
              </a:rPr>
              <a:t> среды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A361A7-6838-41FC-970E-F714A101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008" y="4666501"/>
            <a:ext cx="5286000" cy="1809000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Деревянных Владимир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827F8E-4C64-427F-BB93-5BAA7D7E4EED}"/>
              </a:ext>
            </a:extLst>
          </p:cNvPr>
          <p:cNvCxnSpPr>
            <a:cxnSpLocks/>
          </p:cNvCxnSpPr>
          <p:nvPr/>
        </p:nvCxnSpPr>
        <p:spPr>
          <a:xfrm flipH="1">
            <a:off x="261008" y="3440028"/>
            <a:ext cx="3213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05" y="84624"/>
            <a:ext cx="1756508" cy="17565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9B9284-9CEB-441A-8A3D-C1A786337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3117501"/>
            <a:ext cx="5702737" cy="6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AECB47-D1FA-4464-838B-540622A5F5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5D3A-7A06-404D-B6D0-B7EA088DE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000"/>
            <a:ext cx="9144000" cy="2387600"/>
          </a:xfrm>
        </p:spPr>
        <p:txBody>
          <a:bodyPr>
            <a:normAutofit/>
          </a:bodyPr>
          <a:lstStyle/>
          <a:p>
            <a:r>
              <a:rPr lang="ru-RU" sz="11500" b="1" dirty="0">
                <a:solidFill>
                  <a:schemeClr val="bg1"/>
                </a:solidFill>
              </a:rPr>
              <a:t>СПАСИБО</a:t>
            </a:r>
            <a:endParaRPr lang="ru-RU" sz="11500" b="1" dirty="0">
              <a:solidFill>
                <a:schemeClr val="accent1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E28481-3F05-4D67-805E-F28B6E6D4DB0}"/>
              </a:ext>
            </a:extLst>
          </p:cNvPr>
          <p:cNvCxnSpPr/>
          <p:nvPr/>
        </p:nvCxnSpPr>
        <p:spPr>
          <a:xfrm flipH="1">
            <a:off x="1326000" y="1944000"/>
            <a:ext cx="989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827F8E-4C64-427F-BB93-5BAA7D7E4EED}"/>
              </a:ext>
            </a:extLst>
          </p:cNvPr>
          <p:cNvCxnSpPr>
            <a:cxnSpLocks/>
          </p:cNvCxnSpPr>
          <p:nvPr/>
        </p:nvCxnSpPr>
        <p:spPr>
          <a:xfrm flipH="1">
            <a:off x="1326000" y="4464000"/>
            <a:ext cx="7695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D6975C-AE09-44A9-A6FC-0FFBDFB6D892}"/>
              </a:ext>
            </a:extLst>
          </p:cNvPr>
          <p:cNvCxnSpPr>
            <a:cxnSpLocks/>
          </p:cNvCxnSpPr>
          <p:nvPr/>
        </p:nvCxnSpPr>
        <p:spPr>
          <a:xfrm>
            <a:off x="1326000" y="1944000"/>
            <a:ext cx="0" cy="25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096FA3-1855-4385-8DE4-640DAB32554D}"/>
              </a:ext>
            </a:extLst>
          </p:cNvPr>
          <p:cNvCxnSpPr>
            <a:cxnSpLocks/>
          </p:cNvCxnSpPr>
          <p:nvPr/>
        </p:nvCxnSpPr>
        <p:spPr>
          <a:xfrm>
            <a:off x="11217000" y="1944000"/>
            <a:ext cx="0" cy="1485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713D9A7-7ECC-4F1C-B143-6D0411D83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000" y="1404000"/>
            <a:ext cx="6615000" cy="13255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Проектирование объектов комфортной городской среды.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Определение потребностей жителей</a:t>
            </a:r>
            <a:r>
              <a:rPr lang="en-US" sz="2400" dirty="0"/>
              <a:t>,</a:t>
            </a:r>
            <a:r>
              <a:rPr lang="ru-RU" sz="2400" dirty="0"/>
              <a:t> места массового пребывание граждан</a:t>
            </a:r>
            <a:r>
              <a:rPr lang="en-US" sz="2400" dirty="0"/>
              <a:t>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F149AF4-7763-4501-ADF0-105F3A43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7" y="264112"/>
            <a:ext cx="5670550" cy="990000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ПРОБЛЕМА</a:t>
            </a:r>
            <a:endParaRPr lang="ru-RU" sz="3600" dirty="0">
              <a:solidFill>
                <a:srgbClr val="FFC000"/>
              </a:solidFill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F74CE95-0DD1-484B-85CF-5F794D4CE32C}"/>
              </a:ext>
            </a:extLst>
          </p:cNvPr>
          <p:cNvGrpSpPr/>
          <p:nvPr/>
        </p:nvGrpSpPr>
        <p:grpSpPr>
          <a:xfrm>
            <a:off x="7524429" y="719118"/>
            <a:ext cx="4421570" cy="5454882"/>
            <a:chOff x="7371931" y="593985"/>
            <a:chExt cx="4015109" cy="5631279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DDA7205-6C9B-4F31-8085-92C3792F3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040" y="59398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C0E5D315-65C3-4F4E-AA01-B20CB9561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040" y="6225264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8515BCA-BA59-49DF-A920-9D501341BFE7}"/>
                </a:ext>
              </a:extLst>
            </p:cNvPr>
            <p:cNvCxnSpPr>
              <a:cxnSpLocks/>
            </p:cNvCxnSpPr>
            <p:nvPr/>
          </p:nvCxnSpPr>
          <p:spPr>
            <a:xfrm>
              <a:off x="7371931" y="593985"/>
              <a:ext cx="0" cy="56312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7F411EB-60F0-47AE-9754-F7EA962F729E}"/>
                </a:ext>
              </a:extLst>
            </p:cNvPr>
            <p:cNvCxnSpPr>
              <a:cxnSpLocks/>
            </p:cNvCxnSpPr>
            <p:nvPr/>
          </p:nvCxnSpPr>
          <p:spPr>
            <a:xfrm>
              <a:off x="11387040" y="1624619"/>
              <a:ext cx="0" cy="460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Рисунок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" b="119"/>
          <a:stretch>
            <a:fillRect/>
          </a:stretch>
        </p:blipFill>
        <p:spPr>
          <a:xfrm>
            <a:off x="7616214" y="759112"/>
            <a:ext cx="4249132" cy="5374893"/>
          </a:xfrm>
        </p:spPr>
      </p:pic>
      <p:sp>
        <p:nvSpPr>
          <p:cNvPr id="16" name="TextBox 15"/>
          <p:cNvSpPr txBox="1"/>
          <p:nvPr/>
        </p:nvSpPr>
        <p:spPr>
          <a:xfrm>
            <a:off x="0" y="5250670"/>
            <a:ext cx="731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 основе данных о запросе граждан</a:t>
            </a:r>
            <a:r>
              <a:rPr lang="en-US" dirty="0"/>
              <a:t>,</a:t>
            </a:r>
            <a:r>
              <a:rPr lang="ru-RU" dirty="0"/>
              <a:t> локализовать на карте зоны потребностей в объектах комфортной среды с описанием типов объектов и определением срочности их возведения.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93228" y="5139000"/>
            <a:ext cx="5760000" cy="2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3315" y="4403499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+mj-lt"/>
                <a:ea typeface="+mj-ea"/>
                <a:cs typeface="+mj-cs"/>
              </a:rPr>
              <a:t>ЗАДАЧА</a:t>
            </a:r>
            <a:endParaRPr lang="ru-RU" sz="36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804112" y="1089000"/>
            <a:ext cx="5760000" cy="2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12">
            <a:extLst>
              <a:ext uri="{FF2B5EF4-FFF2-40B4-BE49-F238E27FC236}">
                <a16:creationId xmlns:a16="http://schemas.microsoft.com/office/drawing/2014/main" id="{BB78F136-E92D-4D15-A29E-F8A9D96F2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468" y="1719000"/>
            <a:ext cx="6390914" cy="1134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Создание приложение для визуализации проблем граждан</a:t>
            </a:r>
            <a:r>
              <a:rPr lang="en-US" dirty="0"/>
              <a:t>,</a:t>
            </a:r>
            <a:r>
              <a:rPr lang="ru-RU" dirty="0"/>
              <a:t> обработка запросов пользователей с помощью базы данных.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CB7949FA-8CDC-4C5B-97ED-0835EA21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806" y="457610"/>
            <a:ext cx="6390913" cy="114943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РЕШЕНИЕ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487E8C-72C6-4A2F-8589-45D71CA1764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62" y="639762"/>
            <a:ext cx="4410075" cy="5578475"/>
          </a:xfr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2DAD24F-1165-40E0-AF4D-4184DD404F7F}"/>
              </a:ext>
            </a:extLst>
          </p:cNvPr>
          <p:cNvGrpSpPr/>
          <p:nvPr/>
        </p:nvGrpSpPr>
        <p:grpSpPr>
          <a:xfrm>
            <a:off x="965562" y="414000"/>
            <a:ext cx="4410438" cy="5589882"/>
            <a:chOff x="1416000" y="279000"/>
            <a:chExt cx="4005000" cy="5770645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57270459-BB72-4328-963F-2DBE530D5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279000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14B2F65C-9558-4C23-A7CA-6AA1B58F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604964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5B22A07-F0F6-4AC9-BEFF-1012E94B744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279000"/>
              <a:ext cx="0" cy="577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406B466-5E7B-4AA7-A061-C10986B0A0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00" y="3391498"/>
              <a:ext cx="0" cy="265814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EF48A7-B891-40C2-93D8-783E536400B5}"/>
              </a:ext>
            </a:extLst>
          </p:cNvPr>
          <p:cNvSpPr/>
          <p:nvPr/>
        </p:nvSpPr>
        <p:spPr>
          <a:xfrm>
            <a:off x="3251013" y="3238727"/>
            <a:ext cx="8505525" cy="332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2BE7534F-16E9-4CA4-AF3B-D4CFB4221EFC}"/>
              </a:ext>
            </a:extLst>
          </p:cNvPr>
          <p:cNvSpPr txBox="1">
            <a:spLocks/>
          </p:cNvSpPr>
          <p:nvPr/>
        </p:nvSpPr>
        <p:spPr>
          <a:xfrm>
            <a:off x="8211000" y="3429000"/>
            <a:ext cx="3545538" cy="2970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100" dirty="0">
                <a:solidFill>
                  <a:schemeClr val="tx2"/>
                </a:solidFill>
              </a:rPr>
              <a:t>Для госслужащих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Визуализация всех проблем города</a:t>
            </a:r>
            <a:r>
              <a:rPr lang="en-US" sz="1900" dirty="0">
                <a:solidFill>
                  <a:schemeClr val="tx2"/>
                </a:solidFill>
              </a:rPr>
              <a:t>/</a:t>
            </a:r>
            <a:r>
              <a:rPr lang="ru-RU" sz="1900" dirty="0">
                <a:solidFill>
                  <a:schemeClr val="tx2"/>
                </a:solidFill>
              </a:rPr>
              <a:t>республики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Загрузка небольших файлов с обращениями жителей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Удаление запросов горожан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Сортировка данных(проблем) по разновидностям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036A69DC-328D-485C-97C0-833D0C8C7A0B}"/>
              </a:ext>
            </a:extLst>
          </p:cNvPr>
          <p:cNvSpPr txBox="1">
            <a:spLocks/>
          </p:cNvSpPr>
          <p:nvPr/>
        </p:nvSpPr>
        <p:spPr>
          <a:xfrm>
            <a:off x="4113567" y="3429000"/>
            <a:ext cx="3390208" cy="2970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100" dirty="0">
                <a:solidFill>
                  <a:schemeClr val="tx2"/>
                </a:solidFill>
              </a:rPr>
              <a:t>Для граждан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Визуализация всех проблем города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ru-RU" sz="1800" dirty="0">
                <a:solidFill>
                  <a:schemeClr val="tx2"/>
                </a:solidFill>
              </a:rPr>
              <a:t>республики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Добавление обращение о проблеме сразу из приложения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Поддержка увеличение значимости проблемы в городе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A9443-82E1-4F02-95E9-FD3CEC02400E}"/>
              </a:ext>
            </a:extLst>
          </p:cNvPr>
          <p:cNvSpPr txBox="1"/>
          <p:nvPr/>
        </p:nvSpPr>
        <p:spPr>
          <a:xfrm>
            <a:off x="3351000" y="471336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309D1-9596-430C-949A-D1CDE4AC54A2}"/>
              </a:ext>
            </a:extLst>
          </p:cNvPr>
          <p:cNvSpPr txBox="1"/>
          <p:nvPr/>
        </p:nvSpPr>
        <p:spPr>
          <a:xfrm>
            <a:off x="7426132" y="471336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72054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18C81C-D70E-45BF-9CB8-ABBD91CD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00" y="91583"/>
            <a:ext cx="4095000" cy="6750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ОБРАБОТКА  </a:t>
            </a:r>
            <a:r>
              <a:rPr lang="ru-RU" sz="3600" dirty="0">
                <a:solidFill>
                  <a:srgbClr val="FFC000"/>
                </a:solidFill>
              </a:rPr>
              <a:t>ДАННЫХ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0D6F023E-58A9-4A2A-A1A7-21FDE151E179}"/>
              </a:ext>
            </a:extLst>
          </p:cNvPr>
          <p:cNvSpPr txBox="1">
            <a:spLocks/>
          </p:cNvSpPr>
          <p:nvPr/>
        </p:nvSpPr>
        <p:spPr>
          <a:xfrm>
            <a:off x="221316" y="1584000"/>
            <a:ext cx="5514684" cy="292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31000" y="728999"/>
            <a:ext cx="1012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  <a:ea typeface="+mj-ea"/>
                <a:cs typeface="+mj-cs"/>
              </a:rPr>
              <a:t>ВЫДЕЛЕНИ</a:t>
            </a:r>
            <a:r>
              <a:rPr lang="ru-RU" sz="3200" dirty="0"/>
              <a:t>Е </a:t>
            </a:r>
            <a:r>
              <a:rPr lang="ru-RU" sz="3200" dirty="0">
                <a:solidFill>
                  <a:srgbClr val="FFC000"/>
                </a:solidFill>
              </a:rPr>
              <a:t>ГЛАВНОЙ ПРОБЛЕМЫ </a:t>
            </a:r>
            <a:r>
              <a:rPr lang="ru-RU" sz="3200" b="1" dirty="0">
                <a:latin typeface="+mj-lt"/>
                <a:ea typeface="+mj-ea"/>
                <a:cs typeface="+mj-cs"/>
              </a:rPr>
              <a:t>ИЗ ЗАПРОСА 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5972250" y="429083"/>
            <a:ext cx="164250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01000" y="1021387"/>
            <a:ext cx="135000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774599"/>
            <a:ext cx="5927625" cy="99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8378" y="1584000"/>
            <a:ext cx="4577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 Потом я использую библиотеку </a:t>
            </a:r>
            <a:r>
              <a:rPr lang="en-US" dirty="0"/>
              <a:t>Pymorphy2,</a:t>
            </a:r>
            <a:r>
              <a:rPr lang="ru-RU" dirty="0"/>
              <a:t> для возведение слов в начальную форму и удаление лишних слов</a:t>
            </a:r>
            <a:r>
              <a:rPr lang="en-US" dirty="0"/>
              <a:t>,</a:t>
            </a:r>
            <a:r>
              <a:rPr lang="ru-RU" dirty="0"/>
              <a:t> например глаголов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8378" y="3928576"/>
            <a:ext cx="3262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Я разделил 4 главные группы проблем. Для этого я создал 4 словаря</a:t>
            </a:r>
            <a:r>
              <a:rPr lang="en-US" dirty="0"/>
              <a:t>,</a:t>
            </a:r>
            <a:r>
              <a:rPr lang="ru-RU" dirty="0"/>
              <a:t> где ключом является название под-проблемы</a:t>
            </a:r>
            <a:r>
              <a:rPr lang="en-US" dirty="0"/>
              <a:t>,</a:t>
            </a:r>
            <a:r>
              <a:rPr lang="ru-RU" dirty="0"/>
              <a:t> а значением список из ключевых слов</a:t>
            </a:r>
            <a:r>
              <a:rPr lang="en-US" dirty="0"/>
              <a:t>,</a:t>
            </a:r>
            <a:r>
              <a:rPr lang="ru-RU" dirty="0"/>
              <a:t> с помощью которых можно выбрать этот вид проблемы.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6218358"/>
            <a:ext cx="6636000" cy="639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89603" y="3225424"/>
            <a:ext cx="7413750" cy="202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6141000" y="1494000"/>
            <a:ext cx="3195000" cy="274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78" y="4406023"/>
            <a:ext cx="8405319" cy="1010910"/>
          </a:xfrm>
          <a:prstGeom prst="rect">
            <a:avLst/>
          </a:prstGeom>
        </p:spPr>
      </p:pic>
      <p:cxnSp>
        <p:nvCxnSpPr>
          <p:cNvPr id="32" name="Прямая соединительная линия 31"/>
          <p:cNvCxnSpPr/>
          <p:nvPr/>
        </p:nvCxnSpPr>
        <p:spPr>
          <a:xfrm>
            <a:off x="6141000" y="4239000"/>
            <a:ext cx="2835000" cy="261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9463105" y="1563000"/>
            <a:ext cx="2466790" cy="1056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272" y="4528958"/>
            <a:ext cx="3348547" cy="10144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981000" y="3412175"/>
            <a:ext cx="3124062" cy="5433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3150443" y="1877470"/>
            <a:ext cx="2466790" cy="53805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227460" y="3360696"/>
            <a:ext cx="3131749" cy="64633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54210" y="2075628"/>
            <a:ext cx="2466790" cy="5433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ED57699-61FD-42F4-918B-3EC1A3D2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8" y="234000"/>
            <a:ext cx="7470000" cy="85887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РЕАЛИЗЦИЯ </a:t>
            </a:r>
            <a:r>
              <a:rPr lang="ru-RU" sz="3200" dirty="0">
                <a:solidFill>
                  <a:srgbClr val="FFC000"/>
                </a:solidFill>
              </a:rPr>
              <a:t>ПРИЛОЖЕНИЯ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C2D14D9-5A69-4087-8933-74ED35468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1397" y="2013981"/>
            <a:ext cx="2089205" cy="52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Создание шаблона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54210" y="216796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 базы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9267" y="3499196"/>
            <a:ext cx="290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</a:t>
            </a:r>
            <a:r>
              <a:rPr lang="en-US" dirty="0"/>
              <a:t>widget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карта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79000" y="1613963"/>
            <a:ext cx="283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Создание фильтрации проблем по главным проблемным темам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3463" y="4610665"/>
            <a:ext cx="328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Добавление возможности отправлять запрос об проблеме сразу из приложения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210" y="3360697"/>
            <a:ext cx="31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Создание загрузки таблицы с проблемами</a:t>
            </a:r>
          </a:p>
        </p:txBody>
      </p:sp>
      <p:cxnSp>
        <p:nvCxnSpPr>
          <p:cNvPr id="9" name="Прямая со стрелкой 8"/>
          <p:cNvCxnSpPr>
            <a:cxnSpLocks/>
            <a:stCxn id="5" idx="2"/>
          </p:cNvCxnSpPr>
          <p:nvPr/>
        </p:nvCxnSpPr>
        <p:spPr>
          <a:xfrm>
            <a:off x="4383838" y="1092875"/>
            <a:ext cx="0" cy="67112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136000" y="954000"/>
            <a:ext cx="450000" cy="1218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721000" y="954000"/>
            <a:ext cx="315000" cy="238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321000" y="954000"/>
            <a:ext cx="2880000" cy="1121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652164" y="1269000"/>
            <a:ext cx="166960" cy="207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819124" y="1269000"/>
            <a:ext cx="2076876" cy="319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B2428C-602B-4D39-AD5D-41CAF0C2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118" y="3249000"/>
            <a:ext cx="2961990" cy="32502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3E7226-FF3C-4B27-8B14-661E4D8D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3" y="4258889"/>
            <a:ext cx="4259914" cy="24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716000" y="0"/>
            <a:ext cx="4476000" cy="59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00" y="0"/>
            <a:ext cx="10347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8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786000" y="1629000"/>
            <a:ext cx="10755000" cy="1125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6F86BE-0DD2-4FE3-982C-F0F41465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86" y="303641"/>
            <a:ext cx="10577628" cy="1128875"/>
          </a:xfrm>
        </p:spPr>
        <p:txBody>
          <a:bodyPr/>
          <a:lstStyle/>
          <a:p>
            <a:pPr algn="ctr"/>
            <a:r>
              <a:rPr lang="ru-RU" dirty="0"/>
              <a:t>РЕЗУЛЬТАТ </a:t>
            </a:r>
            <a:r>
              <a:rPr lang="ru-RU" dirty="0">
                <a:solidFill>
                  <a:srgbClr val="FFC000"/>
                </a:solidFill>
              </a:rPr>
              <a:t>РЕШЕНИЯ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0E971C1-3569-4E28-9BC9-947205427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000" y="1764000"/>
            <a:ext cx="10577513" cy="897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dirty="0"/>
              <a:t>Граждане и госслужащие будут наглядно видеть в каких потребностях нуждаются жители определенных или нескольких городов. То есть будет создано атмосфера взаимопонимание государства и граждан.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0972"/>
            <a:ext cx="5961000" cy="376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00" y="3054405"/>
            <a:ext cx="6011085" cy="377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961000" y="3054405"/>
            <a:ext cx="202500" cy="377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3054405"/>
            <a:ext cx="12174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3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9A107BE-427F-411A-BE69-6A804A6B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59" y="2124000"/>
            <a:ext cx="11025187" cy="4229100"/>
          </a:xfrm>
        </p:spPr>
        <p:txBody>
          <a:bodyPr>
            <a:normAutofit/>
          </a:bodyPr>
          <a:lstStyle/>
          <a:p>
            <a:r>
              <a:rPr lang="en-US" sz="3200" dirty="0"/>
              <a:t> Pandas</a:t>
            </a:r>
            <a:r>
              <a:rPr lang="ru-RU" sz="3200" dirty="0"/>
              <a:t> (анализ данных)</a:t>
            </a:r>
            <a:endParaRPr lang="en-US" sz="3200" dirty="0"/>
          </a:p>
          <a:p>
            <a:r>
              <a:rPr lang="en-US" sz="3200" dirty="0"/>
              <a:t>Pymorphy2</a:t>
            </a:r>
            <a:r>
              <a:rPr lang="ru-RU" sz="3200" dirty="0"/>
              <a:t> (выделение)</a:t>
            </a:r>
            <a:endParaRPr lang="en-US" sz="3200" dirty="0"/>
          </a:p>
          <a:p>
            <a:r>
              <a:rPr lang="en-US" sz="3200" dirty="0"/>
              <a:t> PyQt5</a:t>
            </a:r>
            <a:r>
              <a:rPr lang="ru-RU" sz="3200" dirty="0"/>
              <a:t> (приложение)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Geopy</a:t>
            </a:r>
            <a:r>
              <a:rPr lang="en-US" sz="3200" dirty="0"/>
              <a:t> geocoders</a:t>
            </a:r>
            <a:r>
              <a:rPr lang="ru-RU" sz="3200" dirty="0"/>
              <a:t> (нахождение координат)</a:t>
            </a:r>
            <a:endParaRPr lang="en-US" sz="3200" dirty="0"/>
          </a:p>
          <a:p>
            <a:r>
              <a:rPr lang="en-US" sz="3200" dirty="0"/>
              <a:t> Folium</a:t>
            </a:r>
            <a:r>
              <a:rPr lang="ru-RU" sz="3200" dirty="0"/>
              <a:t> (работа с картой)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621FA22-4BF8-4342-943F-408BCDE5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00" y="189000"/>
            <a:ext cx="6164638" cy="9244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Experience</a:t>
            </a:r>
            <a:r>
              <a:rPr lang="en-US" dirty="0"/>
              <a:t> which I got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146000" y="1223999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Основные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ru-RU" sz="2400" dirty="0">
              <a:solidFill>
                <a:srgbClr val="002060"/>
              </a:solidFill>
            </a:endParaRPr>
          </a:p>
        </p:txBody>
      </p:sp>
      <p:cxnSp>
        <p:nvCxnSpPr>
          <p:cNvPr id="7" name="Прямая со стрелкой 6"/>
          <p:cNvCxnSpPr>
            <a:stCxn id="2" idx="3"/>
          </p:cNvCxnSpPr>
          <p:nvPr/>
        </p:nvCxnSpPr>
        <p:spPr>
          <a:xfrm>
            <a:off x="2744515" y="1454832"/>
            <a:ext cx="9201485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конечная звезда 8"/>
          <p:cNvSpPr/>
          <p:nvPr/>
        </p:nvSpPr>
        <p:spPr>
          <a:xfrm>
            <a:off x="1168040" y="387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5-конечная звезда 9"/>
          <p:cNvSpPr/>
          <p:nvPr/>
        </p:nvSpPr>
        <p:spPr>
          <a:xfrm>
            <a:off x="1168040" y="441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5-конечная звезда 10"/>
          <p:cNvSpPr/>
          <p:nvPr/>
        </p:nvSpPr>
        <p:spPr>
          <a:xfrm>
            <a:off x="1164049" y="3294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5-конечная звезда 12"/>
          <p:cNvSpPr/>
          <p:nvPr/>
        </p:nvSpPr>
        <p:spPr>
          <a:xfrm>
            <a:off x="1182759" y="270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5-конечная звезда 13"/>
          <p:cNvSpPr/>
          <p:nvPr/>
        </p:nvSpPr>
        <p:spPr>
          <a:xfrm>
            <a:off x="1187384" y="216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7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B90523DA-BE2A-476A-8628-3E43D0B3F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1125" y="2096473"/>
            <a:ext cx="3600000" cy="654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Данила Малинин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D2C8F5-DE1F-4D1D-8677-45062668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Большой </a:t>
            </a:r>
            <a:r>
              <a:rPr lang="ru-RU" dirty="0">
                <a:solidFill>
                  <a:schemeClr val="accent1"/>
                </a:solidFill>
              </a:rPr>
              <a:t>вклад</a:t>
            </a:r>
            <a:r>
              <a:rPr lang="ru-RU" dirty="0"/>
              <a:t> внесли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F63BD1-29C8-4E15-993C-BE2AEA5E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50" y="3087048"/>
            <a:ext cx="3063750" cy="30637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E6422F0-8629-464D-94D1-B6E1D15FF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314" y="3087048"/>
            <a:ext cx="3063750" cy="3063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E323D0-1479-4D7B-A08B-DFF8311AB9F0}"/>
              </a:ext>
            </a:extLst>
          </p:cNvPr>
          <p:cNvSpPr txBox="1"/>
          <p:nvPr/>
        </p:nvSpPr>
        <p:spPr>
          <a:xfrm>
            <a:off x="7570877" y="2091440"/>
            <a:ext cx="317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Дима Игнатьев</a:t>
            </a:r>
          </a:p>
        </p:txBody>
      </p:sp>
    </p:spTree>
    <p:extLst>
      <p:ext uri="{BB962C8B-B14F-4D97-AF65-F5344CB8AC3E}">
        <p14:creationId xmlns:p14="http://schemas.microsoft.com/office/powerpoint/2010/main" val="2254612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9250</TotalTime>
  <Words>281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Проблемы городской среды</vt:lpstr>
      <vt:lpstr>ПРОБЛЕМА</vt:lpstr>
      <vt:lpstr>РЕШЕНИЕ</vt:lpstr>
      <vt:lpstr>ОБРАБОТКА  ДАННЫХ</vt:lpstr>
      <vt:lpstr>РЕАЛИЗЦИЯ ПРИЛОЖЕНИЯ</vt:lpstr>
      <vt:lpstr>Презентация PowerPoint</vt:lpstr>
      <vt:lpstr>РЕЗУЛЬТАТ РЕШЕНИЯ</vt:lpstr>
      <vt:lpstr>Experience which I got</vt:lpstr>
      <vt:lpstr>Большой вклад внесли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Владимир Деревянных</cp:lastModifiedBy>
  <cp:revision>53</cp:revision>
  <dcterms:created xsi:type="dcterms:W3CDTF">2020-04-24T17:08:42Z</dcterms:created>
  <dcterms:modified xsi:type="dcterms:W3CDTF">2022-03-02T11:22:18Z</dcterms:modified>
</cp:coreProperties>
</file>