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6BC902-23BB-4858-9DD5-E04F8B608DC6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ymbol" TargetMode="External"/><Relationship Id="rId2" Type="http://schemas.openxmlformats.org/officeDocument/2006/relationships/hyperlink" Target="https://developer.mozilla.org/ru/docs/Web/JavaScript/Reference/Global_Objects/Symbo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ithcirkel.co.uk/metaprogramming-in-es6-symbols/" TargetMode="External"/><Relationship Id="rId5" Type="http://schemas.openxmlformats.org/officeDocument/2006/relationships/hyperlink" Target="https://nickbulljs.medium.com/%D0%B7%D0%B0%D1%87%D0%B5%D0%BC-%D0%BE%D0%BD%D0%B8-%D0%BD%D1%83%D0%B6%D0%BD%D1%8B-%D0%B2-javascript-symbol-iterator-generator-d5d186b4f1bd" TargetMode="External"/><Relationship Id="rId4" Type="http://schemas.openxmlformats.org/officeDocument/2006/relationships/hyperlink" Target="https://habr.com/ru/company/ruvds/blog/4443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you need to know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0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369" y="208208"/>
            <a:ext cx="10566400" cy="628919"/>
          </a:xfrm>
        </p:spPr>
        <p:txBody>
          <a:bodyPr/>
          <a:lstStyle/>
          <a:p>
            <a:r>
              <a:rPr lang="en-US" sz="3200" dirty="0" smtClean="0"/>
              <a:t>8. </a:t>
            </a:r>
            <a:r>
              <a:rPr lang="ru-RU" sz="3200" dirty="0">
                <a:effectLst/>
              </a:rPr>
              <a:t>Зачем нужен </a:t>
            </a:r>
            <a:r>
              <a:rPr lang="en-US" sz="3200" dirty="0">
                <a:effectLst/>
              </a:rPr>
              <a:t>Symbol </a:t>
            </a:r>
            <a:r>
              <a:rPr lang="en-US" sz="3200" dirty="0" smtClean="0">
                <a:effectLst/>
              </a:rPr>
              <a:t>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7881" y="888642"/>
            <a:ext cx="11346287" cy="5666704"/>
          </a:xfrm>
        </p:spPr>
        <p:txBody>
          <a:bodyPr/>
          <a:lstStyle/>
          <a:p>
            <a:r>
              <a:rPr lang="ru-RU" dirty="0"/>
              <a:t>Представим, у вас есть некий объект в приложении, который используется много где, да и с ним работаете не только вы, он передаётся по разным функциям, над ним издеваются с помощью разных методов, и вдруг вам понадобилось запихнуть в этот объект свои данные, например </a:t>
            </a:r>
            <a:r>
              <a:rPr lang="ru-RU" dirty="0" err="1"/>
              <a:t>логи</a:t>
            </a:r>
            <a:r>
              <a:rPr lang="ru-RU" dirty="0"/>
              <a:t>.</a:t>
            </a:r>
          </a:p>
          <a:p>
            <a:r>
              <a:rPr lang="ru-RU" dirty="0"/>
              <a:t>Что вы будете делать — создадите новое поле объекта и присвоите ему свои </a:t>
            </a:r>
            <a:r>
              <a:rPr lang="ru-RU" dirty="0" err="1"/>
              <a:t>логи</a:t>
            </a:r>
            <a:r>
              <a:rPr lang="ru-RU" dirty="0"/>
              <a:t>. Но тут есть нюанс, если объект используется в большом количестве логики и другие разработчики как-то взаимодействуют с параметрами объекта, то есть шанс, что ваше новое поле где-то сможет сломать цикл, а где-то перезапишет собой другие поля.</a:t>
            </a:r>
          </a:p>
          <a:p>
            <a:r>
              <a:rPr lang="ru-RU" dirty="0"/>
              <a:t>Для решение этой проблемы, можно использовать </a:t>
            </a:r>
            <a:r>
              <a:rPr lang="ru-RU" dirty="0" err="1" smtClean="0"/>
              <a:t>symbol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307" y="324119"/>
            <a:ext cx="10566400" cy="590281"/>
          </a:xfrm>
        </p:spPr>
        <p:txBody>
          <a:bodyPr/>
          <a:lstStyle/>
          <a:p>
            <a:r>
              <a:rPr lang="en-US" sz="3200" dirty="0" smtClean="0"/>
              <a:t>8. </a:t>
            </a:r>
            <a:r>
              <a:rPr lang="ru-RU" sz="3200" dirty="0">
                <a:effectLst/>
              </a:rPr>
              <a:t>Зачем нужен </a:t>
            </a:r>
            <a:r>
              <a:rPr lang="en-US" sz="3200" dirty="0">
                <a:effectLst/>
              </a:rPr>
              <a:t>Symbol 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1017431"/>
            <a:ext cx="11539470" cy="5589431"/>
          </a:xfrm>
        </p:spPr>
        <p:txBody>
          <a:bodyPr/>
          <a:lstStyle/>
          <a:p>
            <a:r>
              <a:rPr lang="ru-RU" dirty="0"/>
              <a:t>Как видно, поле, ключом которого является </a:t>
            </a:r>
            <a:endParaRPr lang="en-US" dirty="0" smtClean="0"/>
          </a:p>
          <a:p>
            <a:r>
              <a:rPr lang="ru-RU" dirty="0" err="1" smtClean="0"/>
              <a:t>symbol</a:t>
            </a:r>
            <a:r>
              <a:rPr lang="ru-RU" dirty="0"/>
              <a:t> , нельзя обнаружить с помощью </a:t>
            </a:r>
            <a:endParaRPr lang="en-US" dirty="0" smtClean="0"/>
          </a:p>
          <a:p>
            <a:r>
              <a:rPr lang="ru-RU" dirty="0" smtClean="0"/>
              <a:t>методов </a:t>
            </a:r>
            <a:r>
              <a:rPr lang="ru-RU" dirty="0"/>
              <a:t>и конструкций вроде 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in</a:t>
            </a:r>
            <a:r>
              <a:rPr lang="ru-RU" dirty="0"/>
              <a:t>. Поэтому </a:t>
            </a:r>
            <a:endParaRPr lang="en-US" dirty="0" smtClean="0"/>
          </a:p>
          <a:p>
            <a:r>
              <a:rPr lang="ru-RU" dirty="0" smtClean="0"/>
              <a:t>новое </a:t>
            </a:r>
            <a:r>
              <a:rPr lang="ru-RU" dirty="0"/>
              <a:t>свойство объекта не сломает </a:t>
            </a:r>
            <a:r>
              <a:rPr lang="ru-RU" dirty="0" err="1" smtClean="0"/>
              <a:t>приложе</a:t>
            </a:r>
            <a:r>
              <a:rPr lang="en-US" dirty="0" smtClean="0"/>
              <a:t> –</a:t>
            </a:r>
          </a:p>
          <a:p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/>
              <a:t>там, где используется логика похожая на </a:t>
            </a:r>
            <a:endParaRPr lang="en-US" dirty="0" smtClean="0"/>
          </a:p>
          <a:p>
            <a:r>
              <a:rPr lang="ru-RU" dirty="0" smtClean="0"/>
              <a:t>ту</a:t>
            </a:r>
            <a:r>
              <a:rPr lang="ru-RU" dirty="0"/>
              <a:t>, что выше.</a:t>
            </a:r>
          </a:p>
          <a:p>
            <a:r>
              <a:rPr lang="ru-RU" dirty="0"/>
              <a:t>Ну </a:t>
            </a:r>
            <a:r>
              <a:rPr lang="ru-RU" dirty="0" err="1"/>
              <a:t>окей</a:t>
            </a:r>
            <a:r>
              <a:rPr lang="ru-RU" dirty="0"/>
              <a:t>. Представим, вы вдруг решили </a:t>
            </a:r>
            <a:endParaRPr lang="en-US" dirty="0" smtClean="0"/>
          </a:p>
          <a:p>
            <a:r>
              <a:rPr lang="ru-RU" dirty="0" smtClean="0"/>
              <a:t>добавить </a:t>
            </a:r>
            <a:r>
              <a:rPr lang="ru-RU" dirty="0"/>
              <a:t>свойство __</a:t>
            </a:r>
            <a:r>
              <a:rPr lang="ru-RU" dirty="0" err="1"/>
              <a:t>my_uniq_logs</a:t>
            </a:r>
            <a:r>
              <a:rPr lang="ru-RU" dirty="0"/>
              <a:t>__, вместо </a:t>
            </a:r>
            <a:endParaRPr lang="en-US" dirty="0" smtClean="0"/>
          </a:p>
          <a:p>
            <a:r>
              <a:rPr lang="ru-RU" dirty="0" err="1" smtClean="0"/>
              <a:t>symbol</a:t>
            </a:r>
            <a:r>
              <a:rPr lang="ru-RU" dirty="0"/>
              <a:t>, тогда смотрим что произойдёт дальше.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При </a:t>
            </a:r>
            <a:r>
              <a:rPr lang="ru-RU" dirty="0"/>
              <a:t>вызове метода </a:t>
            </a:r>
            <a:r>
              <a:rPr lang="ru-RU" dirty="0" err="1"/>
              <a:t>Object.keys</a:t>
            </a:r>
            <a:r>
              <a:rPr lang="ru-RU" dirty="0"/>
              <a:t>(</a:t>
            </a:r>
            <a:r>
              <a:rPr lang="ru-RU" dirty="0" err="1"/>
              <a:t>myObj</a:t>
            </a:r>
            <a:r>
              <a:rPr lang="ru-RU" dirty="0"/>
              <a:t>) вернётся дополнительное поле — ваши </a:t>
            </a:r>
            <a:r>
              <a:rPr lang="ru-RU" dirty="0" err="1"/>
              <a:t>логи</a:t>
            </a:r>
            <a:r>
              <a:rPr lang="ru-RU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(</a:t>
            </a:r>
            <a:r>
              <a:rPr lang="ru-RU" dirty="0"/>
              <a:t>а </a:t>
            </a:r>
            <a:r>
              <a:rPr lang="ru-RU" dirty="0" err="1"/>
              <a:t>Object.keys</a:t>
            </a:r>
            <a:r>
              <a:rPr lang="ru-RU" dirty="0"/>
              <a:t> обычно используется для прохода по массиву ключей)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Новая </a:t>
            </a:r>
            <a:r>
              <a:rPr lang="ru-RU" dirty="0"/>
              <a:t>не предвиденная переменная (ваши </a:t>
            </a:r>
            <a:r>
              <a:rPr lang="ru-RU" dirty="0" err="1"/>
              <a:t>логи</a:t>
            </a:r>
            <a:r>
              <a:rPr lang="ru-RU" dirty="0"/>
              <a:t>) в этом массиве ломает приложение</a:t>
            </a:r>
          </a:p>
          <a:p>
            <a:r>
              <a:rPr lang="ru-RU" dirty="0"/>
              <a:t>Так что, </a:t>
            </a:r>
            <a:r>
              <a:rPr lang="ru-RU" dirty="0" err="1"/>
              <a:t>Symbol</a:t>
            </a:r>
            <a:r>
              <a:rPr lang="ru-RU" dirty="0"/>
              <a:t> — ваш друг.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32" y="1094133"/>
            <a:ext cx="531569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096" y="195330"/>
            <a:ext cx="10566400" cy="616039"/>
          </a:xfrm>
        </p:spPr>
        <p:txBody>
          <a:bodyPr/>
          <a:lstStyle/>
          <a:p>
            <a:r>
              <a:rPr lang="ru-RU" sz="3200" dirty="0" smtClean="0"/>
              <a:t>9. Ссылки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59" y="811369"/>
            <a:ext cx="10785341" cy="513223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bg2"/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bg2"/>
                </a:solidFill>
                <a:hlinkClick r:id="rId2"/>
              </a:rPr>
              <a:t>developer.mozilla.org/ru/docs/Web/JavaScript/Reference/Global_Objects/Symbol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bg2"/>
                </a:solidFill>
                <a:hlinkClick r:id="rId3"/>
              </a:rPr>
              <a:t>learn.javascript.ru/symbol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chemeClr val="bg2"/>
                </a:solidFill>
                <a:hlinkClick r:id="rId4"/>
              </a:rPr>
              <a:t>habr.com/ru/company/ruvds/blog/444340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5"/>
              </a:rPr>
              <a:t>https://nickbulljs.medium.com/%D0%B7%D0%B0%D1%87%D0%B5%D0%BC-%D0%BE%D0%BD%D0%B8-%D0%BD%D1%83%D0%B6%D0%BD%D1%8B-%</a:t>
            </a:r>
            <a:r>
              <a:rPr lang="en-US" sz="1200" dirty="0" smtClean="0">
                <a:solidFill>
                  <a:schemeClr val="bg2"/>
                </a:solidFill>
                <a:hlinkClick r:id="rId5"/>
              </a:rPr>
              <a:t>D0%B2-javascript-symbol-iterator-generator-d5d186b4f1bd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6"/>
              </a:rPr>
              <a:t>https://www.keithcirkel.co.uk/metaprogramming-in-es6-symbols/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3" y="99878"/>
            <a:ext cx="11848562" cy="750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850005"/>
            <a:ext cx="10515600" cy="523964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Предварительные сведения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Приведение к строке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 smtClean="0"/>
              <a:t>Скрытые свойства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в литеральном объекте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и цикл </a:t>
            </a:r>
            <a:r>
              <a:rPr lang="en-US" dirty="0" smtClean="0"/>
              <a:t>for…in</a:t>
            </a:r>
          </a:p>
          <a:p>
            <a:pPr marL="457200" indent="-457200">
              <a:buAutoNum type="arabicPeriod"/>
            </a:pPr>
            <a:r>
              <a:rPr lang="en-US" dirty="0" smtClean="0"/>
              <a:t>Global symbols</a:t>
            </a:r>
          </a:p>
          <a:p>
            <a:pPr marL="457200" indent="-457200">
              <a:buAutoNum type="arabicPeriod"/>
            </a:pPr>
            <a:r>
              <a:rPr lang="ru-RU" dirty="0" smtClean="0"/>
              <a:t>Зачем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ru-RU" dirty="0" smtClean="0"/>
              <a:t>Полезные 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04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-12879"/>
            <a:ext cx="10515600" cy="69545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1. </a:t>
            </a:r>
            <a:r>
              <a:rPr lang="ru-RU" sz="4000" b="1" dirty="0" smtClean="0"/>
              <a:t>Предварительные  сведения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3793" y="1136494"/>
            <a:ext cx="11204618" cy="5122638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, по сути, существует два вида значений. Первый вид — примитивные значения, второй — объектные </a:t>
            </a:r>
            <a:r>
              <a:rPr lang="ru-RU" dirty="0" smtClean="0"/>
              <a:t>. </a:t>
            </a:r>
            <a:r>
              <a:rPr lang="ru-RU" dirty="0"/>
              <a:t>Примитивные значения включают в себя простые типы данных наподобие </a:t>
            </a:r>
            <a:r>
              <a:rPr lang="ru-RU" dirty="0" smtClean="0"/>
              <a:t>чисел,</a:t>
            </a:r>
            <a:r>
              <a:rPr lang="ru-RU" dirty="0"/>
              <a:t> логических </a:t>
            </a:r>
            <a:r>
              <a:rPr lang="ru-RU" dirty="0" smtClean="0"/>
              <a:t>значений, строк, значений </a:t>
            </a:r>
            <a:r>
              <a:rPr lang="en-US" dirty="0" smtClean="0"/>
              <a:t>null </a:t>
            </a:r>
            <a:r>
              <a:rPr lang="ru-RU" dirty="0" smtClean="0"/>
              <a:t>и </a:t>
            </a:r>
            <a:r>
              <a:rPr lang="en-US" dirty="0" smtClean="0"/>
              <a:t>undefined.</a:t>
            </a:r>
          </a:p>
          <a:p>
            <a:r>
              <a:rPr lang="ru-RU" dirty="0"/>
              <a:t>Примитивные значения </a:t>
            </a:r>
            <a:r>
              <a:rPr lang="ru-RU" dirty="0" err="1"/>
              <a:t>иммутабельны</a:t>
            </a:r>
            <a:r>
              <a:rPr lang="ru-RU" dirty="0"/>
              <a:t>. Их нельзя изменять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То есть, например </a:t>
            </a:r>
            <a:r>
              <a:rPr lang="ru-RU" sz="3200" dirty="0" smtClean="0"/>
              <a:t>1</a:t>
            </a:r>
            <a:r>
              <a:rPr lang="ru-RU" dirty="0" smtClean="0"/>
              <a:t> как значение – не меняется.</a:t>
            </a:r>
          </a:p>
          <a:p>
            <a:r>
              <a:rPr lang="ru-RU" dirty="0"/>
              <a:t>Конечно, в переменную, хранящую примитивное значение, можно записать что-то </a:t>
            </a:r>
            <a:r>
              <a:rPr lang="ru-RU" dirty="0" smtClean="0"/>
              <a:t>новое: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/>
              <a:t>Но при этом не происходит изменения (мутации) примитивного числового </a:t>
            </a:r>
            <a:r>
              <a:rPr lang="ru-RU" dirty="0" smtClean="0"/>
              <a:t>значения</a:t>
            </a:r>
            <a:r>
              <a:rPr lang="en-US" dirty="0" smtClean="0"/>
              <a:t> </a:t>
            </a:r>
            <a:r>
              <a:rPr lang="en-US" sz="3200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6" y="3634734"/>
            <a:ext cx="3876540" cy="12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2" y="324118"/>
            <a:ext cx="10566400" cy="693313"/>
          </a:xfrm>
        </p:spPr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Symbol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7673" y="914400"/>
            <a:ext cx="10566400" cy="575685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Символ (</a:t>
            </a:r>
            <a:r>
              <a:rPr lang="ru-RU" b="1" dirty="0" err="1"/>
              <a:t>анг</a:t>
            </a:r>
            <a:r>
              <a:rPr lang="ru-RU" b="1" dirty="0"/>
              <a:t>. </a:t>
            </a:r>
            <a:r>
              <a:rPr lang="ru-RU" b="1" dirty="0" err="1"/>
              <a:t>Symbol</a:t>
            </a:r>
            <a:r>
              <a:rPr lang="ru-RU" b="1" dirty="0"/>
              <a:t>)</a:t>
            </a:r>
            <a:r>
              <a:rPr lang="ru-RU" dirty="0"/>
              <a:t> — это уникальный и неизменяемый тип данных, который может быть использован как идентификатор для свойств </a:t>
            </a:r>
            <a:r>
              <a:rPr lang="ru-RU" dirty="0" smtClean="0"/>
              <a:t>объектов</a:t>
            </a:r>
            <a:r>
              <a:rPr lang="en-US" dirty="0" smtClean="0"/>
              <a:t>.</a:t>
            </a:r>
          </a:p>
          <a:p>
            <a:r>
              <a:rPr lang="ru-RU" dirty="0"/>
              <a:t>Создаются новые символы с помощью функции </a:t>
            </a:r>
            <a:r>
              <a:rPr lang="ru-RU" dirty="0" err="1"/>
              <a:t>Symbol</a:t>
            </a:r>
            <a:r>
              <a:rPr lang="ru-RU" dirty="0" smtClean="0"/>
              <a:t>():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создании символу можно дать описание (также называемое имя), в основном использующееся для отладки кода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b="1" dirty="0" smtClean="0"/>
          </a:p>
          <a:p>
            <a:r>
              <a:rPr lang="ru-RU" dirty="0"/>
              <a:t>Теперь давайте посложнее.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ru-RU" dirty="0"/>
              <a:t>Вот тут </a:t>
            </a:r>
            <a:r>
              <a:rPr lang="ru-RU" dirty="0" err="1"/>
              <a:t>symbol</a:t>
            </a:r>
            <a:r>
              <a:rPr lang="ru-RU" dirty="0"/>
              <a:t> становится немного странным, все другие примитивы могут стать объектами, если объявить их через </a:t>
            </a:r>
            <a:r>
              <a:rPr lang="ru-RU" dirty="0" err="1"/>
              <a:t>new</a:t>
            </a:r>
            <a:r>
              <a:rPr lang="ru-RU" dirty="0"/>
              <a:t>, а </a:t>
            </a:r>
            <a:r>
              <a:rPr lang="ru-RU" dirty="0" err="1"/>
              <a:t>symbol</a:t>
            </a:r>
            <a:r>
              <a:rPr lang="ru-RU" dirty="0"/>
              <a:t> не может. Почему так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ru-RU" dirty="0"/>
              <a:t>Простыми словами — от символа мы хотим получить уникальный идентификатор, то есть сам Символ, а </a:t>
            </a:r>
            <a:r>
              <a:rPr lang="ru-RU" dirty="0" err="1"/>
              <a:t>new</a:t>
            </a:r>
            <a:r>
              <a:rPr lang="ru-RU" dirty="0"/>
              <a:t> возвращает объект, объект нам не нужен.</a:t>
            </a:r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37" y="1886558"/>
            <a:ext cx="3917680" cy="1049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71" y="3269607"/>
            <a:ext cx="2367899" cy="3415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62" y="4216920"/>
            <a:ext cx="6585029" cy="7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3" y="272604"/>
            <a:ext cx="10566400" cy="603160"/>
          </a:xfrm>
        </p:spPr>
        <p:txBody>
          <a:bodyPr/>
          <a:lstStyle/>
          <a:p>
            <a:r>
              <a:rPr lang="ru-RU" dirty="0" smtClean="0"/>
              <a:t>3.Приведение к строке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0761" y="953037"/>
            <a:ext cx="11565227" cy="4990563"/>
          </a:xfrm>
        </p:spPr>
        <p:txBody>
          <a:bodyPr/>
          <a:lstStyle/>
          <a:p>
            <a:r>
              <a:rPr lang="ru-RU" dirty="0" smtClean="0"/>
              <a:t>    </a:t>
            </a:r>
            <a:r>
              <a:rPr lang="ru-RU" b="1" dirty="0"/>
              <a:t>Символы не преобразуются автоматически в </a:t>
            </a:r>
            <a:r>
              <a:rPr lang="ru-RU" b="1" dirty="0" smtClean="0"/>
              <a:t>строки !</a:t>
            </a:r>
          </a:p>
          <a:p>
            <a:r>
              <a:rPr lang="ru-RU" dirty="0"/>
              <a:t>Большинство типов данных в </a:t>
            </a:r>
            <a:r>
              <a:rPr lang="ru-RU" dirty="0" err="1"/>
              <a:t>JavaScript</a:t>
            </a:r>
            <a:r>
              <a:rPr lang="ru-RU" dirty="0"/>
              <a:t> могут быть неявно преобразованы в строку. Например, функция </a:t>
            </a:r>
            <a:r>
              <a:rPr lang="ru-RU" dirty="0" err="1"/>
              <a:t>alert</a:t>
            </a:r>
            <a:r>
              <a:rPr lang="ru-RU" dirty="0"/>
              <a:t> принимает практически любое значение, автоматически преобразовывает его в строку, а затем выводит это значение, не сообщая об ошибке. Символы же особенные и не преобразуются автоматически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Это </a:t>
            </a:r>
            <a:r>
              <a:rPr lang="ru-RU" dirty="0"/>
              <a:t>– языковая «защита» от путаницы, ведь строки и символы – принципиально разные типы данных и не должны неконтролируемо преобразовываться друг в друга.</a:t>
            </a:r>
            <a:endParaRPr lang="ru-RU" dirty="0"/>
          </a:p>
          <a:p>
            <a:r>
              <a:rPr lang="ru-RU" dirty="0"/>
              <a:t>Если же мы действительно хотим вывести символ с помощью </a:t>
            </a:r>
            <a:r>
              <a:rPr lang="ru-RU" dirty="0" err="1"/>
              <a:t>alert</a:t>
            </a:r>
            <a:r>
              <a:rPr lang="ru-RU" dirty="0"/>
              <a:t>, то необходимо явно преобразовать его с помощью метода </a:t>
            </a:r>
            <a:r>
              <a:rPr lang="en-US" dirty="0" smtClean="0"/>
              <a:t>.</a:t>
            </a:r>
            <a:r>
              <a:rPr lang="en-US" dirty="0" err="1" smtClean="0"/>
              <a:t>toString</a:t>
            </a:r>
            <a:r>
              <a:rPr lang="en-US" dirty="0" smtClean="0"/>
              <a:t>():</a:t>
            </a:r>
          </a:p>
          <a:p>
            <a:endParaRPr lang="en-US" dirty="0"/>
          </a:p>
          <a:p>
            <a:r>
              <a:rPr lang="ru-RU" dirty="0"/>
              <a:t>Или мы можем обратиться к свойству </a:t>
            </a:r>
            <a:r>
              <a:rPr lang="ru-RU" dirty="0" err="1"/>
              <a:t>symbol.description</a:t>
            </a:r>
            <a:r>
              <a:rPr lang="ru-RU" dirty="0"/>
              <a:t>, чтобы вывести только описание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34" y="967198"/>
            <a:ext cx="381053" cy="362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90" y="2677116"/>
            <a:ext cx="8136177" cy="7357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97" y="4399861"/>
            <a:ext cx="4582948" cy="4039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5594958"/>
            <a:ext cx="3892141" cy="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611" y="195330"/>
            <a:ext cx="10566400" cy="616039"/>
          </a:xfrm>
        </p:spPr>
        <p:txBody>
          <a:bodyPr/>
          <a:lstStyle/>
          <a:p>
            <a:r>
              <a:rPr lang="en-US" sz="3600" dirty="0" smtClean="0"/>
              <a:t>4. “</a:t>
            </a:r>
            <a:r>
              <a:rPr lang="ru-RU" sz="3600" dirty="0" smtClean="0"/>
              <a:t>Скрытые</a:t>
            </a:r>
            <a:r>
              <a:rPr lang="en-US" sz="3600" dirty="0" smtClean="0"/>
              <a:t>”</a:t>
            </a:r>
            <a:r>
              <a:rPr lang="ru-RU" sz="3600" dirty="0" smtClean="0"/>
              <a:t> свойства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785611"/>
            <a:ext cx="10566400" cy="5157989"/>
          </a:xfrm>
        </p:spPr>
        <p:txBody>
          <a:bodyPr/>
          <a:lstStyle/>
          <a:p>
            <a:r>
              <a:rPr lang="ru-RU" dirty="0"/>
              <a:t>Символы позволяют создавать «скрытые» свойства объектов, к которым нельзя нечаянно обратиться и перезаписать их из других частей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Например такой код перезапишет </a:t>
            </a:r>
            <a:r>
              <a:rPr lang="en-US" dirty="0" smtClean="0"/>
              <a:t>                                </a:t>
            </a:r>
            <a:r>
              <a:rPr lang="ru-RU" dirty="0" smtClean="0"/>
              <a:t>А такой – нет</a:t>
            </a:r>
            <a:r>
              <a:rPr lang="en-US" dirty="0" smtClean="0"/>
              <a:t>: </a:t>
            </a:r>
          </a:p>
          <a:p>
            <a:r>
              <a:rPr lang="ru-RU" dirty="0" smtClean="0"/>
              <a:t>свойство </a:t>
            </a:r>
            <a:r>
              <a:rPr lang="en-US" dirty="0" smtClean="0"/>
              <a:t>id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Символы, конечно, не добавляют в </a:t>
            </a:r>
            <a:r>
              <a:rPr lang="ru-RU" dirty="0" err="1"/>
              <a:t>JavaScript</a:t>
            </a:r>
            <a:r>
              <a:rPr lang="ru-RU" dirty="0"/>
              <a:t> возможностей по созданию приватных свойств объектов, но они являются ценным новшеством языка по другим причинам. А именно, они полезны в ситуациях, когда неким библиотекам нужно добавлять свойства в объекты, описанные за их пределами, и при этом не опасаться коллизии имён свойств объектов.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18" y="2236637"/>
            <a:ext cx="3628026" cy="17457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29" y="1861567"/>
            <a:ext cx="3626230" cy="212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0" y="233966"/>
            <a:ext cx="10566400" cy="487251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/>
              <a:t>Symbol </a:t>
            </a:r>
            <a:r>
              <a:rPr lang="ru-RU" sz="3200" dirty="0"/>
              <a:t>в литеральном </a:t>
            </a:r>
            <a:r>
              <a:rPr lang="ru-RU" sz="3200" dirty="0" smtClean="0"/>
              <a:t>объекте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708338"/>
            <a:ext cx="11423560" cy="5872766"/>
          </a:xfrm>
        </p:spPr>
        <p:txBody>
          <a:bodyPr/>
          <a:lstStyle/>
          <a:p>
            <a:r>
              <a:rPr lang="ru-RU" dirty="0"/>
              <a:t>Если мы хотим использовать символ при литеральном объявлении </a:t>
            </a:r>
            <a:r>
              <a:rPr lang="ru-RU" dirty="0" smtClean="0"/>
              <a:t>объекта</a:t>
            </a:r>
            <a:r>
              <a:rPr lang="en-US" dirty="0" smtClean="0"/>
              <a:t> {…}</a:t>
            </a:r>
            <a:r>
              <a:rPr lang="ru-RU" dirty="0" smtClean="0"/>
              <a:t>, </a:t>
            </a:r>
            <a:r>
              <a:rPr lang="ru-RU" dirty="0"/>
              <a:t>его необходимо заключить в квадратные скобки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Это вызвано тем, что нам нужно использовать значение переменной </a:t>
            </a:r>
            <a:r>
              <a:rPr lang="ru-RU" dirty="0" err="1"/>
              <a:t>id</a:t>
            </a:r>
            <a:r>
              <a:rPr lang="ru-RU" dirty="0"/>
              <a:t> в качестве ключа, а не строку «</a:t>
            </a:r>
            <a:r>
              <a:rPr lang="ru-RU" dirty="0" err="1"/>
              <a:t>id</a:t>
            </a:r>
            <a:r>
              <a:rPr lang="ru-RU" dirty="0"/>
              <a:t>».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71" y="1355537"/>
            <a:ext cx="5087168" cy="16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701" y="259724"/>
            <a:ext cx="10566400" cy="616039"/>
          </a:xfrm>
        </p:spPr>
        <p:txBody>
          <a:bodyPr/>
          <a:lstStyle/>
          <a:p>
            <a:r>
              <a:rPr lang="ru-RU" sz="3200" dirty="0" smtClean="0"/>
              <a:t>6. </a:t>
            </a:r>
            <a:r>
              <a:rPr lang="en-US" sz="3200" dirty="0" smtClean="0"/>
              <a:t>Symbol </a:t>
            </a:r>
            <a:r>
              <a:rPr lang="ru-RU" sz="3200" dirty="0"/>
              <a:t>и цикл </a:t>
            </a:r>
            <a:r>
              <a:rPr lang="en-US" sz="3200" dirty="0" smtClean="0"/>
              <a:t>for…in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1972" y="901521"/>
            <a:ext cx="11449318" cy="5653825"/>
          </a:xfrm>
        </p:spPr>
        <p:txBody>
          <a:bodyPr/>
          <a:lstStyle/>
          <a:p>
            <a:r>
              <a:rPr lang="ru-RU" dirty="0"/>
              <a:t>Свойства, чьи ключи – символы, не перебираются </a:t>
            </a:r>
            <a:r>
              <a:rPr lang="ru-RU" dirty="0" smtClean="0"/>
              <a:t>циклом </a:t>
            </a:r>
            <a:r>
              <a:rPr lang="en-US" dirty="0" smtClean="0"/>
              <a:t>for…in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Это – часть общего принципа «сокрытия символьных свойств». Если другая библиотека или скрипт будут работать с нашим объектом, то при переборе они не получат ненароком наше символьное свойство. </a:t>
            </a:r>
            <a:r>
              <a:rPr lang="ru-RU" dirty="0" err="1"/>
              <a:t>Object.keys</a:t>
            </a:r>
            <a:r>
              <a:rPr lang="ru-RU" dirty="0"/>
              <a:t>(</a:t>
            </a:r>
            <a:r>
              <a:rPr lang="ru-RU" dirty="0" err="1"/>
              <a:t>user</a:t>
            </a:r>
            <a:r>
              <a:rPr lang="ru-RU" dirty="0"/>
              <a:t>)</a:t>
            </a:r>
            <a:r>
              <a:rPr lang="ru-RU" dirty="0"/>
              <a:t> также игнорирует символы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А вот </a:t>
            </a:r>
            <a:r>
              <a:rPr lang="en-US" dirty="0" err="1" smtClean="0"/>
              <a:t>Object.asssign</a:t>
            </a:r>
            <a:r>
              <a:rPr lang="en-US" dirty="0" smtClean="0"/>
              <a:t> </a:t>
            </a:r>
            <a:r>
              <a:rPr lang="ru-RU" dirty="0"/>
              <a:t>копирует и строковые, и символьные </a:t>
            </a:r>
            <a:r>
              <a:rPr lang="ru-RU" dirty="0" smtClean="0"/>
              <a:t>свойства</a:t>
            </a:r>
            <a:r>
              <a:rPr lang="en-US" dirty="0" smtClean="0"/>
              <a:t>. </a:t>
            </a:r>
            <a:r>
              <a:rPr lang="ru-RU" dirty="0"/>
              <a:t>Идея заключается в том, что, когда мы клонируем или объединяем объекты, мы обычно хотим скопировать </a:t>
            </a:r>
            <a:r>
              <a:rPr lang="ru-RU" i="1" dirty="0"/>
              <a:t>все</a:t>
            </a:r>
            <a:r>
              <a:rPr lang="ru-RU" dirty="0"/>
              <a:t> </a:t>
            </a:r>
            <a:r>
              <a:rPr lang="ru-RU" dirty="0" smtClean="0"/>
              <a:t>свойства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6" y="1269820"/>
            <a:ext cx="4891877" cy="26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186" y="195330"/>
            <a:ext cx="10566400" cy="525887"/>
          </a:xfrm>
        </p:spPr>
        <p:txBody>
          <a:bodyPr/>
          <a:lstStyle/>
          <a:p>
            <a:r>
              <a:rPr lang="en-US" sz="2800" dirty="0" smtClean="0"/>
              <a:t>7. </a:t>
            </a:r>
            <a:r>
              <a:rPr lang="en-US" sz="2800" dirty="0"/>
              <a:t>Global symbols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3" y="746975"/>
            <a:ext cx="11487955" cy="5743977"/>
          </a:xfrm>
        </p:spPr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ногда </a:t>
            </a:r>
            <a:r>
              <a:rPr lang="ru-RU" dirty="0"/>
              <a:t>мы </a:t>
            </a:r>
            <a:r>
              <a:rPr lang="ru-RU" dirty="0" smtClean="0"/>
              <a:t>хотим</a:t>
            </a:r>
            <a:r>
              <a:rPr lang="ru-RU" dirty="0"/>
              <a:t>, чтобы символы с одинаковыми именами были одной сущностью. Например, разные части нашего приложения хотят получить доступ к </a:t>
            </a:r>
            <a:r>
              <a:rPr lang="ru-RU" dirty="0" smtClean="0"/>
              <a:t>одному символу</a:t>
            </a:r>
            <a:r>
              <a:rPr lang="ru-RU" dirty="0"/>
              <a:t> , подразумевая именно одно и то же свойство</a:t>
            </a:r>
            <a:r>
              <a:rPr lang="ru-RU" dirty="0" smtClean="0"/>
              <a:t>.</a:t>
            </a:r>
          </a:p>
          <a:p>
            <a:r>
              <a:rPr lang="ru-RU" dirty="0"/>
              <a:t>Для этого существует </a:t>
            </a:r>
            <a:r>
              <a:rPr lang="ru-RU" i="1" dirty="0"/>
              <a:t>глобальный реестр символов</a:t>
            </a:r>
            <a:r>
              <a:rPr lang="ru-RU" dirty="0" smtClean="0"/>
              <a:t>.</a:t>
            </a:r>
          </a:p>
          <a:p>
            <a:r>
              <a:rPr lang="ru-RU" dirty="0"/>
              <a:t>Для чтения (или, при отсутствии, создания) символа из реестра используется </a:t>
            </a:r>
            <a:r>
              <a:rPr lang="ru-RU" dirty="0" smtClean="0"/>
              <a:t>вызов</a:t>
            </a:r>
          </a:p>
          <a:p>
            <a:r>
              <a:rPr lang="en-US" dirty="0" err="1" smtClean="0"/>
              <a:t>Symbol.for</a:t>
            </a:r>
            <a:r>
              <a:rPr lang="en-US" dirty="0" smtClean="0"/>
              <a:t>(key)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Если мы ещё раз вызовем </a:t>
            </a:r>
            <a:r>
              <a:rPr lang="ru-RU" dirty="0" err="1"/>
              <a:t>Symbol.for</a:t>
            </a:r>
            <a:r>
              <a:rPr lang="ru-RU" dirty="0"/>
              <a:t>(“</a:t>
            </a:r>
            <a:r>
              <a:rPr lang="ru-RU" dirty="0" err="1"/>
              <a:t>Kanye</a:t>
            </a:r>
            <a:r>
              <a:rPr lang="ru-RU" dirty="0"/>
              <a:t> </a:t>
            </a:r>
            <a:r>
              <a:rPr lang="ru-RU" dirty="0" err="1"/>
              <a:t>West</a:t>
            </a:r>
            <a:r>
              <a:rPr lang="ru-RU" dirty="0"/>
              <a:t>”)</a:t>
            </a:r>
            <a:r>
              <a:rPr lang="ru-RU" dirty="0"/>
              <a:t> он вернёт существующий символ, а не новый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Для глобальных символов, кроме </a:t>
            </a:r>
            <a:r>
              <a:rPr lang="ru-RU" dirty="0" err="1"/>
              <a:t>Symbol.for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</a:t>
            </a:r>
            <a:r>
              <a:rPr lang="ru-RU" dirty="0"/>
              <a:t>, который ищет символ по имени, существует обратный метод: </a:t>
            </a:r>
            <a:r>
              <a:rPr lang="ru-RU" dirty="0" err="1"/>
              <a:t>Symbol.keyFor</a:t>
            </a:r>
            <a:r>
              <a:rPr lang="ru-RU" dirty="0"/>
              <a:t>(</a:t>
            </a:r>
            <a:r>
              <a:rPr lang="ru-RU" dirty="0" err="1"/>
              <a:t>sym</a:t>
            </a:r>
            <a:r>
              <a:rPr lang="ru-RU" dirty="0"/>
              <a:t>)</a:t>
            </a:r>
            <a:r>
              <a:rPr lang="ru-RU" dirty="0"/>
              <a:t>, который, наоборот, принимает глобальный символ и возвращает его имя.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68" y="2643058"/>
            <a:ext cx="5583085" cy="9887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7486"/>
            <a:ext cx="282932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269</TotalTime>
  <Words>465</Words>
  <Application>Microsoft Office PowerPoint</Application>
  <PresentationFormat>Произвольный</PresentationFormat>
  <Paragraphs>103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Бумажная</vt:lpstr>
      <vt:lpstr>Symbol type</vt:lpstr>
      <vt:lpstr>Agenda</vt:lpstr>
      <vt:lpstr>1. Предварительные  сведения</vt:lpstr>
      <vt:lpstr>2.Symbol</vt:lpstr>
      <vt:lpstr>3.Приведение к строке</vt:lpstr>
      <vt:lpstr>4. “Скрытые” свойства</vt:lpstr>
      <vt:lpstr>5. Symbol в литеральном объекте</vt:lpstr>
      <vt:lpstr>6. Symbol и цикл for…in</vt:lpstr>
      <vt:lpstr>7. Global symbols</vt:lpstr>
      <vt:lpstr>8. Зачем нужен Symbol ?</vt:lpstr>
      <vt:lpstr>8. Зачем нужен Symbol ?</vt:lpstr>
      <vt:lpstr>9. Ссылки</vt:lpstr>
    </vt:vector>
  </TitlesOfParts>
  <Company>WPI StaforceTEAM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type</dc:title>
  <dc:creator>Admin</dc:creator>
  <cp:lastModifiedBy>Admin</cp:lastModifiedBy>
  <cp:revision>18</cp:revision>
  <dcterms:created xsi:type="dcterms:W3CDTF">2021-07-27T09:53:39Z</dcterms:created>
  <dcterms:modified xsi:type="dcterms:W3CDTF">2021-07-28T10:31:59Z</dcterms:modified>
</cp:coreProperties>
</file>