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5991E-C358-447F-BEEE-14F4BA01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6C883-0F4A-4863-BF11-C0BF319B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DECF7-3DC7-452B-8C9E-1E053227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C4CB8-48A6-42D3-82BD-2B167E94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5609A-5004-41B2-BD0F-9166A29E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016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CFD3B-7743-4184-81BA-C8F76FC8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5440B-6D79-4041-8041-6699B75A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3EE2C-0D96-4FEB-8E8B-05703EA9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50CE4-963E-4AF1-B4A4-BA27DBCF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B9C5A-0817-4340-BA2B-52796156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075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5778E9-58E1-4E17-B84F-E29B4BC7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381B0-37D6-4458-9AF3-73539C1C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690CB-C7B0-4A11-A7D5-8698382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1E4C6-8D30-42FF-93E9-3E8B710D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3EBF8-CC5E-4142-A313-40DDF219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641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B4486-DCB7-43BE-A1DD-4B25A89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F5EC5-F4D8-440C-8CAF-7CA30100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D5A84-94DD-4A3C-9A83-573680AC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10700-1046-428D-8E2E-1642BF2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1BB42-9754-43DF-A3CB-5BE84E7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653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17962-A412-4BDF-8E66-8644895F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7D33F0-1280-4256-8807-8FD3CFBA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50B82-0CBD-4D15-87C1-3B51E67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02399-E224-402A-BBAE-2C335DF9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35573-61BF-42EF-AA53-754E5908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6322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833B7-8DE5-412C-8A9B-3398D7C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525E9-10E7-4815-8C71-E72CEC44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C2802-056D-435A-B572-47662C95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802FE-31E1-47B1-BD0E-21D838DC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37DDE9-F5AA-4860-9CE2-766CD97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664715-3204-4409-ABC5-5F64F502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006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63A94-5F12-4777-A5FB-FCF0CD11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5C9AB-7212-4916-8339-6610764B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2D4DFC-A6F7-4328-8E6B-0B1CE21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0D6987-96CA-4554-BC5C-A82F95C8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7F7376-1231-426E-BB8B-368CC8D8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03108D-1E57-401E-94A9-5FA963CD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FBEB2C-533E-4BB2-91CD-65411EC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65545-7225-4BBC-A49C-CD2E3BE6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839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7E034-E520-4C4B-BED1-A9A1C4B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B7B18-9DBC-44F1-B7D4-68EA4BFD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1A092-15AF-4754-928A-7D3FD121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BE99BF-0850-49DC-89FE-C77F42D8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892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8121E-3E91-4183-BC76-713DDBDC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8938AB-6F8C-4111-874B-13933C82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81A875-197F-4181-9FDC-937D4899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698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6DE1D-06D6-405C-8CDE-9CBEC5F1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34D8C8-EFC9-473C-85A6-4F7494DA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ED180-E95A-46BE-B19C-984F25A0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618D2-CAFC-46D9-97DD-57979B72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D527AB-5F0B-436C-8E79-7949D67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6A454-0D96-460E-8658-8128D187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885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FC3A9-5BD6-49AE-A3A7-113474D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137704-94C4-400E-B86E-28A8D48A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D45259-3094-4315-97D6-315BFAB5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EE6D8E-203C-46F1-A8E1-8D55B54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A5EA42-D94E-4891-A151-D7BDB36C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3BD14-BBFA-4B22-96AA-3820A9AE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824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76DA-1F76-4FED-81E3-D91F7344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2A2E6-7E02-4E17-AF78-2BA92E32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5BC420-5C90-4143-8978-B9C76F84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33BB-EE5C-49F4-82F8-670FFDC4308F}" type="datetimeFigureOut">
              <a:rPr lang="ru-MD" smtClean="0"/>
              <a:t>18.02.2024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87778-8A2F-41E9-A209-436EF6F9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B8FA4-20FB-413F-84A7-DA79C4BA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7635-2813-422A-8544-1F13CF20556F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2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2E3B148-C160-4D42-95EE-6FE25B94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264F0-B9D1-4E1C-A50E-05F60636DE86}"/>
              </a:ext>
            </a:extLst>
          </p:cNvPr>
          <p:cNvSpPr txBox="1"/>
          <p:nvPr/>
        </p:nvSpPr>
        <p:spPr>
          <a:xfrm>
            <a:off x="1586235" y="2341826"/>
            <a:ext cx="8526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Тема: Разработка консольного приложения для решения квадратного уравнения</a:t>
            </a:r>
            <a:endParaRPr lang="ru-M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CD6C-E25B-40DA-A96D-A51A4C4525E8}"/>
              </a:ext>
            </a:extLst>
          </p:cNvPr>
          <p:cNvSpPr txBox="1"/>
          <p:nvPr/>
        </p:nvSpPr>
        <p:spPr>
          <a:xfrm>
            <a:off x="3369733" y="211666"/>
            <a:ext cx="495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Тираспольский Техникум Информатики и Права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5C15A-620F-4F24-9CB5-D6D66A9EC8AD}"/>
              </a:ext>
            </a:extLst>
          </p:cNvPr>
          <p:cNvSpPr txBox="1"/>
          <p:nvPr/>
        </p:nvSpPr>
        <p:spPr>
          <a:xfrm>
            <a:off x="5092406" y="1818606"/>
            <a:ext cx="200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ru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2BDE6-B14D-41EF-B1E0-53FCACE72701}"/>
              </a:ext>
            </a:extLst>
          </p:cNvPr>
          <p:cNvSpPr txBox="1"/>
          <p:nvPr/>
        </p:nvSpPr>
        <p:spPr>
          <a:xfrm>
            <a:off x="160866" y="5811335"/>
            <a:ext cx="41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Белько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 Иванович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B76D8-0A7E-48A7-9F3D-71B51569D1B2}"/>
              </a:ext>
            </a:extLst>
          </p:cNvPr>
          <p:cNvSpPr txBox="1"/>
          <p:nvPr/>
        </p:nvSpPr>
        <p:spPr>
          <a:xfrm>
            <a:off x="160866" y="6180667"/>
            <a:ext cx="469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Проверял(а): </a:t>
            </a:r>
            <a:r>
              <a:rPr lang="ru-RU" sz="180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endParaRPr lang="ru-M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FD174-3F16-4621-B3DE-042EC412D102}"/>
              </a:ext>
            </a:extLst>
          </p:cNvPr>
          <p:cNvSpPr txBox="1"/>
          <p:nvPr/>
        </p:nvSpPr>
        <p:spPr>
          <a:xfrm>
            <a:off x="5393139" y="503135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  <a:endParaRPr lang="ru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6E2A4-2286-489D-A1B3-FEEF3F59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7" y="0"/>
            <a:ext cx="121955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60208-0110-4810-88F6-358E7B6B9BA2}"/>
              </a:ext>
            </a:extLst>
          </p:cNvPr>
          <p:cNvSpPr txBox="1"/>
          <p:nvPr/>
        </p:nvSpPr>
        <p:spPr>
          <a:xfrm>
            <a:off x="1506261" y="2875002"/>
            <a:ext cx="9175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СПАСИБО ЗА ВНИМАНИЕ!</a:t>
            </a:r>
            <a:endParaRPr lang="ru-MD" sz="6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Наклейка джо джо PNG - AVATAN PLUS">
            <a:extLst>
              <a:ext uri="{FF2B5EF4-FFF2-40B4-BE49-F238E27FC236}">
                <a16:creationId xmlns:a16="http://schemas.microsoft.com/office/drawing/2014/main" id="{B56383FB-98EE-4FD8-B07D-6CD7A762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4" y="362235"/>
            <a:ext cx="2150533" cy="215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Наклейка джо джо PNG - AVATAN PLUS">
            <a:extLst>
              <a:ext uri="{FF2B5EF4-FFF2-40B4-BE49-F238E27FC236}">
                <a16:creationId xmlns:a16="http://schemas.microsoft.com/office/drawing/2014/main" id="{30C4EB6E-5301-4618-9BFA-FF9F061E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153" y="4261481"/>
            <a:ext cx="2318035" cy="23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962CCAF-FE55-45BE-8D7B-D8C3E96E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969D-BE03-46CE-89CA-6914BCD2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695" y="441570"/>
            <a:ext cx="65278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Актуальность выбранной работы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8A0C4-B352-401F-8844-FE6AF869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10" y="1948215"/>
            <a:ext cx="7964260" cy="1696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MD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Теоретическая значимость проектной работы состоит в актуализации знаний по алгебре для решения квадратного уравнения с использованием компьютерной техники.</a:t>
            </a:r>
          </a:p>
          <a:p>
            <a:pPr marL="0" indent="0">
              <a:buNone/>
            </a:pPr>
            <a:endParaRPr lang="ru-MD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4C70-B6F0-4DA1-A931-F6A86FC724E1}"/>
              </a:ext>
            </a:extLst>
          </p:cNvPr>
          <p:cNvSpPr txBox="1"/>
          <p:nvPr/>
        </p:nvSpPr>
        <p:spPr>
          <a:xfrm>
            <a:off x="4068231" y="4430149"/>
            <a:ext cx="7780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r">
              <a:defRPr sz="20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defRPr>
            </a:lvl1pPr>
          </a:lstStyle>
          <a:p>
            <a:r>
              <a:rPr lang="ru-MD" sz="2800" dirty="0"/>
              <a:t>Данный проект направлен на разработку консольного приложения, способного решать квадратные уравнения. Решение квадратных уравнений является широко используемой задачей в математике и физике.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9474BC-4528-4207-BE4E-C275EE65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8" y="4061531"/>
            <a:ext cx="3416856" cy="1921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6" name="Picture 8" descr="Книги – Бесплатные иконки: образование">
            <a:extLst>
              <a:ext uri="{FF2B5EF4-FFF2-40B4-BE49-F238E27FC236}">
                <a16:creationId xmlns:a16="http://schemas.microsoft.com/office/drawing/2014/main" id="{5DD2CD5E-2E9B-485A-89ED-356D0B23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79" y="1556535"/>
            <a:ext cx="2692532" cy="2692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49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Красивый белый фон - 70 фото">
            <a:extLst>
              <a:ext uri="{FF2B5EF4-FFF2-40B4-BE49-F238E27FC236}">
                <a16:creationId xmlns:a16="http://schemas.microsoft.com/office/drawing/2014/main" id="{9A5125ED-907C-4E09-8C1D-8E1AEB52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27EE2-6D3C-408F-836F-A063F4C4F711}"/>
              </a:ext>
            </a:extLst>
          </p:cNvPr>
          <p:cNvSpPr txBox="1"/>
          <p:nvPr/>
        </p:nvSpPr>
        <p:spPr>
          <a:xfrm>
            <a:off x="2035756" y="392348"/>
            <a:ext cx="812048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Цель и задачи проекта, объект и предмет проекта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7431-E2D0-487B-8352-9C44196A4CD8}"/>
              </a:ext>
            </a:extLst>
          </p:cNvPr>
          <p:cNvSpPr txBox="1"/>
          <p:nvPr/>
        </p:nvSpPr>
        <p:spPr>
          <a:xfrm>
            <a:off x="2082797" y="4359591"/>
            <a:ext cx="80264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MD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Цель проектной работы заключается в разработке программного кода на языке 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u-RU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# для решения квадратного уравнения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MD" sz="105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Коварная галочка»: как избежать переплаты за ненужные услуги банков к  онлайн-кредитам / Новости общества Красноярска и Красноярского края /  Newslab.Ru">
            <a:extLst>
              <a:ext uri="{FF2B5EF4-FFF2-40B4-BE49-F238E27FC236}">
                <a16:creationId xmlns:a16="http://schemas.microsoft.com/office/drawing/2014/main" id="{E8088853-49B2-408A-A6AF-3C0AA1B2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15" y="1567709"/>
            <a:ext cx="4008963" cy="270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utoShape 8" descr="Скачать картинки Детский фон, стоковые фото Детский фон в хорошем качестве  | Depositphotos">
            <a:extLst>
              <a:ext uri="{FF2B5EF4-FFF2-40B4-BE49-F238E27FC236}">
                <a16:creationId xmlns:a16="http://schemas.microsoft.com/office/drawing/2014/main" id="{A46CC502-4AAD-4FE3-888E-DBE6AB8368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986867" cy="498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22132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620CEBF-EA43-41F5-ACB1-581BD9D1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7B782-55FA-4324-B752-FD133ED5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31" y="194849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Исторические сведения о квадратных уравнениях</a:t>
            </a: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074" name="Picture 2" descr="Вавилон включен в Список объектов всемирного наследия ЮНЕСКО - Российская  газета">
            <a:extLst>
              <a:ext uri="{FF2B5EF4-FFF2-40B4-BE49-F238E27FC236}">
                <a16:creationId xmlns:a16="http://schemas.microsoft.com/office/drawing/2014/main" id="{9A024C47-7C6C-4ED8-8353-589118C8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31" y="1340416"/>
            <a:ext cx="4076402" cy="2718960"/>
          </a:xfrm>
          <a:prstGeom prst="roundRect">
            <a:avLst>
              <a:gd name="adj" fmla="val 50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81035-163B-4811-9035-BFD65E59E74B}"/>
              </a:ext>
            </a:extLst>
          </p:cNvPr>
          <p:cNvSpPr txBox="1"/>
          <p:nvPr/>
        </p:nvSpPr>
        <p:spPr>
          <a:xfrm>
            <a:off x="7238298" y="1387858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Древний Вавилон</a:t>
            </a:r>
            <a:endParaRPr lang="ru-MD" sz="28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ABC41-AE87-44FA-ABEF-BCDEE816D8AB}"/>
              </a:ext>
            </a:extLst>
          </p:cNvPr>
          <p:cNvSpPr txBox="1"/>
          <p:nvPr/>
        </p:nvSpPr>
        <p:spPr>
          <a:xfrm>
            <a:off x="5595507" y="1878569"/>
            <a:ext cx="619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Решение их в Древнем Вавилоне было связано с задачами, с измерением площади земельных участков, земельные работы; наличие этих познаний также обусловлено развитием математики и астрономии вообще</a:t>
            </a:r>
            <a:endParaRPr lang="ru-MD" dirty="0"/>
          </a:p>
        </p:txBody>
      </p:sp>
      <p:pic>
        <p:nvPicPr>
          <p:cNvPr id="3076" name="Picture 4" descr="Древняя Индия - Пройти онлайн тест | Online Test Pad">
            <a:extLst>
              <a:ext uri="{FF2B5EF4-FFF2-40B4-BE49-F238E27FC236}">
                <a16:creationId xmlns:a16="http://schemas.microsoft.com/office/drawing/2014/main" id="{1F1A84A9-AA76-477B-AC35-60C51ECB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81" y="4074309"/>
            <a:ext cx="4680740" cy="2340370"/>
          </a:xfrm>
          <a:prstGeom prst="roundRect">
            <a:avLst>
              <a:gd name="adj" fmla="val 50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AC31B-262C-4EA5-80B1-AD6CC9077278}"/>
              </a:ext>
            </a:extLst>
          </p:cNvPr>
          <p:cNvSpPr txBox="1"/>
          <p:nvPr/>
        </p:nvSpPr>
        <p:spPr>
          <a:xfrm>
            <a:off x="720939" y="4681324"/>
            <a:ext cx="5488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sz="2400" dirty="0"/>
              <a:t>Один из первых известных выводов формулы корней квадратного уравнения принадлежит индийскому учёному </a:t>
            </a:r>
            <a:r>
              <a:rPr lang="ru-RU" sz="2400" dirty="0" err="1"/>
              <a:t>Брахмагупте</a:t>
            </a:r>
            <a:r>
              <a:rPr lang="ru-RU" sz="2400" dirty="0"/>
              <a:t> (около 598 г.). </a:t>
            </a:r>
            <a:endParaRPr lang="ru-M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DD5F9-4988-4E13-A040-576CCD53127C}"/>
              </a:ext>
            </a:extLst>
          </p:cNvPr>
          <p:cNvSpPr txBox="1"/>
          <p:nvPr/>
        </p:nvSpPr>
        <p:spPr>
          <a:xfrm>
            <a:off x="2187387" y="4158104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Древняя Индия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3223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A6BF49-8F31-493B-A631-92D227AD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1F213-3FB9-4F2D-B12B-2D94A7BDE9BF}"/>
              </a:ext>
            </a:extLst>
          </p:cNvPr>
          <p:cNvSpPr txBox="1"/>
          <p:nvPr/>
        </p:nvSpPr>
        <p:spPr>
          <a:xfrm>
            <a:off x="1998133" y="601133"/>
            <a:ext cx="8195733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Способы решения квадратных уравнений</a:t>
            </a:r>
            <a:endParaRPr lang="ru-MD" dirty="0"/>
          </a:p>
          <a:p>
            <a:endParaRPr lang="ru-MD" dirty="0"/>
          </a:p>
        </p:txBody>
      </p:sp>
      <p:pic>
        <p:nvPicPr>
          <p:cNvPr id="1026" name="Picture 2" descr="Как найти дискриминант? 🤔 Формулы, примеры решений | Калькулятор  дискриминанта онлайн">
            <a:extLst>
              <a:ext uri="{FF2B5EF4-FFF2-40B4-BE49-F238E27FC236}">
                <a16:creationId xmlns:a16="http://schemas.microsoft.com/office/drawing/2014/main" id="{C63B6322-246F-4059-A3DA-AC53CF47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48" y="1083733"/>
            <a:ext cx="6506501" cy="541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3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53392A-1003-422F-B0B0-7D14CA1B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7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AD7B6-34DD-4040-BFB3-20EA5B08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92"/>
            <a:ext cx="105156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Практическая реализация проектной работы</a:t>
            </a:r>
            <a:br>
              <a:rPr lang="ru-MD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ru-MD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0712D-425C-4A87-862E-E42AF45D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207"/>
            <a:ext cx="5444067" cy="493712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пользователя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квадратного уравнения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результата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ошибок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программирования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ввода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Интуитивный интерфейс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Устойчивость к ошибкам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MD" dirty="0"/>
          </a:p>
        </p:txBody>
      </p:sp>
      <p:pic>
        <p:nvPicPr>
          <p:cNvPr id="2052" name="Picture 4" descr="C# | Викии Вики | Fandom">
            <a:extLst>
              <a:ext uri="{FF2B5EF4-FFF2-40B4-BE49-F238E27FC236}">
                <a16:creationId xmlns:a16="http://schemas.microsoft.com/office/drawing/2014/main" id="{911E18EE-A286-416C-8E75-9C44DB88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25147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8C5712-7514-4DAF-B1FA-9EC747B0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DAA98-089A-49D8-BC5F-EA1268154886}"/>
              </a:ext>
            </a:extLst>
          </p:cNvPr>
          <p:cNvSpPr txBox="1"/>
          <p:nvPr/>
        </p:nvSpPr>
        <p:spPr>
          <a:xfrm>
            <a:off x="3640666" y="458800"/>
            <a:ext cx="4910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Тестирование программы</a:t>
            </a:r>
            <a:endParaRPr lang="ru-MD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41330-0205-4576-B1EF-1B4A13DCE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" t="13923" r="19476"/>
          <a:stretch/>
        </p:blipFill>
        <p:spPr>
          <a:xfrm>
            <a:off x="761999" y="2633134"/>
            <a:ext cx="4377267" cy="2394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05B79-E074-4EF1-9D23-F9E39A2441FB}"/>
              </a:ext>
            </a:extLst>
          </p:cNvPr>
          <p:cNvSpPr txBox="1"/>
          <p:nvPr/>
        </p:nvSpPr>
        <p:spPr>
          <a:xfrm>
            <a:off x="1728246" y="1838354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&gt;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6842-E8C7-48C9-AD05-2A5481B33C0F}"/>
              </a:ext>
            </a:extLst>
          </p:cNvPr>
          <p:cNvSpPr txBox="1"/>
          <p:nvPr/>
        </p:nvSpPr>
        <p:spPr>
          <a:xfrm>
            <a:off x="7900447" y="1858607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&lt;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C94E-C62D-4CA8-8E8B-CCD4B3BB87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706" b="62091"/>
          <a:stretch/>
        </p:blipFill>
        <p:spPr bwMode="auto">
          <a:xfrm>
            <a:off x="6892609" y="2633134"/>
            <a:ext cx="4614336" cy="2394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984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8C5712-7514-4DAF-B1FA-9EC747B0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41330-0205-4576-B1EF-1B4A13DCE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1297"/>
          <a:stretch/>
        </p:blipFill>
        <p:spPr>
          <a:xfrm>
            <a:off x="761998" y="1877553"/>
            <a:ext cx="4377267" cy="2394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05B79-E074-4EF1-9D23-F9E39A2441FB}"/>
              </a:ext>
            </a:extLst>
          </p:cNvPr>
          <p:cNvSpPr txBox="1"/>
          <p:nvPr/>
        </p:nvSpPr>
        <p:spPr>
          <a:xfrm>
            <a:off x="1651301" y="1039567"/>
            <a:ext cx="2598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</a:t>
            </a:r>
            <a:r>
              <a:rPr lang="en-US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= 0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A6842-E8C7-48C9-AD05-2A5481B33C0F}"/>
              </a:ext>
            </a:extLst>
          </p:cNvPr>
          <p:cNvSpPr txBox="1"/>
          <p:nvPr/>
        </p:nvSpPr>
        <p:spPr>
          <a:xfrm>
            <a:off x="7052737" y="854902"/>
            <a:ext cx="385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при вводе неверных данных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C94E-C62D-4CA8-8E8B-CCD4B3BB87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2048"/>
          <a:stretch/>
        </p:blipFill>
        <p:spPr bwMode="auto">
          <a:xfrm>
            <a:off x="6622789" y="1877553"/>
            <a:ext cx="4719648" cy="2435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F276F-67DA-4FD5-8D28-3C6779E7EC02}"/>
              </a:ext>
            </a:extLst>
          </p:cNvPr>
          <p:cNvSpPr txBox="1"/>
          <p:nvPr/>
        </p:nvSpPr>
        <p:spPr>
          <a:xfrm>
            <a:off x="2886613" y="4514216"/>
            <a:ext cx="60960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Консольное приложение по расчету квадратных уравнений было успешно протестировано.</a:t>
            </a:r>
            <a:endParaRPr lang="ru-MD" sz="24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5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D8F67E-5D18-4C09-BC78-D9BC1B67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37" y="-1"/>
            <a:ext cx="12227137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0D7B9-4023-4DBB-832C-46DCEF69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3" y="144462"/>
            <a:ext cx="2709333" cy="1325563"/>
          </a:xfrm>
        </p:spPr>
        <p:txBody>
          <a:bodyPr/>
          <a:lstStyle/>
          <a:p>
            <a:r>
              <a:rPr lang="ru-RU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ЗАКЛЮЧЕНИЕ</a:t>
            </a:r>
            <a:endParaRPr lang="ru-MD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538FF-512C-46A0-9A9A-126AE652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71864"/>
            <a:ext cx="10515600" cy="287840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 понятный текстовый интерфейс для ввода коэффициентов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 эффективный алгоритм, основанный на формуле дискриминанта, для нахождения корней квадратного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 механизм красивого вывода корней уравнения на экран.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 механизм обработки ошибок, предотвращающий возможные проблемы при вводе данных или решении уравнения.</a:t>
            </a:r>
          </a:p>
          <a:p>
            <a:r>
              <a:rPr lang="ru-RU" sz="20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Проведено тестирование приложения на различных входных данных для проверки корректности работы.</a:t>
            </a:r>
            <a:endParaRPr lang="ru-MD" sz="2000" dirty="0">
              <a:solidFill>
                <a:srgbClr val="20212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MD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8DBA1-72DB-4E9D-AAB1-CF0EF1B96592}"/>
              </a:ext>
            </a:extLst>
          </p:cNvPr>
          <p:cNvSpPr txBox="1"/>
          <p:nvPr/>
        </p:nvSpPr>
        <p:spPr>
          <a:xfrm>
            <a:off x="392773" y="4554282"/>
            <a:ext cx="114064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20212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итоге, разработанное консольное приложение представляет собой полезный инструмент для решения квадратных уравнений с простым и понятным интерфейсом, что делает его доступным для широкого круга пользователей</a:t>
            </a:r>
            <a:r>
              <a:rPr lang="ru-RU" sz="20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M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3738926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314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выбранной работы</vt:lpstr>
      <vt:lpstr>Презентация PowerPoint</vt:lpstr>
      <vt:lpstr>Исторические сведения о квадратных уравнениях</vt:lpstr>
      <vt:lpstr>Презентация PowerPoint</vt:lpstr>
      <vt:lpstr>Практическая реализация проектной работы 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 0777</dc:creator>
  <cp:lastModifiedBy>Vova 0777</cp:lastModifiedBy>
  <cp:revision>13</cp:revision>
  <dcterms:created xsi:type="dcterms:W3CDTF">2024-02-18T11:55:26Z</dcterms:created>
  <dcterms:modified xsi:type="dcterms:W3CDTF">2024-02-18T16:47:23Z</dcterms:modified>
</cp:coreProperties>
</file>