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4630400" cy="8229600"/>
  <p:notesSz cx="8229600" cy="146304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1CB1A08-190C-4FBA-B62E-6352FBCDF456}">
          <p14:sldIdLst>
            <p14:sldId id="264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3728"/>
    <a:srgbClr val="FF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9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89E17C-7D45-629C-4B3F-6686458E2F8D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C6AFA-884F-1D3F-F650-E745937D3B2E}"/>
              </a:ext>
            </a:extLst>
          </p:cNvPr>
          <p:cNvSpPr txBox="1"/>
          <p:nvPr/>
        </p:nvSpPr>
        <p:spPr>
          <a:xfrm>
            <a:off x="2945242" y="1985452"/>
            <a:ext cx="8739916" cy="90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8000" b="1" dirty="0">
                <a:solidFill>
                  <a:srgbClr val="443728"/>
                </a:solidFill>
                <a:ea typeface="Crimson Pro Bold" pitchFamily="34" charset="-122"/>
              </a:rPr>
              <a:t>КУРСОВАЯ РАБОТА</a:t>
            </a:r>
            <a:endParaRPr lang="en-US" sz="8000" dirty="0"/>
          </a:p>
        </p:txBody>
      </p:sp>
      <p:pic>
        <p:nvPicPr>
          <p:cNvPr id="5" name="Picture 5" descr="ТТИиП">
            <a:extLst>
              <a:ext uri="{FF2B5EF4-FFF2-40B4-BE49-F238E27FC236}">
                <a16:creationId xmlns:a16="http://schemas.microsoft.com/office/drawing/2014/main" id="{505EA2B8-7456-B0CD-2B79-8760AC66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" y="86398"/>
            <a:ext cx="2397162" cy="81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D2B90-8324-B4CA-D302-80CF66C22C17}"/>
              </a:ext>
            </a:extLst>
          </p:cNvPr>
          <p:cNvSpPr txBox="1"/>
          <p:nvPr/>
        </p:nvSpPr>
        <p:spPr>
          <a:xfrm>
            <a:off x="3097642" y="2743002"/>
            <a:ext cx="87399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rgbClr val="443728"/>
                </a:solidFill>
                <a:ea typeface="Crimson Pro Bold" pitchFamily="34" charset="-122"/>
              </a:rPr>
              <a:t>Тема: «Разработка программной системы для ветеринарной клиники»</a:t>
            </a:r>
          </a:p>
          <a:p>
            <a:pPr marL="0" indent="0" algn="ctr">
              <a:buNone/>
            </a:pPr>
            <a:r>
              <a:rPr lang="ru-RU" sz="3200" b="1" dirty="0">
                <a:solidFill>
                  <a:srgbClr val="443728"/>
                </a:solidFill>
                <a:ea typeface="Crimson Pro Bold" pitchFamily="34" charset="-122"/>
              </a:rPr>
              <a:t>по учебной дисциплине «Разработка программных модулей»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0C2AE-F95E-0147-E358-84D5EBA966A3}"/>
              </a:ext>
            </a:extLst>
          </p:cNvPr>
          <p:cNvSpPr txBox="1"/>
          <p:nvPr/>
        </p:nvSpPr>
        <p:spPr>
          <a:xfrm>
            <a:off x="259415" y="6759059"/>
            <a:ext cx="4656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Выполнил: </a:t>
            </a:r>
            <a:r>
              <a:rPr lang="ru-RU" sz="2000" b="1" dirty="0" err="1">
                <a:solidFill>
                  <a:srgbClr val="443728"/>
                </a:solidFill>
                <a:ea typeface="Crimson Pro Bold" pitchFamily="34" charset="-122"/>
              </a:rPr>
              <a:t>Белько</a:t>
            </a: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 Владимир Иванович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обучающийся II курса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231152-0A49-672A-8C58-5EDF384E1F57}"/>
              </a:ext>
            </a:extLst>
          </p:cNvPr>
          <p:cNvSpPr txBox="1"/>
          <p:nvPr/>
        </p:nvSpPr>
        <p:spPr>
          <a:xfrm>
            <a:off x="9714158" y="6759059"/>
            <a:ext cx="4656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Руководитель: </a:t>
            </a:r>
            <a:r>
              <a:rPr lang="ru-RU" sz="2000" b="1" dirty="0" err="1">
                <a:solidFill>
                  <a:srgbClr val="443728"/>
                </a:solidFill>
                <a:ea typeface="Crimson Pro Bold" pitchFamily="34" charset="-122"/>
              </a:rPr>
              <a:t>Подсекина</a:t>
            </a: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 Татьяна Сергеевна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6C37D-845D-3707-743A-5E324DBD3F01}"/>
              </a:ext>
            </a:extLst>
          </p:cNvPr>
          <p:cNvSpPr txBox="1"/>
          <p:nvPr/>
        </p:nvSpPr>
        <p:spPr>
          <a:xfrm>
            <a:off x="1409228" y="211078"/>
            <a:ext cx="11811944" cy="68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800"/>
              </a:lnSpc>
            </a:pPr>
            <a:r>
              <a:rPr lang="en-US" spc="106" dirty="0">
                <a:latin typeface="Times New Roman"/>
              </a:rPr>
              <a:t>МИНИСТЕРСТВО ПРОСВЯЩЕНИЯ ПМР</a:t>
            </a:r>
          </a:p>
          <a:p>
            <a:pPr algn="ctr">
              <a:lnSpc>
                <a:spcPts val="2800"/>
              </a:lnSpc>
            </a:pPr>
            <a:r>
              <a:rPr lang="en-US" spc="106" dirty="0">
                <a:latin typeface="Times New Roman"/>
              </a:rPr>
              <a:t>ГОУ СПО “ТИРАСПОЛЬСКИЙ ТЕХНИКУМ ИНФОРМАТИКИ И ПРАВА”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FDDE1-E987-DFC5-3486-3267150E0FDA}"/>
              </a:ext>
            </a:extLst>
          </p:cNvPr>
          <p:cNvSpPr txBox="1"/>
          <p:nvPr/>
        </p:nvSpPr>
        <p:spPr>
          <a:xfrm>
            <a:off x="6357487" y="7618412"/>
            <a:ext cx="1915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Тирасполь 2025</a:t>
            </a:r>
          </a:p>
        </p:txBody>
      </p:sp>
    </p:spTree>
    <p:extLst>
      <p:ext uri="{BB962C8B-B14F-4D97-AF65-F5344CB8AC3E}">
        <p14:creationId xmlns:p14="http://schemas.microsoft.com/office/powerpoint/2010/main" val="22439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Ветеринарная клиника на севере города в СПб | Купить бизнес за 550 000 ₽">
            <a:extLst>
              <a:ext uri="{FF2B5EF4-FFF2-40B4-BE49-F238E27FC236}">
                <a16:creationId xmlns:a16="http://schemas.microsoft.com/office/drawing/2014/main" id="{4D3F03F1-CD34-8738-60AE-04E2B9592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 r="19309"/>
          <a:stretch>
            <a:fillRect/>
          </a:stretch>
        </p:blipFill>
        <p:spPr bwMode="auto">
          <a:xfrm>
            <a:off x="8380207" y="1184761"/>
            <a:ext cx="625019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1D59F2-AB9D-4EF5-9D9D-A91393C9A789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12D46-E5FC-99C9-51E4-1CA700A8301B}"/>
              </a:ext>
            </a:extLst>
          </p:cNvPr>
          <p:cNvSpPr txBox="1"/>
          <p:nvPr/>
        </p:nvSpPr>
        <p:spPr>
          <a:xfrm>
            <a:off x="1089214" y="1461357"/>
            <a:ext cx="7320578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44289-42BD-C27F-5798-5B0BB3B7D5D6}"/>
              </a:ext>
            </a:extLst>
          </p:cNvPr>
          <p:cNvSpPr txBox="1"/>
          <p:nvPr/>
        </p:nvSpPr>
        <p:spPr>
          <a:xfrm>
            <a:off x="1089214" y="2518767"/>
            <a:ext cx="67746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443728"/>
                </a:solidFill>
              </a:rPr>
              <a:t>В рамках практической реализации была успешно разработана и внедрена информационная система, полностью отвечающая поставленным задачам по автоматизации учета и управления ветеринарной клиникой. Система обеспечивает полный цикл обработки данных, от внесения информации о животных и владельцах до формирования детальных отчетов.</a:t>
            </a:r>
          </a:p>
        </p:txBody>
      </p:sp>
    </p:spTree>
    <p:extLst>
      <p:ext uri="{BB962C8B-B14F-4D97-AF65-F5344CB8AC3E}">
        <p14:creationId xmlns:p14="http://schemas.microsoft.com/office/powerpoint/2010/main" val="274075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3CB6EB-4EE6-6EB7-5DB4-56E0F53FC41B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022E2-DF4D-778C-53DF-558BF45F3AAC}"/>
              </a:ext>
            </a:extLst>
          </p:cNvPr>
          <p:cNvSpPr txBox="1"/>
          <p:nvPr/>
        </p:nvSpPr>
        <p:spPr>
          <a:xfrm>
            <a:off x="1225195" y="3663907"/>
            <a:ext cx="12180010" cy="90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8000" b="1" dirty="0">
                <a:solidFill>
                  <a:srgbClr val="443728"/>
                </a:solidFill>
                <a:ea typeface="Crimson Pro Bold" pitchFamily="34" charset="-122"/>
              </a:rPr>
              <a:t>СПАСИБО ЗА ВНИМАНИЕ!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9545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6851"/>
            <a:ext cx="7556421" cy="1631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ВВЕДЕНИЕ: Актуальность проекта и выбор технологии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33349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Информационные технологии проникают во все сферы, и ветеринария не исключение. В условиях активного роста ветеринарной отрасли, информационные системы становятся ключом к успеху. Автоматизация процессов необходима для повышения качества услуг, эффективности работы и оптимизации ресурсов.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38282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06563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ЦЕЛЬ И ЗАДАЧИ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Цель проекта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Разработать программную систему для ветеринарной клиники с использованием C#.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Основные задачи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Изучить предметную область, определить бизнес-процессы клиники.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Автоматизация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Управлять данными животных, владельцев, ветеринаров и приемами.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Учет и анализ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Вести учет посещений, формировать отчеты и статистику.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648664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Улучшение сервиса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Повысить удовлетворенность клиентов и обеспечить безопасность данных.</a:t>
            </a:r>
            <a:endParaRPr lang="en-US" sz="15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A2FFEE8-5312-D904-34E1-26A620D95B8B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8065" y="716994"/>
            <a:ext cx="7727871" cy="18966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ОБЗОР ПРЕДМЕТНОЙ ОБЛАСТИ (История автоматизации)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935593" y="2917150"/>
            <a:ext cx="22860" cy="4595336"/>
          </a:xfrm>
          <a:prstGeom prst="roundRect">
            <a:avLst>
              <a:gd name="adj" fmla="val 371736"/>
            </a:avLst>
          </a:prstGeom>
          <a:solidFill>
            <a:srgbClr val="D1C8C6"/>
          </a:solidFill>
          <a:ln/>
        </p:spPr>
      </p:sp>
      <p:sp>
        <p:nvSpPr>
          <p:cNvPr id="5" name="Shape 2"/>
          <p:cNvSpPr/>
          <p:nvPr/>
        </p:nvSpPr>
        <p:spPr>
          <a:xfrm>
            <a:off x="1140321" y="3133249"/>
            <a:ext cx="606981" cy="22860"/>
          </a:xfrm>
          <a:prstGeom prst="roundRect">
            <a:avLst>
              <a:gd name="adj" fmla="val 371736"/>
            </a:avLst>
          </a:prstGeom>
          <a:solidFill>
            <a:srgbClr val="D1C8C6"/>
          </a:solidFill>
          <a:ln/>
        </p:spPr>
      </p:sp>
      <p:sp>
        <p:nvSpPr>
          <p:cNvPr id="6" name="Shape 3"/>
          <p:cNvSpPr/>
          <p:nvPr/>
        </p:nvSpPr>
        <p:spPr>
          <a:xfrm>
            <a:off x="708005" y="2917150"/>
            <a:ext cx="455176" cy="45517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783788" y="2955012"/>
            <a:ext cx="303490" cy="379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1947267" y="2986683"/>
            <a:ext cx="252912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Ручной учет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947267" y="3424118"/>
            <a:ext cx="6488668" cy="647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Традиционный подход с бумажными журналами. Приводил к ошибкам, потере данных и значительным временным затратам.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1140321" y="4692015"/>
            <a:ext cx="606981" cy="22860"/>
          </a:xfrm>
          <a:prstGeom prst="roundRect">
            <a:avLst>
              <a:gd name="adj" fmla="val 371736"/>
            </a:avLst>
          </a:prstGeom>
          <a:solidFill>
            <a:srgbClr val="D1C8C6"/>
          </a:solidFill>
          <a:ln/>
        </p:spPr>
      </p:sp>
      <p:sp>
        <p:nvSpPr>
          <p:cNvPr id="11" name="Shape 8"/>
          <p:cNvSpPr/>
          <p:nvPr/>
        </p:nvSpPr>
        <p:spPr>
          <a:xfrm>
            <a:off x="708005" y="4475917"/>
            <a:ext cx="455176" cy="45517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83788" y="4513778"/>
            <a:ext cx="303490" cy="379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1947267" y="4545449"/>
            <a:ext cx="252912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XX век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1947267" y="4982885"/>
            <a:ext cx="6488668" cy="647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Начало автоматизации. Внедрение базовых систем для учета. Заложило основу цифровизации процессов.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1140321" y="6250781"/>
            <a:ext cx="606981" cy="22860"/>
          </a:xfrm>
          <a:prstGeom prst="roundRect">
            <a:avLst>
              <a:gd name="adj" fmla="val 371736"/>
            </a:avLst>
          </a:prstGeom>
          <a:solidFill>
            <a:srgbClr val="D1C8C6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005" y="6034683"/>
            <a:ext cx="455176" cy="45517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83788" y="6072545"/>
            <a:ext cx="303490" cy="379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1947267" y="6104215"/>
            <a:ext cx="252912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Современность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1947267" y="6541651"/>
            <a:ext cx="6488668" cy="9708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Комплексные ИС. Обусловлены ростом данных, потребностью в эффективности и качественном сервисе. Информационные технологии стали ключевым драйвером.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7648"/>
            <a:ext cx="126628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ОРГАНИЗАЦИОННАЯ СТРУКТУРА КЛИНИКИ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7391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Руководство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29570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Определяет стратегию, управляет ресурсами.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874" y="3544610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3500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Врачи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840474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Оказывают медицинские услуги, ставят диагнозы.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169" y="2964180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Ассистенты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396859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Помогают врачам, ухаживают за животными.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117" y="4483775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937790" y="54628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Администраторы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937790" y="5953244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Занимаются записью, документооборотом, клиентской поддержкой.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9169" y="6003369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857256" y="52551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Прочий персонал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5745599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Поддерживает чистоту и порядок в клинике.</a:t>
            </a:r>
            <a:endParaRPr lang="en-US" sz="17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2874" y="5422940"/>
            <a:ext cx="339328" cy="424220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E8E215E-8463-2C9A-B4DF-CE3299648526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1152" y="812006"/>
            <a:ext cx="7861697" cy="11449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ФУНКЦИИ ИНФОРМАЦИОННОЙ СИСТЕМЫ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" y="2263616"/>
            <a:ext cx="457914" cy="4579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82184" y="2340293"/>
            <a:ext cx="1826895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Управление данными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282184" y="3022402"/>
            <a:ext cx="1826895" cy="586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Данные пациентов и владельцев.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036" y="2263616"/>
            <a:ext cx="457914" cy="4579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79069" y="2340293"/>
            <a:ext cx="1826895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Расписание приемов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3979069" y="3022402"/>
            <a:ext cx="1826895" cy="8793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Эффективное управление записями.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921" y="2263616"/>
            <a:ext cx="457914" cy="4579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75953" y="2340293"/>
            <a:ext cx="1826895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Мед. документация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675953" y="3022402"/>
            <a:ext cx="1826895" cy="586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Электронные карты пациентов.</a:t>
            </a:r>
            <a:endParaRPr lang="en-US" sz="1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152" y="4300180"/>
            <a:ext cx="457914" cy="4579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282184" y="4376857"/>
            <a:ext cx="1826895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Отчеты и статистика</a:t>
            </a:r>
            <a:endParaRPr lang="en-US" sz="1800" dirty="0"/>
          </a:p>
        </p:txBody>
      </p:sp>
      <p:sp>
        <p:nvSpPr>
          <p:cNvPr id="15" name="Text 8"/>
          <p:cNvSpPr/>
          <p:nvPr/>
        </p:nvSpPr>
        <p:spPr>
          <a:xfrm>
            <a:off x="1282184" y="5058966"/>
            <a:ext cx="1826895" cy="586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Анализ работы клиники.</a:t>
            </a:r>
            <a:endParaRPr lang="en-US" sz="1400" dirty="0"/>
          </a:p>
        </p:txBody>
      </p:sp>
      <p:sp>
        <p:nvSpPr>
          <p:cNvPr id="16" name="Text 9"/>
          <p:cNvSpPr/>
          <p:nvPr/>
        </p:nvSpPr>
        <p:spPr>
          <a:xfrm>
            <a:off x="641152" y="5919907"/>
            <a:ext cx="3140988" cy="343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Выгоды от внедрения</a:t>
            </a:r>
            <a:endParaRPr lang="en-US" sz="2150" dirty="0"/>
          </a:p>
        </p:txBody>
      </p:sp>
      <p:sp>
        <p:nvSpPr>
          <p:cNvPr id="17" name="Text 10"/>
          <p:cNvSpPr/>
          <p:nvPr/>
        </p:nvSpPr>
        <p:spPr>
          <a:xfrm>
            <a:off x="641152" y="6538079"/>
            <a:ext cx="7861697" cy="8793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Система обеспечивает высокую эффективность работы, улучшает качество обслуживания и значительно снижает количество ошибок. Это ведет к повышению общей производительности клиники.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ухгалтерский аутсорсинг: договор, цены и преимущества для компаний и ИП">
            <a:extLst>
              <a:ext uri="{FF2B5EF4-FFF2-40B4-BE49-F238E27FC236}">
                <a16:creationId xmlns:a16="http://schemas.microsoft.com/office/drawing/2014/main" id="{40569018-82D0-636D-B46D-2C20735FA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8" t="7006" r="15014"/>
          <a:stretch>
            <a:fillRect/>
          </a:stretch>
        </p:blipFill>
        <p:spPr bwMode="auto">
          <a:xfrm>
            <a:off x="8329324" y="700172"/>
            <a:ext cx="6301076" cy="68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793790" y="833199"/>
            <a:ext cx="93210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ПОСТАНОВКА ЗАДАЧИ ПРОЕКТА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1995607"/>
            <a:ext cx="32695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Автоматизация учета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Разработка системы для комплексной автоматизации учета и управления.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CRUD операции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Управление данными животных, владельцев, ветеринаров.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Приемы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Запись на приемы, просмотр истории посещений.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Отчетность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Создание, сохранение и загрузка различных отчетов.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Требования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Система должна быть удобной, надежной и защищенной.</a:t>
            </a:r>
            <a:endParaRPr lang="en-US" sz="17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4D5D94-1AE0-613A-E5C2-B21B35CE6FA9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162" y="834033"/>
            <a:ext cx="7399853" cy="643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ТРЕБОВАНИЯ К ПРОГРАММЕ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1162" y="1786890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74" y="1825466"/>
            <a:ext cx="308967" cy="38623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90650" y="1857613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Функциональные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390650" y="2303026"/>
            <a:ext cx="7032188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Полный цикл обработки данных, создание отчетов, операции сохранения и загрузки.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721162" y="3374469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74" y="3413046"/>
            <a:ext cx="308967" cy="38623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90650" y="3445193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Интерфейс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1390650" y="3890605"/>
            <a:ext cx="7032188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Интуитивность, удобство использования, логичная навигация.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721162" y="4632365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74" y="4670941"/>
            <a:ext cx="308967" cy="38623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390650" y="4703088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Технические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1390650" y="5148501"/>
            <a:ext cx="7032188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Разработка на C#, совместимость с ОС Windows, высокая стабильность работы.</a:t>
            </a:r>
            <a:endParaRPr lang="en-US" sz="1600" dirty="0"/>
          </a:p>
        </p:txBody>
      </p:sp>
      <p:sp>
        <p:nvSpPr>
          <p:cNvPr id="16" name="Shape 10"/>
          <p:cNvSpPr/>
          <p:nvPr/>
        </p:nvSpPr>
        <p:spPr>
          <a:xfrm>
            <a:off x="721162" y="6219944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374" y="6258520"/>
            <a:ext cx="308967" cy="386239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390650" y="6290667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Данные</a:t>
            </a:r>
            <a:endParaRPr lang="en-US" sz="2000" dirty="0"/>
          </a:p>
        </p:txBody>
      </p:sp>
      <p:sp>
        <p:nvSpPr>
          <p:cNvPr id="19" name="Text 12"/>
          <p:cNvSpPr/>
          <p:nvPr/>
        </p:nvSpPr>
        <p:spPr>
          <a:xfrm>
            <a:off x="1390650" y="6736080"/>
            <a:ext cx="7032188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Целостность, сохранность данных, возможность резервного копирования.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9893"/>
            <a:ext cx="75114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ПЕРСПЕКТИВЫ РАЗВИТИЯ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5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Разработка GUI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6792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Использование Windows Forms или WPF для современного пользовательского интерфейса.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275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Интеграция СУБД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3856792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Подключение к SQL Server или SQLite для надежного хранения данных.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275648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Расширение функционала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211122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Добавление детализированных отчетов, уведомлений, складского учета, онлайн-записи.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275648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Мобильные платформы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11122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Разработка версий для iOS и Android для доступа с мобильных устройств.</a:t>
            </a:r>
            <a:endParaRPr lang="en-US" sz="175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F827CC9-9270-09B1-1ACE-04F829A015D5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530</Words>
  <Application>Microsoft Office PowerPoint</Application>
  <PresentationFormat>Произвольный</PresentationFormat>
  <Paragraphs>94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Open Sans</vt:lpstr>
      <vt:lpstr>Times New Roman</vt:lpstr>
      <vt:lpstr>Crimson Pro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Vova 0777</cp:lastModifiedBy>
  <cp:revision>4</cp:revision>
  <dcterms:created xsi:type="dcterms:W3CDTF">2025-06-10T17:26:01Z</dcterms:created>
  <dcterms:modified xsi:type="dcterms:W3CDTF">2025-06-10T18:07:17Z</dcterms:modified>
</cp:coreProperties>
</file>