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5" r:id="rId12"/>
  </p:sldIdLst>
  <p:sldSz cx="14630400" cy="8229600"/>
  <p:notesSz cx="8229600" cy="14630400"/>
  <p:embeddedFontLst>
    <p:embeddedFont>
      <p:font typeface="Open Sans" panose="020B0606030504020204" pitchFamily="34" charset="0"/>
      <p:regular r:id="rId14"/>
      <p:bold r:id="rId15"/>
      <p:italic r:id="rId16"/>
      <p:boldItalic r:id="rId17"/>
    </p:embeddedFont>
  </p:embeddedFontLst>
  <p:defaultTextStyle>
    <a:defPPr>
      <a:defRPr lang="ru-M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1CB1A08-190C-4FBA-B62E-6352FBCDF456}">
          <p14:sldIdLst>
            <p14:sldId id="264"/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6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8DA"/>
    <a:srgbClr val="D0D0D2"/>
    <a:srgbClr val="443728"/>
    <a:srgbClr val="FFF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9" d="100"/>
          <a:sy n="8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6945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989E17C-7D45-629C-4B3F-6686458E2F8D}"/>
              </a:ext>
            </a:extLst>
          </p:cNvPr>
          <p:cNvSpPr/>
          <p:nvPr/>
        </p:nvSpPr>
        <p:spPr>
          <a:xfrm>
            <a:off x="12683266" y="7674292"/>
            <a:ext cx="1947134" cy="555308"/>
          </a:xfrm>
          <a:prstGeom prst="rect">
            <a:avLst/>
          </a:prstGeom>
          <a:solidFill>
            <a:srgbClr val="FFFCFA"/>
          </a:solidFill>
          <a:ln>
            <a:solidFill>
              <a:srgbClr val="FFFC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BC6AFA-884F-1D3F-F650-E745937D3B2E}"/>
              </a:ext>
            </a:extLst>
          </p:cNvPr>
          <p:cNvSpPr txBox="1"/>
          <p:nvPr/>
        </p:nvSpPr>
        <p:spPr>
          <a:xfrm>
            <a:off x="2945242" y="1985452"/>
            <a:ext cx="8739916" cy="901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5550"/>
              </a:lnSpc>
              <a:buNone/>
            </a:pPr>
            <a:r>
              <a:rPr lang="ru-RU" sz="8000" b="1" dirty="0">
                <a:solidFill>
                  <a:srgbClr val="443728"/>
                </a:solidFill>
                <a:ea typeface="Crimson Pro Bold" pitchFamily="34" charset="-122"/>
              </a:rPr>
              <a:t>КУРСОВАЯ РАБОТА</a:t>
            </a:r>
            <a:endParaRPr lang="en-US" sz="8000" dirty="0"/>
          </a:p>
        </p:txBody>
      </p:sp>
      <p:pic>
        <p:nvPicPr>
          <p:cNvPr id="5" name="Picture 5" descr="ТТИиП">
            <a:extLst>
              <a:ext uri="{FF2B5EF4-FFF2-40B4-BE49-F238E27FC236}">
                <a16:creationId xmlns:a16="http://schemas.microsoft.com/office/drawing/2014/main" id="{505EA2B8-7456-B0CD-2B79-8760AC66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2" y="86398"/>
            <a:ext cx="2397162" cy="81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DD2B90-8324-B4CA-D302-80CF66C22C17}"/>
              </a:ext>
            </a:extLst>
          </p:cNvPr>
          <p:cNvSpPr txBox="1"/>
          <p:nvPr/>
        </p:nvSpPr>
        <p:spPr>
          <a:xfrm>
            <a:off x="3097642" y="2743002"/>
            <a:ext cx="873991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ru-RU" sz="3200" b="1" dirty="0">
                <a:solidFill>
                  <a:srgbClr val="443728"/>
                </a:solidFill>
                <a:ea typeface="Crimson Pro Bold" pitchFamily="34" charset="-122"/>
              </a:rPr>
              <a:t>Тема: «Разработка программной системы для ветеринарной клиники»</a:t>
            </a:r>
          </a:p>
          <a:p>
            <a:pPr marL="0" indent="0" algn="ctr">
              <a:buNone/>
            </a:pPr>
            <a:r>
              <a:rPr lang="ru-RU" sz="3200" b="1" dirty="0">
                <a:solidFill>
                  <a:srgbClr val="443728"/>
                </a:solidFill>
                <a:ea typeface="Crimson Pro Bold" pitchFamily="34" charset="-122"/>
              </a:rPr>
              <a:t>по учебной дисциплине «Разработка программных модулей»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70C2AE-F95E-0147-E358-84D5EBA966A3}"/>
              </a:ext>
            </a:extLst>
          </p:cNvPr>
          <p:cNvSpPr txBox="1"/>
          <p:nvPr/>
        </p:nvSpPr>
        <p:spPr>
          <a:xfrm>
            <a:off x="259415" y="6759059"/>
            <a:ext cx="46568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rgbClr val="443728"/>
                </a:solidFill>
                <a:ea typeface="Crimson Pro Bold" pitchFamily="34" charset="-122"/>
              </a:rPr>
              <a:t>Выполнил: </a:t>
            </a:r>
            <a:r>
              <a:rPr lang="ru-RU" sz="2000" b="1" dirty="0" err="1">
                <a:solidFill>
                  <a:srgbClr val="443728"/>
                </a:solidFill>
                <a:ea typeface="Crimson Pro Bold" pitchFamily="34" charset="-122"/>
              </a:rPr>
              <a:t>Белько</a:t>
            </a:r>
            <a:r>
              <a:rPr lang="ru-RU" sz="2000" b="1" dirty="0">
                <a:solidFill>
                  <a:srgbClr val="443728"/>
                </a:solidFill>
                <a:ea typeface="Crimson Pro Bold" pitchFamily="34" charset="-122"/>
              </a:rPr>
              <a:t> Владимир Иванович</a:t>
            </a:r>
          </a:p>
          <a:p>
            <a:pPr marL="0" indent="0">
              <a:buNone/>
            </a:pPr>
            <a:r>
              <a:rPr lang="ru-RU" sz="2000" b="1" dirty="0">
                <a:solidFill>
                  <a:srgbClr val="443728"/>
                </a:solidFill>
                <a:ea typeface="Crimson Pro Bold" pitchFamily="34" charset="-122"/>
              </a:rPr>
              <a:t>обучающийся II курса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231152-0A49-672A-8C58-5EDF384E1F57}"/>
              </a:ext>
            </a:extLst>
          </p:cNvPr>
          <p:cNvSpPr txBox="1"/>
          <p:nvPr/>
        </p:nvSpPr>
        <p:spPr>
          <a:xfrm>
            <a:off x="9714158" y="6759059"/>
            <a:ext cx="46568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ru-RU" sz="2000" b="1" dirty="0">
                <a:solidFill>
                  <a:srgbClr val="443728"/>
                </a:solidFill>
                <a:ea typeface="Crimson Pro Bold" pitchFamily="34" charset="-122"/>
              </a:rPr>
              <a:t>Руководитель: </a:t>
            </a:r>
            <a:r>
              <a:rPr lang="ru-RU" sz="2000" b="1" dirty="0" err="1">
                <a:solidFill>
                  <a:srgbClr val="443728"/>
                </a:solidFill>
                <a:ea typeface="Crimson Pro Bold" pitchFamily="34" charset="-122"/>
              </a:rPr>
              <a:t>Подсекина</a:t>
            </a:r>
            <a:r>
              <a:rPr lang="ru-RU" sz="2000" b="1" dirty="0">
                <a:solidFill>
                  <a:srgbClr val="443728"/>
                </a:solidFill>
                <a:ea typeface="Crimson Pro Bold" pitchFamily="34" charset="-122"/>
              </a:rPr>
              <a:t> Татьяна Сергеевна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16C37D-845D-3707-743A-5E324DBD3F01}"/>
              </a:ext>
            </a:extLst>
          </p:cNvPr>
          <p:cNvSpPr txBox="1"/>
          <p:nvPr/>
        </p:nvSpPr>
        <p:spPr>
          <a:xfrm>
            <a:off x="1409228" y="211078"/>
            <a:ext cx="11811944" cy="688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800"/>
              </a:lnSpc>
            </a:pPr>
            <a:r>
              <a:rPr lang="en-US" spc="106" dirty="0">
                <a:latin typeface="Times New Roman"/>
              </a:rPr>
              <a:t>МИНИСТЕРСТВО ПРОСВЯЩЕНИЯ ПМР</a:t>
            </a:r>
          </a:p>
          <a:p>
            <a:pPr algn="ctr">
              <a:lnSpc>
                <a:spcPts val="2800"/>
              </a:lnSpc>
            </a:pPr>
            <a:r>
              <a:rPr lang="en-US" spc="106" dirty="0">
                <a:latin typeface="Times New Roman"/>
              </a:rPr>
              <a:t>ГОУ СПО “ТИРАСПОЛЬСКИЙ ТЕХНИКУМ ИНФОРМАТИКИ И ПРАВА”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FDDE1-E987-DFC5-3486-3267150E0FDA}"/>
              </a:ext>
            </a:extLst>
          </p:cNvPr>
          <p:cNvSpPr txBox="1"/>
          <p:nvPr/>
        </p:nvSpPr>
        <p:spPr>
          <a:xfrm>
            <a:off x="6357487" y="7618412"/>
            <a:ext cx="19154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ru-RU" sz="2000" b="1" dirty="0">
                <a:solidFill>
                  <a:srgbClr val="443728"/>
                </a:solidFill>
                <a:ea typeface="Crimson Pro Bold" pitchFamily="34" charset="-122"/>
              </a:rPr>
              <a:t>Тирасполь 2025</a:t>
            </a:r>
          </a:p>
        </p:txBody>
      </p:sp>
    </p:spTree>
    <p:extLst>
      <p:ext uri="{BB962C8B-B14F-4D97-AF65-F5344CB8AC3E}">
        <p14:creationId xmlns:p14="http://schemas.microsoft.com/office/powerpoint/2010/main" val="2243962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Ветеринарная клиника на севере города в СПб | Купить бизнес за 550 000 ₽">
            <a:extLst>
              <a:ext uri="{FF2B5EF4-FFF2-40B4-BE49-F238E27FC236}">
                <a16:creationId xmlns:a16="http://schemas.microsoft.com/office/drawing/2014/main" id="{4D3F03F1-CD34-8738-60AE-04E2B95924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6" r="19309"/>
          <a:stretch>
            <a:fillRect/>
          </a:stretch>
        </p:blipFill>
        <p:spPr bwMode="auto">
          <a:xfrm>
            <a:off x="8380207" y="1184761"/>
            <a:ext cx="6250193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B1D59F2-AB9D-4EF5-9D9D-A91393C9A789}"/>
              </a:ext>
            </a:extLst>
          </p:cNvPr>
          <p:cNvSpPr/>
          <p:nvPr/>
        </p:nvSpPr>
        <p:spPr>
          <a:xfrm>
            <a:off x="12683266" y="7674292"/>
            <a:ext cx="1947134" cy="555308"/>
          </a:xfrm>
          <a:prstGeom prst="rect">
            <a:avLst/>
          </a:prstGeom>
          <a:solidFill>
            <a:srgbClr val="FFFCFA"/>
          </a:solidFill>
          <a:ln>
            <a:solidFill>
              <a:srgbClr val="FFFC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A12D46-E5FC-99C9-51E4-1CA700A8301B}"/>
              </a:ext>
            </a:extLst>
          </p:cNvPr>
          <p:cNvSpPr txBox="1"/>
          <p:nvPr/>
        </p:nvSpPr>
        <p:spPr>
          <a:xfrm>
            <a:off x="1089214" y="1461357"/>
            <a:ext cx="7320578" cy="781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445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ЗАКЛЮЧЕНИЕ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C44289-42BD-C27F-5798-5B0BB3B7D5D6}"/>
              </a:ext>
            </a:extLst>
          </p:cNvPr>
          <p:cNvSpPr txBox="1"/>
          <p:nvPr/>
        </p:nvSpPr>
        <p:spPr>
          <a:xfrm>
            <a:off x="1089214" y="2518767"/>
            <a:ext cx="677462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443728"/>
                </a:solidFill>
              </a:rPr>
              <a:t>В рамках практической реализации была успешно разработана и внедрена информационная система, полностью отвечающая поставленным задачам по автоматизации учета и управления ветеринарной клиникой. Система обеспечивает полный цикл обработки данных, от внесения информации о животных и владельцах до формирования детальных отчетов.</a:t>
            </a:r>
          </a:p>
        </p:txBody>
      </p:sp>
    </p:spTree>
    <p:extLst>
      <p:ext uri="{BB962C8B-B14F-4D97-AF65-F5344CB8AC3E}">
        <p14:creationId xmlns:p14="http://schemas.microsoft.com/office/powerpoint/2010/main" val="2740752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63CB6EB-4EE6-6EB7-5DB4-56E0F53FC41B}"/>
              </a:ext>
            </a:extLst>
          </p:cNvPr>
          <p:cNvSpPr/>
          <p:nvPr/>
        </p:nvSpPr>
        <p:spPr>
          <a:xfrm>
            <a:off x="12683266" y="7674292"/>
            <a:ext cx="1947134" cy="555308"/>
          </a:xfrm>
          <a:prstGeom prst="rect">
            <a:avLst/>
          </a:prstGeom>
          <a:solidFill>
            <a:srgbClr val="FFFCFA"/>
          </a:solidFill>
          <a:ln>
            <a:solidFill>
              <a:srgbClr val="FFFC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3022E2-DF4D-778C-53DF-558BF45F3AAC}"/>
              </a:ext>
            </a:extLst>
          </p:cNvPr>
          <p:cNvSpPr txBox="1"/>
          <p:nvPr/>
        </p:nvSpPr>
        <p:spPr>
          <a:xfrm>
            <a:off x="1225195" y="3663907"/>
            <a:ext cx="12180010" cy="901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5550"/>
              </a:lnSpc>
              <a:buNone/>
            </a:pPr>
            <a:r>
              <a:rPr lang="ru-RU" sz="8000" b="1" dirty="0">
                <a:solidFill>
                  <a:srgbClr val="443728"/>
                </a:solidFill>
                <a:ea typeface="Crimson Pro Bold" pitchFamily="34" charset="-122"/>
              </a:rPr>
              <a:t>СПАСИБО ЗА ВНИМАНИЕ!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19545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66851"/>
            <a:ext cx="7556421" cy="16313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ВВЕДЕНИЕ: Актуальность проекта и выбор технологии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933349"/>
            <a:ext cx="7556421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Информационные технологии проникают во все сферы, и ветеринария не исключение. В условиях активного роста ветеринарной отрасли, информационные системы становятся ключом к успеху. Автоматизация процессов необходима для повышения качества услуг, эффективности работы и оптимизации ресурсов.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6382822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9136" y="557213"/>
            <a:ext cx="5065633" cy="633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395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ЦЕЛЬ И ЗАДАЧИ</a:t>
            </a:r>
            <a:endParaRPr lang="en-US" sz="39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36" y="1595557"/>
            <a:ext cx="1013103" cy="12157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26087" y="1798082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Цель проекта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2026087" y="2236113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Разработать программную систему для ветеринарной клиники с использованием C#.</a:t>
            </a:r>
            <a:endParaRPr lang="en-US" sz="15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36" y="2811304"/>
            <a:ext cx="1013103" cy="121574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026087" y="3013829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Основные задачи</a:t>
            </a:r>
            <a:endParaRPr lang="en-US" sz="1950" dirty="0"/>
          </a:p>
        </p:txBody>
      </p:sp>
      <p:sp>
        <p:nvSpPr>
          <p:cNvPr id="8" name="Text 4"/>
          <p:cNvSpPr/>
          <p:nvPr/>
        </p:nvSpPr>
        <p:spPr>
          <a:xfrm>
            <a:off x="2026087" y="3451860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Изучить предметную область, определить бизнес-процессы клиники.</a:t>
            </a:r>
            <a:endParaRPr lang="en-US" sz="15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36" y="4027051"/>
            <a:ext cx="1013103" cy="121574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026087" y="4229576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Автоматизация</a:t>
            </a:r>
            <a:endParaRPr lang="en-US" sz="1950" dirty="0"/>
          </a:p>
        </p:txBody>
      </p:sp>
      <p:sp>
        <p:nvSpPr>
          <p:cNvPr id="11" name="Text 6"/>
          <p:cNvSpPr/>
          <p:nvPr/>
        </p:nvSpPr>
        <p:spPr>
          <a:xfrm>
            <a:off x="2026087" y="4667607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Управлять данными животных, владельцев, ветеринаров и приемами.</a:t>
            </a:r>
            <a:endParaRPr lang="en-US" sz="15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136" y="5242798"/>
            <a:ext cx="1013103" cy="121574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026087" y="5445323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Учет и анализ</a:t>
            </a:r>
            <a:endParaRPr lang="en-US" sz="1950" dirty="0"/>
          </a:p>
        </p:txBody>
      </p:sp>
      <p:sp>
        <p:nvSpPr>
          <p:cNvPr id="14" name="Text 8"/>
          <p:cNvSpPr/>
          <p:nvPr/>
        </p:nvSpPr>
        <p:spPr>
          <a:xfrm>
            <a:off x="2026087" y="5883354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Вести учет посещений, формировать отчеты и статистику.</a:t>
            </a:r>
            <a:endParaRPr lang="en-US" sz="15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136" y="6458545"/>
            <a:ext cx="1013103" cy="1215747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2026087" y="6661071"/>
            <a:ext cx="2648664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Улучшение сервиса</a:t>
            </a:r>
            <a:endParaRPr lang="en-US" sz="1950" dirty="0"/>
          </a:p>
        </p:txBody>
      </p:sp>
      <p:sp>
        <p:nvSpPr>
          <p:cNvPr id="17" name="Text 10"/>
          <p:cNvSpPr/>
          <p:nvPr/>
        </p:nvSpPr>
        <p:spPr>
          <a:xfrm>
            <a:off x="2026087" y="7099102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Повысить удовлетворенность клиентов и обеспечить безопасность данных.</a:t>
            </a:r>
            <a:endParaRPr lang="en-US" sz="155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A2FFEE8-5312-D904-34E1-26A620D95B8B}"/>
              </a:ext>
            </a:extLst>
          </p:cNvPr>
          <p:cNvSpPr/>
          <p:nvPr/>
        </p:nvSpPr>
        <p:spPr>
          <a:xfrm>
            <a:off x="12683266" y="7674292"/>
            <a:ext cx="1947134" cy="555308"/>
          </a:xfrm>
          <a:prstGeom prst="rect">
            <a:avLst/>
          </a:prstGeom>
          <a:solidFill>
            <a:srgbClr val="FFFCFA"/>
          </a:solidFill>
          <a:ln>
            <a:solidFill>
              <a:srgbClr val="FFFC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8065" y="716994"/>
            <a:ext cx="7727871" cy="18966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395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ОБЗОР ПРЕДМЕТНОЙ ОБЛАСТИ (История автоматизации)</a:t>
            </a:r>
            <a:endParaRPr lang="en-US" sz="3950" dirty="0"/>
          </a:p>
        </p:txBody>
      </p:sp>
      <p:sp>
        <p:nvSpPr>
          <p:cNvPr id="4" name="Shape 1"/>
          <p:cNvSpPr/>
          <p:nvPr/>
        </p:nvSpPr>
        <p:spPr>
          <a:xfrm>
            <a:off x="935593" y="2917150"/>
            <a:ext cx="22860" cy="4595336"/>
          </a:xfrm>
          <a:prstGeom prst="roundRect">
            <a:avLst>
              <a:gd name="adj" fmla="val 371736"/>
            </a:avLst>
          </a:prstGeom>
          <a:solidFill>
            <a:srgbClr val="D1C8C6"/>
          </a:solidFill>
          <a:ln/>
        </p:spPr>
      </p:sp>
      <p:sp>
        <p:nvSpPr>
          <p:cNvPr id="5" name="Shape 2"/>
          <p:cNvSpPr/>
          <p:nvPr/>
        </p:nvSpPr>
        <p:spPr>
          <a:xfrm>
            <a:off x="1140321" y="3133249"/>
            <a:ext cx="606981" cy="22860"/>
          </a:xfrm>
          <a:prstGeom prst="roundRect">
            <a:avLst>
              <a:gd name="adj" fmla="val 371736"/>
            </a:avLst>
          </a:prstGeom>
          <a:solidFill>
            <a:srgbClr val="D1C8C6"/>
          </a:solidFill>
          <a:ln/>
        </p:spPr>
      </p:sp>
      <p:sp>
        <p:nvSpPr>
          <p:cNvPr id="6" name="Shape 3"/>
          <p:cNvSpPr/>
          <p:nvPr/>
        </p:nvSpPr>
        <p:spPr>
          <a:xfrm>
            <a:off x="708005" y="2917150"/>
            <a:ext cx="455176" cy="455176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783788" y="2955012"/>
            <a:ext cx="303490" cy="3793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1</a:t>
            </a:r>
            <a:endParaRPr lang="en-US" sz="2350" dirty="0"/>
          </a:p>
        </p:txBody>
      </p:sp>
      <p:sp>
        <p:nvSpPr>
          <p:cNvPr id="8" name="Text 5"/>
          <p:cNvSpPr/>
          <p:nvPr/>
        </p:nvSpPr>
        <p:spPr>
          <a:xfrm>
            <a:off x="1947267" y="2986683"/>
            <a:ext cx="2529126" cy="316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Ручной учет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1947267" y="3424118"/>
            <a:ext cx="6488668" cy="6472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Традиционный подход с бумажными журналами. Приводил к ошибкам, потере данных и значительным временным затратам.</a:t>
            </a:r>
            <a:endParaRPr lang="en-US" sz="1550" dirty="0"/>
          </a:p>
        </p:txBody>
      </p:sp>
      <p:sp>
        <p:nvSpPr>
          <p:cNvPr id="10" name="Shape 7"/>
          <p:cNvSpPr/>
          <p:nvPr/>
        </p:nvSpPr>
        <p:spPr>
          <a:xfrm>
            <a:off x="1140321" y="4692015"/>
            <a:ext cx="606981" cy="22860"/>
          </a:xfrm>
          <a:prstGeom prst="roundRect">
            <a:avLst>
              <a:gd name="adj" fmla="val 371736"/>
            </a:avLst>
          </a:prstGeom>
          <a:solidFill>
            <a:srgbClr val="D1C8C6"/>
          </a:solidFill>
          <a:ln/>
        </p:spPr>
      </p:sp>
      <p:sp>
        <p:nvSpPr>
          <p:cNvPr id="11" name="Shape 8"/>
          <p:cNvSpPr/>
          <p:nvPr/>
        </p:nvSpPr>
        <p:spPr>
          <a:xfrm>
            <a:off x="708005" y="4475917"/>
            <a:ext cx="455176" cy="455176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783788" y="4513778"/>
            <a:ext cx="303490" cy="3793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2</a:t>
            </a:r>
            <a:endParaRPr lang="en-US" sz="2350" dirty="0"/>
          </a:p>
        </p:txBody>
      </p:sp>
      <p:sp>
        <p:nvSpPr>
          <p:cNvPr id="13" name="Text 10"/>
          <p:cNvSpPr/>
          <p:nvPr/>
        </p:nvSpPr>
        <p:spPr>
          <a:xfrm>
            <a:off x="1947267" y="4545449"/>
            <a:ext cx="2529126" cy="316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XX век</a:t>
            </a:r>
            <a:endParaRPr lang="en-US" sz="1950" dirty="0"/>
          </a:p>
        </p:txBody>
      </p:sp>
      <p:sp>
        <p:nvSpPr>
          <p:cNvPr id="14" name="Text 11"/>
          <p:cNvSpPr/>
          <p:nvPr/>
        </p:nvSpPr>
        <p:spPr>
          <a:xfrm>
            <a:off x="1947267" y="4982885"/>
            <a:ext cx="6488668" cy="6472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Начало автоматизации. Внедрение базовых систем для учета. Заложило основу цифровизации процессов.</a:t>
            </a:r>
            <a:endParaRPr lang="en-US" sz="1550" dirty="0"/>
          </a:p>
        </p:txBody>
      </p:sp>
      <p:sp>
        <p:nvSpPr>
          <p:cNvPr id="15" name="Shape 12"/>
          <p:cNvSpPr/>
          <p:nvPr/>
        </p:nvSpPr>
        <p:spPr>
          <a:xfrm>
            <a:off x="1140321" y="6250781"/>
            <a:ext cx="606981" cy="22860"/>
          </a:xfrm>
          <a:prstGeom prst="roundRect">
            <a:avLst>
              <a:gd name="adj" fmla="val 371736"/>
            </a:avLst>
          </a:prstGeom>
          <a:solidFill>
            <a:srgbClr val="D1C8C6"/>
          </a:solidFill>
          <a:ln/>
        </p:spPr>
      </p:sp>
      <p:sp>
        <p:nvSpPr>
          <p:cNvPr id="16" name="Shape 13"/>
          <p:cNvSpPr/>
          <p:nvPr/>
        </p:nvSpPr>
        <p:spPr>
          <a:xfrm>
            <a:off x="708005" y="6034683"/>
            <a:ext cx="455176" cy="455176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783788" y="6072545"/>
            <a:ext cx="303490" cy="3793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3</a:t>
            </a:r>
            <a:endParaRPr lang="en-US" sz="2350" dirty="0"/>
          </a:p>
        </p:txBody>
      </p:sp>
      <p:sp>
        <p:nvSpPr>
          <p:cNvPr id="18" name="Text 15"/>
          <p:cNvSpPr/>
          <p:nvPr/>
        </p:nvSpPr>
        <p:spPr>
          <a:xfrm>
            <a:off x="1947267" y="6104215"/>
            <a:ext cx="2529126" cy="316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Современность</a:t>
            </a:r>
            <a:endParaRPr lang="en-US" sz="1950" dirty="0"/>
          </a:p>
        </p:txBody>
      </p:sp>
      <p:sp>
        <p:nvSpPr>
          <p:cNvPr id="19" name="Text 16"/>
          <p:cNvSpPr/>
          <p:nvPr/>
        </p:nvSpPr>
        <p:spPr>
          <a:xfrm>
            <a:off x="1947267" y="6541651"/>
            <a:ext cx="6488668" cy="9708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Комплексные ИС. Обусловлены ростом данных, потребностью в эффективности и качественном сервисе. Информационные технологии стали ключевым драйвером.</a:t>
            </a:r>
            <a:endParaRPr lang="en-US" sz="155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58B5D64-1F34-9A44-18A8-07F93A696490}"/>
              </a:ext>
            </a:extLst>
          </p:cNvPr>
          <p:cNvSpPr/>
          <p:nvPr/>
        </p:nvSpPr>
        <p:spPr>
          <a:xfrm>
            <a:off x="12661751" y="2986683"/>
            <a:ext cx="118334" cy="347662"/>
          </a:xfrm>
          <a:prstGeom prst="rect">
            <a:avLst/>
          </a:prstGeom>
          <a:solidFill>
            <a:srgbClr val="D8D8D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87648"/>
            <a:ext cx="1266289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ОРГАНИЗАЦИОННАЯ СТРУКТУРА КЛИНИКИ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857256" y="27391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Руководство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229570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Определяет стратегию, управляет ресурсами.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874" y="3544610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235005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Врачи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37790" y="2840474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Оказывают медицинские услуги, ставят диагнозы.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9169" y="2964180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0051256" y="39064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Ассистенты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0051256" y="4396859"/>
            <a:ext cx="378535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Помогают врачам, ухаживают за животными.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3117" y="4483775"/>
            <a:ext cx="339328" cy="42422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9937790" y="54628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Администраторы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9937790" y="5953244"/>
            <a:ext cx="3898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Занимаются записью, документооборотом, клиентской поддержкой.</a:t>
            </a:r>
            <a:endParaRPr lang="en-US" sz="175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39169" y="6003369"/>
            <a:ext cx="339328" cy="424220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1857256" y="52551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Прочий персонал</a:t>
            </a:r>
            <a:endParaRPr lang="en-US" sz="2200" dirty="0"/>
          </a:p>
        </p:txBody>
      </p:sp>
      <p:sp>
        <p:nvSpPr>
          <p:cNvPr id="20" name="Text 10"/>
          <p:cNvSpPr/>
          <p:nvPr/>
        </p:nvSpPr>
        <p:spPr>
          <a:xfrm>
            <a:off x="793790" y="5745599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Поддерживает чистоту и порядок в клинике.</a:t>
            </a:r>
            <a:endParaRPr lang="en-US" sz="1750" dirty="0"/>
          </a:p>
        </p:txBody>
      </p:sp>
      <p:pic>
        <p:nvPicPr>
          <p:cNvPr id="21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22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52874" y="5422940"/>
            <a:ext cx="339328" cy="424220"/>
          </a:xfrm>
          <a:prstGeom prst="rect">
            <a:avLst/>
          </a:prstGeom>
        </p:spPr>
      </p:pic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CE8E215E-8463-2C9A-B4DF-CE3299648526}"/>
              </a:ext>
            </a:extLst>
          </p:cNvPr>
          <p:cNvSpPr/>
          <p:nvPr/>
        </p:nvSpPr>
        <p:spPr>
          <a:xfrm>
            <a:off x="12683266" y="7674292"/>
            <a:ext cx="1947134" cy="555308"/>
          </a:xfrm>
          <a:prstGeom prst="rect">
            <a:avLst/>
          </a:prstGeom>
          <a:solidFill>
            <a:srgbClr val="FFFCFA"/>
          </a:solidFill>
          <a:ln>
            <a:solidFill>
              <a:srgbClr val="FFFC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41152" y="812006"/>
            <a:ext cx="7861697" cy="11449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500"/>
              </a:lnSpc>
              <a:buNone/>
            </a:pPr>
            <a:r>
              <a:rPr lang="en-US" sz="36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ФУНКЦИИ ИНФОРМАЦИОННОЙ СИСТЕМЫ</a:t>
            </a:r>
            <a:endParaRPr lang="en-US" sz="36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52" y="2263616"/>
            <a:ext cx="457914" cy="45791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282184" y="2340293"/>
            <a:ext cx="1826895" cy="5722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Управление данными</a:t>
            </a:r>
            <a:endParaRPr lang="en-US" sz="1800" dirty="0"/>
          </a:p>
        </p:txBody>
      </p:sp>
      <p:sp>
        <p:nvSpPr>
          <p:cNvPr id="6" name="Text 2"/>
          <p:cNvSpPr/>
          <p:nvPr/>
        </p:nvSpPr>
        <p:spPr>
          <a:xfrm>
            <a:off x="1282184" y="3022402"/>
            <a:ext cx="1826895" cy="586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Данные пациентов и владельцев.</a:t>
            </a:r>
            <a:endParaRPr lang="en-US" sz="1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8036" y="2263616"/>
            <a:ext cx="457914" cy="45791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3979069" y="2340293"/>
            <a:ext cx="1826895" cy="5722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Расписание приемов</a:t>
            </a:r>
            <a:endParaRPr lang="en-US" sz="1800" dirty="0"/>
          </a:p>
        </p:txBody>
      </p:sp>
      <p:sp>
        <p:nvSpPr>
          <p:cNvPr id="9" name="Text 4"/>
          <p:cNvSpPr/>
          <p:nvPr/>
        </p:nvSpPr>
        <p:spPr>
          <a:xfrm>
            <a:off x="3979069" y="3022402"/>
            <a:ext cx="1826895" cy="8793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Эффективное управление записями.</a:t>
            </a:r>
            <a:endParaRPr lang="en-US" sz="1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4921" y="2263616"/>
            <a:ext cx="457914" cy="45791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675953" y="2340293"/>
            <a:ext cx="1826895" cy="5722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Мед. документация</a:t>
            </a:r>
            <a:endParaRPr lang="en-US" sz="1800" dirty="0"/>
          </a:p>
        </p:txBody>
      </p:sp>
      <p:sp>
        <p:nvSpPr>
          <p:cNvPr id="12" name="Text 6"/>
          <p:cNvSpPr/>
          <p:nvPr/>
        </p:nvSpPr>
        <p:spPr>
          <a:xfrm>
            <a:off x="6675953" y="3022402"/>
            <a:ext cx="1826895" cy="586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Электронные карты пациентов.</a:t>
            </a:r>
            <a:endParaRPr lang="en-US" sz="14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152" y="4300180"/>
            <a:ext cx="457914" cy="45791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282184" y="4376857"/>
            <a:ext cx="1826895" cy="5722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Отчеты и статистика</a:t>
            </a:r>
            <a:endParaRPr lang="en-US" sz="1800" dirty="0"/>
          </a:p>
        </p:txBody>
      </p:sp>
      <p:sp>
        <p:nvSpPr>
          <p:cNvPr id="15" name="Text 8"/>
          <p:cNvSpPr/>
          <p:nvPr/>
        </p:nvSpPr>
        <p:spPr>
          <a:xfrm>
            <a:off x="1282184" y="5058966"/>
            <a:ext cx="1826895" cy="5862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Анализ работы клиники.</a:t>
            </a:r>
            <a:endParaRPr lang="en-US" sz="1400" dirty="0"/>
          </a:p>
        </p:txBody>
      </p:sp>
      <p:sp>
        <p:nvSpPr>
          <p:cNvPr id="16" name="Text 9"/>
          <p:cNvSpPr/>
          <p:nvPr/>
        </p:nvSpPr>
        <p:spPr>
          <a:xfrm>
            <a:off x="641152" y="5919907"/>
            <a:ext cx="3140988" cy="3434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Выгоды от внедрения</a:t>
            </a:r>
            <a:endParaRPr lang="en-US" sz="2150" dirty="0"/>
          </a:p>
        </p:txBody>
      </p:sp>
      <p:sp>
        <p:nvSpPr>
          <p:cNvPr id="17" name="Text 10"/>
          <p:cNvSpPr/>
          <p:nvPr/>
        </p:nvSpPr>
        <p:spPr>
          <a:xfrm>
            <a:off x="641152" y="6538079"/>
            <a:ext cx="7861697" cy="8793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Система обеспечивает высокую эффективность работы, улучшает качество обслуживания и значительно снижает количество ошибок. Это ведет к повышению общей производительности клиники.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Бухгалтерский аутсорсинг: договор, цены и преимущества для компаний и ИП">
            <a:extLst>
              <a:ext uri="{FF2B5EF4-FFF2-40B4-BE49-F238E27FC236}">
                <a16:creationId xmlns:a16="http://schemas.microsoft.com/office/drawing/2014/main" id="{40569018-82D0-636D-B46D-2C20735FA4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98" t="7006" r="15014"/>
          <a:stretch>
            <a:fillRect/>
          </a:stretch>
        </p:blipFill>
        <p:spPr bwMode="auto">
          <a:xfrm>
            <a:off x="8329324" y="700172"/>
            <a:ext cx="6301076" cy="682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0"/>
          <p:cNvSpPr/>
          <p:nvPr/>
        </p:nvSpPr>
        <p:spPr>
          <a:xfrm>
            <a:off x="793790" y="833199"/>
            <a:ext cx="932104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ПОСТАНОВКА ЗАДАЧИ ПРОЕКТА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1995607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303973" y="1995607"/>
            <a:ext cx="326957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Автоматизация учета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303973" y="2486025"/>
            <a:ext cx="125326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Разработка системы для комплексной автоматизации учета и управления.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1133951" y="3075742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1644134" y="30757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CRUD операции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644134" y="3566160"/>
            <a:ext cx="121924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Управление данными животных, владельцев, ветеринаров.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474232" y="4155877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984415" y="41558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Приемы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984415" y="4646295"/>
            <a:ext cx="118521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Запись на приемы, просмотр истории посещений.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1814513" y="5236012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2324695" y="52360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Отчетность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2324695" y="5726430"/>
            <a:ext cx="115119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Создание, сохранение и загрузка различных отчетов.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1474232" y="6316147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984415" y="63161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Требования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1984415" y="6806565"/>
            <a:ext cx="118521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Система должна быть удобной, надежной и защищенной.</a:t>
            </a:r>
            <a:endParaRPr lang="en-US" sz="175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A4D5D94-1AE0-613A-E5C2-B21B35CE6FA9}"/>
              </a:ext>
            </a:extLst>
          </p:cNvPr>
          <p:cNvSpPr/>
          <p:nvPr/>
        </p:nvSpPr>
        <p:spPr>
          <a:xfrm>
            <a:off x="12683266" y="7674292"/>
            <a:ext cx="1947134" cy="555308"/>
          </a:xfrm>
          <a:prstGeom prst="rect">
            <a:avLst/>
          </a:prstGeom>
          <a:solidFill>
            <a:srgbClr val="FFFCFA"/>
          </a:solidFill>
          <a:ln>
            <a:solidFill>
              <a:srgbClr val="FFFC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1162" y="834033"/>
            <a:ext cx="7399853" cy="6438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ТРЕБОВАНИЯ К ПРОГРАММЕ</a:t>
            </a:r>
            <a:endParaRPr lang="en-US" sz="4050" dirty="0"/>
          </a:p>
        </p:txBody>
      </p:sp>
      <p:sp>
        <p:nvSpPr>
          <p:cNvPr id="4" name="Shape 1"/>
          <p:cNvSpPr/>
          <p:nvPr/>
        </p:nvSpPr>
        <p:spPr>
          <a:xfrm>
            <a:off x="721162" y="1786890"/>
            <a:ext cx="463510" cy="463510"/>
          </a:xfrm>
          <a:prstGeom prst="roundRect">
            <a:avLst>
              <a:gd name="adj" fmla="val 18671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74" y="1825466"/>
            <a:ext cx="308967" cy="38623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390650" y="1857613"/>
            <a:ext cx="2575560" cy="3218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Функциональные</a:t>
            </a:r>
            <a:endParaRPr lang="en-US" sz="2000" dirty="0"/>
          </a:p>
        </p:txBody>
      </p:sp>
      <p:sp>
        <p:nvSpPr>
          <p:cNvPr id="7" name="Text 3"/>
          <p:cNvSpPr/>
          <p:nvPr/>
        </p:nvSpPr>
        <p:spPr>
          <a:xfrm>
            <a:off x="1390650" y="2303026"/>
            <a:ext cx="7032188" cy="6593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Полный цикл обработки данных, создание отчетов, операции сохранения и загрузки.</a:t>
            </a:r>
            <a:endParaRPr lang="en-US" sz="1600" dirty="0"/>
          </a:p>
        </p:txBody>
      </p:sp>
      <p:sp>
        <p:nvSpPr>
          <p:cNvPr id="8" name="Shape 4"/>
          <p:cNvSpPr/>
          <p:nvPr/>
        </p:nvSpPr>
        <p:spPr>
          <a:xfrm>
            <a:off x="721162" y="3374469"/>
            <a:ext cx="463510" cy="463510"/>
          </a:xfrm>
          <a:prstGeom prst="roundRect">
            <a:avLst>
              <a:gd name="adj" fmla="val 18671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374" y="3413046"/>
            <a:ext cx="308967" cy="386239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390650" y="3445193"/>
            <a:ext cx="2575560" cy="3218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Интерфейс</a:t>
            </a:r>
            <a:endParaRPr lang="en-US" sz="2000" dirty="0"/>
          </a:p>
        </p:txBody>
      </p:sp>
      <p:sp>
        <p:nvSpPr>
          <p:cNvPr id="11" name="Text 6"/>
          <p:cNvSpPr/>
          <p:nvPr/>
        </p:nvSpPr>
        <p:spPr>
          <a:xfrm>
            <a:off x="1390650" y="3890605"/>
            <a:ext cx="7032188" cy="3296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Интуитивность, удобство использования, логичная навигация.</a:t>
            </a:r>
            <a:endParaRPr lang="en-US" sz="1600" dirty="0"/>
          </a:p>
        </p:txBody>
      </p:sp>
      <p:sp>
        <p:nvSpPr>
          <p:cNvPr id="12" name="Shape 7"/>
          <p:cNvSpPr/>
          <p:nvPr/>
        </p:nvSpPr>
        <p:spPr>
          <a:xfrm>
            <a:off x="721162" y="4632365"/>
            <a:ext cx="463510" cy="463510"/>
          </a:xfrm>
          <a:prstGeom prst="roundRect">
            <a:avLst>
              <a:gd name="adj" fmla="val 18671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374" y="4670941"/>
            <a:ext cx="308967" cy="386239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390650" y="4703088"/>
            <a:ext cx="2575560" cy="3218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Технические</a:t>
            </a:r>
            <a:endParaRPr lang="en-US" sz="2000" dirty="0"/>
          </a:p>
        </p:txBody>
      </p:sp>
      <p:sp>
        <p:nvSpPr>
          <p:cNvPr id="15" name="Text 9"/>
          <p:cNvSpPr/>
          <p:nvPr/>
        </p:nvSpPr>
        <p:spPr>
          <a:xfrm>
            <a:off x="1390650" y="5148501"/>
            <a:ext cx="7032188" cy="6593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Разработка на C#, совместимость с ОС Windows, высокая стабильность работы.</a:t>
            </a:r>
            <a:endParaRPr lang="en-US" sz="1600" dirty="0"/>
          </a:p>
        </p:txBody>
      </p:sp>
      <p:sp>
        <p:nvSpPr>
          <p:cNvPr id="16" name="Shape 10"/>
          <p:cNvSpPr/>
          <p:nvPr/>
        </p:nvSpPr>
        <p:spPr>
          <a:xfrm>
            <a:off x="721162" y="6219944"/>
            <a:ext cx="463510" cy="463510"/>
          </a:xfrm>
          <a:prstGeom prst="roundRect">
            <a:avLst>
              <a:gd name="adj" fmla="val 18671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374" y="6258520"/>
            <a:ext cx="308967" cy="386239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1390650" y="6290667"/>
            <a:ext cx="2575560" cy="3218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Данные</a:t>
            </a:r>
            <a:endParaRPr lang="en-US" sz="2000" dirty="0"/>
          </a:p>
        </p:txBody>
      </p:sp>
      <p:sp>
        <p:nvSpPr>
          <p:cNvPr id="19" name="Text 12"/>
          <p:cNvSpPr/>
          <p:nvPr/>
        </p:nvSpPr>
        <p:spPr>
          <a:xfrm>
            <a:off x="1390650" y="6736080"/>
            <a:ext cx="7032188" cy="6593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Целостность, сохранность данных, возможность резервного копирования.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99893"/>
            <a:ext cx="751141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ПЕРСПЕКТИВЫ РАЗВИТИЯ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2756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Разработка GUI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856792"/>
            <a:ext cx="2845594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Использование Windows Forms или WPF для современного пользовательского интерфейса.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32756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Интеграция СУБД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3856792"/>
            <a:ext cx="284559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Подключение к SQL Server или SQLite для надежного хранения данных.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3275648"/>
            <a:ext cx="284559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Расширение функционала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4211122"/>
            <a:ext cx="2845594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Добавление детализированных отчетов, уведомлений, складского учета, онлайн-записи.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3275648"/>
            <a:ext cx="284559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ea typeface="Crimson Pro Bold" pitchFamily="34" charset="-122"/>
                <a:cs typeface="Crimson Pro Bold" pitchFamily="34" charset="-120"/>
              </a:rPr>
              <a:t>Мобильные платформы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4211122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ea typeface="Open Sans" pitchFamily="34" charset="-122"/>
                <a:cs typeface="Open Sans" pitchFamily="34" charset="-120"/>
              </a:rPr>
              <a:t>Разработка версий для iOS и Android для доступа с мобильных устройств.</a:t>
            </a:r>
            <a:endParaRPr lang="en-US" sz="175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F827CC9-9270-09B1-1ACE-04F829A015D5}"/>
              </a:ext>
            </a:extLst>
          </p:cNvPr>
          <p:cNvSpPr/>
          <p:nvPr/>
        </p:nvSpPr>
        <p:spPr>
          <a:xfrm>
            <a:off x="12683266" y="7674292"/>
            <a:ext cx="1947134" cy="555308"/>
          </a:xfrm>
          <a:prstGeom prst="rect">
            <a:avLst/>
          </a:prstGeom>
          <a:solidFill>
            <a:srgbClr val="FFFCFA"/>
          </a:solidFill>
          <a:ln>
            <a:solidFill>
              <a:srgbClr val="FFFC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MD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530</Words>
  <Application>Microsoft Office PowerPoint</Application>
  <PresentationFormat>Произвольный</PresentationFormat>
  <Paragraphs>94</Paragraphs>
  <Slides>11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Open Sans</vt:lpstr>
      <vt:lpstr>Times New Roman</vt:lpstr>
      <vt:lpstr>Crimson Pro Bold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Vova 0777</cp:lastModifiedBy>
  <cp:revision>5</cp:revision>
  <dcterms:created xsi:type="dcterms:W3CDTF">2025-06-10T17:26:01Z</dcterms:created>
  <dcterms:modified xsi:type="dcterms:W3CDTF">2025-06-10T18:10:48Z</dcterms:modified>
</cp:coreProperties>
</file>