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3491" r:id="rId4"/>
    <p:sldId id="257" r:id="rId5"/>
    <p:sldId id="258" r:id="rId6"/>
    <p:sldId id="3482" r:id="rId7"/>
    <p:sldId id="3486" r:id="rId8"/>
    <p:sldId id="3483" r:id="rId9"/>
    <p:sldId id="3484" r:id="rId10"/>
    <p:sldId id="3485" r:id="rId11"/>
    <p:sldId id="3487" r:id="rId12"/>
    <p:sldId id="3488" r:id="rId13"/>
    <p:sldId id="3489" r:id="rId14"/>
    <p:sldId id="3490" r:id="rId15"/>
    <p:sldId id="34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A64D0-E4CC-46A2-9C7A-C810AA210A9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3C4EEF0-7D71-4954-B7F8-9FB9A88972CC}">
      <dgm:prSet custT="1"/>
      <dgm:spPr/>
      <dgm:t>
        <a:bodyPr/>
        <a:lstStyle/>
        <a:p>
          <a:pPr>
            <a:defRPr b="1"/>
          </a:pPr>
          <a:r>
            <a:rPr lang="en-US" sz="2000" dirty="0"/>
            <a:t>What If Analysis</a:t>
          </a:r>
        </a:p>
      </dgm:t>
    </dgm:pt>
    <dgm:pt modelId="{6A53DCF9-E228-49EB-866D-5F66214B6F33}" type="parTrans" cxnId="{8B23B881-1AA1-4CAC-A694-7360B4657B09}">
      <dgm:prSet/>
      <dgm:spPr/>
      <dgm:t>
        <a:bodyPr/>
        <a:lstStyle/>
        <a:p>
          <a:endParaRPr lang="en-US"/>
        </a:p>
      </dgm:t>
    </dgm:pt>
    <dgm:pt modelId="{DECAD620-933B-46A9-B02C-1F17B35E546A}" type="sibTrans" cxnId="{8B23B881-1AA1-4CAC-A694-7360B4657B09}">
      <dgm:prSet/>
      <dgm:spPr/>
      <dgm:t>
        <a:bodyPr/>
        <a:lstStyle/>
        <a:p>
          <a:endParaRPr lang="en-US"/>
        </a:p>
      </dgm:t>
    </dgm:pt>
    <dgm:pt modelId="{EEA346C6-6DD5-44B5-A3E6-63A8E2B75BD7}">
      <dgm:prSet custT="1"/>
      <dgm:spPr/>
      <dgm:t>
        <a:bodyPr/>
        <a:lstStyle/>
        <a:p>
          <a:pPr>
            <a:defRPr b="1"/>
          </a:pPr>
          <a:r>
            <a:rPr lang="en-US" sz="2000" dirty="0"/>
            <a:t>Only using online experimentation data </a:t>
          </a:r>
        </a:p>
      </dgm:t>
    </dgm:pt>
    <dgm:pt modelId="{3426561D-5FE1-4264-A898-A00334ACB78B}" type="parTrans" cxnId="{406B604A-0328-4DF3-B835-B5EEACFAE4E0}">
      <dgm:prSet/>
      <dgm:spPr/>
      <dgm:t>
        <a:bodyPr/>
        <a:lstStyle/>
        <a:p>
          <a:endParaRPr lang="en-US"/>
        </a:p>
      </dgm:t>
    </dgm:pt>
    <dgm:pt modelId="{3E2E8D8D-34B1-41B2-AC5E-D3D8957E5417}" type="sibTrans" cxnId="{406B604A-0328-4DF3-B835-B5EEACFAE4E0}">
      <dgm:prSet/>
      <dgm:spPr/>
      <dgm:t>
        <a:bodyPr/>
        <a:lstStyle/>
        <a:p>
          <a:endParaRPr lang="en-US"/>
        </a:p>
      </dgm:t>
    </dgm:pt>
    <dgm:pt modelId="{91D6FAC2-5C39-49F2-A969-856F0B91D4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With a small twist</a:t>
          </a:r>
        </a:p>
      </dgm:t>
    </dgm:pt>
    <dgm:pt modelId="{52B43564-F3C6-4A8B-AD3E-F8D7F6744263}" type="parTrans" cxnId="{810427F8-B2D4-41DF-A518-F889719BFB2A}">
      <dgm:prSet/>
      <dgm:spPr/>
      <dgm:t>
        <a:bodyPr/>
        <a:lstStyle/>
        <a:p>
          <a:endParaRPr lang="en-US"/>
        </a:p>
      </dgm:t>
    </dgm:pt>
    <dgm:pt modelId="{82C61124-8E8F-43B3-BE26-EDE0211EAB74}" type="sibTrans" cxnId="{810427F8-B2D4-41DF-A518-F889719BFB2A}">
      <dgm:prSet/>
      <dgm:spPr/>
      <dgm:t>
        <a:bodyPr/>
        <a:lstStyle/>
        <a:p>
          <a:endParaRPr lang="en-US"/>
        </a:p>
      </dgm:t>
    </dgm:pt>
    <dgm:pt modelId="{1523F9DA-F587-4875-AFE7-73303E3BBE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Deploy explore/exploit models</a:t>
          </a:r>
        </a:p>
      </dgm:t>
    </dgm:pt>
    <dgm:pt modelId="{094634F3-A7D2-4A03-B06E-C040A1D0ECFD}" type="parTrans" cxnId="{908BA4CA-5A2A-4EEC-B288-40B89763F1EC}">
      <dgm:prSet/>
      <dgm:spPr/>
      <dgm:t>
        <a:bodyPr/>
        <a:lstStyle/>
        <a:p>
          <a:endParaRPr lang="en-US"/>
        </a:p>
      </dgm:t>
    </dgm:pt>
    <dgm:pt modelId="{F8020C33-7027-44B8-9E43-7765BD1C73A0}" type="sibTrans" cxnId="{908BA4CA-5A2A-4EEC-B288-40B89763F1EC}">
      <dgm:prSet/>
      <dgm:spPr/>
      <dgm:t>
        <a:bodyPr/>
        <a:lstStyle/>
        <a:p>
          <a:endParaRPr lang="en-US"/>
        </a:p>
      </dgm:t>
    </dgm:pt>
    <dgm:pt modelId="{51EC5B41-367A-459D-A8FA-2C324C01CE14}">
      <dgm:prSet custT="1"/>
      <dgm:spPr/>
      <dgm:t>
        <a:bodyPr/>
        <a:lstStyle/>
        <a:p>
          <a:pPr>
            <a:defRPr b="1"/>
          </a:pPr>
          <a:r>
            <a:rPr lang="en-US" sz="2000" dirty="0"/>
            <a:t>Visualize different policies</a:t>
          </a:r>
        </a:p>
      </dgm:t>
    </dgm:pt>
    <dgm:pt modelId="{0351F1B2-DAA1-4367-877B-6787FBE0F00D}" type="parTrans" cxnId="{0117168F-3340-495B-8617-42F898D61532}">
      <dgm:prSet/>
      <dgm:spPr/>
      <dgm:t>
        <a:bodyPr/>
        <a:lstStyle/>
        <a:p>
          <a:endParaRPr lang="en-US"/>
        </a:p>
      </dgm:t>
    </dgm:pt>
    <dgm:pt modelId="{88837DA0-1114-4850-BC78-0CAD2A710FB2}" type="sibTrans" cxnId="{0117168F-3340-495B-8617-42F898D61532}">
      <dgm:prSet/>
      <dgm:spPr/>
      <dgm:t>
        <a:bodyPr/>
        <a:lstStyle/>
        <a:p>
          <a:endParaRPr lang="en-US"/>
        </a:p>
      </dgm:t>
    </dgm:pt>
    <dgm:pt modelId="{44246C46-DF66-4AEF-835E-F5C2CD2816D1}">
      <dgm:prSet custT="1"/>
      <dgm:spPr/>
      <dgm:t>
        <a:bodyPr/>
        <a:lstStyle/>
        <a:p>
          <a:pPr>
            <a:defRPr b="1"/>
          </a:pPr>
          <a:r>
            <a:rPr lang="en-US" sz="2000" dirty="0"/>
            <a:t>Find a policy that works well </a:t>
          </a:r>
        </a:p>
        <a:p>
          <a:pPr>
            <a:defRPr b="1"/>
          </a:pPr>
          <a:r>
            <a:rPr lang="en-US" sz="2000" dirty="0"/>
            <a:t>with confidence bounds</a:t>
          </a:r>
        </a:p>
      </dgm:t>
    </dgm:pt>
    <dgm:pt modelId="{0A21D60A-6AD8-4671-ACE1-94306797325B}" type="parTrans" cxnId="{7C14B308-F31A-4C34-BE4C-74F3C88F0E32}">
      <dgm:prSet/>
      <dgm:spPr/>
      <dgm:t>
        <a:bodyPr/>
        <a:lstStyle/>
        <a:p>
          <a:endParaRPr lang="en-US"/>
        </a:p>
      </dgm:t>
    </dgm:pt>
    <dgm:pt modelId="{89F0DF05-10FF-48CE-B38F-22E06173838E}" type="sibTrans" cxnId="{7C14B308-F31A-4C34-BE4C-74F3C88F0E32}">
      <dgm:prSet/>
      <dgm:spPr/>
      <dgm:t>
        <a:bodyPr/>
        <a:lstStyle/>
        <a:p>
          <a:endParaRPr lang="en-US"/>
        </a:p>
      </dgm:t>
    </dgm:pt>
    <dgm:pt modelId="{549B4EEE-E2C0-4456-8299-69A0F44C7F67}" type="pres">
      <dgm:prSet presAssocID="{1D6A64D0-E4CC-46A2-9C7A-C810AA210A92}" presName="root" presStyleCnt="0">
        <dgm:presLayoutVars>
          <dgm:dir/>
          <dgm:resizeHandles val="exact"/>
        </dgm:presLayoutVars>
      </dgm:prSet>
      <dgm:spPr/>
    </dgm:pt>
    <dgm:pt modelId="{3C23F8F5-F0BE-4216-953C-1CA2EA003E4F}" type="pres">
      <dgm:prSet presAssocID="{D3C4EEF0-7D71-4954-B7F8-9FB9A88972CC}" presName="compNode" presStyleCnt="0"/>
      <dgm:spPr/>
    </dgm:pt>
    <dgm:pt modelId="{711BC8BD-EC21-444F-8546-5F701D7067ED}" type="pres">
      <dgm:prSet presAssocID="{D3C4EEF0-7D71-4954-B7F8-9FB9A88972CC}" presName="iconRect" presStyleLbl="node1" presStyleIdx="0" presStyleCnt="4" custScaleX="224497" custScaleY="198922" custLinFactNeighborX="36280" custLinFactNeighborY="-599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9A9F3889-E603-470C-9B4B-1F24F729B176}" type="pres">
      <dgm:prSet presAssocID="{D3C4EEF0-7D71-4954-B7F8-9FB9A88972CC}" presName="iconSpace" presStyleCnt="0"/>
      <dgm:spPr/>
    </dgm:pt>
    <dgm:pt modelId="{BCB778C9-5230-42D5-A205-47E85C67DD54}" type="pres">
      <dgm:prSet presAssocID="{D3C4EEF0-7D71-4954-B7F8-9FB9A88972CC}" presName="parTx" presStyleLbl="revTx" presStyleIdx="0" presStyleCnt="8" custLinFactNeighborX="-7433" custLinFactNeighborY="5077">
        <dgm:presLayoutVars>
          <dgm:chMax val="0"/>
          <dgm:chPref val="0"/>
        </dgm:presLayoutVars>
      </dgm:prSet>
      <dgm:spPr/>
    </dgm:pt>
    <dgm:pt modelId="{535B1250-C3FF-4E3A-BD9D-25829F8EC680}" type="pres">
      <dgm:prSet presAssocID="{D3C4EEF0-7D71-4954-B7F8-9FB9A88972CC}" presName="txSpace" presStyleCnt="0"/>
      <dgm:spPr/>
    </dgm:pt>
    <dgm:pt modelId="{3CCDE3AE-0A26-43A4-928F-E8F0054862B5}" type="pres">
      <dgm:prSet presAssocID="{D3C4EEF0-7D71-4954-B7F8-9FB9A88972CC}" presName="desTx" presStyleLbl="revTx" presStyleIdx="1" presStyleCnt="8">
        <dgm:presLayoutVars/>
      </dgm:prSet>
      <dgm:spPr/>
    </dgm:pt>
    <dgm:pt modelId="{EB9779F5-E95B-4C9D-98B8-0DFFA47CD0E0}" type="pres">
      <dgm:prSet presAssocID="{DECAD620-933B-46A9-B02C-1F17B35E546A}" presName="sibTrans" presStyleCnt="0"/>
      <dgm:spPr/>
    </dgm:pt>
    <dgm:pt modelId="{69D64A96-07F8-4D43-93E7-DF475954EC94}" type="pres">
      <dgm:prSet presAssocID="{EEA346C6-6DD5-44B5-A3E6-63A8E2B75BD7}" presName="compNode" presStyleCnt="0"/>
      <dgm:spPr/>
    </dgm:pt>
    <dgm:pt modelId="{CC7A8491-F39F-4565-BF9E-700047D33E94}" type="pres">
      <dgm:prSet presAssocID="{EEA346C6-6DD5-44B5-A3E6-63A8E2B75BD7}" presName="iconRect" presStyleLbl="node1" presStyleIdx="1" presStyleCnt="4" custScaleX="312962" custScaleY="273197" custLinFactNeighborX="37268" custLinFactNeighborY="-884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347765E-010F-4244-81A7-0AA125D5FAFE}" type="pres">
      <dgm:prSet presAssocID="{EEA346C6-6DD5-44B5-A3E6-63A8E2B75BD7}" presName="iconSpace" presStyleCnt="0"/>
      <dgm:spPr/>
    </dgm:pt>
    <dgm:pt modelId="{3D43F5FD-E9FD-421B-97ED-F9BF8441B243}" type="pres">
      <dgm:prSet presAssocID="{EEA346C6-6DD5-44B5-A3E6-63A8E2B75BD7}" presName="parTx" presStyleLbl="revTx" presStyleIdx="2" presStyleCnt="8" custScaleX="157790" custLinFactNeighborX="-9092" custLinFactNeighborY="0">
        <dgm:presLayoutVars>
          <dgm:chMax val="0"/>
          <dgm:chPref val="0"/>
        </dgm:presLayoutVars>
      </dgm:prSet>
      <dgm:spPr/>
    </dgm:pt>
    <dgm:pt modelId="{F1D5B47D-B07D-4F8F-B540-F7F363620F89}" type="pres">
      <dgm:prSet presAssocID="{EEA346C6-6DD5-44B5-A3E6-63A8E2B75BD7}" presName="txSpace" presStyleCnt="0"/>
      <dgm:spPr/>
    </dgm:pt>
    <dgm:pt modelId="{D7848C11-56CF-489A-A27F-012758B08BF6}" type="pres">
      <dgm:prSet presAssocID="{EEA346C6-6DD5-44B5-A3E6-63A8E2B75BD7}" presName="desTx" presStyleLbl="revTx" presStyleIdx="3" presStyleCnt="8" custLinFactY="-69090" custLinFactNeighborX="-35523" custLinFactNeighborY="-100000">
        <dgm:presLayoutVars/>
      </dgm:prSet>
      <dgm:spPr/>
    </dgm:pt>
    <dgm:pt modelId="{23DF696C-E0BD-482E-9F16-B79A4EF816EE}" type="pres">
      <dgm:prSet presAssocID="{3E2E8D8D-34B1-41B2-AC5E-D3D8957E5417}" presName="sibTrans" presStyleCnt="0"/>
      <dgm:spPr/>
    </dgm:pt>
    <dgm:pt modelId="{6EA553D8-F8C4-4EE5-B52F-813E6771BFD1}" type="pres">
      <dgm:prSet presAssocID="{51EC5B41-367A-459D-A8FA-2C324C01CE14}" presName="compNode" presStyleCnt="0"/>
      <dgm:spPr/>
    </dgm:pt>
    <dgm:pt modelId="{DEC789E8-2B88-48AD-8CBD-146072CDF0EB}" type="pres">
      <dgm:prSet presAssocID="{51EC5B41-367A-459D-A8FA-2C324C01CE14}" presName="iconRect" presStyleLbl="node1" presStyleIdx="2" presStyleCnt="4" custScaleX="204652" custScaleY="219445" custLinFactNeighborX="7939" custLinFactNeighborY="-83388"/>
      <dgm:spPr>
        <a:ln>
          <a:noFill/>
        </a:ln>
      </dgm:spPr>
    </dgm:pt>
    <dgm:pt modelId="{F2AD9966-2B1F-4506-AECB-F3DD6FD7C4A5}" type="pres">
      <dgm:prSet presAssocID="{51EC5B41-367A-459D-A8FA-2C324C01CE14}" presName="iconSpace" presStyleCnt="0"/>
      <dgm:spPr/>
    </dgm:pt>
    <dgm:pt modelId="{5F9E1DC5-D8A5-4DAB-B109-B4E3310B8784}" type="pres">
      <dgm:prSet presAssocID="{51EC5B41-367A-459D-A8FA-2C324C01CE14}" presName="parTx" presStyleLbl="revTx" presStyleIdx="4" presStyleCnt="8" custLinFactNeighborX="-18226" custLinFactNeighborY="19299">
        <dgm:presLayoutVars>
          <dgm:chMax val="0"/>
          <dgm:chPref val="0"/>
        </dgm:presLayoutVars>
      </dgm:prSet>
      <dgm:spPr/>
    </dgm:pt>
    <dgm:pt modelId="{35FB2762-A24C-4FFE-B72D-047618A8B290}" type="pres">
      <dgm:prSet presAssocID="{51EC5B41-367A-459D-A8FA-2C324C01CE14}" presName="txSpace" presStyleCnt="0"/>
      <dgm:spPr/>
    </dgm:pt>
    <dgm:pt modelId="{1E5FDAF6-185A-43AA-B62B-6C1AFAB026D7}" type="pres">
      <dgm:prSet presAssocID="{51EC5B41-367A-459D-A8FA-2C324C01CE14}" presName="desTx" presStyleLbl="revTx" presStyleIdx="5" presStyleCnt="8">
        <dgm:presLayoutVars/>
      </dgm:prSet>
      <dgm:spPr/>
    </dgm:pt>
    <dgm:pt modelId="{A1418C05-F14D-4F0C-BEA1-5D07A4FB2751}" type="pres">
      <dgm:prSet presAssocID="{88837DA0-1114-4850-BC78-0CAD2A710FB2}" presName="sibTrans" presStyleCnt="0"/>
      <dgm:spPr/>
    </dgm:pt>
    <dgm:pt modelId="{EFE9937D-8F2F-463C-833E-655D552C0765}" type="pres">
      <dgm:prSet presAssocID="{44246C46-DF66-4AEF-835E-F5C2CD2816D1}" presName="compNode" presStyleCnt="0"/>
      <dgm:spPr/>
    </dgm:pt>
    <dgm:pt modelId="{31F56D54-6CF3-4D0F-926B-FF9429B307A5}" type="pres">
      <dgm:prSet presAssocID="{44246C46-DF66-4AEF-835E-F5C2CD2816D1}" presName="iconRect" presStyleLbl="node1" presStyleIdx="3" presStyleCnt="4" custScaleX="332741" custScaleY="343819" custLinFactNeighborX="-17293" custLinFactNeighborY="-945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F87BFB4-41B9-413C-B444-B79E3EEA31CB}" type="pres">
      <dgm:prSet presAssocID="{44246C46-DF66-4AEF-835E-F5C2CD2816D1}" presName="iconSpace" presStyleCnt="0"/>
      <dgm:spPr/>
    </dgm:pt>
    <dgm:pt modelId="{5DC96DA9-15B6-47CC-B857-C600F083405E}" type="pres">
      <dgm:prSet presAssocID="{44246C46-DF66-4AEF-835E-F5C2CD2816D1}" presName="parTx" presStyleLbl="revTx" presStyleIdx="6" presStyleCnt="8" custScaleX="150931" custScaleY="119741" custLinFactNeighborX="-16870" custLinFactNeighborY="34974">
        <dgm:presLayoutVars>
          <dgm:chMax val="0"/>
          <dgm:chPref val="0"/>
        </dgm:presLayoutVars>
      </dgm:prSet>
      <dgm:spPr/>
    </dgm:pt>
    <dgm:pt modelId="{CAEB2D4F-E7AC-42AC-A336-3D96A4A96161}" type="pres">
      <dgm:prSet presAssocID="{44246C46-DF66-4AEF-835E-F5C2CD2816D1}" presName="txSpace" presStyleCnt="0"/>
      <dgm:spPr/>
    </dgm:pt>
    <dgm:pt modelId="{844BC5FD-9A44-489C-9550-F7A49E939500}" type="pres">
      <dgm:prSet presAssocID="{44246C46-DF66-4AEF-835E-F5C2CD2816D1}" presName="desTx" presStyleLbl="revTx" presStyleIdx="7" presStyleCnt="8">
        <dgm:presLayoutVars/>
      </dgm:prSet>
      <dgm:spPr/>
    </dgm:pt>
  </dgm:ptLst>
  <dgm:cxnLst>
    <dgm:cxn modelId="{7C14B308-F31A-4C34-BE4C-74F3C88F0E32}" srcId="{1D6A64D0-E4CC-46A2-9C7A-C810AA210A92}" destId="{44246C46-DF66-4AEF-835E-F5C2CD2816D1}" srcOrd="3" destOrd="0" parTransId="{0A21D60A-6AD8-4671-ACE1-94306797325B}" sibTransId="{89F0DF05-10FF-48CE-B38F-22E06173838E}"/>
    <dgm:cxn modelId="{98E25A19-4970-4786-B303-0D1F46D74814}" type="presOf" srcId="{1523F9DA-F587-4875-AFE7-73303E3BBE89}" destId="{D7848C11-56CF-489A-A27F-012758B08BF6}" srcOrd="0" destOrd="1" presId="urn:microsoft.com/office/officeart/2018/2/layout/IconLabelDescriptionList"/>
    <dgm:cxn modelId="{033BA929-7825-4B11-8D26-81669D1A5751}" type="presOf" srcId="{44246C46-DF66-4AEF-835E-F5C2CD2816D1}" destId="{5DC96DA9-15B6-47CC-B857-C600F083405E}" srcOrd="0" destOrd="0" presId="urn:microsoft.com/office/officeart/2018/2/layout/IconLabelDescriptionList"/>
    <dgm:cxn modelId="{F725072C-9D26-4C46-AA11-DF4F68B54B47}" type="presOf" srcId="{91D6FAC2-5C39-49F2-A969-856F0B91D4B7}" destId="{D7848C11-56CF-489A-A27F-012758B08BF6}" srcOrd="0" destOrd="0" presId="urn:microsoft.com/office/officeart/2018/2/layout/IconLabelDescriptionList"/>
    <dgm:cxn modelId="{406B604A-0328-4DF3-B835-B5EEACFAE4E0}" srcId="{1D6A64D0-E4CC-46A2-9C7A-C810AA210A92}" destId="{EEA346C6-6DD5-44B5-A3E6-63A8E2B75BD7}" srcOrd="1" destOrd="0" parTransId="{3426561D-5FE1-4264-A898-A00334ACB78B}" sibTransId="{3E2E8D8D-34B1-41B2-AC5E-D3D8957E5417}"/>
    <dgm:cxn modelId="{44D6AB5A-CB2A-4F79-BBD0-725BC44D9D85}" type="presOf" srcId="{51EC5B41-367A-459D-A8FA-2C324C01CE14}" destId="{5F9E1DC5-D8A5-4DAB-B109-B4E3310B8784}" srcOrd="0" destOrd="0" presId="urn:microsoft.com/office/officeart/2018/2/layout/IconLabelDescriptionList"/>
    <dgm:cxn modelId="{8B23B881-1AA1-4CAC-A694-7360B4657B09}" srcId="{1D6A64D0-E4CC-46A2-9C7A-C810AA210A92}" destId="{D3C4EEF0-7D71-4954-B7F8-9FB9A88972CC}" srcOrd="0" destOrd="0" parTransId="{6A53DCF9-E228-49EB-866D-5F66214B6F33}" sibTransId="{DECAD620-933B-46A9-B02C-1F17B35E546A}"/>
    <dgm:cxn modelId="{0117168F-3340-495B-8617-42F898D61532}" srcId="{1D6A64D0-E4CC-46A2-9C7A-C810AA210A92}" destId="{51EC5B41-367A-459D-A8FA-2C324C01CE14}" srcOrd="2" destOrd="0" parTransId="{0351F1B2-DAA1-4367-877B-6787FBE0F00D}" sibTransId="{88837DA0-1114-4850-BC78-0CAD2A710FB2}"/>
    <dgm:cxn modelId="{908BA4CA-5A2A-4EEC-B288-40B89763F1EC}" srcId="{EEA346C6-6DD5-44B5-A3E6-63A8E2B75BD7}" destId="{1523F9DA-F587-4875-AFE7-73303E3BBE89}" srcOrd="1" destOrd="0" parTransId="{094634F3-A7D2-4A03-B06E-C040A1D0ECFD}" sibTransId="{F8020C33-7027-44B8-9E43-7765BD1C73A0}"/>
    <dgm:cxn modelId="{23CCB2DF-D104-4821-8826-6F5289D64A84}" type="presOf" srcId="{D3C4EEF0-7D71-4954-B7F8-9FB9A88972CC}" destId="{BCB778C9-5230-42D5-A205-47E85C67DD54}" srcOrd="0" destOrd="0" presId="urn:microsoft.com/office/officeart/2018/2/layout/IconLabelDescriptionList"/>
    <dgm:cxn modelId="{7AE0A3E7-978F-4F9F-A273-AC06EE161843}" type="presOf" srcId="{1D6A64D0-E4CC-46A2-9C7A-C810AA210A92}" destId="{549B4EEE-E2C0-4456-8299-69A0F44C7F67}" srcOrd="0" destOrd="0" presId="urn:microsoft.com/office/officeart/2018/2/layout/IconLabelDescriptionList"/>
    <dgm:cxn modelId="{810427F8-B2D4-41DF-A518-F889719BFB2A}" srcId="{EEA346C6-6DD5-44B5-A3E6-63A8E2B75BD7}" destId="{91D6FAC2-5C39-49F2-A969-856F0B91D4B7}" srcOrd="0" destOrd="0" parTransId="{52B43564-F3C6-4A8B-AD3E-F8D7F6744263}" sibTransId="{82C61124-8E8F-43B3-BE26-EDE0211EAB74}"/>
    <dgm:cxn modelId="{4E1E47FA-2244-458B-8EF9-B21E3AEF2BE2}" type="presOf" srcId="{EEA346C6-6DD5-44B5-A3E6-63A8E2B75BD7}" destId="{3D43F5FD-E9FD-421B-97ED-F9BF8441B243}" srcOrd="0" destOrd="0" presId="urn:microsoft.com/office/officeart/2018/2/layout/IconLabelDescriptionList"/>
    <dgm:cxn modelId="{9BAAE5B6-53D6-4B65-A41D-F29965469994}" type="presParOf" srcId="{549B4EEE-E2C0-4456-8299-69A0F44C7F67}" destId="{3C23F8F5-F0BE-4216-953C-1CA2EA003E4F}" srcOrd="0" destOrd="0" presId="urn:microsoft.com/office/officeart/2018/2/layout/IconLabelDescriptionList"/>
    <dgm:cxn modelId="{CA08E95C-FE63-4816-B55A-57ACE7796567}" type="presParOf" srcId="{3C23F8F5-F0BE-4216-953C-1CA2EA003E4F}" destId="{711BC8BD-EC21-444F-8546-5F701D7067ED}" srcOrd="0" destOrd="0" presId="urn:microsoft.com/office/officeart/2018/2/layout/IconLabelDescriptionList"/>
    <dgm:cxn modelId="{243F5797-0D9E-490C-940D-A4A471423C8F}" type="presParOf" srcId="{3C23F8F5-F0BE-4216-953C-1CA2EA003E4F}" destId="{9A9F3889-E603-470C-9B4B-1F24F729B176}" srcOrd="1" destOrd="0" presId="urn:microsoft.com/office/officeart/2018/2/layout/IconLabelDescriptionList"/>
    <dgm:cxn modelId="{53CAC21D-852A-43B0-87EF-CE0B48B7CBD5}" type="presParOf" srcId="{3C23F8F5-F0BE-4216-953C-1CA2EA003E4F}" destId="{BCB778C9-5230-42D5-A205-47E85C67DD54}" srcOrd="2" destOrd="0" presId="urn:microsoft.com/office/officeart/2018/2/layout/IconLabelDescriptionList"/>
    <dgm:cxn modelId="{F85B1A7A-8F14-4E30-B540-B2F2207CEA06}" type="presParOf" srcId="{3C23F8F5-F0BE-4216-953C-1CA2EA003E4F}" destId="{535B1250-C3FF-4E3A-BD9D-25829F8EC680}" srcOrd="3" destOrd="0" presId="urn:microsoft.com/office/officeart/2018/2/layout/IconLabelDescriptionList"/>
    <dgm:cxn modelId="{E50954E1-30EC-49C9-BA93-0213D414A36E}" type="presParOf" srcId="{3C23F8F5-F0BE-4216-953C-1CA2EA003E4F}" destId="{3CCDE3AE-0A26-43A4-928F-E8F0054862B5}" srcOrd="4" destOrd="0" presId="urn:microsoft.com/office/officeart/2018/2/layout/IconLabelDescriptionList"/>
    <dgm:cxn modelId="{78E73093-0929-443A-9263-514687DC831C}" type="presParOf" srcId="{549B4EEE-E2C0-4456-8299-69A0F44C7F67}" destId="{EB9779F5-E95B-4C9D-98B8-0DFFA47CD0E0}" srcOrd="1" destOrd="0" presId="urn:microsoft.com/office/officeart/2018/2/layout/IconLabelDescriptionList"/>
    <dgm:cxn modelId="{08DB47AD-A69C-45CD-B8E5-EEFED08EB1D4}" type="presParOf" srcId="{549B4EEE-E2C0-4456-8299-69A0F44C7F67}" destId="{69D64A96-07F8-4D43-93E7-DF475954EC94}" srcOrd="2" destOrd="0" presId="urn:microsoft.com/office/officeart/2018/2/layout/IconLabelDescriptionList"/>
    <dgm:cxn modelId="{F4E82CAC-BDC2-4AA0-97DE-0F22243C1BFC}" type="presParOf" srcId="{69D64A96-07F8-4D43-93E7-DF475954EC94}" destId="{CC7A8491-F39F-4565-BF9E-700047D33E94}" srcOrd="0" destOrd="0" presId="urn:microsoft.com/office/officeart/2018/2/layout/IconLabelDescriptionList"/>
    <dgm:cxn modelId="{668D1AD4-A25C-412C-A007-AC1E61E5A1BC}" type="presParOf" srcId="{69D64A96-07F8-4D43-93E7-DF475954EC94}" destId="{E347765E-010F-4244-81A7-0AA125D5FAFE}" srcOrd="1" destOrd="0" presId="urn:microsoft.com/office/officeart/2018/2/layout/IconLabelDescriptionList"/>
    <dgm:cxn modelId="{A0979B4D-0E94-40B7-A48C-C81D000C5A55}" type="presParOf" srcId="{69D64A96-07F8-4D43-93E7-DF475954EC94}" destId="{3D43F5FD-E9FD-421B-97ED-F9BF8441B243}" srcOrd="2" destOrd="0" presId="urn:microsoft.com/office/officeart/2018/2/layout/IconLabelDescriptionList"/>
    <dgm:cxn modelId="{5F3CB0C9-18DB-4FED-91E0-F5D9D585826F}" type="presParOf" srcId="{69D64A96-07F8-4D43-93E7-DF475954EC94}" destId="{F1D5B47D-B07D-4F8F-B540-F7F363620F89}" srcOrd="3" destOrd="0" presId="urn:microsoft.com/office/officeart/2018/2/layout/IconLabelDescriptionList"/>
    <dgm:cxn modelId="{061BEC60-8C13-4CEE-AD35-BF18CB17BE8A}" type="presParOf" srcId="{69D64A96-07F8-4D43-93E7-DF475954EC94}" destId="{D7848C11-56CF-489A-A27F-012758B08BF6}" srcOrd="4" destOrd="0" presId="urn:microsoft.com/office/officeart/2018/2/layout/IconLabelDescriptionList"/>
    <dgm:cxn modelId="{4CFC923B-C8C6-43FF-BDF6-2C51842EC43A}" type="presParOf" srcId="{549B4EEE-E2C0-4456-8299-69A0F44C7F67}" destId="{23DF696C-E0BD-482E-9F16-B79A4EF816EE}" srcOrd="3" destOrd="0" presId="urn:microsoft.com/office/officeart/2018/2/layout/IconLabelDescriptionList"/>
    <dgm:cxn modelId="{29EAAA9D-554C-4C44-82CB-23DBD090F3C2}" type="presParOf" srcId="{549B4EEE-E2C0-4456-8299-69A0F44C7F67}" destId="{6EA553D8-F8C4-4EE5-B52F-813E6771BFD1}" srcOrd="4" destOrd="0" presId="urn:microsoft.com/office/officeart/2018/2/layout/IconLabelDescriptionList"/>
    <dgm:cxn modelId="{8237464C-0C17-4836-B170-69E68E590D7A}" type="presParOf" srcId="{6EA553D8-F8C4-4EE5-B52F-813E6771BFD1}" destId="{DEC789E8-2B88-48AD-8CBD-146072CDF0EB}" srcOrd="0" destOrd="0" presId="urn:microsoft.com/office/officeart/2018/2/layout/IconLabelDescriptionList"/>
    <dgm:cxn modelId="{6BEBCB51-EB11-4889-8377-80468428B4B0}" type="presParOf" srcId="{6EA553D8-F8C4-4EE5-B52F-813E6771BFD1}" destId="{F2AD9966-2B1F-4506-AECB-F3DD6FD7C4A5}" srcOrd="1" destOrd="0" presId="urn:microsoft.com/office/officeart/2018/2/layout/IconLabelDescriptionList"/>
    <dgm:cxn modelId="{32AA5D9C-1AC5-4A1A-A0A4-D5076D5F74DC}" type="presParOf" srcId="{6EA553D8-F8C4-4EE5-B52F-813E6771BFD1}" destId="{5F9E1DC5-D8A5-4DAB-B109-B4E3310B8784}" srcOrd="2" destOrd="0" presId="urn:microsoft.com/office/officeart/2018/2/layout/IconLabelDescriptionList"/>
    <dgm:cxn modelId="{85DB8EF6-E9B8-44D6-8637-D5D07A734F6E}" type="presParOf" srcId="{6EA553D8-F8C4-4EE5-B52F-813E6771BFD1}" destId="{35FB2762-A24C-4FFE-B72D-047618A8B290}" srcOrd="3" destOrd="0" presId="urn:microsoft.com/office/officeart/2018/2/layout/IconLabelDescriptionList"/>
    <dgm:cxn modelId="{22044DC8-BF0F-4A85-8112-62368C4F0211}" type="presParOf" srcId="{6EA553D8-F8C4-4EE5-B52F-813E6771BFD1}" destId="{1E5FDAF6-185A-43AA-B62B-6C1AFAB026D7}" srcOrd="4" destOrd="0" presId="urn:microsoft.com/office/officeart/2018/2/layout/IconLabelDescriptionList"/>
    <dgm:cxn modelId="{0C759461-3A64-4BE1-A484-03B04DDE7FAA}" type="presParOf" srcId="{549B4EEE-E2C0-4456-8299-69A0F44C7F67}" destId="{A1418C05-F14D-4F0C-BEA1-5D07A4FB2751}" srcOrd="5" destOrd="0" presId="urn:microsoft.com/office/officeart/2018/2/layout/IconLabelDescriptionList"/>
    <dgm:cxn modelId="{251DEFAE-26C3-497F-AD79-518E5550D650}" type="presParOf" srcId="{549B4EEE-E2C0-4456-8299-69A0F44C7F67}" destId="{EFE9937D-8F2F-463C-833E-655D552C0765}" srcOrd="6" destOrd="0" presId="urn:microsoft.com/office/officeart/2018/2/layout/IconLabelDescriptionList"/>
    <dgm:cxn modelId="{4A309BE9-15E7-4B64-AA26-1FC7E93EA78E}" type="presParOf" srcId="{EFE9937D-8F2F-463C-833E-655D552C0765}" destId="{31F56D54-6CF3-4D0F-926B-FF9429B307A5}" srcOrd="0" destOrd="0" presId="urn:microsoft.com/office/officeart/2018/2/layout/IconLabelDescriptionList"/>
    <dgm:cxn modelId="{573F80A9-ABE7-41FD-8C2E-8C2B89343515}" type="presParOf" srcId="{EFE9937D-8F2F-463C-833E-655D552C0765}" destId="{9F87BFB4-41B9-413C-B444-B79E3EEA31CB}" srcOrd="1" destOrd="0" presId="urn:microsoft.com/office/officeart/2018/2/layout/IconLabelDescriptionList"/>
    <dgm:cxn modelId="{1A96CAFC-A822-4FE1-8491-3E9CD8404E55}" type="presParOf" srcId="{EFE9937D-8F2F-463C-833E-655D552C0765}" destId="{5DC96DA9-15B6-47CC-B857-C600F083405E}" srcOrd="2" destOrd="0" presId="urn:microsoft.com/office/officeart/2018/2/layout/IconLabelDescriptionList"/>
    <dgm:cxn modelId="{209A3832-C91C-4BED-9986-7C3AFC68EA32}" type="presParOf" srcId="{EFE9937D-8F2F-463C-833E-655D552C0765}" destId="{CAEB2D4F-E7AC-42AC-A336-3D96A4A96161}" srcOrd="3" destOrd="0" presId="urn:microsoft.com/office/officeart/2018/2/layout/IconLabelDescriptionList"/>
    <dgm:cxn modelId="{A3249985-42B4-4B87-9398-B68DB2B9EEAC}" type="presParOf" srcId="{EFE9937D-8F2F-463C-833E-655D552C0765}" destId="{844BC5FD-9A44-489C-9550-F7A49E9395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BC8BD-EC21-444F-8546-5F701D7067ED}">
      <dsp:nvSpPr>
        <dsp:cNvPr id="0" name=""/>
        <dsp:cNvSpPr/>
      </dsp:nvSpPr>
      <dsp:spPr>
        <a:xfrm>
          <a:off x="238032" y="388697"/>
          <a:ext cx="1384249" cy="1226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778C9-5230-42D5-A205-47E85C67DD54}">
      <dsp:nvSpPr>
        <dsp:cNvPr id="0" name=""/>
        <dsp:cNvSpPr/>
      </dsp:nvSpPr>
      <dsp:spPr>
        <a:xfrm>
          <a:off x="267334" y="1825956"/>
          <a:ext cx="1759994" cy="125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What If Analysis</a:t>
          </a:r>
        </a:p>
      </dsp:txBody>
      <dsp:txXfrm>
        <a:off x="267334" y="1825956"/>
        <a:ext cx="1759994" cy="1255083"/>
      </dsp:txXfrm>
    </dsp:sp>
    <dsp:sp modelId="{3CCDE3AE-0A26-43A4-928F-E8F0054862B5}">
      <dsp:nvSpPr>
        <dsp:cNvPr id="0" name=""/>
        <dsp:cNvSpPr/>
      </dsp:nvSpPr>
      <dsp:spPr>
        <a:xfrm>
          <a:off x="398154" y="3055536"/>
          <a:ext cx="1759994" cy="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8491-F39F-4565-BF9E-700047D33E94}">
      <dsp:nvSpPr>
        <dsp:cNvPr id="0" name=""/>
        <dsp:cNvSpPr/>
      </dsp:nvSpPr>
      <dsp:spPr>
        <a:xfrm>
          <a:off x="2695943" y="0"/>
          <a:ext cx="1929724" cy="1684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F5FD-E9FD-421B-97ED-F9BF8441B243}">
      <dsp:nvSpPr>
        <dsp:cNvPr id="0" name=""/>
        <dsp:cNvSpPr/>
      </dsp:nvSpPr>
      <dsp:spPr>
        <a:xfrm>
          <a:off x="2454141" y="1715819"/>
          <a:ext cx="2777096" cy="125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Only using online experimentation data </a:t>
          </a:r>
        </a:p>
      </dsp:txBody>
      <dsp:txXfrm>
        <a:off x="2454141" y="1715819"/>
        <a:ext cx="2777096" cy="1255083"/>
      </dsp:txXfrm>
    </dsp:sp>
    <dsp:sp modelId="{D7848C11-56CF-489A-A27F-012758B08BF6}">
      <dsp:nvSpPr>
        <dsp:cNvPr id="0" name=""/>
        <dsp:cNvSpPr/>
      </dsp:nvSpPr>
      <dsp:spPr>
        <a:xfrm>
          <a:off x="2497508" y="2464523"/>
          <a:ext cx="1759994" cy="32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With a small twist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Deploy explore/exploit models</a:t>
          </a:r>
        </a:p>
      </dsp:txBody>
      <dsp:txXfrm>
        <a:off x="2497508" y="2464523"/>
        <a:ext cx="1759994" cy="322075"/>
      </dsp:txXfrm>
    </dsp:sp>
    <dsp:sp modelId="{DEC789E8-2B88-48AD-8CBD-146072CDF0EB}">
      <dsp:nvSpPr>
        <dsp:cNvPr id="0" name=""/>
        <dsp:cNvSpPr/>
      </dsp:nvSpPr>
      <dsp:spPr>
        <a:xfrm>
          <a:off x="5748207" y="212684"/>
          <a:ext cx="1261885" cy="13530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E1DC5-D8A5-4DAB-B109-B4E3310B8784}">
      <dsp:nvSpPr>
        <dsp:cNvPr id="0" name=""/>
        <dsp:cNvSpPr/>
      </dsp:nvSpPr>
      <dsp:spPr>
        <a:xfrm>
          <a:off x="5701121" y="2036090"/>
          <a:ext cx="1759994" cy="125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Visualize different policies</a:t>
          </a:r>
        </a:p>
      </dsp:txBody>
      <dsp:txXfrm>
        <a:off x="5701121" y="2036090"/>
        <a:ext cx="1759994" cy="1255083"/>
      </dsp:txXfrm>
    </dsp:sp>
    <dsp:sp modelId="{1E5FDAF6-185A-43AA-B62B-6C1AFAB026D7}">
      <dsp:nvSpPr>
        <dsp:cNvPr id="0" name=""/>
        <dsp:cNvSpPr/>
      </dsp:nvSpPr>
      <dsp:spPr>
        <a:xfrm>
          <a:off x="6021898" y="3087172"/>
          <a:ext cx="1759994" cy="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56D54-6CF3-4D0F-926B-FF9429B307A5}">
      <dsp:nvSpPr>
        <dsp:cNvPr id="0" name=""/>
        <dsp:cNvSpPr/>
      </dsp:nvSpPr>
      <dsp:spPr>
        <a:xfrm>
          <a:off x="7983263" y="0"/>
          <a:ext cx="2051682" cy="2119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96DA9-15B6-47CC-B857-C600F083405E}">
      <dsp:nvSpPr>
        <dsp:cNvPr id="0" name=""/>
        <dsp:cNvSpPr/>
      </dsp:nvSpPr>
      <dsp:spPr>
        <a:xfrm>
          <a:off x="8062330" y="2151374"/>
          <a:ext cx="2656378" cy="1539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Find a policy that works well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with confidence bounds</a:t>
          </a:r>
        </a:p>
      </dsp:txBody>
      <dsp:txXfrm>
        <a:off x="8062330" y="2151374"/>
        <a:ext cx="2656378" cy="1539927"/>
      </dsp:txXfrm>
    </dsp:sp>
    <dsp:sp modelId="{844BC5FD-9A44-489C-9550-F7A49E939500}">
      <dsp:nvSpPr>
        <dsp:cNvPr id="0" name=""/>
        <dsp:cNvSpPr/>
      </dsp:nvSpPr>
      <dsp:spPr>
        <a:xfrm>
          <a:off x="8807433" y="3144912"/>
          <a:ext cx="1759994" cy="29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9817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A7FFE-BED1-40A3-9DB5-C2AF125B4922}"/>
              </a:ext>
            </a:extLst>
          </p:cNvPr>
          <p:cNvSpPr txBox="1"/>
          <p:nvPr userDrawn="1"/>
        </p:nvSpPr>
        <p:spPr>
          <a:xfrm>
            <a:off x="11584776" y="6492219"/>
            <a:ext cx="607224" cy="50697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fld id="{9A12DB5B-F087-4732-B1E5-A61E72BAA579}" type="slidenum">
              <a:rPr lang="en-US" sz="1568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2353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75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9111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96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7987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141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1105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5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501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2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7AD6-4C25-4332-93C4-335ED90C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CF6EB-9510-439B-9F4D-7F0EC6FC8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35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83A2-1F14-44A4-A265-C820E07E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865D-9F67-43A5-B1F1-58079A73C42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78DD-3FAC-48BF-985E-31790D80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C882-CCB5-4282-88C6-879F9D4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43F-C156-4146-8487-E351AF0F0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75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196879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63246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5" y="1187645"/>
            <a:ext cx="11655078" cy="2263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44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5" y="1187645"/>
            <a:ext cx="11655078" cy="2263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6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5" y="1187645"/>
            <a:ext cx="11655078" cy="2263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1" y="1435100"/>
            <a:ext cx="5211763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8581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>
            <a:lvl1pPr>
              <a:defRPr>
                <a:gradFill>
                  <a:gsLst>
                    <a:gs pos="36538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4" y="5689600"/>
            <a:ext cx="3475037" cy="4580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804FCD-FDB3-4DB4-BDFC-7033A726108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261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1" y="5689600"/>
            <a:ext cx="3475037" cy="4580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1952726-EE06-4B14-8C08-AF36F8EE46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358957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2" y="5689600"/>
            <a:ext cx="3475037" cy="4580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AA9C9EC-EA14-45A3-8B02-CD120ECA78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134509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22785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1" y="1435100"/>
            <a:ext cx="5211763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813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1" y="1435100"/>
            <a:ext cx="5211763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77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1" y="1435100"/>
            <a:ext cx="5211763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2752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7383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7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4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6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361DD-8C44-4E64-B287-8FB40908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Counter Factual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67E9B-E2EB-489B-A845-B10972CEC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4030264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Pavithra Srinath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A8B1D-6D52-40DA-9ED5-7D1F9D816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" r="2070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B4EE6-E389-41ED-9AAC-8B5D007E133B}"/>
              </a:ext>
            </a:extLst>
          </p:cNvPr>
          <p:cNvSpPr txBox="1"/>
          <p:nvPr/>
        </p:nvSpPr>
        <p:spPr>
          <a:xfrm>
            <a:off x="319177" y="6426679"/>
            <a:ext cx="24240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Some images from Google/Bing</a:t>
            </a:r>
          </a:p>
        </p:txBody>
      </p:sp>
    </p:spTree>
    <p:extLst>
      <p:ext uri="{BB962C8B-B14F-4D97-AF65-F5344CB8AC3E}">
        <p14:creationId xmlns:p14="http://schemas.microsoft.com/office/powerpoint/2010/main" val="32406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28" name="Rectangle 7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8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0" name="Rectangle 8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ectangle 8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E0582D-C388-492F-B1F3-3CFF028B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416" y="874608"/>
            <a:ext cx="11169575" cy="32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2E06-58CA-4840-8DCE-17F7E57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Counter factual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160288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4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7" name="Rectangle 14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8" name="Rectangle 14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9" name="Rectangle 1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60" name="Rectangle 150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2E06-58CA-4840-8DCE-17F7E57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301118"/>
            <a:ext cx="10993549" cy="11536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Counter factual evaluation dashboard</a:t>
            </a:r>
          </a:p>
        </p:txBody>
      </p:sp>
      <p:sp>
        <p:nvSpPr>
          <p:cNvPr id="6161" name="Rectangle 152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2" name="Rectangle 154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3" name="Rectangle 156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1990-6C96-458C-924D-7E11F494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5" y="1607252"/>
            <a:ext cx="10708594" cy="47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4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7" name="Rectangle 14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8" name="Rectangle 14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9" name="Rectangle 1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60" name="Rectangle 150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2E06-58CA-4840-8DCE-17F7E57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301118"/>
            <a:ext cx="10993549" cy="11536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IMPORT POLICY</a:t>
            </a:r>
          </a:p>
        </p:txBody>
      </p:sp>
      <p:sp>
        <p:nvSpPr>
          <p:cNvPr id="6161" name="Rectangle 152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2" name="Rectangle 154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63" name="Rectangle 156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AF418-2E0B-41F9-BE7E-F925DE82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584071"/>
            <a:ext cx="8635121" cy="50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2E06-58CA-4840-8DCE-17F7E57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142227" cy="8659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Counter factual evaluation dashboard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B248B-1BCE-45A8-A9FF-0796C856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5" y="2119745"/>
            <a:ext cx="9549245" cy="42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2E06-58CA-4840-8DCE-17F7E571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62" y="3429000"/>
            <a:ext cx="10142227" cy="8659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Questions??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THANK YOU!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0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5558D3-C50F-4B31-B868-C13743EF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A/B testing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850788D-8508-4ED3-AF95-1A62410C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413055"/>
            <a:ext cx="6764864" cy="40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020F8-42EB-46F2-9D1C-AE209068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The BANE of A/B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C69A-8968-446B-BB9B-9C61826A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82" y="2925891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You have a new idea</a:t>
            </a:r>
          </a:p>
          <a:p>
            <a:r>
              <a:rPr lang="en-US" dirty="0"/>
              <a:t>You have multiple ideas</a:t>
            </a:r>
          </a:p>
          <a:p>
            <a:r>
              <a:rPr lang="en-US" dirty="0"/>
              <a:t>You pitch it to your manager</a:t>
            </a:r>
          </a:p>
          <a:p>
            <a:r>
              <a:rPr lang="en-US" dirty="0"/>
              <a:t>Expensive</a:t>
            </a:r>
          </a:p>
          <a:p>
            <a:pPr lvl="1"/>
            <a:r>
              <a:rPr lang="en-US" dirty="0"/>
              <a:t>Money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Multiple iterations</a:t>
            </a:r>
          </a:p>
          <a:p>
            <a:r>
              <a:rPr lang="en-US" dirty="0"/>
              <a:t>Results … </a:t>
            </a:r>
            <a:r>
              <a:rPr lang="en-US" dirty="0" err="1"/>
              <a:t>Ummmm</a:t>
            </a:r>
            <a:endParaRPr lang="en-US" dirty="0"/>
          </a:p>
          <a:p>
            <a:r>
              <a:rPr lang="en-US" dirty="0"/>
              <a:t>WHAT IF ….. BETTER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D0C2B-E072-46AF-AF47-48E35D5C8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" r="2125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1B684-0681-477F-92BB-48D4FD25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2431039"/>
            <a:ext cx="5153025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09FD8-DEF5-4981-8841-54C86FF9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4" y="2431038"/>
            <a:ext cx="5153025" cy="44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7028A-814F-4F64-A281-532B45EE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Counter factual evaluation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CC84B-F520-473D-A7BB-E18D2D03E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26423"/>
              </p:ext>
            </p:extLst>
          </p:nvPr>
        </p:nvGraphicFramePr>
        <p:xfrm>
          <a:off x="581192" y="2203540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82CD1C25-DF99-4106-9712-0C04B0AA9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4209" y="2593032"/>
            <a:ext cx="1291936" cy="12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7467-3120-4929-A5E4-76367A1C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0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A/B vs. Counterfactual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ABBFA59-0D5A-4C58-848F-E760A008AEAC}"/>
              </a:ext>
            </a:extLst>
          </p:cNvPr>
          <p:cNvSpPr/>
          <p:nvPr/>
        </p:nvSpPr>
        <p:spPr bwMode="auto">
          <a:xfrm rot="18970681">
            <a:off x="1714866" y="2319716"/>
            <a:ext cx="1228329" cy="43565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D4A33A7-64AC-4458-BBBF-F5E168657AB9}"/>
              </a:ext>
            </a:extLst>
          </p:cNvPr>
          <p:cNvSpPr/>
          <p:nvPr/>
        </p:nvSpPr>
        <p:spPr bwMode="auto">
          <a:xfrm rot="2843344">
            <a:off x="1692610" y="3045452"/>
            <a:ext cx="1243024" cy="435652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9517F-B2E3-4818-B8C5-36F7A1C9FEC4}"/>
              </a:ext>
            </a:extLst>
          </p:cNvPr>
          <p:cNvSpPr txBox="1"/>
          <p:nvPr/>
        </p:nvSpPr>
        <p:spPr>
          <a:xfrm>
            <a:off x="2705575" y="1739257"/>
            <a:ext cx="865882" cy="690925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rgbClr val="00B050"/>
                </a:solidFill>
                <a:latin typeface="Segoe UI Semilight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91DF-7199-4254-B92E-DFE36830F9D9}"/>
              </a:ext>
            </a:extLst>
          </p:cNvPr>
          <p:cNvSpPr txBox="1"/>
          <p:nvPr/>
        </p:nvSpPr>
        <p:spPr>
          <a:xfrm>
            <a:off x="2705576" y="3501101"/>
            <a:ext cx="865882" cy="690925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rgbClr val="FF0000"/>
                </a:solidFill>
                <a:latin typeface="Segoe UI Semilight"/>
              </a:rPr>
              <a:t>B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CE292C-1276-4635-ADCE-03F8581AD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8305722" y="2658393"/>
            <a:ext cx="629643" cy="420528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B405D-C1BB-47BD-BFD5-F41C0063F8A3}"/>
              </a:ext>
            </a:extLst>
          </p:cNvPr>
          <p:cNvSpPr txBox="1"/>
          <p:nvPr/>
        </p:nvSpPr>
        <p:spPr>
          <a:xfrm>
            <a:off x="8128688" y="3009823"/>
            <a:ext cx="983707" cy="487462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39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00" dirty="0"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latin typeface="Segoe UI"/>
              </a:rPr>
              <a:t>Exploration Policy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B062C3BE-D400-462D-824D-C61E9247AF79}"/>
              </a:ext>
            </a:extLst>
          </p:cNvPr>
          <p:cNvSpPr/>
          <p:nvPr/>
        </p:nvSpPr>
        <p:spPr bwMode="auto">
          <a:xfrm>
            <a:off x="8997620" y="2201976"/>
            <a:ext cx="629643" cy="512894"/>
          </a:xfrm>
          <a:prstGeom prst="bentArrow">
            <a:avLst>
              <a:gd name="adj1" fmla="val 23742"/>
              <a:gd name="adj2" fmla="val 28162"/>
              <a:gd name="adj3" fmla="val 24410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2413F-649D-4D10-8158-45F9B02D6881}"/>
              </a:ext>
            </a:extLst>
          </p:cNvPr>
          <p:cNvSpPr txBox="1"/>
          <p:nvPr/>
        </p:nvSpPr>
        <p:spPr>
          <a:xfrm>
            <a:off x="9472923" y="2458423"/>
            <a:ext cx="1136801" cy="487462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39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00" dirty="0"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latin typeface="Segoe UI"/>
              </a:rPr>
              <a:t>Exploit best known inference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80FD8C-0A46-4F9A-BD3B-0857B2B6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9726503" y="2119934"/>
            <a:ext cx="629643" cy="420528"/>
          </a:xfrm>
          <a:prstGeom prst="rect">
            <a:avLst/>
          </a:prstGeom>
          <a:ln>
            <a:noFill/>
          </a:ln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47677170-338C-41D6-8BF7-9D997E4E9A8C}"/>
              </a:ext>
            </a:extLst>
          </p:cNvPr>
          <p:cNvSpPr/>
          <p:nvPr/>
        </p:nvSpPr>
        <p:spPr bwMode="auto">
          <a:xfrm flipV="1">
            <a:off x="8997620" y="3124621"/>
            <a:ext cx="629643" cy="512894"/>
          </a:xfrm>
          <a:prstGeom prst="bentArrow">
            <a:avLst>
              <a:gd name="adj1" fmla="val 23742"/>
              <a:gd name="adj2" fmla="val 28162"/>
              <a:gd name="adj3" fmla="val 24410"/>
              <a:gd name="adj4" fmla="val 4375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661A7-3527-4751-B67A-7DC3898EF5AD}"/>
              </a:ext>
            </a:extLst>
          </p:cNvPr>
          <p:cNvSpPr txBox="1"/>
          <p:nvPr/>
        </p:nvSpPr>
        <p:spPr>
          <a:xfrm>
            <a:off x="9472923" y="3450326"/>
            <a:ext cx="1136801" cy="487462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39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700" dirty="0">
                <a:gradFill>
                  <a:gsLst>
                    <a:gs pos="2917">
                      <a:srgbClr val="3F3F3F"/>
                    </a:gs>
                    <a:gs pos="30000">
                      <a:srgbClr val="3F3F3F"/>
                    </a:gs>
                  </a:gsLst>
                  <a:lin ang="5400000" scaled="0"/>
                </a:gradFill>
                <a:latin typeface="Segoe UI"/>
              </a:rPr>
              <a:t>Explore new alternatives</a:t>
            </a:r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FDF1D0-7CA6-4F85-ACF9-E6E0DB85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18023" b="17048"/>
          <a:stretch/>
        </p:blipFill>
        <p:spPr>
          <a:xfrm>
            <a:off x="9726503" y="3111838"/>
            <a:ext cx="629643" cy="420528"/>
          </a:xfrm>
          <a:prstGeom prst="rect">
            <a:avLst/>
          </a:prstGeom>
          <a:ln>
            <a:noFill/>
          </a:ln>
        </p:spPr>
      </p:pic>
      <p:pic>
        <p:nvPicPr>
          <p:cNvPr id="18" name="Picture 2" descr="Magnifying glass">
            <a:extLst>
              <a:ext uri="{FF2B5EF4-FFF2-40B4-BE49-F238E27FC236}">
                <a16:creationId xmlns:a16="http://schemas.microsoft.com/office/drawing/2014/main" id="{2A0329F5-57AE-40D1-8493-067BCA76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0377753" y="3224283"/>
            <a:ext cx="287068" cy="28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lated image">
            <a:extLst>
              <a:ext uri="{FF2B5EF4-FFF2-40B4-BE49-F238E27FC236}">
                <a16:creationId xmlns:a16="http://schemas.microsoft.com/office/drawing/2014/main" id="{7C4DD54E-55D0-43E2-9FCD-64F9E500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221" y="2020132"/>
            <a:ext cx="620134" cy="6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993E78-CCB7-43C2-8680-22C16A08C1B3}"/>
              </a:ext>
            </a:extLst>
          </p:cNvPr>
          <p:cNvSpPr/>
          <p:nvPr/>
        </p:nvSpPr>
        <p:spPr bwMode="auto">
          <a:xfrm>
            <a:off x="8251694" y="1799264"/>
            <a:ext cx="2735730" cy="2110466"/>
          </a:xfrm>
          <a:prstGeom prst="roundRect">
            <a:avLst/>
          </a:prstGeom>
          <a:noFill/>
          <a:ln w="38100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99E8F9AD-C82B-41DF-8498-C57D0D016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609" y="2348878"/>
            <a:ext cx="914400" cy="914400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B0EB9E9B-AFF3-4EC7-991B-1D76E3710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736" y="242404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8C8593-9B05-4486-A96F-33E9CBFD2EF3}"/>
              </a:ext>
            </a:extLst>
          </p:cNvPr>
          <p:cNvSpPr txBox="1"/>
          <p:nvPr/>
        </p:nvSpPr>
        <p:spPr>
          <a:xfrm>
            <a:off x="450163" y="4334197"/>
            <a:ext cx="4365203" cy="162784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A/B Test: 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Design the Right Experiment 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Test online once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Segoe UI Semilight"/>
              </a:rPr>
              <a:t>Start over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E9999-3341-4616-95BC-679F4440773E}"/>
              </a:ext>
            </a:extLst>
          </p:cNvPr>
          <p:cNvSpPr txBox="1"/>
          <p:nvPr/>
        </p:nvSpPr>
        <p:spPr>
          <a:xfrm>
            <a:off x="6737440" y="4230400"/>
            <a:ext cx="5004397" cy="162784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Offline Experiment: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Use models that exploit and explore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Record User Interaction</a:t>
            </a:r>
          </a:p>
          <a:p>
            <a:pPr marL="342834" indent="-342834" defTabSz="914367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solidFill>
                  <a:srgbClr val="00B050"/>
                </a:solidFill>
                <a:latin typeface="Segoe UI Semilight"/>
              </a:rPr>
              <a:t>Find the policy and model that fits reality</a:t>
            </a:r>
          </a:p>
        </p:txBody>
      </p:sp>
    </p:spTree>
    <p:extLst>
      <p:ext uri="{BB962C8B-B14F-4D97-AF65-F5344CB8AC3E}">
        <p14:creationId xmlns:p14="http://schemas.microsoft.com/office/powerpoint/2010/main" val="34157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 animBg="1"/>
      <p:bldP spid="13" grpId="0"/>
      <p:bldP spid="15" grpId="0" animBg="1"/>
      <p:bldP spid="16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7D1E3-E13A-47FE-A45A-D2FB2F54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Use case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04B60-4A4B-4D16-B67D-8CBC4712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02" y="714260"/>
            <a:ext cx="6764864" cy="302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3B334-8A8D-4759-B41C-A54BDB5B9E47}"/>
              </a:ext>
            </a:extLst>
          </p:cNvPr>
          <p:cNvSpPr txBox="1"/>
          <p:nvPr/>
        </p:nvSpPr>
        <p:spPr>
          <a:xfrm>
            <a:off x="4742822" y="4114800"/>
            <a:ext cx="241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Function that we learnt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6A2E-A5E1-4A52-B02B-6245384B4C91}"/>
              </a:ext>
            </a:extLst>
          </p:cNvPr>
          <p:cNvSpPr txBox="1"/>
          <p:nvPr/>
        </p:nvSpPr>
        <p:spPr>
          <a:xfrm>
            <a:off x="8546122" y="4114800"/>
            <a:ext cx="306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  <a:p>
            <a:endParaRPr lang="en-US" dirty="0"/>
          </a:p>
          <a:p>
            <a:r>
              <a:rPr lang="en-US" dirty="0"/>
              <a:t>Model that acts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4588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B6EDC-C5FF-43C6-BF45-515B0EF2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229297"/>
            <a:ext cx="6518800" cy="46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92D9-D218-4CDC-AA24-A49C940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Create a counterfactual evaluation</a:t>
            </a:r>
          </a:p>
        </p:txBody>
      </p:sp>
    </p:spTree>
    <p:extLst>
      <p:ext uri="{BB962C8B-B14F-4D97-AF65-F5344CB8AC3E}">
        <p14:creationId xmlns:p14="http://schemas.microsoft.com/office/powerpoint/2010/main" val="7112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BECB947-BD0F-4DC1-8846-B02434AD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4963" y="1208531"/>
            <a:ext cx="6051206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69CD-DCAF-4307-A899-7EF6F879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Create a counter factual evaluation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791-1892-49F5-A694-EA1E722A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factual evaluation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6A7D012-68F9-4E09-A0B9-9437CA4A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2" y="2034164"/>
            <a:ext cx="6219825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9DA6F510-C7F6-496A-8F84-16B17224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35" y="2034164"/>
            <a:ext cx="52292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96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33E36"/>
      </a:dk2>
      <a:lt2>
        <a:srgbClr val="EBEAE6"/>
      </a:lt2>
      <a:accent1>
        <a:srgbClr val="96A2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 [Read-Only]" id="{6F4885E9-16BF-45DA-8043-52AF389A1A37}" vid="{06FBAB65-A9D9-4EC4-8519-C553F3EA738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4" ma:contentTypeDescription="Create a new document." ma:contentTypeScope="" ma:versionID="d8ccf2278baad78c82bd431307592cb8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19cb95654f3fd1f10529e59ebb3e7781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8119901D-6CAD-427D-9A8F-C929CF6E9498}"/>
</file>

<file path=customXml/itemProps2.xml><?xml version="1.0" encoding="utf-8"?>
<ds:datastoreItem xmlns:ds="http://schemas.openxmlformats.org/officeDocument/2006/customXml" ds:itemID="{21EE9742-9EED-4B99-8321-0348C901C7F9}"/>
</file>

<file path=customXml/itemProps3.xml><?xml version="1.0" encoding="utf-8"?>
<ds:datastoreItem xmlns:ds="http://schemas.openxmlformats.org/officeDocument/2006/customXml" ds:itemID="{2EBF1B7E-BC1C-4764-BD90-1C45140D7AF9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Consolas</vt:lpstr>
      <vt:lpstr>Gill Sans MT</vt:lpstr>
      <vt:lpstr>Segoe UI</vt:lpstr>
      <vt:lpstr>Segoe UI Light</vt:lpstr>
      <vt:lpstr>Segoe UI Semilight</vt:lpstr>
      <vt:lpstr>Wingdings</vt:lpstr>
      <vt:lpstr>Wingdings 2</vt:lpstr>
      <vt:lpstr>DividendVTI</vt:lpstr>
      <vt:lpstr>5-50111_Build 2017_LIGHT GRAY TEMPLATE</vt:lpstr>
      <vt:lpstr>Counter Factual Evaluation</vt:lpstr>
      <vt:lpstr>A/B testing</vt:lpstr>
      <vt:lpstr>The BANE of A/B testing</vt:lpstr>
      <vt:lpstr>Counter factual evaluation</vt:lpstr>
      <vt:lpstr>A/B vs. Counterfactual</vt:lpstr>
      <vt:lpstr>Use case REVIEW</vt:lpstr>
      <vt:lpstr>Create a counterfactual evaluation</vt:lpstr>
      <vt:lpstr>Create a counter factual evaluation </vt:lpstr>
      <vt:lpstr>Counter factual evaluation</vt:lpstr>
      <vt:lpstr>Counter factual evaluation results</vt:lpstr>
      <vt:lpstr>Counter factual evaluation dashboard</vt:lpstr>
      <vt:lpstr>IMPORT POLICY</vt:lpstr>
      <vt:lpstr>Counter factual evaluation dashboard</vt:lpstr>
      <vt:lpstr>Questions??             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Factual Evaluation</dc:title>
  <dc:creator>Pavithra Srinath</dc:creator>
  <cp:lastModifiedBy>Pavithra Srinath</cp:lastModifiedBy>
  <cp:revision>4</cp:revision>
  <dcterms:created xsi:type="dcterms:W3CDTF">2019-07-24T20:05:50Z</dcterms:created>
  <dcterms:modified xsi:type="dcterms:W3CDTF">2019-07-24T20:14:04Z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pasrinat@microsoft.com</vt:lpwstr>
  </property>
  <property fmtid="{D5CDD505-2E9C-101B-9397-08002B2CF9AE}" pid="5" name="MSIP_Label_f42aa342-8706-4288-bd11-ebb85995028c_SetDate">
    <vt:lpwstr>2019-07-24T20:05:58.9777790Z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e5386a03-e72b-451b-a7b0-82b864087aa1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0x010100D38D393254D930438EAEFA57144E97A1</vt:lpwstr>
  </property>
</Properties>
</file>