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7" r:id="rId2"/>
    <p:sldId id="378" r:id="rId3"/>
    <p:sldId id="379" r:id="rId4"/>
    <p:sldId id="382" r:id="rId5"/>
    <p:sldId id="380" r:id="rId6"/>
    <p:sldId id="383" r:id="rId7"/>
    <p:sldId id="384" r:id="rId8"/>
    <p:sldId id="386" r:id="rId9"/>
    <p:sldId id="387" r:id="rId10"/>
    <p:sldId id="388" r:id="rId11"/>
    <p:sldId id="389" r:id="rId12"/>
    <p:sldId id="390" r:id="rId13"/>
    <p:sldId id="391" r:id="rId14"/>
    <p:sldId id="392" r:id="rId15"/>
    <p:sldId id="393" r:id="rId16"/>
    <p:sldId id="394" r:id="rId17"/>
    <p:sldId id="395" r:id="rId18"/>
    <p:sldId id="397" r:id="rId19"/>
    <p:sldId id="398" r:id="rId20"/>
    <p:sldId id="401" r:id="rId21"/>
    <p:sldId id="402" r:id="rId22"/>
    <p:sldId id="403" r:id="rId23"/>
    <p:sldId id="405" r:id="rId24"/>
    <p:sldId id="406" r:id="rId25"/>
    <p:sldId id="407" r:id="rId26"/>
    <p:sldId id="408" r:id="rId27"/>
    <p:sldId id="409" r:id="rId28"/>
    <p:sldId id="410" r:id="rId29"/>
    <p:sldId id="411" r:id="rId30"/>
    <p:sldId id="414" r:id="rId31"/>
    <p:sldId id="412" r:id="rId32"/>
    <p:sldId id="413" r:id="rId33"/>
    <p:sldId id="415" r:id="rId34"/>
    <p:sldId id="416" r:id="rId35"/>
    <p:sldId id="417" r:id="rId36"/>
    <p:sldId id="418" r:id="rId37"/>
    <p:sldId id="419" r:id="rId38"/>
    <p:sldId id="420" r:id="rId39"/>
    <p:sldId id="421" r:id="rId40"/>
    <p:sldId id="422" r:id="rId41"/>
    <p:sldId id="423" r:id="rId42"/>
    <p:sldId id="425" r:id="rId43"/>
    <p:sldId id="424" r:id="rId44"/>
    <p:sldId id="426" r:id="rId45"/>
    <p:sldId id="427" r:id="rId46"/>
    <p:sldId id="428" r:id="rId47"/>
    <p:sldId id="429" r:id="rId48"/>
    <p:sldId id="430" r:id="rId49"/>
    <p:sldId id="431" r:id="rId50"/>
    <p:sldId id="432" r:id="rId51"/>
    <p:sldId id="433" r:id="rId52"/>
    <p:sldId id="434" r:id="rId53"/>
    <p:sldId id="435" r:id="rId54"/>
    <p:sldId id="37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55CB"/>
    <a:srgbClr val="9040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13" autoAdjust="0"/>
    <p:restoredTop sz="88264" autoAdjust="0"/>
  </p:normalViewPr>
  <p:slideViewPr>
    <p:cSldViewPr snapToGrid="0">
      <p:cViewPr varScale="1">
        <p:scale>
          <a:sx n="98" d="100"/>
          <a:sy n="98" d="100"/>
        </p:scale>
        <p:origin x="516" y="96"/>
      </p:cViewPr>
      <p:guideLst>
        <p:guide orient="horz" pos="2160"/>
        <p:guide pos="3840"/>
      </p:guideLst>
    </p:cSldViewPr>
  </p:slideViewPr>
  <p:outlineViewPr>
    <p:cViewPr>
      <p:scale>
        <a:sx n="33" d="100"/>
        <a:sy n="33" d="100"/>
      </p:scale>
      <p:origin x="0" y="-2280"/>
    </p:cViewPr>
  </p:outlineViewPr>
  <p:notesTextViewPr>
    <p:cViewPr>
      <p:scale>
        <a:sx n="1" d="1"/>
        <a:sy n="1" d="1"/>
      </p:scale>
      <p:origin x="0" y="0"/>
    </p:cViewPr>
  </p:notesTextViewPr>
  <p:sorterViewPr>
    <p:cViewPr>
      <p:scale>
        <a:sx n="97" d="100"/>
        <a:sy n="97" d="100"/>
      </p:scale>
      <p:origin x="0" y="0"/>
    </p:cViewPr>
  </p:sorterViewPr>
  <p:notesViewPr>
    <p:cSldViewPr snapToGrid="0">
      <p:cViewPr varScale="1">
        <p:scale>
          <a:sx n="84" d="100"/>
          <a:sy n="84" d="100"/>
        </p:scale>
        <p:origin x="308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BCEAE-A14C-4E99-9DF4-0758B4FC524A}" type="datetimeFigureOut">
              <a:rPr lang="en-PH" smtClean="0"/>
              <a:t>06/01/2025</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61FE3-2F93-44EC-A8A1-FCE041E457AA}" type="slidenum">
              <a:rPr lang="en-PH" smtClean="0"/>
              <a:t>‹#›</a:t>
            </a:fld>
            <a:endParaRPr lang="en-PH"/>
          </a:p>
        </p:txBody>
      </p:sp>
    </p:spTree>
    <p:extLst>
      <p:ext uri="{BB962C8B-B14F-4D97-AF65-F5344CB8AC3E}">
        <p14:creationId xmlns:p14="http://schemas.microsoft.com/office/powerpoint/2010/main" val="401539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561FE3-2F93-44EC-A8A1-FCE041E457AA}" type="slidenum">
              <a:rPr lang="en-PH" smtClean="0"/>
              <a:t>1</a:t>
            </a:fld>
            <a:endParaRPr lang="en-PH"/>
          </a:p>
        </p:txBody>
      </p:sp>
    </p:spTree>
    <p:extLst>
      <p:ext uri="{BB962C8B-B14F-4D97-AF65-F5344CB8AC3E}">
        <p14:creationId xmlns:p14="http://schemas.microsoft.com/office/powerpoint/2010/main" val="2301845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AF37D-8093-9862-BF77-217D84D8F265}"/>
              </a:ext>
            </a:extLst>
          </p:cNvPr>
          <p:cNvSpPr>
            <a:spLocks noGrp="1"/>
          </p:cNvSpPr>
          <p:nvPr>
            <p:ph type="ctrTitle"/>
          </p:nvPr>
        </p:nvSpPr>
        <p:spPr>
          <a:xfrm>
            <a:off x="466725" y="2112963"/>
            <a:ext cx="6667500" cy="2387600"/>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5C053CA-B4AA-E6C9-470F-04CBC8C807A1}"/>
              </a:ext>
            </a:extLst>
          </p:cNvPr>
          <p:cNvSpPr>
            <a:spLocks noGrp="1"/>
          </p:cNvSpPr>
          <p:nvPr>
            <p:ph type="subTitle" idx="1"/>
          </p:nvPr>
        </p:nvSpPr>
        <p:spPr>
          <a:xfrm>
            <a:off x="466725" y="4592638"/>
            <a:ext cx="66675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19705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E0FD-9BA9-9CEF-0FE4-948255B183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994DE1-264D-B662-43AD-E250A82AF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C3573-E12D-3CC6-7C04-AA80AB580A6A}"/>
              </a:ext>
            </a:extLst>
          </p:cNvPr>
          <p:cNvSpPr>
            <a:spLocks noGrp="1"/>
          </p:cNvSpPr>
          <p:nvPr>
            <p:ph type="dt" sz="half" idx="10"/>
          </p:nvPr>
        </p:nvSpPr>
        <p:spPr>
          <a:xfrm>
            <a:off x="838200" y="6356350"/>
            <a:ext cx="2743200" cy="365125"/>
          </a:xfrm>
          <a:prstGeom prst="rect">
            <a:avLst/>
          </a:prstGeom>
        </p:spPr>
        <p:txBody>
          <a:bodyPr/>
          <a:lstStyle/>
          <a:p>
            <a:fld id="{BA148932-CA0A-412F-82D7-17DD8A51BA0A}" type="datetimeFigureOut">
              <a:rPr lang="en-PH" smtClean="0"/>
              <a:t>06/01/2025</a:t>
            </a:fld>
            <a:endParaRPr lang="en-PH"/>
          </a:p>
        </p:txBody>
      </p:sp>
      <p:sp>
        <p:nvSpPr>
          <p:cNvPr id="5" name="Footer Placeholder 4">
            <a:extLst>
              <a:ext uri="{FF2B5EF4-FFF2-40B4-BE49-F238E27FC236}">
                <a16:creationId xmlns:a16="http://schemas.microsoft.com/office/drawing/2014/main" id="{D304BCD8-4362-4642-EE92-2F3CF4DBC3BB}"/>
              </a:ext>
            </a:extLst>
          </p:cNvPr>
          <p:cNvSpPr>
            <a:spLocks noGrp="1"/>
          </p:cNvSpPr>
          <p:nvPr>
            <p:ph type="ftr" sz="quarter" idx="11"/>
          </p:nvPr>
        </p:nvSpPr>
        <p:spPr>
          <a:xfrm>
            <a:off x="4038600" y="6356350"/>
            <a:ext cx="4114800" cy="365125"/>
          </a:xfrm>
          <a:prstGeom prst="rect">
            <a:avLst/>
          </a:prstGeom>
        </p:spPr>
        <p:txBody>
          <a:bodyPr/>
          <a:lstStyle/>
          <a:p>
            <a:endParaRPr lang="en-PH"/>
          </a:p>
        </p:txBody>
      </p:sp>
      <p:sp>
        <p:nvSpPr>
          <p:cNvPr id="6" name="Slide Number Placeholder 5">
            <a:extLst>
              <a:ext uri="{FF2B5EF4-FFF2-40B4-BE49-F238E27FC236}">
                <a16:creationId xmlns:a16="http://schemas.microsoft.com/office/drawing/2014/main" id="{0D9424AE-1590-E8CA-3A41-911A1F7CCCE1}"/>
              </a:ext>
            </a:extLst>
          </p:cNvPr>
          <p:cNvSpPr>
            <a:spLocks noGrp="1"/>
          </p:cNvSpPr>
          <p:nvPr>
            <p:ph type="sldNum" sz="quarter" idx="12"/>
          </p:nvPr>
        </p:nvSpPr>
        <p:spPr>
          <a:xfrm>
            <a:off x="8610600" y="6356350"/>
            <a:ext cx="2743200" cy="365125"/>
          </a:xfrm>
          <a:prstGeom prst="rect">
            <a:avLst/>
          </a:prstGeom>
        </p:spPr>
        <p:txBody>
          <a:bodyPr/>
          <a:lstStyle/>
          <a:p>
            <a:fld id="{EB9924ED-5F58-4B24-8D74-CDC0F93E3759}" type="slidenum">
              <a:rPr lang="en-PH" smtClean="0"/>
              <a:t>‹#›</a:t>
            </a:fld>
            <a:endParaRPr lang="en-PH"/>
          </a:p>
        </p:txBody>
      </p:sp>
    </p:spTree>
    <p:extLst>
      <p:ext uri="{BB962C8B-B14F-4D97-AF65-F5344CB8AC3E}">
        <p14:creationId xmlns:p14="http://schemas.microsoft.com/office/powerpoint/2010/main" val="858912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778127-B3DD-64FD-2A1A-5337E09CA6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187140-DC64-ED8A-A306-86527AB658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295EB-E35D-B93E-02C4-437A6C176BC0}"/>
              </a:ext>
            </a:extLst>
          </p:cNvPr>
          <p:cNvSpPr>
            <a:spLocks noGrp="1"/>
          </p:cNvSpPr>
          <p:nvPr>
            <p:ph type="dt" sz="half" idx="10"/>
          </p:nvPr>
        </p:nvSpPr>
        <p:spPr>
          <a:xfrm>
            <a:off x="838200" y="6356350"/>
            <a:ext cx="2743200" cy="365125"/>
          </a:xfrm>
          <a:prstGeom prst="rect">
            <a:avLst/>
          </a:prstGeom>
        </p:spPr>
        <p:txBody>
          <a:bodyPr/>
          <a:lstStyle/>
          <a:p>
            <a:fld id="{BA148932-CA0A-412F-82D7-17DD8A51BA0A}" type="datetimeFigureOut">
              <a:rPr lang="en-PH" smtClean="0"/>
              <a:t>06/01/2025</a:t>
            </a:fld>
            <a:endParaRPr lang="en-PH"/>
          </a:p>
        </p:txBody>
      </p:sp>
      <p:sp>
        <p:nvSpPr>
          <p:cNvPr id="5" name="Footer Placeholder 4">
            <a:extLst>
              <a:ext uri="{FF2B5EF4-FFF2-40B4-BE49-F238E27FC236}">
                <a16:creationId xmlns:a16="http://schemas.microsoft.com/office/drawing/2014/main" id="{14598C13-3095-E1EE-FF2D-F4E081D4DBC7}"/>
              </a:ext>
            </a:extLst>
          </p:cNvPr>
          <p:cNvSpPr>
            <a:spLocks noGrp="1"/>
          </p:cNvSpPr>
          <p:nvPr>
            <p:ph type="ftr" sz="quarter" idx="11"/>
          </p:nvPr>
        </p:nvSpPr>
        <p:spPr>
          <a:xfrm>
            <a:off x="4038600" y="6356350"/>
            <a:ext cx="4114800" cy="365125"/>
          </a:xfrm>
          <a:prstGeom prst="rect">
            <a:avLst/>
          </a:prstGeom>
        </p:spPr>
        <p:txBody>
          <a:bodyPr/>
          <a:lstStyle/>
          <a:p>
            <a:endParaRPr lang="en-PH"/>
          </a:p>
        </p:txBody>
      </p:sp>
      <p:sp>
        <p:nvSpPr>
          <p:cNvPr id="6" name="Slide Number Placeholder 5">
            <a:extLst>
              <a:ext uri="{FF2B5EF4-FFF2-40B4-BE49-F238E27FC236}">
                <a16:creationId xmlns:a16="http://schemas.microsoft.com/office/drawing/2014/main" id="{88A58013-2411-578E-0E2C-21A159402C2D}"/>
              </a:ext>
            </a:extLst>
          </p:cNvPr>
          <p:cNvSpPr>
            <a:spLocks noGrp="1"/>
          </p:cNvSpPr>
          <p:nvPr>
            <p:ph type="sldNum" sz="quarter" idx="12"/>
          </p:nvPr>
        </p:nvSpPr>
        <p:spPr>
          <a:xfrm>
            <a:off x="8610600" y="6356350"/>
            <a:ext cx="2743200" cy="365125"/>
          </a:xfrm>
          <a:prstGeom prst="rect">
            <a:avLst/>
          </a:prstGeom>
        </p:spPr>
        <p:txBody>
          <a:bodyPr/>
          <a:lstStyle/>
          <a:p>
            <a:fld id="{EB9924ED-5F58-4B24-8D74-CDC0F93E3759}" type="slidenum">
              <a:rPr lang="en-PH" smtClean="0"/>
              <a:t>‹#›</a:t>
            </a:fld>
            <a:endParaRPr lang="en-PH"/>
          </a:p>
        </p:txBody>
      </p:sp>
    </p:spTree>
    <p:extLst>
      <p:ext uri="{BB962C8B-B14F-4D97-AF65-F5344CB8AC3E}">
        <p14:creationId xmlns:p14="http://schemas.microsoft.com/office/powerpoint/2010/main" val="2161397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C001-0888-E0E2-1D81-2B4DBE35CF23}"/>
              </a:ext>
            </a:extLst>
          </p:cNvPr>
          <p:cNvSpPr>
            <a:spLocks noGrp="1"/>
          </p:cNvSpPr>
          <p:nvPr>
            <p:ph type="title"/>
          </p:nvPr>
        </p:nvSpPr>
        <p:spPr/>
        <p:txBody>
          <a:bodyPr/>
          <a:lstStyle>
            <a:lvl1pPr>
              <a:defRPr>
                <a:solidFill>
                  <a:srgbClr val="FC720D"/>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2843F55-72D1-2C98-29B5-E06A83658EEE}"/>
              </a:ext>
            </a:extLst>
          </p:cNvPr>
          <p:cNvSpPr>
            <a:spLocks noGrp="1"/>
          </p:cNvSpPr>
          <p:nvPr>
            <p:ph idx="1"/>
          </p:nvPr>
        </p:nvSpPr>
        <p:spPr>
          <a:xfrm>
            <a:off x="838200" y="1645920"/>
            <a:ext cx="10515600" cy="4521517"/>
          </a:xfrm>
        </p:spPr>
        <p:txBody>
          <a:bodyPr/>
          <a:lstStyle>
            <a:lvl1pPr marL="228600" indent="-228600">
              <a:buFont typeface="Bebas Neue" panose="020B0606020202050201" pitchFamily="34" charset="0"/>
              <a:buChar char="+"/>
              <a:defRPr/>
            </a:lvl1pPr>
            <a:lvl2pPr marL="685800" indent="-228600">
              <a:buFont typeface="Bebas Neue" panose="020B0606020202050201" pitchFamily="34" charset="0"/>
              <a:buChar char="+"/>
              <a:defRPr/>
            </a:lvl2pPr>
            <a:lvl3pPr marL="1143000" indent="-228600">
              <a:buFont typeface="Bebas Neue" panose="020B0606020202050201" pitchFamily="34" charset="0"/>
              <a:buChar char="+"/>
              <a:defRPr/>
            </a:lvl3pPr>
            <a:lvl4pPr marL="1600200" indent="-228600">
              <a:buFont typeface="Bebas Neue" panose="020B0606020202050201" pitchFamily="34" charset="0"/>
              <a:buChar char="+"/>
              <a:defRPr/>
            </a:lvl4pPr>
            <a:lvl5pPr marL="2057400" indent="-228600">
              <a:buFont typeface="Bebas Neue" panose="020B0606020202050201"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156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DE2A-5A3B-C4ED-305F-234EA9C409D6}"/>
              </a:ext>
            </a:extLst>
          </p:cNvPr>
          <p:cNvSpPr>
            <a:spLocks noGrp="1"/>
          </p:cNvSpPr>
          <p:nvPr>
            <p:ph type="title"/>
          </p:nvPr>
        </p:nvSpPr>
        <p:spPr>
          <a:xfrm>
            <a:off x="1069975" y="2670175"/>
            <a:ext cx="10026650" cy="1000727"/>
          </a:xfrm>
        </p:spPr>
        <p:txBody>
          <a:bodyPr anchor="b"/>
          <a:lstStyle>
            <a:lvl1pPr>
              <a:defRPr lang="en-US" dirty="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F2A028E-60BF-DE98-01BD-B82CF82C4BFF}"/>
              </a:ext>
            </a:extLst>
          </p:cNvPr>
          <p:cNvSpPr>
            <a:spLocks noGrp="1"/>
          </p:cNvSpPr>
          <p:nvPr>
            <p:ph type="body" idx="1"/>
          </p:nvPr>
        </p:nvSpPr>
        <p:spPr>
          <a:xfrm>
            <a:off x="1069975" y="3697890"/>
            <a:ext cx="10026650" cy="444549"/>
          </a:xfrm>
        </p:spPr>
        <p:txBody>
          <a:bodyPr/>
          <a:lstStyle>
            <a:lvl1pPr marL="0" indent="0">
              <a:buNone/>
              <a:defRPr lang="en-US" dirty="0" smtClean="0"/>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7272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AE2C-807F-5FB7-465C-B23A9C37CE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36196E-ACB8-9ED3-4DF2-DF7C918499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62F8F9-9E14-8920-F63E-A58D7653F3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EF2AB6-283E-0355-6C50-3F8E8C1176AF}"/>
              </a:ext>
            </a:extLst>
          </p:cNvPr>
          <p:cNvSpPr>
            <a:spLocks noGrp="1"/>
          </p:cNvSpPr>
          <p:nvPr>
            <p:ph type="dt" sz="half" idx="10"/>
          </p:nvPr>
        </p:nvSpPr>
        <p:spPr>
          <a:xfrm>
            <a:off x="838200" y="6356350"/>
            <a:ext cx="2743200" cy="365125"/>
          </a:xfrm>
          <a:prstGeom prst="rect">
            <a:avLst/>
          </a:prstGeom>
        </p:spPr>
        <p:txBody>
          <a:bodyPr/>
          <a:lstStyle/>
          <a:p>
            <a:fld id="{BA148932-CA0A-412F-82D7-17DD8A51BA0A}" type="datetimeFigureOut">
              <a:rPr lang="en-PH" smtClean="0"/>
              <a:t>06/01/2025</a:t>
            </a:fld>
            <a:endParaRPr lang="en-PH"/>
          </a:p>
        </p:txBody>
      </p:sp>
      <p:sp>
        <p:nvSpPr>
          <p:cNvPr id="6" name="Footer Placeholder 5">
            <a:extLst>
              <a:ext uri="{FF2B5EF4-FFF2-40B4-BE49-F238E27FC236}">
                <a16:creationId xmlns:a16="http://schemas.microsoft.com/office/drawing/2014/main" id="{3CDCEAB8-6DDB-C99E-4045-35147E76B384}"/>
              </a:ext>
            </a:extLst>
          </p:cNvPr>
          <p:cNvSpPr>
            <a:spLocks noGrp="1"/>
          </p:cNvSpPr>
          <p:nvPr>
            <p:ph type="ftr" sz="quarter" idx="11"/>
          </p:nvPr>
        </p:nvSpPr>
        <p:spPr>
          <a:xfrm>
            <a:off x="4038600" y="6356350"/>
            <a:ext cx="4114800" cy="365125"/>
          </a:xfrm>
          <a:prstGeom prst="rect">
            <a:avLst/>
          </a:prstGeom>
        </p:spPr>
        <p:txBody>
          <a:bodyPr/>
          <a:lstStyle/>
          <a:p>
            <a:endParaRPr lang="en-PH"/>
          </a:p>
        </p:txBody>
      </p:sp>
      <p:sp>
        <p:nvSpPr>
          <p:cNvPr id="7" name="Slide Number Placeholder 6">
            <a:extLst>
              <a:ext uri="{FF2B5EF4-FFF2-40B4-BE49-F238E27FC236}">
                <a16:creationId xmlns:a16="http://schemas.microsoft.com/office/drawing/2014/main" id="{7133BA6C-59A9-799D-90F1-0111DF3DDCE4}"/>
              </a:ext>
            </a:extLst>
          </p:cNvPr>
          <p:cNvSpPr>
            <a:spLocks noGrp="1"/>
          </p:cNvSpPr>
          <p:nvPr>
            <p:ph type="sldNum" sz="quarter" idx="12"/>
          </p:nvPr>
        </p:nvSpPr>
        <p:spPr>
          <a:xfrm>
            <a:off x="8610600" y="6356350"/>
            <a:ext cx="2743200" cy="365125"/>
          </a:xfrm>
          <a:prstGeom prst="rect">
            <a:avLst/>
          </a:prstGeom>
        </p:spPr>
        <p:txBody>
          <a:bodyPr/>
          <a:lstStyle/>
          <a:p>
            <a:fld id="{EB9924ED-5F58-4B24-8D74-CDC0F93E3759}" type="slidenum">
              <a:rPr lang="en-PH" smtClean="0"/>
              <a:t>‹#›</a:t>
            </a:fld>
            <a:endParaRPr lang="en-PH"/>
          </a:p>
        </p:txBody>
      </p:sp>
    </p:spTree>
    <p:extLst>
      <p:ext uri="{BB962C8B-B14F-4D97-AF65-F5344CB8AC3E}">
        <p14:creationId xmlns:p14="http://schemas.microsoft.com/office/powerpoint/2010/main" val="337969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72A7-3349-C95B-6E29-62B9B3365C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12E62D-1732-4279-EEFD-4A7C330068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A52C1-3E8F-2750-EFE9-1245C23023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9C59F-2789-7649-E10D-EB5D5B12DA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85BD73-ED84-E4C3-0E43-9A51FC62FB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502A1C-A016-F38A-46BB-84BA06DB3A8C}"/>
              </a:ext>
            </a:extLst>
          </p:cNvPr>
          <p:cNvSpPr>
            <a:spLocks noGrp="1"/>
          </p:cNvSpPr>
          <p:nvPr>
            <p:ph type="dt" sz="half" idx="10"/>
          </p:nvPr>
        </p:nvSpPr>
        <p:spPr>
          <a:xfrm>
            <a:off x="838200" y="6356350"/>
            <a:ext cx="2743200" cy="365125"/>
          </a:xfrm>
          <a:prstGeom prst="rect">
            <a:avLst/>
          </a:prstGeom>
        </p:spPr>
        <p:txBody>
          <a:bodyPr/>
          <a:lstStyle/>
          <a:p>
            <a:fld id="{BA148932-CA0A-412F-82D7-17DD8A51BA0A}" type="datetimeFigureOut">
              <a:rPr lang="en-PH" smtClean="0"/>
              <a:t>06/01/2025</a:t>
            </a:fld>
            <a:endParaRPr lang="en-PH"/>
          </a:p>
        </p:txBody>
      </p:sp>
      <p:sp>
        <p:nvSpPr>
          <p:cNvPr id="8" name="Footer Placeholder 7">
            <a:extLst>
              <a:ext uri="{FF2B5EF4-FFF2-40B4-BE49-F238E27FC236}">
                <a16:creationId xmlns:a16="http://schemas.microsoft.com/office/drawing/2014/main" id="{E7AE37D0-6404-3899-1FF0-13F1C49B0A95}"/>
              </a:ext>
            </a:extLst>
          </p:cNvPr>
          <p:cNvSpPr>
            <a:spLocks noGrp="1"/>
          </p:cNvSpPr>
          <p:nvPr>
            <p:ph type="ftr" sz="quarter" idx="11"/>
          </p:nvPr>
        </p:nvSpPr>
        <p:spPr>
          <a:xfrm>
            <a:off x="4038600" y="6356350"/>
            <a:ext cx="4114800" cy="365125"/>
          </a:xfrm>
          <a:prstGeom prst="rect">
            <a:avLst/>
          </a:prstGeom>
        </p:spPr>
        <p:txBody>
          <a:bodyPr/>
          <a:lstStyle/>
          <a:p>
            <a:endParaRPr lang="en-PH"/>
          </a:p>
        </p:txBody>
      </p:sp>
      <p:sp>
        <p:nvSpPr>
          <p:cNvPr id="9" name="Slide Number Placeholder 8">
            <a:extLst>
              <a:ext uri="{FF2B5EF4-FFF2-40B4-BE49-F238E27FC236}">
                <a16:creationId xmlns:a16="http://schemas.microsoft.com/office/drawing/2014/main" id="{2960E121-4815-BF59-11A5-88E1B285D64C}"/>
              </a:ext>
            </a:extLst>
          </p:cNvPr>
          <p:cNvSpPr>
            <a:spLocks noGrp="1"/>
          </p:cNvSpPr>
          <p:nvPr>
            <p:ph type="sldNum" sz="quarter" idx="12"/>
          </p:nvPr>
        </p:nvSpPr>
        <p:spPr>
          <a:xfrm>
            <a:off x="8610600" y="6356350"/>
            <a:ext cx="2743200" cy="365125"/>
          </a:xfrm>
          <a:prstGeom prst="rect">
            <a:avLst/>
          </a:prstGeom>
        </p:spPr>
        <p:txBody>
          <a:bodyPr/>
          <a:lstStyle/>
          <a:p>
            <a:fld id="{EB9924ED-5F58-4B24-8D74-CDC0F93E3759}" type="slidenum">
              <a:rPr lang="en-PH" smtClean="0"/>
              <a:t>‹#›</a:t>
            </a:fld>
            <a:endParaRPr lang="en-PH"/>
          </a:p>
        </p:txBody>
      </p:sp>
    </p:spTree>
    <p:extLst>
      <p:ext uri="{BB962C8B-B14F-4D97-AF65-F5344CB8AC3E}">
        <p14:creationId xmlns:p14="http://schemas.microsoft.com/office/powerpoint/2010/main" val="256693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F2DB-4197-7532-0495-AC6FD40DD6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F68E1E-5A7D-E849-3E37-396C47AD9611}"/>
              </a:ext>
            </a:extLst>
          </p:cNvPr>
          <p:cNvSpPr>
            <a:spLocks noGrp="1"/>
          </p:cNvSpPr>
          <p:nvPr>
            <p:ph type="dt" sz="half" idx="10"/>
          </p:nvPr>
        </p:nvSpPr>
        <p:spPr>
          <a:xfrm>
            <a:off x="838200" y="6356350"/>
            <a:ext cx="2743200" cy="365125"/>
          </a:xfrm>
          <a:prstGeom prst="rect">
            <a:avLst/>
          </a:prstGeom>
        </p:spPr>
        <p:txBody>
          <a:bodyPr/>
          <a:lstStyle/>
          <a:p>
            <a:fld id="{BA148932-CA0A-412F-82D7-17DD8A51BA0A}" type="datetimeFigureOut">
              <a:rPr lang="en-PH" smtClean="0"/>
              <a:t>06/01/2025</a:t>
            </a:fld>
            <a:endParaRPr lang="en-PH"/>
          </a:p>
        </p:txBody>
      </p:sp>
      <p:sp>
        <p:nvSpPr>
          <p:cNvPr id="4" name="Footer Placeholder 3">
            <a:extLst>
              <a:ext uri="{FF2B5EF4-FFF2-40B4-BE49-F238E27FC236}">
                <a16:creationId xmlns:a16="http://schemas.microsoft.com/office/drawing/2014/main" id="{FAD409EF-A4A3-D9D9-B0F1-B4A8F8FD8C4E}"/>
              </a:ext>
            </a:extLst>
          </p:cNvPr>
          <p:cNvSpPr>
            <a:spLocks noGrp="1"/>
          </p:cNvSpPr>
          <p:nvPr>
            <p:ph type="ftr" sz="quarter" idx="11"/>
          </p:nvPr>
        </p:nvSpPr>
        <p:spPr>
          <a:xfrm>
            <a:off x="4038600" y="6356350"/>
            <a:ext cx="4114800" cy="365125"/>
          </a:xfrm>
          <a:prstGeom prst="rect">
            <a:avLst/>
          </a:prstGeom>
        </p:spPr>
        <p:txBody>
          <a:bodyPr/>
          <a:lstStyle/>
          <a:p>
            <a:endParaRPr lang="en-PH"/>
          </a:p>
        </p:txBody>
      </p:sp>
      <p:sp>
        <p:nvSpPr>
          <p:cNvPr id="5" name="Slide Number Placeholder 4">
            <a:extLst>
              <a:ext uri="{FF2B5EF4-FFF2-40B4-BE49-F238E27FC236}">
                <a16:creationId xmlns:a16="http://schemas.microsoft.com/office/drawing/2014/main" id="{96594DB8-6BC0-3E31-7808-94F754512BE0}"/>
              </a:ext>
            </a:extLst>
          </p:cNvPr>
          <p:cNvSpPr>
            <a:spLocks noGrp="1"/>
          </p:cNvSpPr>
          <p:nvPr>
            <p:ph type="sldNum" sz="quarter" idx="12"/>
          </p:nvPr>
        </p:nvSpPr>
        <p:spPr>
          <a:xfrm>
            <a:off x="8610600" y="6356350"/>
            <a:ext cx="2743200" cy="365125"/>
          </a:xfrm>
          <a:prstGeom prst="rect">
            <a:avLst/>
          </a:prstGeom>
        </p:spPr>
        <p:txBody>
          <a:bodyPr/>
          <a:lstStyle/>
          <a:p>
            <a:fld id="{EB9924ED-5F58-4B24-8D74-CDC0F93E3759}" type="slidenum">
              <a:rPr lang="en-PH" smtClean="0"/>
              <a:t>‹#›</a:t>
            </a:fld>
            <a:endParaRPr lang="en-PH"/>
          </a:p>
        </p:txBody>
      </p:sp>
    </p:spTree>
    <p:extLst>
      <p:ext uri="{BB962C8B-B14F-4D97-AF65-F5344CB8AC3E}">
        <p14:creationId xmlns:p14="http://schemas.microsoft.com/office/powerpoint/2010/main" val="288532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44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FF1C-BF09-2DED-80C3-45C7ED31F0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F3C8C2-6BCF-8145-4521-A5F6EA4D05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0EFEB9-2234-3A90-65B4-45164E351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D445B-4349-CD56-4569-8C6A29C6DBC2}"/>
              </a:ext>
            </a:extLst>
          </p:cNvPr>
          <p:cNvSpPr>
            <a:spLocks noGrp="1"/>
          </p:cNvSpPr>
          <p:nvPr>
            <p:ph type="dt" sz="half" idx="10"/>
          </p:nvPr>
        </p:nvSpPr>
        <p:spPr>
          <a:xfrm>
            <a:off x="838200" y="6356350"/>
            <a:ext cx="2743200" cy="365125"/>
          </a:xfrm>
          <a:prstGeom prst="rect">
            <a:avLst/>
          </a:prstGeom>
        </p:spPr>
        <p:txBody>
          <a:bodyPr/>
          <a:lstStyle/>
          <a:p>
            <a:fld id="{BA148932-CA0A-412F-82D7-17DD8A51BA0A}" type="datetimeFigureOut">
              <a:rPr lang="en-PH" smtClean="0"/>
              <a:t>06/01/2025</a:t>
            </a:fld>
            <a:endParaRPr lang="en-PH"/>
          </a:p>
        </p:txBody>
      </p:sp>
      <p:sp>
        <p:nvSpPr>
          <p:cNvPr id="6" name="Footer Placeholder 5">
            <a:extLst>
              <a:ext uri="{FF2B5EF4-FFF2-40B4-BE49-F238E27FC236}">
                <a16:creationId xmlns:a16="http://schemas.microsoft.com/office/drawing/2014/main" id="{3D2B9781-80BD-DF2D-2B9D-5876594E4C1B}"/>
              </a:ext>
            </a:extLst>
          </p:cNvPr>
          <p:cNvSpPr>
            <a:spLocks noGrp="1"/>
          </p:cNvSpPr>
          <p:nvPr>
            <p:ph type="ftr" sz="quarter" idx="11"/>
          </p:nvPr>
        </p:nvSpPr>
        <p:spPr>
          <a:xfrm>
            <a:off x="4038600" y="6356350"/>
            <a:ext cx="4114800" cy="365125"/>
          </a:xfrm>
          <a:prstGeom prst="rect">
            <a:avLst/>
          </a:prstGeom>
        </p:spPr>
        <p:txBody>
          <a:bodyPr/>
          <a:lstStyle/>
          <a:p>
            <a:endParaRPr lang="en-PH"/>
          </a:p>
        </p:txBody>
      </p:sp>
      <p:sp>
        <p:nvSpPr>
          <p:cNvPr id="7" name="Slide Number Placeholder 6">
            <a:extLst>
              <a:ext uri="{FF2B5EF4-FFF2-40B4-BE49-F238E27FC236}">
                <a16:creationId xmlns:a16="http://schemas.microsoft.com/office/drawing/2014/main" id="{2C02B217-3D28-9DEF-A2BA-46D83BC73814}"/>
              </a:ext>
            </a:extLst>
          </p:cNvPr>
          <p:cNvSpPr>
            <a:spLocks noGrp="1"/>
          </p:cNvSpPr>
          <p:nvPr>
            <p:ph type="sldNum" sz="quarter" idx="12"/>
          </p:nvPr>
        </p:nvSpPr>
        <p:spPr>
          <a:xfrm>
            <a:off x="8610600" y="6356350"/>
            <a:ext cx="2743200" cy="365125"/>
          </a:xfrm>
          <a:prstGeom prst="rect">
            <a:avLst/>
          </a:prstGeom>
        </p:spPr>
        <p:txBody>
          <a:bodyPr/>
          <a:lstStyle/>
          <a:p>
            <a:fld id="{EB9924ED-5F58-4B24-8D74-CDC0F93E3759}" type="slidenum">
              <a:rPr lang="en-PH" smtClean="0"/>
              <a:t>‹#›</a:t>
            </a:fld>
            <a:endParaRPr lang="en-PH"/>
          </a:p>
        </p:txBody>
      </p:sp>
    </p:spTree>
    <p:extLst>
      <p:ext uri="{BB962C8B-B14F-4D97-AF65-F5344CB8AC3E}">
        <p14:creationId xmlns:p14="http://schemas.microsoft.com/office/powerpoint/2010/main" val="303732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4774-F11D-64E6-0297-74F52B22D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8A2475-CD96-2F90-D4A5-5D5B24AC45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15FACB0-312E-0243-51EC-8D8B5E72CB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7A987D-89C4-D5B4-AE99-C996AF492C12}"/>
              </a:ext>
            </a:extLst>
          </p:cNvPr>
          <p:cNvSpPr>
            <a:spLocks noGrp="1"/>
          </p:cNvSpPr>
          <p:nvPr>
            <p:ph type="dt" sz="half" idx="10"/>
          </p:nvPr>
        </p:nvSpPr>
        <p:spPr>
          <a:xfrm>
            <a:off x="838200" y="6356350"/>
            <a:ext cx="2743200" cy="365125"/>
          </a:xfrm>
          <a:prstGeom prst="rect">
            <a:avLst/>
          </a:prstGeom>
        </p:spPr>
        <p:txBody>
          <a:bodyPr/>
          <a:lstStyle/>
          <a:p>
            <a:fld id="{BA148932-CA0A-412F-82D7-17DD8A51BA0A}" type="datetimeFigureOut">
              <a:rPr lang="en-PH" smtClean="0"/>
              <a:t>06/01/2025</a:t>
            </a:fld>
            <a:endParaRPr lang="en-PH"/>
          </a:p>
        </p:txBody>
      </p:sp>
      <p:sp>
        <p:nvSpPr>
          <p:cNvPr id="6" name="Footer Placeholder 5">
            <a:extLst>
              <a:ext uri="{FF2B5EF4-FFF2-40B4-BE49-F238E27FC236}">
                <a16:creationId xmlns:a16="http://schemas.microsoft.com/office/drawing/2014/main" id="{8C06E700-71AD-A0E9-C247-DC2C202B1C88}"/>
              </a:ext>
            </a:extLst>
          </p:cNvPr>
          <p:cNvSpPr>
            <a:spLocks noGrp="1"/>
          </p:cNvSpPr>
          <p:nvPr>
            <p:ph type="ftr" sz="quarter" idx="11"/>
          </p:nvPr>
        </p:nvSpPr>
        <p:spPr>
          <a:xfrm>
            <a:off x="4038600" y="6356350"/>
            <a:ext cx="4114800" cy="365125"/>
          </a:xfrm>
          <a:prstGeom prst="rect">
            <a:avLst/>
          </a:prstGeom>
        </p:spPr>
        <p:txBody>
          <a:bodyPr/>
          <a:lstStyle/>
          <a:p>
            <a:endParaRPr lang="en-PH"/>
          </a:p>
        </p:txBody>
      </p:sp>
      <p:sp>
        <p:nvSpPr>
          <p:cNvPr id="7" name="Slide Number Placeholder 6">
            <a:extLst>
              <a:ext uri="{FF2B5EF4-FFF2-40B4-BE49-F238E27FC236}">
                <a16:creationId xmlns:a16="http://schemas.microsoft.com/office/drawing/2014/main" id="{0CE0ED66-9FA9-9726-B966-7348BA21C8A1}"/>
              </a:ext>
            </a:extLst>
          </p:cNvPr>
          <p:cNvSpPr>
            <a:spLocks noGrp="1"/>
          </p:cNvSpPr>
          <p:nvPr>
            <p:ph type="sldNum" sz="quarter" idx="12"/>
          </p:nvPr>
        </p:nvSpPr>
        <p:spPr>
          <a:xfrm>
            <a:off x="8610600" y="6356350"/>
            <a:ext cx="2743200" cy="365125"/>
          </a:xfrm>
          <a:prstGeom prst="rect">
            <a:avLst/>
          </a:prstGeom>
        </p:spPr>
        <p:txBody>
          <a:bodyPr/>
          <a:lstStyle/>
          <a:p>
            <a:fld id="{EB9924ED-5F58-4B24-8D74-CDC0F93E3759}" type="slidenum">
              <a:rPr lang="en-PH" smtClean="0"/>
              <a:t>‹#›</a:t>
            </a:fld>
            <a:endParaRPr lang="en-PH"/>
          </a:p>
        </p:txBody>
      </p:sp>
    </p:spTree>
    <p:extLst>
      <p:ext uri="{BB962C8B-B14F-4D97-AF65-F5344CB8AC3E}">
        <p14:creationId xmlns:p14="http://schemas.microsoft.com/office/powerpoint/2010/main" val="3860047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6B7394-A716-3750-4494-5730D406345F}"/>
              </a:ext>
            </a:extLst>
          </p:cNvPr>
          <p:cNvSpPr>
            <a:spLocks noGrp="1"/>
          </p:cNvSpPr>
          <p:nvPr>
            <p:ph type="title"/>
          </p:nvPr>
        </p:nvSpPr>
        <p:spPr>
          <a:xfrm>
            <a:off x="838200" y="24781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40DF4A4-EA78-50F2-EFEB-DD3B0C672610}"/>
              </a:ext>
            </a:extLst>
          </p:cNvPr>
          <p:cNvSpPr>
            <a:spLocks noGrp="1"/>
          </p:cNvSpPr>
          <p:nvPr>
            <p:ph type="body" idx="1"/>
          </p:nvPr>
        </p:nvSpPr>
        <p:spPr>
          <a:xfrm>
            <a:off x="838200" y="1430747"/>
            <a:ext cx="10515600" cy="45118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6367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FC720D"/>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FC720D"/>
        </a:buClr>
        <a:buFont typeface="Bebas Neue" panose="020B0606020202050201"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C720D"/>
        </a:buClr>
        <a:buFont typeface="Bebas Neue" panose="020B0606020202050201"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FC720D"/>
        </a:buClr>
        <a:buFont typeface="Bebas Neue" panose="020B0606020202050201"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FC720D"/>
        </a:buClr>
        <a:buFont typeface="Bebas Neue" panose="020B0606020202050201"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FC720D"/>
        </a:buClr>
        <a:buFont typeface="Bebas Neue" panose="020B0606020202050201"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C0D9-3B5E-1ED6-2824-D661A738485E}"/>
              </a:ext>
            </a:extLst>
          </p:cNvPr>
          <p:cNvSpPr>
            <a:spLocks noGrp="1"/>
          </p:cNvSpPr>
          <p:nvPr>
            <p:ph type="ctrTitle"/>
          </p:nvPr>
        </p:nvSpPr>
        <p:spPr>
          <a:xfrm>
            <a:off x="544547" y="1726234"/>
            <a:ext cx="6667500" cy="2387600"/>
          </a:xfrm>
        </p:spPr>
        <p:txBody>
          <a:bodyPr>
            <a:normAutofit fontScale="90000"/>
          </a:bodyPr>
          <a:lstStyle/>
          <a:p>
            <a:r>
              <a:rPr lang="en-US" sz="6000" b="1" dirty="0">
                <a:solidFill>
                  <a:schemeClr val="tx2">
                    <a:lumMod val="60000"/>
                    <a:lumOff val="40000"/>
                  </a:schemeClr>
                </a:solidFill>
                <a:effectLst>
                  <a:outerShdw blurRad="38100" dist="38100" dir="2700000" algn="tl">
                    <a:srgbClr val="000000">
                      <a:alpha val="43137"/>
                    </a:srgbClr>
                  </a:outerShdw>
                </a:effectLst>
                <a:latin typeface="Aptos SemiBold" panose="020B0004020202020204" pitchFamily="34" charset="0"/>
                <a:cs typeface="Arial Hebrew" pitchFamily="2" charset="-79"/>
              </a:rPr>
              <a:t>CSST 102</a:t>
            </a:r>
            <a:br>
              <a:rPr lang="en-US" sz="6000" b="1" dirty="0">
                <a:solidFill>
                  <a:schemeClr val="tx2">
                    <a:lumMod val="60000"/>
                    <a:lumOff val="40000"/>
                  </a:schemeClr>
                </a:solidFill>
                <a:effectLst>
                  <a:outerShdw blurRad="38100" dist="38100" dir="2700000" algn="tl">
                    <a:srgbClr val="000000">
                      <a:alpha val="43137"/>
                    </a:srgbClr>
                  </a:outerShdw>
                </a:effectLst>
                <a:latin typeface="Aptos SemiBold" panose="020B0004020202020204" pitchFamily="34" charset="0"/>
                <a:ea typeface="Verdana" panose="020B0604030504040204" pitchFamily="34" charset="0"/>
                <a:cs typeface="Arial Hebrew" pitchFamily="2" charset="-79"/>
              </a:rPr>
            </a:br>
            <a:r>
              <a:rPr lang="en-US" sz="6000" b="1" dirty="0">
                <a:solidFill>
                  <a:schemeClr val="tx2">
                    <a:lumMod val="60000"/>
                    <a:lumOff val="40000"/>
                  </a:schemeClr>
                </a:solidFill>
                <a:effectLst>
                  <a:outerShdw blurRad="38100" dist="38100" dir="2700000" algn="tl">
                    <a:srgbClr val="000000">
                      <a:alpha val="43137"/>
                    </a:srgbClr>
                  </a:outerShdw>
                </a:effectLst>
                <a:latin typeface="Aptos SemiBold" panose="020B0004020202020204" pitchFamily="34" charset="0"/>
                <a:ea typeface="Verdana" panose="020B0604030504040204" pitchFamily="34" charset="0"/>
                <a:cs typeface="Arial Hebrew" pitchFamily="2" charset="-79"/>
              </a:rPr>
              <a:t>FINAL PROJECT</a:t>
            </a:r>
            <a:br>
              <a:rPr lang="en-US" sz="6000" b="1" dirty="0">
                <a:solidFill>
                  <a:schemeClr val="tx2">
                    <a:lumMod val="60000"/>
                    <a:lumOff val="40000"/>
                  </a:schemeClr>
                </a:solidFill>
                <a:effectLst>
                  <a:outerShdw blurRad="38100" dist="38100" dir="2700000" algn="tl">
                    <a:srgbClr val="000000">
                      <a:alpha val="43137"/>
                    </a:srgbClr>
                  </a:outerShdw>
                </a:effectLst>
                <a:latin typeface="Aptos SemiBold" panose="020B0004020202020204" pitchFamily="34" charset="0"/>
                <a:ea typeface="Verdana" panose="020B0604030504040204" pitchFamily="34" charset="0"/>
                <a:cs typeface="Arial Hebrew" pitchFamily="2" charset="-79"/>
              </a:rPr>
            </a:br>
            <a:endParaRPr lang="en-PH" b="1" dirty="0">
              <a:solidFill>
                <a:schemeClr val="tx2">
                  <a:lumMod val="60000"/>
                  <a:lumOff val="40000"/>
                </a:schemeClr>
              </a:solidFill>
              <a:latin typeface="Aptos SemiBold" panose="020B0004020202020204" pitchFamily="34" charset="0"/>
              <a:cs typeface="Arial Hebrew" pitchFamily="2" charset="-79"/>
            </a:endParaRPr>
          </a:p>
        </p:txBody>
      </p:sp>
    </p:spTree>
    <p:extLst>
      <p:ext uri="{BB962C8B-B14F-4D97-AF65-F5344CB8AC3E}">
        <p14:creationId xmlns:p14="http://schemas.microsoft.com/office/powerpoint/2010/main" val="2805830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B340D-8F08-DCFC-A44C-B2153CA1F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406911-5758-A7E7-09DA-371BA5BB0369}"/>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Data preparation</a:t>
            </a:r>
            <a:endParaRPr lang="en-US" dirty="0"/>
          </a:p>
        </p:txBody>
      </p:sp>
      <p:sp>
        <p:nvSpPr>
          <p:cNvPr id="3" name="Content Placeholder 2">
            <a:extLst>
              <a:ext uri="{FF2B5EF4-FFF2-40B4-BE49-F238E27FC236}">
                <a16:creationId xmlns:a16="http://schemas.microsoft.com/office/drawing/2014/main" id="{4476D037-C4FB-58CA-87E9-66A713FF17F8}"/>
              </a:ext>
            </a:extLst>
          </p:cNvPr>
          <p:cNvSpPr>
            <a:spLocks noGrp="1"/>
          </p:cNvSpPr>
          <p:nvPr>
            <p:ph idx="1"/>
          </p:nvPr>
        </p:nvSpPr>
        <p:spPr>
          <a:xfrm>
            <a:off x="838199" y="1645920"/>
            <a:ext cx="6652099" cy="4521517"/>
          </a:xfrm>
        </p:spPr>
        <p:txBody>
          <a:bodyPr>
            <a:normAutofit/>
          </a:bodyPr>
          <a:lstStyle/>
          <a:p>
            <a:pPr marL="0" indent="0">
              <a:buNone/>
            </a:pPr>
            <a:r>
              <a:rPr lang="en-US" b="1" dirty="0"/>
              <a:t>Dataset Generation</a:t>
            </a:r>
            <a:endParaRPr lang="en-US" dirty="0"/>
          </a:p>
          <a:p>
            <a:pPr marL="0" indent="0">
              <a:buNone/>
            </a:pPr>
            <a:r>
              <a:rPr lang="en-US" dirty="0"/>
              <a:t>Each column is configured with a prompt, data type, and max tokens. The prompt is a short description that will later guide the data generation for the corresponding column. The data type is self-explanatory. The max tokens is the maximum length for the text generated in the corresponding column. </a:t>
            </a:r>
            <a:endParaRPr lang="en-US" b="1" dirty="0"/>
          </a:p>
        </p:txBody>
      </p:sp>
      <p:pic>
        <p:nvPicPr>
          <p:cNvPr id="5" name="Picture 4">
            <a:extLst>
              <a:ext uri="{FF2B5EF4-FFF2-40B4-BE49-F238E27FC236}">
                <a16:creationId xmlns:a16="http://schemas.microsoft.com/office/drawing/2014/main" id="{0E45AE67-D3AF-F097-7066-DF90B683462F}"/>
              </a:ext>
            </a:extLst>
          </p:cNvPr>
          <p:cNvPicPr>
            <a:picLocks noChangeAspect="1"/>
          </p:cNvPicPr>
          <p:nvPr/>
        </p:nvPicPr>
        <p:blipFill>
          <a:blip r:embed="rId2"/>
          <a:stretch>
            <a:fillRect/>
          </a:stretch>
        </p:blipFill>
        <p:spPr>
          <a:xfrm>
            <a:off x="8300246" y="1759925"/>
            <a:ext cx="2935975" cy="3814024"/>
          </a:xfrm>
          <a:prstGeom prst="rect">
            <a:avLst/>
          </a:prstGeom>
        </p:spPr>
      </p:pic>
      <p:sp>
        <p:nvSpPr>
          <p:cNvPr id="6" name="TextBox 5">
            <a:extLst>
              <a:ext uri="{FF2B5EF4-FFF2-40B4-BE49-F238E27FC236}">
                <a16:creationId xmlns:a16="http://schemas.microsoft.com/office/drawing/2014/main" id="{D76A6E73-867C-1AE4-0BC9-BCDF454843E8}"/>
              </a:ext>
            </a:extLst>
          </p:cNvPr>
          <p:cNvSpPr txBox="1"/>
          <p:nvPr/>
        </p:nvSpPr>
        <p:spPr>
          <a:xfrm>
            <a:off x="8093497" y="5760496"/>
            <a:ext cx="3349471" cy="276999"/>
          </a:xfrm>
          <a:prstGeom prst="rect">
            <a:avLst/>
          </a:prstGeom>
          <a:noFill/>
        </p:spPr>
        <p:txBody>
          <a:bodyPr wrap="square">
            <a:spAutoFit/>
          </a:bodyPr>
          <a:lstStyle/>
          <a:p>
            <a:pPr marL="0" indent="0">
              <a:buNone/>
            </a:pPr>
            <a:r>
              <a:rPr lang="en-US" sz="1200" i="1" dirty="0"/>
              <a:t>Figure 3. Defining Columns for Data Generation</a:t>
            </a:r>
          </a:p>
        </p:txBody>
      </p:sp>
    </p:spTree>
    <p:extLst>
      <p:ext uri="{BB962C8B-B14F-4D97-AF65-F5344CB8AC3E}">
        <p14:creationId xmlns:p14="http://schemas.microsoft.com/office/powerpoint/2010/main" val="26489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EBAA3-3004-05B6-AC26-EB97E6E502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B6733C-6AA8-99DA-38C8-271BD5B927BB}"/>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Data preparation</a:t>
            </a:r>
            <a:endParaRPr lang="en-US" dirty="0"/>
          </a:p>
        </p:txBody>
      </p:sp>
      <p:sp>
        <p:nvSpPr>
          <p:cNvPr id="3" name="Content Placeholder 2">
            <a:extLst>
              <a:ext uri="{FF2B5EF4-FFF2-40B4-BE49-F238E27FC236}">
                <a16:creationId xmlns:a16="http://schemas.microsoft.com/office/drawing/2014/main" id="{FA5C542E-640F-EF25-8083-319865A961C4}"/>
              </a:ext>
            </a:extLst>
          </p:cNvPr>
          <p:cNvSpPr>
            <a:spLocks noGrp="1"/>
          </p:cNvSpPr>
          <p:nvPr>
            <p:ph idx="1"/>
          </p:nvPr>
        </p:nvSpPr>
        <p:spPr>
          <a:xfrm>
            <a:off x="838199" y="1645920"/>
            <a:ext cx="10727987" cy="4521517"/>
          </a:xfrm>
        </p:spPr>
        <p:txBody>
          <a:bodyPr>
            <a:normAutofit/>
          </a:bodyPr>
          <a:lstStyle/>
          <a:p>
            <a:pPr marL="0" indent="0">
              <a:buNone/>
            </a:pPr>
            <a:r>
              <a:rPr lang="en-US" b="1" dirty="0"/>
              <a:t>Dataset Generation</a:t>
            </a:r>
            <a:endParaRPr lang="en-US" dirty="0"/>
          </a:p>
          <a:p>
            <a:pPr marL="0" indent="0">
              <a:buNone/>
            </a:pPr>
            <a:r>
              <a:rPr lang="en-US" dirty="0"/>
              <a:t>We have also set the number of rows for the dataset which can be customized. It sets how many rows the dataset will generate for each loop.</a:t>
            </a:r>
            <a:endParaRPr lang="en-US" b="1" dirty="0"/>
          </a:p>
        </p:txBody>
      </p:sp>
      <p:pic>
        <p:nvPicPr>
          <p:cNvPr id="5" name="Picture 4">
            <a:extLst>
              <a:ext uri="{FF2B5EF4-FFF2-40B4-BE49-F238E27FC236}">
                <a16:creationId xmlns:a16="http://schemas.microsoft.com/office/drawing/2014/main" id="{2B926589-B62C-54D4-6308-9DF4088671B4}"/>
              </a:ext>
            </a:extLst>
          </p:cNvPr>
          <p:cNvPicPr>
            <a:picLocks noChangeAspect="1"/>
          </p:cNvPicPr>
          <p:nvPr/>
        </p:nvPicPr>
        <p:blipFill>
          <a:blip r:embed="rId2"/>
          <a:stretch>
            <a:fillRect/>
          </a:stretch>
        </p:blipFill>
        <p:spPr>
          <a:xfrm>
            <a:off x="2542671" y="3702397"/>
            <a:ext cx="7106658" cy="1745092"/>
          </a:xfrm>
          <a:prstGeom prst="rect">
            <a:avLst/>
          </a:prstGeom>
        </p:spPr>
      </p:pic>
      <p:sp>
        <p:nvSpPr>
          <p:cNvPr id="6" name="TextBox 5">
            <a:extLst>
              <a:ext uri="{FF2B5EF4-FFF2-40B4-BE49-F238E27FC236}">
                <a16:creationId xmlns:a16="http://schemas.microsoft.com/office/drawing/2014/main" id="{28B6A97A-600A-D7F2-26C1-E0AD9A766A7D}"/>
              </a:ext>
            </a:extLst>
          </p:cNvPr>
          <p:cNvSpPr txBox="1"/>
          <p:nvPr/>
        </p:nvSpPr>
        <p:spPr>
          <a:xfrm>
            <a:off x="5057593" y="5668963"/>
            <a:ext cx="2076813" cy="276999"/>
          </a:xfrm>
          <a:prstGeom prst="rect">
            <a:avLst/>
          </a:prstGeom>
          <a:noFill/>
        </p:spPr>
        <p:txBody>
          <a:bodyPr wrap="square">
            <a:spAutoFit/>
          </a:bodyPr>
          <a:lstStyle/>
          <a:p>
            <a:pPr marL="0" indent="0">
              <a:buNone/>
            </a:pPr>
            <a:r>
              <a:rPr lang="en-US" sz="1200" i="1" dirty="0"/>
              <a:t>Figure 4. Rows Configuration</a:t>
            </a:r>
          </a:p>
        </p:txBody>
      </p:sp>
    </p:spTree>
    <p:extLst>
      <p:ext uri="{BB962C8B-B14F-4D97-AF65-F5344CB8AC3E}">
        <p14:creationId xmlns:p14="http://schemas.microsoft.com/office/powerpoint/2010/main" val="348882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E652E-E5B6-05B1-108E-91429227A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948AD8-1B73-0437-E92F-AF3C1178D2F8}"/>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Data preparation</a:t>
            </a:r>
            <a:endParaRPr lang="en-US" dirty="0"/>
          </a:p>
        </p:txBody>
      </p:sp>
      <p:sp>
        <p:nvSpPr>
          <p:cNvPr id="3" name="Content Placeholder 2">
            <a:extLst>
              <a:ext uri="{FF2B5EF4-FFF2-40B4-BE49-F238E27FC236}">
                <a16:creationId xmlns:a16="http://schemas.microsoft.com/office/drawing/2014/main" id="{93C6309B-1749-B82B-5AC4-DC58A93097FA}"/>
              </a:ext>
            </a:extLst>
          </p:cNvPr>
          <p:cNvSpPr>
            <a:spLocks noGrp="1"/>
          </p:cNvSpPr>
          <p:nvPr>
            <p:ph idx="1"/>
          </p:nvPr>
        </p:nvSpPr>
        <p:spPr>
          <a:xfrm>
            <a:off x="838199" y="1645920"/>
            <a:ext cx="10727987" cy="4521517"/>
          </a:xfrm>
        </p:spPr>
        <p:txBody>
          <a:bodyPr>
            <a:normAutofit/>
          </a:bodyPr>
          <a:lstStyle/>
          <a:p>
            <a:pPr marL="0" indent="0">
              <a:buNone/>
            </a:pPr>
            <a:r>
              <a:rPr lang="en-US" b="1" dirty="0"/>
              <a:t>Dataset Generation</a:t>
            </a:r>
            <a:endParaRPr lang="en-US" dirty="0"/>
          </a:p>
          <a:p>
            <a:pPr marL="0" indent="0">
              <a:buNone/>
            </a:pPr>
            <a:r>
              <a:rPr lang="en-US" dirty="0"/>
              <a:t>The dataset is then generated with the </a:t>
            </a:r>
            <a:r>
              <a:rPr lang="en-US" dirty="0" err="1">
                <a:solidFill>
                  <a:schemeClr val="accent1"/>
                </a:solidFill>
                <a:latin typeface="Consolas" panose="020B0609020204030204" pitchFamily="49" charset="0"/>
              </a:rPr>
              <a:t>datallm.mock</a:t>
            </a:r>
            <a:r>
              <a:rPr lang="en-US" dirty="0">
                <a:solidFill>
                  <a:schemeClr val="accent1"/>
                </a:solidFill>
                <a:latin typeface="Consolas" panose="020B0609020204030204" pitchFamily="49" charset="0"/>
              </a:rPr>
              <a:t>() </a:t>
            </a:r>
            <a:r>
              <a:rPr lang="en-US" dirty="0"/>
              <a:t>function that takes the rows, dataset description, and columns as its arguments. The generated dataset is stored in the </a:t>
            </a:r>
            <a:r>
              <a:rPr lang="en-US" dirty="0" err="1">
                <a:solidFill>
                  <a:schemeClr val="accent1"/>
                </a:solidFill>
                <a:latin typeface="Consolas" panose="020B0609020204030204" pitchFamily="49" charset="0"/>
              </a:rPr>
              <a:t>synthetic_data</a:t>
            </a:r>
            <a:r>
              <a:rPr lang="en-US" dirty="0">
                <a:solidFill>
                  <a:schemeClr val="accent1"/>
                </a:solidFill>
                <a:latin typeface="Consolas" panose="020B0609020204030204" pitchFamily="49" charset="0"/>
              </a:rPr>
              <a:t> </a:t>
            </a:r>
            <a:r>
              <a:rPr lang="en-US" dirty="0"/>
              <a:t>variable</a:t>
            </a:r>
            <a:endParaRPr lang="en-US" b="1" dirty="0"/>
          </a:p>
        </p:txBody>
      </p:sp>
      <p:sp>
        <p:nvSpPr>
          <p:cNvPr id="6" name="TextBox 5">
            <a:extLst>
              <a:ext uri="{FF2B5EF4-FFF2-40B4-BE49-F238E27FC236}">
                <a16:creationId xmlns:a16="http://schemas.microsoft.com/office/drawing/2014/main" id="{DD1F6740-F21F-E890-AE18-09E81300611F}"/>
              </a:ext>
            </a:extLst>
          </p:cNvPr>
          <p:cNvSpPr txBox="1"/>
          <p:nvPr/>
        </p:nvSpPr>
        <p:spPr>
          <a:xfrm>
            <a:off x="4733732" y="5668963"/>
            <a:ext cx="2724535" cy="276999"/>
          </a:xfrm>
          <a:prstGeom prst="rect">
            <a:avLst/>
          </a:prstGeom>
          <a:noFill/>
        </p:spPr>
        <p:txBody>
          <a:bodyPr wrap="square">
            <a:spAutoFit/>
          </a:bodyPr>
          <a:lstStyle/>
          <a:p>
            <a:pPr marL="0" indent="0">
              <a:buNone/>
            </a:pPr>
            <a:r>
              <a:rPr lang="en-US" sz="1200" i="1" dirty="0"/>
              <a:t>Figure 5. </a:t>
            </a:r>
            <a:r>
              <a:rPr lang="en-US" sz="1200" i="1" dirty="0" err="1"/>
              <a:t>datallm.mock</a:t>
            </a:r>
            <a:r>
              <a:rPr lang="en-US" sz="1200" i="1" dirty="0"/>
              <a:t>() function</a:t>
            </a:r>
          </a:p>
        </p:txBody>
      </p:sp>
      <p:pic>
        <p:nvPicPr>
          <p:cNvPr id="9" name="Picture 8">
            <a:extLst>
              <a:ext uri="{FF2B5EF4-FFF2-40B4-BE49-F238E27FC236}">
                <a16:creationId xmlns:a16="http://schemas.microsoft.com/office/drawing/2014/main" id="{4376656F-115E-2CC4-D80C-AAAD57EF1FBF}"/>
              </a:ext>
            </a:extLst>
          </p:cNvPr>
          <p:cNvPicPr>
            <a:picLocks noChangeAspect="1"/>
          </p:cNvPicPr>
          <p:nvPr/>
        </p:nvPicPr>
        <p:blipFill>
          <a:blip r:embed="rId2"/>
          <a:srcRect t="1341"/>
          <a:stretch/>
        </p:blipFill>
        <p:spPr>
          <a:xfrm>
            <a:off x="4137687" y="4004410"/>
            <a:ext cx="3916626" cy="1443078"/>
          </a:xfrm>
          <a:prstGeom prst="rect">
            <a:avLst/>
          </a:prstGeom>
        </p:spPr>
      </p:pic>
    </p:spTree>
    <p:extLst>
      <p:ext uri="{BB962C8B-B14F-4D97-AF65-F5344CB8AC3E}">
        <p14:creationId xmlns:p14="http://schemas.microsoft.com/office/powerpoint/2010/main" val="183569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250E4-26AC-1FDA-E45A-353496B7A7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035E9C-E4D2-6D9B-D297-8E8100EB5F10}"/>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Data preparation</a:t>
            </a:r>
            <a:endParaRPr lang="en-US" dirty="0"/>
          </a:p>
        </p:txBody>
      </p:sp>
      <p:sp>
        <p:nvSpPr>
          <p:cNvPr id="3" name="Content Placeholder 2">
            <a:extLst>
              <a:ext uri="{FF2B5EF4-FFF2-40B4-BE49-F238E27FC236}">
                <a16:creationId xmlns:a16="http://schemas.microsoft.com/office/drawing/2014/main" id="{1297D165-79DB-496D-A2D1-B0F332FC78E6}"/>
              </a:ext>
            </a:extLst>
          </p:cNvPr>
          <p:cNvSpPr>
            <a:spLocks noGrp="1"/>
          </p:cNvSpPr>
          <p:nvPr>
            <p:ph idx="1"/>
          </p:nvPr>
        </p:nvSpPr>
        <p:spPr>
          <a:xfrm>
            <a:off x="838199" y="1645920"/>
            <a:ext cx="10727987" cy="4521517"/>
          </a:xfrm>
        </p:spPr>
        <p:txBody>
          <a:bodyPr>
            <a:normAutofit/>
          </a:bodyPr>
          <a:lstStyle/>
          <a:p>
            <a:pPr marL="0" indent="0">
              <a:buNone/>
            </a:pPr>
            <a:r>
              <a:rPr lang="en-US" b="1" dirty="0"/>
              <a:t>Preprocessing Steps</a:t>
            </a:r>
            <a:endParaRPr lang="en-US" dirty="0"/>
          </a:p>
          <a:p>
            <a:pPr marL="0" indent="0">
              <a:buNone/>
            </a:pPr>
            <a:r>
              <a:rPr lang="en-US" dirty="0"/>
              <a:t>As recently stated, we normalized the texts generated by setting max tokens to control the length of each text. This prevents overly long or irrelevant responses. It also ensures the text is the expected format for training conversational models.</a:t>
            </a:r>
          </a:p>
          <a:p>
            <a:pPr marL="0" indent="0">
              <a:buNone/>
            </a:pPr>
            <a:endParaRPr lang="en-US" dirty="0"/>
          </a:p>
          <a:p>
            <a:pPr marL="0" indent="0">
              <a:buNone/>
            </a:pPr>
            <a:r>
              <a:rPr lang="en-US" dirty="0"/>
              <a:t>Generating synthetic data may not always end with a complete thought or sentence. That’s why we made sure that it does not generate anything that is not complete or incomprehensible</a:t>
            </a:r>
            <a:endParaRPr lang="en-US" b="1" dirty="0"/>
          </a:p>
        </p:txBody>
      </p:sp>
    </p:spTree>
    <p:extLst>
      <p:ext uri="{BB962C8B-B14F-4D97-AF65-F5344CB8AC3E}">
        <p14:creationId xmlns:p14="http://schemas.microsoft.com/office/powerpoint/2010/main" val="4130250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72655-A145-5A48-2AB7-0766AD0D4C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865EB-B71E-2915-590E-19A013D61B47}"/>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Data preparation</a:t>
            </a:r>
            <a:endParaRPr lang="en-US" dirty="0"/>
          </a:p>
        </p:txBody>
      </p:sp>
      <p:sp>
        <p:nvSpPr>
          <p:cNvPr id="3" name="Content Placeholder 2">
            <a:extLst>
              <a:ext uri="{FF2B5EF4-FFF2-40B4-BE49-F238E27FC236}">
                <a16:creationId xmlns:a16="http://schemas.microsoft.com/office/drawing/2014/main" id="{CB1C6F66-D265-4A83-AD7C-96F282CC4724}"/>
              </a:ext>
            </a:extLst>
          </p:cNvPr>
          <p:cNvSpPr>
            <a:spLocks noGrp="1"/>
          </p:cNvSpPr>
          <p:nvPr>
            <p:ph idx="1"/>
          </p:nvPr>
        </p:nvSpPr>
        <p:spPr>
          <a:xfrm>
            <a:off x="838199" y="1645920"/>
            <a:ext cx="10727987" cy="4521517"/>
          </a:xfrm>
        </p:spPr>
        <p:txBody>
          <a:bodyPr>
            <a:normAutofit/>
          </a:bodyPr>
          <a:lstStyle/>
          <a:p>
            <a:pPr marL="0" indent="0">
              <a:buNone/>
            </a:pPr>
            <a:r>
              <a:rPr lang="en-US" b="1" dirty="0"/>
              <a:t>Preprocessing Steps</a:t>
            </a:r>
            <a:endParaRPr lang="en-US" dirty="0"/>
          </a:p>
          <a:p>
            <a:pPr marL="0" indent="0">
              <a:buNone/>
            </a:pPr>
            <a:r>
              <a:rPr lang="en-US" dirty="0"/>
              <a:t>The functions </a:t>
            </a:r>
            <a:r>
              <a:rPr lang="en-US" dirty="0" err="1">
                <a:solidFill>
                  <a:schemeClr val="accent1"/>
                </a:solidFill>
                <a:latin typeface="Consolas" panose="020B0609020204030204" pitchFamily="49" charset="0"/>
              </a:rPr>
              <a:t>is_complete_sentence</a:t>
            </a:r>
            <a:r>
              <a:rPr lang="en-US" dirty="0">
                <a:solidFill>
                  <a:schemeClr val="accent1"/>
                </a:solidFill>
                <a:latin typeface="Consolas" panose="020B0609020204030204" pitchFamily="49" charset="0"/>
              </a:rPr>
              <a:t>() </a:t>
            </a:r>
            <a:r>
              <a:rPr lang="en-US" dirty="0"/>
              <a:t>and </a:t>
            </a:r>
            <a:r>
              <a:rPr lang="en-US" dirty="0" err="1">
                <a:solidFill>
                  <a:schemeClr val="accent1"/>
                </a:solidFill>
                <a:latin typeface="Consolas" panose="020B0609020204030204" pitchFamily="49" charset="0"/>
              </a:rPr>
              <a:t>generate_complete_text</a:t>
            </a:r>
            <a:r>
              <a:rPr lang="en-US" dirty="0">
                <a:solidFill>
                  <a:schemeClr val="accent1"/>
                </a:solidFill>
                <a:latin typeface="Consolas" panose="020B0609020204030204" pitchFamily="49" charset="0"/>
              </a:rPr>
              <a:t>() </a:t>
            </a:r>
            <a:r>
              <a:rPr lang="en-US" dirty="0"/>
              <a:t>ensure that the generated data is not incomplete and has complete thought.</a:t>
            </a:r>
          </a:p>
          <a:p>
            <a:pPr marL="0" indent="0">
              <a:buNone/>
            </a:pPr>
            <a:endParaRPr lang="en-US" dirty="0"/>
          </a:p>
          <a:p>
            <a:pPr marL="0" indent="0">
              <a:buNone/>
            </a:pPr>
            <a:r>
              <a:rPr lang="en-US" dirty="0"/>
              <a:t>If it is incomplete, it iteratively appends additional text to the response by re-invoking the </a:t>
            </a:r>
            <a:r>
              <a:rPr lang="en-US" dirty="0" err="1"/>
              <a:t>DataLLM</a:t>
            </a:r>
            <a:r>
              <a:rPr lang="en-US" dirty="0"/>
              <a:t> model until either the text is complete or a predefined maximum number of iterations is reached.</a:t>
            </a:r>
            <a:endParaRPr lang="en-US" b="1" dirty="0"/>
          </a:p>
        </p:txBody>
      </p:sp>
    </p:spTree>
    <p:extLst>
      <p:ext uri="{BB962C8B-B14F-4D97-AF65-F5344CB8AC3E}">
        <p14:creationId xmlns:p14="http://schemas.microsoft.com/office/powerpoint/2010/main" val="3800860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CC503-990A-5A14-A087-2EA7AC211C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F36C6A-1BF0-6BD6-3B5F-F7D3D73A400B}"/>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Data preparation</a:t>
            </a:r>
            <a:endParaRPr lang="en-US" dirty="0"/>
          </a:p>
        </p:txBody>
      </p:sp>
      <p:sp>
        <p:nvSpPr>
          <p:cNvPr id="3" name="Content Placeholder 2">
            <a:extLst>
              <a:ext uri="{FF2B5EF4-FFF2-40B4-BE49-F238E27FC236}">
                <a16:creationId xmlns:a16="http://schemas.microsoft.com/office/drawing/2014/main" id="{849C03E5-784F-2A80-6FAB-2541E1A8C035}"/>
              </a:ext>
            </a:extLst>
          </p:cNvPr>
          <p:cNvSpPr>
            <a:spLocks noGrp="1"/>
          </p:cNvSpPr>
          <p:nvPr>
            <p:ph idx="1"/>
          </p:nvPr>
        </p:nvSpPr>
        <p:spPr>
          <a:xfrm>
            <a:off x="838199" y="1645920"/>
            <a:ext cx="10727987" cy="4521517"/>
          </a:xfrm>
        </p:spPr>
        <p:txBody>
          <a:bodyPr>
            <a:normAutofit/>
          </a:bodyPr>
          <a:lstStyle/>
          <a:p>
            <a:pPr marL="0" indent="0">
              <a:buNone/>
            </a:pPr>
            <a:r>
              <a:rPr lang="en-US" b="1" dirty="0"/>
              <a:t>Preprocessing Steps</a:t>
            </a:r>
            <a:endParaRPr lang="en-US" dirty="0"/>
          </a:p>
          <a:p>
            <a:pPr marL="0" indent="0">
              <a:buNone/>
            </a:pPr>
            <a:r>
              <a:rPr lang="en-US" dirty="0"/>
              <a:t>The functions </a:t>
            </a:r>
            <a:r>
              <a:rPr lang="en-US" dirty="0" err="1">
                <a:solidFill>
                  <a:schemeClr val="accent1"/>
                </a:solidFill>
                <a:latin typeface="Consolas" panose="020B0609020204030204" pitchFamily="49" charset="0"/>
              </a:rPr>
              <a:t>is_complete_sentence</a:t>
            </a:r>
            <a:r>
              <a:rPr lang="en-US" dirty="0">
                <a:solidFill>
                  <a:schemeClr val="accent1"/>
                </a:solidFill>
                <a:latin typeface="Consolas" panose="020B0609020204030204" pitchFamily="49" charset="0"/>
              </a:rPr>
              <a:t>() </a:t>
            </a:r>
            <a:r>
              <a:rPr lang="en-US" dirty="0"/>
              <a:t>and </a:t>
            </a:r>
            <a:r>
              <a:rPr lang="en-US" dirty="0" err="1">
                <a:solidFill>
                  <a:schemeClr val="accent1"/>
                </a:solidFill>
                <a:latin typeface="Consolas" panose="020B0609020204030204" pitchFamily="49" charset="0"/>
              </a:rPr>
              <a:t>generate_complete_text</a:t>
            </a:r>
            <a:r>
              <a:rPr lang="en-US" dirty="0">
                <a:solidFill>
                  <a:schemeClr val="accent1"/>
                </a:solidFill>
                <a:latin typeface="Consolas" panose="020B0609020204030204" pitchFamily="49" charset="0"/>
              </a:rPr>
              <a:t>() </a:t>
            </a:r>
            <a:r>
              <a:rPr lang="en-US" dirty="0"/>
              <a:t>ensure that the generated data is not incomplete and has complete thought.</a:t>
            </a:r>
          </a:p>
          <a:p>
            <a:pPr marL="0" indent="0">
              <a:buNone/>
            </a:pPr>
            <a:endParaRPr lang="en-US" dirty="0"/>
          </a:p>
          <a:p>
            <a:pPr marL="0" indent="0">
              <a:buNone/>
            </a:pPr>
            <a:r>
              <a:rPr lang="en-US" dirty="0"/>
              <a:t>If it is incomplete, it iteratively appends additional text to the response by re-invoking the </a:t>
            </a:r>
            <a:r>
              <a:rPr lang="en-US" dirty="0" err="1"/>
              <a:t>DataLLM</a:t>
            </a:r>
            <a:r>
              <a:rPr lang="en-US" dirty="0"/>
              <a:t> model until either the text is complete or a predefined maximum number of iterations is reached.</a:t>
            </a:r>
            <a:endParaRPr lang="en-US" b="1" dirty="0"/>
          </a:p>
        </p:txBody>
      </p:sp>
    </p:spTree>
    <p:extLst>
      <p:ext uri="{BB962C8B-B14F-4D97-AF65-F5344CB8AC3E}">
        <p14:creationId xmlns:p14="http://schemas.microsoft.com/office/powerpoint/2010/main" val="573575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DF31F-D891-318E-83FD-C3FE7C55E1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253198-8393-9D44-CA52-C42DBB4885CF}"/>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Data preparation</a:t>
            </a:r>
            <a:endParaRPr lang="en-US" dirty="0"/>
          </a:p>
        </p:txBody>
      </p:sp>
      <p:pic>
        <p:nvPicPr>
          <p:cNvPr id="5" name="Picture 4">
            <a:extLst>
              <a:ext uri="{FF2B5EF4-FFF2-40B4-BE49-F238E27FC236}">
                <a16:creationId xmlns:a16="http://schemas.microsoft.com/office/drawing/2014/main" id="{336492DB-A547-8664-56B1-B4EB7BFB05B7}"/>
              </a:ext>
            </a:extLst>
          </p:cNvPr>
          <p:cNvPicPr>
            <a:picLocks noChangeAspect="1"/>
          </p:cNvPicPr>
          <p:nvPr/>
        </p:nvPicPr>
        <p:blipFill>
          <a:blip r:embed="rId2"/>
          <a:stretch>
            <a:fillRect/>
          </a:stretch>
        </p:blipFill>
        <p:spPr>
          <a:xfrm>
            <a:off x="2632181" y="1505969"/>
            <a:ext cx="6927638" cy="3846061"/>
          </a:xfrm>
          <a:prstGeom prst="rect">
            <a:avLst/>
          </a:prstGeom>
        </p:spPr>
      </p:pic>
      <p:sp>
        <p:nvSpPr>
          <p:cNvPr id="6" name="TextBox 5">
            <a:extLst>
              <a:ext uri="{FF2B5EF4-FFF2-40B4-BE49-F238E27FC236}">
                <a16:creationId xmlns:a16="http://schemas.microsoft.com/office/drawing/2014/main" id="{0EA22800-0F88-724B-C239-0E86537716DA}"/>
              </a:ext>
            </a:extLst>
          </p:cNvPr>
          <p:cNvSpPr txBox="1"/>
          <p:nvPr/>
        </p:nvSpPr>
        <p:spPr>
          <a:xfrm>
            <a:off x="3622644" y="5513321"/>
            <a:ext cx="4946712" cy="276999"/>
          </a:xfrm>
          <a:prstGeom prst="rect">
            <a:avLst/>
          </a:prstGeom>
          <a:noFill/>
        </p:spPr>
        <p:txBody>
          <a:bodyPr wrap="square">
            <a:spAutoFit/>
          </a:bodyPr>
          <a:lstStyle/>
          <a:p>
            <a:pPr marL="0" indent="0">
              <a:buNone/>
            </a:pPr>
            <a:r>
              <a:rPr lang="en-US" sz="1200" i="1" dirty="0"/>
              <a:t>Figure 6. </a:t>
            </a:r>
            <a:r>
              <a:rPr lang="en-US" sz="1200" i="1" dirty="0" err="1"/>
              <a:t>is_complete_sentence</a:t>
            </a:r>
            <a:r>
              <a:rPr lang="en-US" sz="1200" i="1" dirty="0"/>
              <a:t>() and </a:t>
            </a:r>
            <a:r>
              <a:rPr lang="en-US" sz="1200" i="1" dirty="0" err="1"/>
              <a:t>generate_complete_text</a:t>
            </a:r>
            <a:r>
              <a:rPr lang="en-US" sz="1200" i="1" dirty="0"/>
              <a:t>() functions</a:t>
            </a:r>
          </a:p>
        </p:txBody>
      </p:sp>
    </p:spTree>
    <p:extLst>
      <p:ext uri="{BB962C8B-B14F-4D97-AF65-F5344CB8AC3E}">
        <p14:creationId xmlns:p14="http://schemas.microsoft.com/office/powerpoint/2010/main" val="1040835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5B65E-4D2F-AB12-A8C1-95943AD99D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4FFE62-8154-D9A8-C312-992F48C3DF33}"/>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Data preparation</a:t>
            </a:r>
            <a:endParaRPr lang="en-US" dirty="0"/>
          </a:p>
        </p:txBody>
      </p:sp>
      <p:sp>
        <p:nvSpPr>
          <p:cNvPr id="3" name="Content Placeholder 2">
            <a:extLst>
              <a:ext uri="{FF2B5EF4-FFF2-40B4-BE49-F238E27FC236}">
                <a16:creationId xmlns:a16="http://schemas.microsoft.com/office/drawing/2014/main" id="{DA9CF38F-52FC-BB59-A392-616A3A67AC55}"/>
              </a:ext>
            </a:extLst>
          </p:cNvPr>
          <p:cNvSpPr>
            <a:spLocks noGrp="1"/>
          </p:cNvSpPr>
          <p:nvPr>
            <p:ph idx="1"/>
          </p:nvPr>
        </p:nvSpPr>
        <p:spPr>
          <a:xfrm>
            <a:off x="838199" y="1645920"/>
            <a:ext cx="10727987" cy="4521517"/>
          </a:xfrm>
        </p:spPr>
        <p:txBody>
          <a:bodyPr>
            <a:normAutofit/>
          </a:bodyPr>
          <a:lstStyle/>
          <a:p>
            <a:pPr marL="0" indent="0">
              <a:buNone/>
            </a:pPr>
            <a:r>
              <a:rPr lang="en-US" b="1" dirty="0"/>
              <a:t>Preprocessing Steps</a:t>
            </a:r>
          </a:p>
          <a:p>
            <a:pPr marL="0" indent="0">
              <a:buNone/>
            </a:pPr>
            <a:r>
              <a:rPr lang="en-US" kern="100" dirty="0">
                <a:effectLst/>
                <a:ea typeface="Calibri" panose="020F0502020204030204" pitchFamily="34" charset="0"/>
                <a:cs typeface="Times New Roman" panose="02020603050405020304" pitchFamily="18" charset="0"/>
              </a:rPr>
              <a:t>We then cleaned the dataset by reusing </a:t>
            </a:r>
            <a:r>
              <a:rPr lang="en-US" kern="100" dirty="0" err="1">
                <a:solidFill>
                  <a:srgbClr val="4472C4"/>
                </a:solidFill>
                <a:effectLst/>
                <a:ea typeface="Calibri" panose="020F0502020204030204" pitchFamily="34" charset="0"/>
                <a:cs typeface="Times New Roman" panose="02020603050405020304" pitchFamily="18" charset="0"/>
              </a:rPr>
              <a:t>synthetic_data</a:t>
            </a:r>
            <a:r>
              <a:rPr lang="en-US" kern="100" dirty="0">
                <a:effectLst/>
                <a:ea typeface="Calibri" panose="020F0502020204030204" pitchFamily="34" charset="0"/>
                <a:cs typeface="Times New Roman" panose="02020603050405020304" pitchFamily="18" charset="0"/>
              </a:rPr>
              <a:t>. We iterated every row of it and used the </a:t>
            </a:r>
            <a:r>
              <a:rPr lang="en-US" kern="100" dirty="0" err="1">
                <a:solidFill>
                  <a:srgbClr val="4472C4"/>
                </a:solidFill>
                <a:effectLst/>
                <a:ea typeface="Calibri" panose="020F0502020204030204" pitchFamily="34" charset="0"/>
                <a:cs typeface="Times New Roman" panose="02020603050405020304" pitchFamily="18" charset="0"/>
              </a:rPr>
              <a:t>generate_complete_text</a:t>
            </a:r>
            <a:r>
              <a:rPr lang="en-US" kern="100" dirty="0">
                <a:solidFill>
                  <a:srgbClr val="4472C4"/>
                </a:solidFill>
                <a:effectLst/>
                <a:ea typeface="Calibri" panose="020F0502020204030204" pitchFamily="34" charset="0"/>
                <a:cs typeface="Times New Roman" panose="02020603050405020304" pitchFamily="18" charset="0"/>
              </a:rPr>
              <a:t>()</a:t>
            </a:r>
            <a:r>
              <a:rPr lang="en-US" kern="100" dirty="0">
                <a:effectLst/>
                <a:ea typeface="Calibri" panose="020F0502020204030204" pitchFamily="34" charset="0"/>
                <a:cs typeface="Times New Roman" panose="02020603050405020304" pitchFamily="18" charset="0"/>
              </a:rPr>
              <a:t> to ensure each row has complete text. We then dropped the first generated input and output (</a:t>
            </a:r>
            <a:r>
              <a:rPr lang="en-US" kern="100" dirty="0">
                <a:solidFill>
                  <a:schemeClr val="accent1"/>
                </a:solidFill>
                <a:effectLst/>
                <a:latin typeface="Consolas" panose="020B0609020204030204" pitchFamily="49" charset="0"/>
                <a:ea typeface="Calibri" panose="020F0502020204030204" pitchFamily="34" charset="0"/>
                <a:cs typeface="Times New Roman" panose="02020603050405020304" pitchFamily="18" charset="0"/>
              </a:rPr>
              <a:t>input_part1 </a:t>
            </a:r>
            <a:r>
              <a:rPr lang="en-US" kern="100" dirty="0">
                <a:effectLst/>
                <a:ea typeface="Calibri" panose="020F0502020204030204" pitchFamily="34" charset="0"/>
                <a:cs typeface="Times New Roman" panose="02020603050405020304" pitchFamily="18" charset="0"/>
              </a:rPr>
              <a:t>and </a:t>
            </a:r>
            <a:r>
              <a:rPr lang="en-US" kern="100" dirty="0">
                <a:solidFill>
                  <a:schemeClr val="accent1"/>
                </a:solidFill>
                <a:effectLst/>
                <a:latin typeface="Consolas" panose="020B0609020204030204" pitchFamily="49" charset="0"/>
                <a:ea typeface="Calibri" panose="020F0502020204030204" pitchFamily="34" charset="0"/>
                <a:cs typeface="Times New Roman" panose="02020603050405020304" pitchFamily="18" charset="0"/>
              </a:rPr>
              <a:t>output_part1</a:t>
            </a:r>
            <a:r>
              <a:rPr lang="en-US" kern="100" dirty="0">
                <a:effectLst/>
                <a:ea typeface="Calibri" panose="020F0502020204030204" pitchFamily="34" charset="0"/>
                <a:cs typeface="Times New Roman" panose="02020603050405020304" pitchFamily="18" charset="0"/>
              </a:rPr>
              <a:t>) to reduce clutter in the final dataset. Then we reordered the columns for consistency and to ensure the dataset has a logical structure. The synthetic dataset is now generated and is now taken to the final stage of the preprocessing step.</a:t>
            </a:r>
          </a:p>
        </p:txBody>
      </p:sp>
    </p:spTree>
    <p:extLst>
      <p:ext uri="{BB962C8B-B14F-4D97-AF65-F5344CB8AC3E}">
        <p14:creationId xmlns:p14="http://schemas.microsoft.com/office/powerpoint/2010/main" val="251391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59414-80F6-02E4-8245-6856C3410F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0B38F-9F5B-927D-A42E-4D9742B6F6F4}"/>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Data preparation</a:t>
            </a:r>
            <a:endParaRPr lang="en-US" dirty="0"/>
          </a:p>
        </p:txBody>
      </p:sp>
      <p:pic>
        <p:nvPicPr>
          <p:cNvPr id="7" name="Picture 6">
            <a:extLst>
              <a:ext uri="{FF2B5EF4-FFF2-40B4-BE49-F238E27FC236}">
                <a16:creationId xmlns:a16="http://schemas.microsoft.com/office/drawing/2014/main" id="{A03DCCEB-692B-9936-8C91-69AD6D364DCC}"/>
              </a:ext>
            </a:extLst>
          </p:cNvPr>
          <p:cNvPicPr>
            <a:picLocks noChangeAspect="1"/>
          </p:cNvPicPr>
          <p:nvPr/>
        </p:nvPicPr>
        <p:blipFill>
          <a:blip r:embed="rId2"/>
          <a:stretch>
            <a:fillRect/>
          </a:stretch>
        </p:blipFill>
        <p:spPr>
          <a:xfrm>
            <a:off x="2393421" y="1573493"/>
            <a:ext cx="7405157" cy="3711013"/>
          </a:xfrm>
          <a:prstGeom prst="rect">
            <a:avLst/>
          </a:prstGeom>
        </p:spPr>
      </p:pic>
      <p:sp>
        <p:nvSpPr>
          <p:cNvPr id="8" name="TextBox 7">
            <a:extLst>
              <a:ext uri="{FF2B5EF4-FFF2-40B4-BE49-F238E27FC236}">
                <a16:creationId xmlns:a16="http://schemas.microsoft.com/office/drawing/2014/main" id="{7030F27A-DE60-4FF0-D282-188803EFE4AC}"/>
              </a:ext>
            </a:extLst>
          </p:cNvPr>
          <p:cNvSpPr txBox="1"/>
          <p:nvPr/>
        </p:nvSpPr>
        <p:spPr>
          <a:xfrm>
            <a:off x="3229383" y="5454954"/>
            <a:ext cx="5733231" cy="276999"/>
          </a:xfrm>
          <a:prstGeom prst="rect">
            <a:avLst/>
          </a:prstGeom>
          <a:noFill/>
        </p:spPr>
        <p:txBody>
          <a:bodyPr wrap="square">
            <a:spAutoFit/>
          </a:bodyPr>
          <a:lstStyle/>
          <a:p>
            <a:pPr marL="0" indent="0">
              <a:buNone/>
            </a:pPr>
            <a:r>
              <a:rPr lang="en-US" sz="1200" i="1" dirty="0"/>
              <a:t>Figure 7. Regenerating the </a:t>
            </a:r>
            <a:r>
              <a:rPr lang="en-US" sz="1200" i="1" dirty="0" err="1"/>
              <a:t>synthetic_data</a:t>
            </a:r>
            <a:r>
              <a:rPr lang="en-US" sz="1200" i="1" dirty="0"/>
              <a:t> and cleaning via </a:t>
            </a:r>
            <a:r>
              <a:rPr lang="en-US" sz="1200" i="1" dirty="0" err="1"/>
              <a:t>generate_complete_text</a:t>
            </a:r>
            <a:r>
              <a:rPr lang="en-US" sz="1200" i="1" dirty="0"/>
              <a:t>()</a:t>
            </a:r>
          </a:p>
        </p:txBody>
      </p:sp>
    </p:spTree>
    <p:extLst>
      <p:ext uri="{BB962C8B-B14F-4D97-AF65-F5344CB8AC3E}">
        <p14:creationId xmlns:p14="http://schemas.microsoft.com/office/powerpoint/2010/main" val="778166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67EAC-9C9B-6BE7-4F27-FB9DF6284E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99B4A-9B04-684C-EF58-BDB812C1EECA}"/>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Data preparation</a:t>
            </a:r>
            <a:endParaRPr lang="en-US" dirty="0"/>
          </a:p>
        </p:txBody>
      </p:sp>
      <p:sp>
        <p:nvSpPr>
          <p:cNvPr id="3" name="Content Placeholder 2">
            <a:extLst>
              <a:ext uri="{FF2B5EF4-FFF2-40B4-BE49-F238E27FC236}">
                <a16:creationId xmlns:a16="http://schemas.microsoft.com/office/drawing/2014/main" id="{A8A2E791-DC8B-DF1C-4C9F-E71C21B8D5C2}"/>
              </a:ext>
            </a:extLst>
          </p:cNvPr>
          <p:cNvSpPr>
            <a:spLocks noGrp="1"/>
          </p:cNvSpPr>
          <p:nvPr>
            <p:ph idx="1"/>
          </p:nvPr>
        </p:nvSpPr>
        <p:spPr>
          <a:xfrm>
            <a:off x="838199" y="1645920"/>
            <a:ext cx="6875835" cy="4521517"/>
          </a:xfrm>
        </p:spPr>
        <p:txBody>
          <a:bodyPr>
            <a:normAutofit/>
          </a:bodyPr>
          <a:lstStyle/>
          <a:p>
            <a:pPr marL="0" indent="0">
              <a:buNone/>
            </a:pPr>
            <a:r>
              <a:rPr lang="en-US" b="1" dirty="0"/>
              <a:t>Preprocessing Steps</a:t>
            </a:r>
          </a:p>
          <a:p>
            <a:pPr marL="0" indent="0">
              <a:buNone/>
            </a:pPr>
            <a:r>
              <a:rPr lang="en-US" kern="100" dirty="0">
                <a:effectLst/>
                <a:ea typeface="Calibri" panose="020F0502020204030204" pitchFamily="34" charset="0"/>
                <a:cs typeface="Times New Roman" panose="02020603050405020304" pitchFamily="18" charset="0"/>
              </a:rPr>
              <a:t>The final preprocessing step takes the generated synthetic data and undergoes text preprocessing and spelling correction. The </a:t>
            </a:r>
            <a:r>
              <a:rPr lang="en-US" kern="100" dirty="0" err="1">
                <a:solidFill>
                  <a:schemeClr val="accent1"/>
                </a:solidFill>
                <a:effectLst/>
                <a:latin typeface="Consolas" panose="020B0609020204030204" pitchFamily="49" charset="0"/>
                <a:ea typeface="Calibri" panose="020F0502020204030204" pitchFamily="34" charset="0"/>
                <a:cs typeface="Times New Roman" panose="02020603050405020304" pitchFamily="18" charset="0"/>
              </a:rPr>
              <a:t>preprocess_text</a:t>
            </a:r>
            <a:r>
              <a:rPr lang="en-US" kern="100" dirty="0">
                <a:solidFill>
                  <a:schemeClr val="accent1"/>
                </a:solidFill>
                <a:effectLst/>
                <a:latin typeface="Consolas" panose="020B0609020204030204" pitchFamily="49" charset="0"/>
                <a:ea typeface="Calibri" panose="020F0502020204030204" pitchFamily="34" charset="0"/>
                <a:cs typeface="Times New Roman" panose="02020603050405020304" pitchFamily="18" charset="0"/>
              </a:rPr>
              <a:t>() </a:t>
            </a:r>
            <a:r>
              <a:rPr lang="en-US" kern="100" dirty="0">
                <a:effectLst/>
                <a:ea typeface="Calibri" panose="020F0502020204030204" pitchFamily="34" charset="0"/>
                <a:cs typeface="Times New Roman" panose="02020603050405020304" pitchFamily="18" charset="0"/>
              </a:rPr>
              <a:t>function transforms every contraction word to its expanded form. The final preprocessing step also involves the removal of URLs, HTML tags, white space, and fixing the spacing around punctuation marks. All of these were done by using regex.</a:t>
            </a:r>
          </a:p>
        </p:txBody>
      </p:sp>
      <p:pic>
        <p:nvPicPr>
          <p:cNvPr id="5" name="Picture 4">
            <a:extLst>
              <a:ext uri="{FF2B5EF4-FFF2-40B4-BE49-F238E27FC236}">
                <a16:creationId xmlns:a16="http://schemas.microsoft.com/office/drawing/2014/main" id="{376F4A00-3BB6-C3C0-BFDA-F29705223727}"/>
              </a:ext>
            </a:extLst>
          </p:cNvPr>
          <p:cNvPicPr>
            <a:picLocks noChangeAspect="1"/>
          </p:cNvPicPr>
          <p:nvPr/>
        </p:nvPicPr>
        <p:blipFill>
          <a:blip r:embed="rId2"/>
          <a:stretch>
            <a:fillRect/>
          </a:stretch>
        </p:blipFill>
        <p:spPr>
          <a:xfrm>
            <a:off x="8210145" y="1839758"/>
            <a:ext cx="3464841" cy="3945609"/>
          </a:xfrm>
          <a:prstGeom prst="rect">
            <a:avLst/>
          </a:prstGeom>
        </p:spPr>
      </p:pic>
      <p:sp>
        <p:nvSpPr>
          <p:cNvPr id="6" name="TextBox 5">
            <a:extLst>
              <a:ext uri="{FF2B5EF4-FFF2-40B4-BE49-F238E27FC236}">
                <a16:creationId xmlns:a16="http://schemas.microsoft.com/office/drawing/2014/main" id="{9FB52B87-9891-BCD7-4DF7-2496B5DE945F}"/>
              </a:ext>
            </a:extLst>
          </p:cNvPr>
          <p:cNvSpPr txBox="1"/>
          <p:nvPr/>
        </p:nvSpPr>
        <p:spPr>
          <a:xfrm>
            <a:off x="8741060" y="5890438"/>
            <a:ext cx="2568303" cy="276999"/>
          </a:xfrm>
          <a:prstGeom prst="rect">
            <a:avLst/>
          </a:prstGeom>
          <a:noFill/>
        </p:spPr>
        <p:txBody>
          <a:bodyPr wrap="square">
            <a:spAutoFit/>
          </a:bodyPr>
          <a:lstStyle/>
          <a:p>
            <a:pPr marL="0" indent="0">
              <a:buNone/>
            </a:pPr>
            <a:r>
              <a:rPr lang="en-US" sz="1200" i="1" dirty="0"/>
              <a:t>Figure 8. </a:t>
            </a:r>
            <a:r>
              <a:rPr lang="en-US" sz="1200" i="1" dirty="0" err="1"/>
              <a:t>preprocess_text</a:t>
            </a:r>
            <a:r>
              <a:rPr lang="en-US" sz="1200" i="1" dirty="0"/>
              <a:t>() function</a:t>
            </a:r>
          </a:p>
        </p:txBody>
      </p:sp>
    </p:spTree>
    <p:extLst>
      <p:ext uri="{BB962C8B-B14F-4D97-AF65-F5344CB8AC3E}">
        <p14:creationId xmlns:p14="http://schemas.microsoft.com/office/powerpoint/2010/main" val="2660368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251" y="241765"/>
            <a:ext cx="8440782" cy="1325563"/>
          </a:xfrm>
        </p:spPr>
        <p:txBody>
          <a:bodyPr>
            <a:normAutofit/>
          </a:bodyPr>
          <a:lstStyle/>
          <a:p>
            <a:r>
              <a:rPr lang="en-US" b="1" dirty="0">
                <a:solidFill>
                  <a:schemeClr val="accent2">
                    <a:lumMod val="50000"/>
                  </a:schemeClr>
                </a:solidFill>
                <a:ea typeface="Verdana" panose="020B0604030504040204" pitchFamily="34" charset="0"/>
                <a:cs typeface="Arial Narrow" panose="020B0604020202020204" pitchFamily="34" charset="0"/>
              </a:rPr>
              <a:t>COURSE PROFILE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2076908"/>
              </p:ext>
            </p:extLst>
          </p:nvPr>
        </p:nvGraphicFramePr>
        <p:xfrm>
          <a:off x="417251" y="1889200"/>
          <a:ext cx="11535522" cy="3518204"/>
        </p:xfrm>
        <a:graphic>
          <a:graphicData uri="http://schemas.openxmlformats.org/drawingml/2006/table">
            <a:tbl>
              <a:tblPr firstRow="1" bandRow="1">
                <a:tableStyleId>{2D5ABB26-0587-4C30-8999-92F81FD0307C}</a:tableStyleId>
              </a:tblPr>
              <a:tblGrid>
                <a:gridCol w="4007956">
                  <a:extLst>
                    <a:ext uri="{9D8B030D-6E8A-4147-A177-3AD203B41FA5}">
                      <a16:colId xmlns:a16="http://schemas.microsoft.com/office/drawing/2014/main" val="3169508251"/>
                    </a:ext>
                  </a:extLst>
                </a:gridCol>
                <a:gridCol w="791913">
                  <a:extLst>
                    <a:ext uri="{9D8B030D-6E8A-4147-A177-3AD203B41FA5}">
                      <a16:colId xmlns:a16="http://schemas.microsoft.com/office/drawing/2014/main" val="1458086616"/>
                    </a:ext>
                  </a:extLst>
                </a:gridCol>
                <a:gridCol w="6735653">
                  <a:extLst>
                    <a:ext uri="{9D8B030D-6E8A-4147-A177-3AD203B41FA5}">
                      <a16:colId xmlns:a16="http://schemas.microsoft.com/office/drawing/2014/main" val="257462555"/>
                    </a:ext>
                  </a:extLst>
                </a:gridCol>
              </a:tblGrid>
              <a:tr h="1182474">
                <a:tc>
                  <a:txBody>
                    <a:bodyPr/>
                    <a:lstStyle/>
                    <a:p>
                      <a:r>
                        <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rPr>
                        <a:t>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rPr>
                        <a:t>College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rPr>
                        <a:t>:</a:t>
                      </a:r>
                    </a:p>
                    <a:p>
                      <a:pPr algn="ctr"/>
                      <a:r>
                        <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rPr>
                        <a:t>BS Computer Science</a:t>
                      </a:r>
                    </a:p>
                    <a:p>
                      <a:pPr marL="0" marR="0" indent="0" algn="l" defTabSz="914400" rtl="0" eaLnBrk="1" fontAlgn="auto" latinLnBrk="0" hangingPunct="1">
                        <a:lnSpc>
                          <a:spcPct val="100000"/>
                        </a:lnSpc>
                        <a:spcBef>
                          <a:spcPts val="0"/>
                        </a:spcBef>
                        <a:spcAft>
                          <a:spcPts val="0"/>
                        </a:spcAft>
                        <a:buClrTx/>
                        <a:buSzTx/>
                        <a:buFontTx/>
                        <a:buNone/>
                        <a:tabLst/>
                        <a:defRPr/>
                      </a:pPr>
                      <a:r>
                        <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rPr>
                        <a:t>Computer Studies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3431505"/>
                  </a:ext>
                </a:extLst>
              </a:tr>
              <a:tr h="689810">
                <a:tc>
                  <a:txBody>
                    <a:bodyPr/>
                    <a:lstStyle/>
                    <a:p>
                      <a:r>
                        <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rPr>
                        <a:t>Campus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rPr>
                        <a:t>Santa</a:t>
                      </a:r>
                      <a:r>
                        <a:rPr lang="en-US" sz="3000" b="0" i="0" baseline="0" dirty="0">
                          <a:solidFill>
                            <a:schemeClr val="tx1"/>
                          </a:solidFill>
                          <a:latin typeface="Arial Narrow" panose="020B0604020202020204" pitchFamily="34" charset="0"/>
                          <a:ea typeface="Verdana" panose="020B0604030504040204" pitchFamily="34" charset="0"/>
                          <a:cs typeface="Arial Narrow" panose="020B0604020202020204" pitchFamily="34" charset="0"/>
                        </a:rPr>
                        <a:t> Cruz</a:t>
                      </a:r>
                      <a:endPar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4969482"/>
                  </a:ext>
                </a:extLst>
              </a:tr>
              <a:tr h="370840">
                <a:tc>
                  <a:txBody>
                    <a:bodyPr/>
                    <a:lstStyle/>
                    <a:p>
                      <a:r>
                        <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rPr>
                        <a:t>Program Coordinator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rPr>
                        <a:t>Mark P. Bernardino, MSCS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1166917"/>
                  </a:ext>
                </a:extLst>
              </a:tr>
              <a:tr h="370840">
                <a:tc>
                  <a:txBody>
                    <a:bodyPr/>
                    <a:lstStyle/>
                    <a:p>
                      <a:endPar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8793313"/>
                  </a:ext>
                </a:extLst>
              </a:tr>
              <a:tr h="370840">
                <a:tc>
                  <a:txBody>
                    <a:bodyPr/>
                    <a:lstStyle/>
                    <a:p>
                      <a:r>
                        <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rPr>
                        <a:t>Course Instructor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rPr>
                        <a:t>Mia</a:t>
                      </a:r>
                      <a:r>
                        <a:rPr lang="en-US" sz="3000" b="0" i="0" baseline="0" dirty="0">
                          <a:solidFill>
                            <a:schemeClr val="tx1"/>
                          </a:solidFill>
                          <a:latin typeface="Arial Narrow" panose="020B0604020202020204" pitchFamily="34" charset="0"/>
                          <a:ea typeface="Verdana" panose="020B0604030504040204" pitchFamily="34" charset="0"/>
                          <a:cs typeface="Arial Narrow" panose="020B0604020202020204" pitchFamily="34" charset="0"/>
                        </a:rPr>
                        <a:t> Villar Villarica</a:t>
                      </a:r>
                      <a:r>
                        <a:rPr lang="en-US" sz="3000" b="0" i="0" dirty="0">
                          <a:solidFill>
                            <a:schemeClr val="tx1"/>
                          </a:solidFill>
                          <a:latin typeface="Arial Narrow" panose="020B0604020202020204" pitchFamily="34" charset="0"/>
                          <a:ea typeface="Verdana" panose="020B0604030504040204" pitchFamily="34" charset="0"/>
                          <a:cs typeface="Arial Narrow" panose="020B0604020202020204" pitchFamily="34" charset="0"/>
                        </a:rPr>
                        <a:t>, DIT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6112012"/>
                  </a:ext>
                </a:extLst>
              </a:tr>
            </a:tbl>
          </a:graphicData>
        </a:graphic>
      </p:graphicFrame>
    </p:spTree>
    <p:extLst>
      <p:ext uri="{BB962C8B-B14F-4D97-AF65-F5344CB8AC3E}">
        <p14:creationId xmlns:p14="http://schemas.microsoft.com/office/powerpoint/2010/main" val="2867536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AFF78-C0CE-A02F-6A8D-8171A00F8D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FE9574-A99B-F109-E64E-51708A271FA4}"/>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Data preparation</a:t>
            </a:r>
            <a:endParaRPr lang="en-US" dirty="0"/>
          </a:p>
        </p:txBody>
      </p:sp>
      <p:sp>
        <p:nvSpPr>
          <p:cNvPr id="3" name="Content Placeholder 2">
            <a:extLst>
              <a:ext uri="{FF2B5EF4-FFF2-40B4-BE49-F238E27FC236}">
                <a16:creationId xmlns:a16="http://schemas.microsoft.com/office/drawing/2014/main" id="{2047E384-86A7-249E-A3BF-19CA52ECA86D}"/>
              </a:ext>
            </a:extLst>
          </p:cNvPr>
          <p:cNvSpPr>
            <a:spLocks noGrp="1"/>
          </p:cNvSpPr>
          <p:nvPr>
            <p:ph idx="1"/>
          </p:nvPr>
        </p:nvSpPr>
        <p:spPr>
          <a:xfrm>
            <a:off x="838199" y="1645920"/>
            <a:ext cx="10903086" cy="4521517"/>
          </a:xfrm>
        </p:spPr>
        <p:txBody>
          <a:bodyPr>
            <a:normAutofit/>
          </a:bodyPr>
          <a:lstStyle/>
          <a:p>
            <a:pPr marL="0" indent="0">
              <a:buNone/>
            </a:pPr>
            <a:r>
              <a:rPr lang="en-US" b="1" dirty="0"/>
              <a:t>Preprocessing Steps</a:t>
            </a:r>
          </a:p>
          <a:p>
            <a:pPr marL="0" indent="0">
              <a:buNone/>
            </a:pPr>
            <a:r>
              <a:rPr lang="en-US" kern="100" dirty="0">
                <a:effectLst/>
                <a:ea typeface="Calibri" panose="020F0502020204030204" pitchFamily="34" charset="0"/>
                <a:cs typeface="Times New Roman" panose="02020603050405020304" pitchFamily="18" charset="0"/>
              </a:rPr>
              <a:t>The </a:t>
            </a:r>
            <a:r>
              <a:rPr lang="en-US" kern="100" dirty="0" err="1">
                <a:solidFill>
                  <a:schemeClr val="accent1"/>
                </a:solidFill>
                <a:effectLst/>
                <a:latin typeface="Consolas" panose="020B0609020204030204" pitchFamily="49" charset="0"/>
                <a:ea typeface="Calibri" panose="020F0502020204030204" pitchFamily="34" charset="0"/>
                <a:cs typeface="Times New Roman" panose="02020603050405020304" pitchFamily="18" charset="0"/>
              </a:rPr>
              <a:t>correct_spelling</a:t>
            </a:r>
            <a:r>
              <a:rPr lang="en-US" kern="100" dirty="0">
                <a:solidFill>
                  <a:schemeClr val="accent1"/>
                </a:solidFill>
                <a:effectLst/>
                <a:latin typeface="Consolas" panose="020B0609020204030204" pitchFamily="49" charset="0"/>
                <a:ea typeface="Calibri" panose="020F0502020204030204" pitchFamily="34" charset="0"/>
                <a:cs typeface="Times New Roman" panose="02020603050405020304" pitchFamily="18" charset="0"/>
              </a:rPr>
              <a:t>() </a:t>
            </a:r>
            <a:r>
              <a:rPr lang="en-US" kern="100" dirty="0">
                <a:effectLst/>
                <a:ea typeface="Calibri" panose="020F0502020204030204" pitchFamily="34" charset="0"/>
                <a:cs typeface="Times New Roman" panose="02020603050405020304" pitchFamily="18" charset="0"/>
              </a:rPr>
              <a:t>function checks if a word is misspelled. First, it tokenizes the text, then it checks if the word is spelled incorrectly, and lastly, it replaces the word with the most likely correct word from the </a:t>
            </a:r>
            <a:r>
              <a:rPr lang="en-US" kern="100" dirty="0" err="1">
                <a:effectLst/>
                <a:ea typeface="Calibri" panose="020F0502020204030204" pitchFamily="34" charset="0"/>
                <a:cs typeface="Times New Roman" panose="02020603050405020304" pitchFamily="18" charset="0"/>
              </a:rPr>
              <a:t>SpellChecker</a:t>
            </a:r>
            <a:r>
              <a:rPr lang="en-US" kern="100" dirty="0">
                <a:effectLst/>
                <a:ea typeface="Calibri" panose="020F0502020204030204" pitchFamily="34" charset="0"/>
                <a:cs typeface="Times New Roman" panose="02020603050405020304" pitchFamily="18" charset="0"/>
              </a:rPr>
              <a:t> dictionary.</a:t>
            </a:r>
          </a:p>
        </p:txBody>
      </p:sp>
      <p:sp>
        <p:nvSpPr>
          <p:cNvPr id="6" name="TextBox 5">
            <a:extLst>
              <a:ext uri="{FF2B5EF4-FFF2-40B4-BE49-F238E27FC236}">
                <a16:creationId xmlns:a16="http://schemas.microsoft.com/office/drawing/2014/main" id="{C3923311-6C69-3E5D-0721-291DD3070F15}"/>
              </a:ext>
            </a:extLst>
          </p:cNvPr>
          <p:cNvSpPr txBox="1"/>
          <p:nvPr/>
        </p:nvSpPr>
        <p:spPr>
          <a:xfrm>
            <a:off x="4811847" y="5760015"/>
            <a:ext cx="2568303" cy="276999"/>
          </a:xfrm>
          <a:prstGeom prst="rect">
            <a:avLst/>
          </a:prstGeom>
          <a:noFill/>
        </p:spPr>
        <p:txBody>
          <a:bodyPr wrap="square">
            <a:spAutoFit/>
          </a:bodyPr>
          <a:lstStyle/>
          <a:p>
            <a:pPr marL="0" indent="0">
              <a:buNone/>
            </a:pPr>
            <a:r>
              <a:rPr lang="en-US" sz="1200" i="1" dirty="0"/>
              <a:t>Figure 9.  </a:t>
            </a:r>
            <a:r>
              <a:rPr lang="en-US" sz="1200" i="1" dirty="0" err="1"/>
              <a:t>correct_spelling</a:t>
            </a:r>
            <a:r>
              <a:rPr lang="en-US" sz="1200" i="1" dirty="0"/>
              <a:t>() function</a:t>
            </a:r>
          </a:p>
        </p:txBody>
      </p:sp>
      <p:pic>
        <p:nvPicPr>
          <p:cNvPr id="7" name="Picture 6">
            <a:extLst>
              <a:ext uri="{FF2B5EF4-FFF2-40B4-BE49-F238E27FC236}">
                <a16:creationId xmlns:a16="http://schemas.microsoft.com/office/drawing/2014/main" id="{D51F6F18-A9FD-7E59-B7F8-4E47B7F3DFA4}"/>
              </a:ext>
            </a:extLst>
          </p:cNvPr>
          <p:cNvPicPr>
            <a:picLocks noChangeAspect="1"/>
          </p:cNvPicPr>
          <p:nvPr/>
        </p:nvPicPr>
        <p:blipFill>
          <a:blip r:embed="rId2"/>
          <a:stretch>
            <a:fillRect/>
          </a:stretch>
        </p:blipFill>
        <p:spPr>
          <a:xfrm>
            <a:off x="3128546" y="3991063"/>
            <a:ext cx="5934903" cy="1638529"/>
          </a:xfrm>
          <a:prstGeom prst="rect">
            <a:avLst/>
          </a:prstGeom>
        </p:spPr>
      </p:pic>
    </p:spTree>
    <p:extLst>
      <p:ext uri="{BB962C8B-B14F-4D97-AF65-F5344CB8AC3E}">
        <p14:creationId xmlns:p14="http://schemas.microsoft.com/office/powerpoint/2010/main" val="219215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85332-4693-D199-AF0B-2A171EEE2A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8C41F8-C401-A424-244F-7F4A3EE8F160}"/>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Data preparation</a:t>
            </a:r>
            <a:endParaRPr lang="en-US" dirty="0"/>
          </a:p>
        </p:txBody>
      </p:sp>
      <p:sp>
        <p:nvSpPr>
          <p:cNvPr id="3" name="Content Placeholder 2">
            <a:extLst>
              <a:ext uri="{FF2B5EF4-FFF2-40B4-BE49-F238E27FC236}">
                <a16:creationId xmlns:a16="http://schemas.microsoft.com/office/drawing/2014/main" id="{9FEFACBE-59B3-6E02-5DF4-D67C38955C40}"/>
              </a:ext>
            </a:extLst>
          </p:cNvPr>
          <p:cNvSpPr>
            <a:spLocks noGrp="1"/>
          </p:cNvSpPr>
          <p:nvPr>
            <p:ph idx="1"/>
          </p:nvPr>
        </p:nvSpPr>
        <p:spPr>
          <a:xfrm>
            <a:off x="838199" y="1645920"/>
            <a:ext cx="10980907" cy="4521517"/>
          </a:xfrm>
        </p:spPr>
        <p:txBody>
          <a:bodyPr>
            <a:normAutofit/>
          </a:bodyPr>
          <a:lstStyle/>
          <a:p>
            <a:pPr marL="0" indent="0">
              <a:buNone/>
            </a:pPr>
            <a:r>
              <a:rPr lang="en-US" b="1" dirty="0"/>
              <a:t>Preprocessing Steps</a:t>
            </a:r>
          </a:p>
          <a:p>
            <a:pPr marL="0" indent="0">
              <a:buNone/>
            </a:pPr>
            <a:r>
              <a:rPr lang="en-US" kern="100" dirty="0">
                <a:effectLst/>
                <a:ea typeface="Calibri" panose="020F0502020204030204" pitchFamily="34" charset="0"/>
                <a:cs typeface="Times New Roman" panose="02020603050405020304" pitchFamily="18" charset="0"/>
              </a:rPr>
              <a:t>After applying these preprocessing techniques, the preprocessed dataset is uploaded to our hugging face accounts via our hugging face token and repository name, ready to use for training the model.</a:t>
            </a:r>
          </a:p>
        </p:txBody>
      </p:sp>
    </p:spTree>
    <p:extLst>
      <p:ext uri="{BB962C8B-B14F-4D97-AF65-F5344CB8AC3E}">
        <p14:creationId xmlns:p14="http://schemas.microsoft.com/office/powerpoint/2010/main" val="3259322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81DE4-63BA-41E5-29CD-CFE002154E0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9110550-E0CA-ADAA-F28B-364A15A4F8AF}"/>
              </a:ext>
            </a:extLst>
          </p:cNvPr>
          <p:cNvSpPr>
            <a:spLocks noGrp="1"/>
          </p:cNvSpPr>
          <p:nvPr>
            <p:ph type="title"/>
          </p:nvPr>
        </p:nvSpPr>
        <p:spPr>
          <a:xfrm>
            <a:off x="1953435" y="2300591"/>
            <a:ext cx="8285130" cy="2256817"/>
          </a:xfrm>
        </p:spPr>
        <p:txBody>
          <a:bodyPr>
            <a:noAutofit/>
          </a:bodyPr>
          <a:lstStyle/>
          <a:p>
            <a:r>
              <a:rPr lang="en-US" sz="8000" dirty="0"/>
              <a:t>Model Implementation</a:t>
            </a:r>
          </a:p>
        </p:txBody>
      </p:sp>
    </p:spTree>
    <p:extLst>
      <p:ext uri="{BB962C8B-B14F-4D97-AF65-F5344CB8AC3E}">
        <p14:creationId xmlns:p14="http://schemas.microsoft.com/office/powerpoint/2010/main" val="3812998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856E9-0430-267B-99B1-4311536126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DCCE01-16F0-5AF2-66FD-E241A94220D4}"/>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Model Implementation</a:t>
            </a:r>
            <a:endParaRPr lang="en-US" dirty="0"/>
          </a:p>
        </p:txBody>
      </p:sp>
      <p:sp>
        <p:nvSpPr>
          <p:cNvPr id="3" name="Content Placeholder 2">
            <a:extLst>
              <a:ext uri="{FF2B5EF4-FFF2-40B4-BE49-F238E27FC236}">
                <a16:creationId xmlns:a16="http://schemas.microsoft.com/office/drawing/2014/main" id="{C81CFBD5-848C-AC34-C108-4BE84185D920}"/>
              </a:ext>
            </a:extLst>
          </p:cNvPr>
          <p:cNvSpPr>
            <a:spLocks noGrp="1"/>
          </p:cNvSpPr>
          <p:nvPr>
            <p:ph idx="1"/>
          </p:nvPr>
        </p:nvSpPr>
        <p:spPr>
          <a:xfrm>
            <a:off x="838199" y="1645920"/>
            <a:ext cx="10980907" cy="4521517"/>
          </a:xfrm>
        </p:spPr>
        <p:txBody>
          <a:bodyPr>
            <a:normAutofit/>
          </a:bodyPr>
          <a:lstStyle/>
          <a:p>
            <a:pPr marL="0" indent="0">
              <a:buNone/>
            </a:pPr>
            <a:r>
              <a:rPr lang="en-US" b="1" dirty="0"/>
              <a:t>Selected Reasoning Technique and ML Algorithm</a:t>
            </a:r>
          </a:p>
          <a:p>
            <a:pPr marL="0" indent="0">
              <a:buNone/>
            </a:pPr>
            <a:r>
              <a:rPr lang="en-US" dirty="0"/>
              <a:t>‘Causal Language Modeling’ is the main approach for the text generation in the chatbot. This technique allows the model to understand and generate coherent sentences and text based on the previously given words.</a:t>
            </a:r>
          </a:p>
          <a:p>
            <a:pPr marL="0" indent="0">
              <a:buNone/>
            </a:pPr>
            <a:endParaRPr lang="en-US" kern="100" dirty="0">
              <a:effectLst/>
              <a:ea typeface="Calibri" panose="020F0502020204030204" pitchFamily="34" charset="0"/>
              <a:cs typeface="Times New Roman" panose="02020603050405020304" pitchFamily="18" charset="0"/>
            </a:endParaRPr>
          </a:p>
          <a:p>
            <a:pPr marL="0" indent="0">
              <a:buNone/>
            </a:pPr>
            <a:r>
              <a:rPr lang="en-US" dirty="0"/>
              <a:t>The main algorithm being utilized is the Transformer-based neural network which is chosen for its self-attention mechanism that makes it possible to recognize more extended dependencies in text. </a:t>
            </a:r>
            <a:endParaRPr lang="en-US"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9474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B536A-425F-825C-F86C-B0892594D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516F88-435F-9F1E-7C9C-397F01319EE0}"/>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Model Implementation</a:t>
            </a:r>
            <a:endParaRPr lang="en-US" dirty="0"/>
          </a:p>
        </p:txBody>
      </p:sp>
      <p:sp>
        <p:nvSpPr>
          <p:cNvPr id="3" name="Content Placeholder 2">
            <a:extLst>
              <a:ext uri="{FF2B5EF4-FFF2-40B4-BE49-F238E27FC236}">
                <a16:creationId xmlns:a16="http://schemas.microsoft.com/office/drawing/2014/main" id="{4B8ACFCC-F927-73D6-0F0B-687157DE9943}"/>
              </a:ext>
            </a:extLst>
          </p:cNvPr>
          <p:cNvSpPr>
            <a:spLocks noGrp="1"/>
          </p:cNvSpPr>
          <p:nvPr>
            <p:ph idx="1"/>
          </p:nvPr>
        </p:nvSpPr>
        <p:spPr>
          <a:xfrm>
            <a:off x="838199" y="1645920"/>
            <a:ext cx="10980907" cy="4521517"/>
          </a:xfrm>
        </p:spPr>
        <p:txBody>
          <a:bodyPr>
            <a:normAutofit/>
          </a:bodyPr>
          <a:lstStyle/>
          <a:p>
            <a:pPr marL="0" indent="0">
              <a:buNone/>
            </a:pPr>
            <a:r>
              <a:rPr lang="en-US" b="1" dirty="0"/>
              <a:t>Selected Reasoning Technique and ML Algorithm</a:t>
            </a:r>
          </a:p>
          <a:p>
            <a:pPr marL="0" indent="0">
              <a:buNone/>
            </a:pPr>
            <a:r>
              <a:rPr lang="en-US" dirty="0"/>
              <a:t>The mechanism of self-attention helps the model to decide on the different weights of the words when creating output which results in a superior understanding of context than the conventional Recurrent Neural Networks (RNN)</a:t>
            </a:r>
            <a:endParaRPr lang="en-US"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1697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BB122-2F0F-DB9D-C6B5-EAE2EA2478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CC4C7-E24E-7538-5821-F222AB0A1E61}"/>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Model Implementation</a:t>
            </a:r>
            <a:endParaRPr lang="en-US" dirty="0"/>
          </a:p>
        </p:txBody>
      </p:sp>
      <p:sp>
        <p:nvSpPr>
          <p:cNvPr id="3" name="Content Placeholder 2">
            <a:extLst>
              <a:ext uri="{FF2B5EF4-FFF2-40B4-BE49-F238E27FC236}">
                <a16:creationId xmlns:a16="http://schemas.microsoft.com/office/drawing/2014/main" id="{1D5C7A0B-6FCC-2CAB-0195-E48A43820E38}"/>
              </a:ext>
            </a:extLst>
          </p:cNvPr>
          <p:cNvSpPr>
            <a:spLocks noGrp="1"/>
          </p:cNvSpPr>
          <p:nvPr>
            <p:ph idx="1"/>
          </p:nvPr>
        </p:nvSpPr>
        <p:spPr>
          <a:xfrm>
            <a:off x="838200" y="1645920"/>
            <a:ext cx="7916694" cy="1126463"/>
          </a:xfrm>
        </p:spPr>
        <p:txBody>
          <a:bodyPr>
            <a:normAutofit/>
          </a:bodyPr>
          <a:lstStyle/>
          <a:p>
            <a:pPr marL="0" indent="0">
              <a:buNone/>
            </a:pPr>
            <a:r>
              <a:rPr lang="en-US" b="1" dirty="0"/>
              <a:t>Loading the Base Model and Tokenizer</a:t>
            </a:r>
          </a:p>
        </p:txBody>
      </p:sp>
      <p:pic>
        <p:nvPicPr>
          <p:cNvPr id="5" name="Picture 4">
            <a:extLst>
              <a:ext uri="{FF2B5EF4-FFF2-40B4-BE49-F238E27FC236}">
                <a16:creationId xmlns:a16="http://schemas.microsoft.com/office/drawing/2014/main" id="{02383CAD-B008-31DF-9A61-7C95B29F7565}"/>
              </a:ext>
            </a:extLst>
          </p:cNvPr>
          <p:cNvPicPr>
            <a:picLocks noChangeAspect="1"/>
          </p:cNvPicPr>
          <p:nvPr/>
        </p:nvPicPr>
        <p:blipFill>
          <a:blip r:embed="rId2"/>
          <a:stretch>
            <a:fillRect/>
          </a:stretch>
        </p:blipFill>
        <p:spPr>
          <a:xfrm>
            <a:off x="6637508" y="2348814"/>
            <a:ext cx="5079071" cy="3053975"/>
          </a:xfrm>
          <a:prstGeom prst="rect">
            <a:avLst/>
          </a:prstGeom>
        </p:spPr>
      </p:pic>
      <p:sp>
        <p:nvSpPr>
          <p:cNvPr id="6" name="TextBox 5">
            <a:extLst>
              <a:ext uri="{FF2B5EF4-FFF2-40B4-BE49-F238E27FC236}">
                <a16:creationId xmlns:a16="http://schemas.microsoft.com/office/drawing/2014/main" id="{1EAA7DF0-96EF-89FA-DC55-B111E757D716}"/>
              </a:ext>
            </a:extLst>
          </p:cNvPr>
          <p:cNvSpPr txBox="1"/>
          <p:nvPr/>
        </p:nvSpPr>
        <p:spPr>
          <a:xfrm>
            <a:off x="7457126" y="5526551"/>
            <a:ext cx="3439833" cy="276999"/>
          </a:xfrm>
          <a:prstGeom prst="rect">
            <a:avLst/>
          </a:prstGeom>
          <a:noFill/>
        </p:spPr>
        <p:txBody>
          <a:bodyPr wrap="square">
            <a:spAutoFit/>
          </a:bodyPr>
          <a:lstStyle/>
          <a:p>
            <a:pPr marL="0" indent="0">
              <a:buNone/>
            </a:pPr>
            <a:r>
              <a:rPr lang="en-US" sz="1200" i="1" dirty="0"/>
              <a:t>Figure 10.  Loading the Base Model and Tokenizer</a:t>
            </a:r>
          </a:p>
        </p:txBody>
      </p:sp>
      <p:sp>
        <p:nvSpPr>
          <p:cNvPr id="10" name="TextBox 9">
            <a:extLst>
              <a:ext uri="{FF2B5EF4-FFF2-40B4-BE49-F238E27FC236}">
                <a16:creationId xmlns:a16="http://schemas.microsoft.com/office/drawing/2014/main" id="{73A57AC9-1510-71B8-E64E-6A93A94158BF}"/>
              </a:ext>
            </a:extLst>
          </p:cNvPr>
          <p:cNvSpPr txBox="1"/>
          <p:nvPr/>
        </p:nvSpPr>
        <p:spPr>
          <a:xfrm>
            <a:off x="838200" y="2209151"/>
            <a:ext cx="5484779" cy="3108543"/>
          </a:xfrm>
          <a:prstGeom prst="rect">
            <a:avLst/>
          </a:prstGeom>
          <a:noFill/>
        </p:spPr>
        <p:txBody>
          <a:bodyPr wrap="square">
            <a:spAutoFit/>
          </a:bodyPr>
          <a:lstStyle/>
          <a:p>
            <a:pPr marL="0" indent="0">
              <a:buNone/>
            </a:pPr>
            <a:r>
              <a:rPr lang="en-US" sz="2800" dirty="0"/>
              <a:t>The load base model function is responsible for the action that loads the pre-trained model and tokenizer. These components are accessed from the Hugging Face Model Hub using the repository name given.</a:t>
            </a:r>
            <a:endParaRPr lang="en-US" sz="28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2883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17463-2600-F92A-913F-9107A11D00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734FA3-5983-94DA-2317-4C1B9ED0387E}"/>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Model Implementation</a:t>
            </a:r>
            <a:endParaRPr lang="en-US" dirty="0"/>
          </a:p>
        </p:txBody>
      </p:sp>
      <p:sp>
        <p:nvSpPr>
          <p:cNvPr id="3" name="Content Placeholder 2">
            <a:extLst>
              <a:ext uri="{FF2B5EF4-FFF2-40B4-BE49-F238E27FC236}">
                <a16:creationId xmlns:a16="http://schemas.microsoft.com/office/drawing/2014/main" id="{A7DB2392-BF26-E0FA-CBEA-28CFB16A7D08}"/>
              </a:ext>
            </a:extLst>
          </p:cNvPr>
          <p:cNvSpPr>
            <a:spLocks noGrp="1"/>
          </p:cNvSpPr>
          <p:nvPr>
            <p:ph idx="1"/>
          </p:nvPr>
        </p:nvSpPr>
        <p:spPr>
          <a:xfrm>
            <a:off x="838200" y="1645920"/>
            <a:ext cx="10515600" cy="4521517"/>
          </a:xfrm>
        </p:spPr>
        <p:txBody>
          <a:bodyPr>
            <a:normAutofit/>
          </a:bodyPr>
          <a:lstStyle/>
          <a:p>
            <a:pPr marL="0" indent="0">
              <a:buNone/>
            </a:pPr>
            <a:r>
              <a:rPr lang="en-US" b="1" dirty="0"/>
              <a:t>Loading the Base Model and Tokenizer</a:t>
            </a:r>
          </a:p>
          <a:p>
            <a:pPr marL="0" indent="0">
              <a:buNone/>
            </a:pPr>
            <a:r>
              <a:rPr lang="en-US" dirty="0" err="1">
                <a:solidFill>
                  <a:schemeClr val="accent1"/>
                </a:solidFill>
                <a:latin typeface="Consolas" panose="020B0609020204030204" pitchFamily="49" charset="0"/>
              </a:rPr>
              <a:t>AutoModelForCausalLM</a:t>
            </a:r>
            <a:r>
              <a:rPr lang="en-US" dirty="0"/>
              <a:t> and </a:t>
            </a:r>
            <a:r>
              <a:rPr lang="en-US" dirty="0" err="1">
                <a:solidFill>
                  <a:schemeClr val="accent1"/>
                </a:solidFill>
                <a:latin typeface="Consolas" panose="020B0609020204030204" pitchFamily="49" charset="0"/>
              </a:rPr>
              <a:t>AutoTokenizer</a:t>
            </a:r>
            <a:r>
              <a:rPr lang="en-US" dirty="0"/>
              <a:t> are used to automatically load the appropriate model and tokenizer based on the repository. This function will ensure that the necessary components will be available to run the chatbot.</a:t>
            </a:r>
            <a:endParaRPr lang="en-US"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6808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4639B-20A6-9537-53E3-1FCB57E9A4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BDED42-1427-98B8-9447-088354685FE6}"/>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Model Implementation</a:t>
            </a:r>
            <a:endParaRPr lang="en-US" dirty="0"/>
          </a:p>
        </p:txBody>
      </p:sp>
      <p:sp>
        <p:nvSpPr>
          <p:cNvPr id="3" name="Content Placeholder 2">
            <a:extLst>
              <a:ext uri="{FF2B5EF4-FFF2-40B4-BE49-F238E27FC236}">
                <a16:creationId xmlns:a16="http://schemas.microsoft.com/office/drawing/2014/main" id="{E113F121-2646-56CB-881B-3419FADBDF02}"/>
              </a:ext>
            </a:extLst>
          </p:cNvPr>
          <p:cNvSpPr>
            <a:spLocks noGrp="1"/>
          </p:cNvSpPr>
          <p:nvPr>
            <p:ph idx="1"/>
          </p:nvPr>
        </p:nvSpPr>
        <p:spPr>
          <a:xfrm>
            <a:off x="838200" y="1645920"/>
            <a:ext cx="10515600" cy="4521517"/>
          </a:xfrm>
        </p:spPr>
        <p:txBody>
          <a:bodyPr>
            <a:normAutofit/>
          </a:bodyPr>
          <a:lstStyle/>
          <a:p>
            <a:pPr marL="0" indent="0">
              <a:buNone/>
            </a:pPr>
            <a:r>
              <a:rPr lang="en-US" b="1" dirty="0"/>
              <a:t>Chatbot Class (</a:t>
            </a:r>
            <a:r>
              <a:rPr lang="en-US" b="1" dirty="0" err="1"/>
              <a:t>AdvancedChatbotManager</a:t>
            </a:r>
            <a:r>
              <a:rPr lang="en-US" b="1" dirty="0"/>
              <a:t>) Initialization</a:t>
            </a:r>
          </a:p>
        </p:txBody>
      </p:sp>
      <p:sp>
        <p:nvSpPr>
          <p:cNvPr id="7" name="TextBox 6">
            <a:extLst>
              <a:ext uri="{FF2B5EF4-FFF2-40B4-BE49-F238E27FC236}">
                <a16:creationId xmlns:a16="http://schemas.microsoft.com/office/drawing/2014/main" id="{5A4DEE02-721B-21A7-A5AC-5558FEFDD4E1}"/>
              </a:ext>
            </a:extLst>
          </p:cNvPr>
          <p:cNvSpPr txBox="1"/>
          <p:nvPr/>
        </p:nvSpPr>
        <p:spPr>
          <a:xfrm>
            <a:off x="838200" y="2206265"/>
            <a:ext cx="5737698" cy="2677656"/>
          </a:xfrm>
          <a:prstGeom prst="rect">
            <a:avLst/>
          </a:prstGeom>
          <a:noFill/>
        </p:spPr>
        <p:txBody>
          <a:bodyPr wrap="square">
            <a:spAutoFit/>
          </a:bodyPr>
          <a:lstStyle/>
          <a:p>
            <a:pPr marL="0" indent="0">
              <a:buNone/>
            </a:pPr>
            <a:r>
              <a:rPr lang="en-US" sz="2800" dirty="0"/>
              <a:t>The </a:t>
            </a:r>
            <a:r>
              <a:rPr lang="en-US" sz="2800" dirty="0" err="1">
                <a:solidFill>
                  <a:schemeClr val="accent1"/>
                </a:solidFill>
                <a:latin typeface="Consolas" panose="020B0609020204030204" pitchFamily="49" charset="0"/>
              </a:rPr>
              <a:t>AdvancedChatbotManager</a:t>
            </a:r>
            <a:r>
              <a:rPr lang="en-US" sz="2800" dirty="0"/>
              <a:t> class is initialized with the loaded model and tokenizer. The </a:t>
            </a:r>
            <a:r>
              <a:rPr lang="en-US" sz="2800" dirty="0">
                <a:solidFill>
                  <a:schemeClr val="accent1"/>
                </a:solidFill>
                <a:latin typeface="Consolas" panose="020B0609020204030204" pitchFamily="49" charset="0"/>
              </a:rPr>
              <a:t>__</a:t>
            </a:r>
            <a:r>
              <a:rPr lang="en-US" sz="2800" dirty="0" err="1">
                <a:solidFill>
                  <a:schemeClr val="accent1"/>
                </a:solidFill>
                <a:latin typeface="Consolas" panose="020B0609020204030204" pitchFamily="49" charset="0"/>
              </a:rPr>
              <a:t>init</a:t>
            </a:r>
            <a:r>
              <a:rPr lang="en-US" sz="2800" dirty="0">
                <a:solidFill>
                  <a:schemeClr val="accent1"/>
                </a:solidFill>
                <a:latin typeface="Consolas" panose="020B0609020204030204" pitchFamily="49" charset="0"/>
              </a:rPr>
              <a:t>__ </a:t>
            </a:r>
            <a:r>
              <a:rPr lang="en-US" sz="2800" dirty="0"/>
              <a:t>method sets up some essential parameters and configurations for the chatbot</a:t>
            </a:r>
            <a:endParaRPr lang="en-US" sz="2800" kern="100" dirty="0">
              <a:effectLst/>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4C2BA937-C2EF-8CB2-82B2-64BC6D06888E}"/>
              </a:ext>
            </a:extLst>
          </p:cNvPr>
          <p:cNvPicPr>
            <a:picLocks noChangeAspect="1"/>
          </p:cNvPicPr>
          <p:nvPr/>
        </p:nvPicPr>
        <p:blipFill>
          <a:blip r:embed="rId2"/>
          <a:stretch>
            <a:fillRect/>
          </a:stretch>
        </p:blipFill>
        <p:spPr>
          <a:xfrm>
            <a:off x="6913123" y="2430002"/>
            <a:ext cx="4730754" cy="3085581"/>
          </a:xfrm>
          <a:prstGeom prst="rect">
            <a:avLst/>
          </a:prstGeom>
        </p:spPr>
      </p:pic>
      <p:sp>
        <p:nvSpPr>
          <p:cNvPr id="10" name="TextBox 9">
            <a:extLst>
              <a:ext uri="{FF2B5EF4-FFF2-40B4-BE49-F238E27FC236}">
                <a16:creationId xmlns:a16="http://schemas.microsoft.com/office/drawing/2014/main" id="{BAB15A3A-222B-17D2-9D99-A68AC73A2515}"/>
              </a:ext>
            </a:extLst>
          </p:cNvPr>
          <p:cNvSpPr txBox="1"/>
          <p:nvPr/>
        </p:nvSpPr>
        <p:spPr>
          <a:xfrm>
            <a:off x="7728574" y="5703010"/>
            <a:ext cx="3099852" cy="276999"/>
          </a:xfrm>
          <a:prstGeom prst="rect">
            <a:avLst/>
          </a:prstGeom>
          <a:noFill/>
        </p:spPr>
        <p:txBody>
          <a:bodyPr wrap="square">
            <a:spAutoFit/>
          </a:bodyPr>
          <a:lstStyle/>
          <a:p>
            <a:pPr marL="0" indent="0">
              <a:buNone/>
            </a:pPr>
            <a:r>
              <a:rPr lang="en-US" sz="1200" i="1" dirty="0"/>
              <a:t>Figure 11.  </a:t>
            </a:r>
            <a:r>
              <a:rPr lang="en-US" sz="1200" i="1" dirty="0" err="1"/>
              <a:t>AdvancedChatbotManager</a:t>
            </a:r>
            <a:r>
              <a:rPr lang="en-US" sz="1200" i="1" dirty="0"/>
              <a:t> Class</a:t>
            </a:r>
          </a:p>
        </p:txBody>
      </p:sp>
    </p:spTree>
    <p:extLst>
      <p:ext uri="{BB962C8B-B14F-4D97-AF65-F5344CB8AC3E}">
        <p14:creationId xmlns:p14="http://schemas.microsoft.com/office/powerpoint/2010/main" val="1141779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52D59-4A66-C24E-AB26-F8079BAE70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E56F4-4A7D-8DFF-29F4-04A1546EE565}"/>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Model Implementation</a:t>
            </a:r>
            <a:endParaRPr lang="en-US" dirty="0"/>
          </a:p>
        </p:txBody>
      </p:sp>
      <p:sp>
        <p:nvSpPr>
          <p:cNvPr id="3" name="Content Placeholder 2">
            <a:extLst>
              <a:ext uri="{FF2B5EF4-FFF2-40B4-BE49-F238E27FC236}">
                <a16:creationId xmlns:a16="http://schemas.microsoft.com/office/drawing/2014/main" id="{7EAAE01F-87C5-1930-A4F5-4577BC4B6A8E}"/>
              </a:ext>
            </a:extLst>
          </p:cNvPr>
          <p:cNvSpPr>
            <a:spLocks noGrp="1"/>
          </p:cNvSpPr>
          <p:nvPr>
            <p:ph idx="1"/>
          </p:nvPr>
        </p:nvSpPr>
        <p:spPr>
          <a:xfrm>
            <a:off x="838200" y="1645920"/>
            <a:ext cx="10515600" cy="4521517"/>
          </a:xfrm>
        </p:spPr>
        <p:txBody>
          <a:bodyPr>
            <a:normAutofit/>
          </a:bodyPr>
          <a:lstStyle/>
          <a:p>
            <a:pPr marL="0" indent="0">
              <a:buNone/>
            </a:pPr>
            <a:r>
              <a:rPr lang="en-US" b="1" dirty="0"/>
              <a:t>Chatbot Class (</a:t>
            </a:r>
            <a:r>
              <a:rPr lang="en-US" b="1" dirty="0" err="1"/>
              <a:t>AdvancedChatbotManager</a:t>
            </a:r>
            <a:r>
              <a:rPr lang="en-US" b="1" dirty="0"/>
              <a:t>) Initialization</a:t>
            </a:r>
          </a:p>
          <a:p>
            <a:pPr marL="0" indent="0">
              <a:buNone/>
            </a:pPr>
            <a:r>
              <a:rPr lang="en-US" sz="2800" dirty="0"/>
              <a:t>The main parameters that will be set here are </a:t>
            </a:r>
            <a:r>
              <a:rPr lang="en-US" sz="2800" dirty="0" err="1">
                <a:solidFill>
                  <a:schemeClr val="accent1"/>
                </a:solidFill>
                <a:latin typeface="Consolas" panose="020B0609020204030204" pitchFamily="49" charset="0"/>
              </a:rPr>
              <a:t>max_history</a:t>
            </a:r>
            <a:r>
              <a:rPr lang="en-US" sz="2800" dirty="0"/>
              <a:t>, </a:t>
            </a:r>
            <a:r>
              <a:rPr lang="en-US" sz="2800" dirty="0" err="1">
                <a:solidFill>
                  <a:schemeClr val="accent1"/>
                </a:solidFill>
                <a:latin typeface="Consolas" panose="020B0609020204030204" pitchFamily="49" charset="0"/>
              </a:rPr>
              <a:t>max_repetition_threshold</a:t>
            </a:r>
            <a:r>
              <a:rPr lang="en-US" sz="2800" dirty="0"/>
              <a:t>, </a:t>
            </a:r>
            <a:r>
              <a:rPr lang="en-US" sz="2800" dirty="0" err="1">
                <a:solidFill>
                  <a:schemeClr val="accent1"/>
                </a:solidFill>
                <a:latin typeface="Consolas" panose="020B0609020204030204" pitchFamily="49" charset="0"/>
              </a:rPr>
              <a:t>min_response_length</a:t>
            </a:r>
            <a:r>
              <a:rPr lang="en-US" sz="2800" dirty="0"/>
              <a:t>, and </a:t>
            </a:r>
            <a:r>
              <a:rPr lang="en-US" sz="2800" dirty="0" err="1">
                <a:solidFill>
                  <a:schemeClr val="accent1"/>
                </a:solidFill>
                <a:latin typeface="Consolas" panose="020B0609020204030204" pitchFamily="49" charset="0"/>
              </a:rPr>
              <a:t>max_response_length</a:t>
            </a:r>
            <a:r>
              <a:rPr lang="en-US" sz="2800" dirty="0"/>
              <a:t>. These will define the behavior of the chatbot. A simple LDA topic model is also initialized for basic conversation analysis</a:t>
            </a:r>
            <a:endParaRPr lang="en-US" sz="2800" kern="100" dirty="0">
              <a:effectLst/>
              <a:ea typeface="Calibri" panose="020F0502020204030204" pitchFamily="34" charset="0"/>
              <a:cs typeface="Times New Roman" panose="02020603050405020304" pitchFamily="18" charset="0"/>
            </a:endParaRPr>
          </a:p>
          <a:p>
            <a:pPr marL="0" indent="0">
              <a:buNone/>
            </a:pPr>
            <a:endParaRPr lang="en-US" b="1" dirty="0"/>
          </a:p>
        </p:txBody>
      </p:sp>
    </p:spTree>
    <p:extLst>
      <p:ext uri="{BB962C8B-B14F-4D97-AF65-F5344CB8AC3E}">
        <p14:creationId xmlns:p14="http://schemas.microsoft.com/office/powerpoint/2010/main" val="3926202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2DE74-BC13-8F9B-9808-44E4576543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753FBA-158D-DC30-AE35-484B9B3793EC}"/>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Model Implementation</a:t>
            </a:r>
            <a:endParaRPr lang="en-US" dirty="0"/>
          </a:p>
        </p:txBody>
      </p:sp>
      <p:sp>
        <p:nvSpPr>
          <p:cNvPr id="3" name="Content Placeholder 2">
            <a:extLst>
              <a:ext uri="{FF2B5EF4-FFF2-40B4-BE49-F238E27FC236}">
                <a16:creationId xmlns:a16="http://schemas.microsoft.com/office/drawing/2014/main" id="{22708428-C9BF-101B-295B-2D312E1B72C9}"/>
              </a:ext>
            </a:extLst>
          </p:cNvPr>
          <p:cNvSpPr>
            <a:spLocks noGrp="1"/>
          </p:cNvSpPr>
          <p:nvPr>
            <p:ph idx="1"/>
          </p:nvPr>
        </p:nvSpPr>
        <p:spPr>
          <a:xfrm>
            <a:off x="838200" y="1645920"/>
            <a:ext cx="10515600" cy="4521517"/>
          </a:xfrm>
        </p:spPr>
        <p:txBody>
          <a:bodyPr>
            <a:normAutofit/>
          </a:bodyPr>
          <a:lstStyle/>
          <a:p>
            <a:pPr marL="0" indent="0">
              <a:buNone/>
            </a:pPr>
            <a:r>
              <a:rPr lang="en-US" b="1" dirty="0"/>
              <a:t>Response Generation (</a:t>
            </a:r>
            <a:r>
              <a:rPr lang="en-US" b="1" dirty="0" err="1"/>
              <a:t>generate_response</a:t>
            </a:r>
            <a:r>
              <a:rPr lang="en-US" b="1" dirty="0"/>
              <a:t>)</a:t>
            </a:r>
          </a:p>
          <a:p>
            <a:pPr marL="0" indent="0">
              <a:buNone/>
            </a:pPr>
            <a:r>
              <a:rPr lang="en-US" sz="2800" dirty="0"/>
              <a:t>The </a:t>
            </a:r>
            <a:r>
              <a:rPr lang="en-US" sz="2800" dirty="0" err="1">
                <a:solidFill>
                  <a:schemeClr val="accent1"/>
                </a:solidFill>
                <a:latin typeface="Consolas" panose="020B0609020204030204" pitchFamily="49" charset="0"/>
              </a:rPr>
              <a:t>generate_response</a:t>
            </a:r>
            <a:r>
              <a:rPr lang="en-US" sz="2800" dirty="0">
                <a:solidFill>
                  <a:schemeClr val="accent1"/>
                </a:solidFill>
                <a:latin typeface="Consolas" panose="020B0609020204030204" pitchFamily="49" charset="0"/>
              </a:rPr>
              <a:t> </a:t>
            </a:r>
            <a:r>
              <a:rPr lang="en-US" sz="2800" dirty="0"/>
              <a:t>function is the core of the chatbot, responsible for generating responses based on user input and conversation history. It uses the model to generate text and applies several checks to ensure the quality of the response</a:t>
            </a:r>
            <a:endParaRPr lang="en-US" b="1" dirty="0"/>
          </a:p>
        </p:txBody>
      </p:sp>
    </p:spTree>
    <p:extLst>
      <p:ext uri="{BB962C8B-B14F-4D97-AF65-F5344CB8AC3E}">
        <p14:creationId xmlns:p14="http://schemas.microsoft.com/office/powerpoint/2010/main" val="3512587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8606-0AE6-9EB1-B115-B61E4B3A888A}"/>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Introduction</a:t>
            </a:r>
            <a:endParaRPr lang="en-US" dirty="0"/>
          </a:p>
        </p:txBody>
      </p:sp>
      <p:sp>
        <p:nvSpPr>
          <p:cNvPr id="3" name="Content Placeholder 2">
            <a:extLst>
              <a:ext uri="{FF2B5EF4-FFF2-40B4-BE49-F238E27FC236}">
                <a16:creationId xmlns:a16="http://schemas.microsoft.com/office/drawing/2014/main" id="{4BE7CE1C-6F35-FA42-022D-7260B7DA6746}"/>
              </a:ext>
            </a:extLst>
          </p:cNvPr>
          <p:cNvSpPr>
            <a:spLocks noGrp="1"/>
          </p:cNvSpPr>
          <p:nvPr>
            <p:ph idx="1"/>
          </p:nvPr>
        </p:nvSpPr>
        <p:spPr>
          <a:xfrm>
            <a:off x="838200" y="1409718"/>
            <a:ext cx="1973094" cy="630352"/>
          </a:xfrm>
        </p:spPr>
        <p:txBody>
          <a:bodyPr/>
          <a:lstStyle/>
          <a:p>
            <a:pPr marL="0" indent="0">
              <a:buNone/>
            </a:pPr>
            <a:r>
              <a:rPr lang="en-US" dirty="0"/>
              <a:t>Members:</a:t>
            </a:r>
          </a:p>
        </p:txBody>
      </p:sp>
      <p:sp>
        <p:nvSpPr>
          <p:cNvPr id="4" name="Oval 3">
            <a:extLst>
              <a:ext uri="{FF2B5EF4-FFF2-40B4-BE49-F238E27FC236}">
                <a16:creationId xmlns:a16="http://schemas.microsoft.com/office/drawing/2014/main" id="{9BA6270E-B2AC-4BB3-BF21-808D9EC32B70}"/>
              </a:ext>
            </a:extLst>
          </p:cNvPr>
          <p:cNvSpPr/>
          <p:nvPr/>
        </p:nvSpPr>
        <p:spPr>
          <a:xfrm>
            <a:off x="8828257" y="2311130"/>
            <a:ext cx="2235740" cy="223574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B9D4EE06-39B3-47B5-CF1F-4995462A8034}"/>
              </a:ext>
            </a:extLst>
          </p:cNvPr>
          <p:cNvSpPr txBox="1">
            <a:spLocks/>
          </p:cNvSpPr>
          <p:nvPr/>
        </p:nvSpPr>
        <p:spPr>
          <a:xfrm>
            <a:off x="4445033" y="4790222"/>
            <a:ext cx="3301933" cy="6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FC720D"/>
              </a:buClr>
              <a:buFont typeface="Bebas Neue" panose="020B0606020202050201"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C720D"/>
              </a:buClr>
              <a:buFont typeface="Bebas Neue" panose="020B0606020202050201"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FC720D"/>
              </a:buClr>
              <a:buFont typeface="Bebas Neue" panose="020B0606020202050201"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FC720D"/>
              </a:buClr>
              <a:buFont typeface="Bebas Neue" panose="020B0606020202050201"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FC720D"/>
              </a:buClr>
              <a:buFont typeface="Bebas Neue" panose="020B0606020202050201"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Bebas Neue" panose="020B0606020202050201" pitchFamily="34" charset="0"/>
              <a:buNone/>
            </a:pPr>
            <a:r>
              <a:rPr lang="en-US" sz="2000" dirty="0" err="1"/>
              <a:t>Macapallag</a:t>
            </a:r>
            <a:r>
              <a:rPr lang="en-US" sz="2000" dirty="0"/>
              <a:t>, </a:t>
            </a:r>
            <a:r>
              <a:rPr lang="en-US" sz="2000" dirty="0" err="1"/>
              <a:t>Mhar</a:t>
            </a:r>
            <a:r>
              <a:rPr lang="en-US" sz="2000" dirty="0"/>
              <a:t> Andrei C.</a:t>
            </a:r>
          </a:p>
        </p:txBody>
      </p:sp>
      <p:sp>
        <p:nvSpPr>
          <p:cNvPr id="6" name="Oval 5">
            <a:extLst>
              <a:ext uri="{FF2B5EF4-FFF2-40B4-BE49-F238E27FC236}">
                <a16:creationId xmlns:a16="http://schemas.microsoft.com/office/drawing/2014/main" id="{AD5493EC-C72B-A596-D802-DCAD8858041A}"/>
              </a:ext>
            </a:extLst>
          </p:cNvPr>
          <p:cNvSpPr/>
          <p:nvPr/>
        </p:nvSpPr>
        <p:spPr>
          <a:xfrm>
            <a:off x="1128003" y="2303510"/>
            <a:ext cx="2235740" cy="223574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E637EFE-60D4-FBE9-50CC-712CC3C356EF}"/>
              </a:ext>
            </a:extLst>
          </p:cNvPr>
          <p:cNvSpPr/>
          <p:nvPr/>
        </p:nvSpPr>
        <p:spPr>
          <a:xfrm>
            <a:off x="4838701" y="2303510"/>
            <a:ext cx="2235740" cy="223574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0F7CB40B-5CB9-28BE-0B36-C91836C0A9BF}"/>
              </a:ext>
            </a:extLst>
          </p:cNvPr>
          <p:cNvSpPr txBox="1">
            <a:spLocks/>
          </p:cNvSpPr>
          <p:nvPr/>
        </p:nvSpPr>
        <p:spPr>
          <a:xfrm>
            <a:off x="8211766" y="4790222"/>
            <a:ext cx="3468722" cy="6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FC720D"/>
              </a:buClr>
              <a:buFont typeface="Bebas Neue" panose="020B0606020202050201"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C720D"/>
              </a:buClr>
              <a:buFont typeface="Bebas Neue" panose="020B0606020202050201"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FC720D"/>
              </a:buClr>
              <a:buFont typeface="Bebas Neue" panose="020B0606020202050201"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FC720D"/>
              </a:buClr>
              <a:buFont typeface="Bebas Neue" panose="020B0606020202050201"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FC720D"/>
              </a:buClr>
              <a:buFont typeface="Bebas Neue" panose="020B0606020202050201"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Bebas Neue" panose="020B0606020202050201" pitchFamily="34" charset="0"/>
              <a:buNone/>
            </a:pPr>
            <a:r>
              <a:rPr lang="en-US" sz="2000" dirty="0"/>
              <a:t>Valdeabella, Seanrei Ethan M.</a:t>
            </a:r>
          </a:p>
        </p:txBody>
      </p:sp>
      <p:sp>
        <p:nvSpPr>
          <p:cNvPr id="9" name="Content Placeholder 2">
            <a:extLst>
              <a:ext uri="{FF2B5EF4-FFF2-40B4-BE49-F238E27FC236}">
                <a16:creationId xmlns:a16="http://schemas.microsoft.com/office/drawing/2014/main" id="{29A8A3DA-77F8-6EDF-1346-88CEE6DFB159}"/>
              </a:ext>
            </a:extLst>
          </p:cNvPr>
          <p:cNvSpPr txBox="1">
            <a:spLocks/>
          </p:cNvSpPr>
          <p:nvPr/>
        </p:nvSpPr>
        <p:spPr>
          <a:xfrm>
            <a:off x="878732" y="4794435"/>
            <a:ext cx="2734282" cy="630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FC720D"/>
              </a:buClr>
              <a:buFont typeface="Bebas Neue" panose="020B0606020202050201"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C720D"/>
              </a:buClr>
              <a:buFont typeface="Bebas Neue" panose="020B0606020202050201"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FC720D"/>
              </a:buClr>
              <a:buFont typeface="Bebas Neue" panose="020B0606020202050201"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FC720D"/>
              </a:buClr>
              <a:buFont typeface="Bebas Neue" panose="020B0606020202050201"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FC720D"/>
              </a:buClr>
              <a:buFont typeface="Bebas Neue" panose="020B0606020202050201"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Bebas Neue" panose="020B0606020202050201" pitchFamily="34" charset="0"/>
              <a:buNone/>
            </a:pPr>
            <a:r>
              <a:rPr lang="en-US" sz="2000" dirty="0"/>
              <a:t>Javier, Geron Simon A.</a:t>
            </a:r>
          </a:p>
        </p:txBody>
      </p:sp>
    </p:spTree>
    <p:extLst>
      <p:ext uri="{BB962C8B-B14F-4D97-AF65-F5344CB8AC3E}">
        <p14:creationId xmlns:p14="http://schemas.microsoft.com/office/powerpoint/2010/main" val="3865985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6214B-DCB1-F8F1-4390-F475B70575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86E5B-DB48-80E1-D3EA-8D4A85544858}"/>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Model Implementation</a:t>
            </a:r>
            <a:endParaRPr lang="en-US" dirty="0"/>
          </a:p>
        </p:txBody>
      </p:sp>
      <p:sp>
        <p:nvSpPr>
          <p:cNvPr id="8" name="TextBox 7">
            <a:extLst>
              <a:ext uri="{FF2B5EF4-FFF2-40B4-BE49-F238E27FC236}">
                <a16:creationId xmlns:a16="http://schemas.microsoft.com/office/drawing/2014/main" id="{60AC3A58-43CF-B34A-B163-8EFFCB01B995}"/>
              </a:ext>
            </a:extLst>
          </p:cNvPr>
          <p:cNvSpPr txBox="1"/>
          <p:nvPr/>
        </p:nvSpPr>
        <p:spPr>
          <a:xfrm>
            <a:off x="4687118" y="5907290"/>
            <a:ext cx="2817764" cy="276999"/>
          </a:xfrm>
          <a:prstGeom prst="rect">
            <a:avLst/>
          </a:prstGeom>
          <a:noFill/>
        </p:spPr>
        <p:txBody>
          <a:bodyPr wrap="square">
            <a:spAutoFit/>
          </a:bodyPr>
          <a:lstStyle/>
          <a:p>
            <a:pPr marL="0" indent="0">
              <a:buNone/>
            </a:pPr>
            <a:r>
              <a:rPr lang="en-US" sz="1200" i="1" dirty="0"/>
              <a:t>Figure 12.  </a:t>
            </a:r>
            <a:r>
              <a:rPr lang="en-US" sz="1200" i="1" dirty="0" err="1"/>
              <a:t>generate_response</a:t>
            </a:r>
            <a:r>
              <a:rPr lang="en-US" sz="1200" i="1" dirty="0"/>
              <a:t>() function</a:t>
            </a:r>
          </a:p>
        </p:txBody>
      </p:sp>
      <p:pic>
        <p:nvPicPr>
          <p:cNvPr id="10" name="Picture 9">
            <a:extLst>
              <a:ext uri="{FF2B5EF4-FFF2-40B4-BE49-F238E27FC236}">
                <a16:creationId xmlns:a16="http://schemas.microsoft.com/office/drawing/2014/main" id="{A369E054-3F80-274A-8347-92357B6A4598}"/>
              </a:ext>
            </a:extLst>
          </p:cNvPr>
          <p:cNvPicPr>
            <a:picLocks noChangeAspect="1"/>
          </p:cNvPicPr>
          <p:nvPr/>
        </p:nvPicPr>
        <p:blipFill>
          <a:blip r:embed="rId2"/>
          <a:stretch>
            <a:fillRect/>
          </a:stretch>
        </p:blipFill>
        <p:spPr>
          <a:xfrm>
            <a:off x="3344843" y="1384671"/>
            <a:ext cx="5502314" cy="4403288"/>
          </a:xfrm>
          <a:prstGeom prst="rect">
            <a:avLst/>
          </a:prstGeom>
        </p:spPr>
      </p:pic>
    </p:spTree>
    <p:extLst>
      <p:ext uri="{BB962C8B-B14F-4D97-AF65-F5344CB8AC3E}">
        <p14:creationId xmlns:p14="http://schemas.microsoft.com/office/powerpoint/2010/main" val="41684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E53BE-9308-AB21-89E3-95F87385E1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E802B3-0BCE-0E46-CB0B-E6D2836A3E1B}"/>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Model Implementation</a:t>
            </a:r>
            <a:endParaRPr lang="en-US" dirty="0"/>
          </a:p>
        </p:txBody>
      </p:sp>
      <p:sp>
        <p:nvSpPr>
          <p:cNvPr id="3" name="Content Placeholder 2">
            <a:extLst>
              <a:ext uri="{FF2B5EF4-FFF2-40B4-BE49-F238E27FC236}">
                <a16:creationId xmlns:a16="http://schemas.microsoft.com/office/drawing/2014/main" id="{5BB82E25-7011-2E05-38FA-7AF1A0973150}"/>
              </a:ext>
            </a:extLst>
          </p:cNvPr>
          <p:cNvSpPr>
            <a:spLocks noGrp="1"/>
          </p:cNvSpPr>
          <p:nvPr>
            <p:ph idx="1"/>
          </p:nvPr>
        </p:nvSpPr>
        <p:spPr>
          <a:xfrm>
            <a:off x="838200" y="1645920"/>
            <a:ext cx="10515600" cy="4521517"/>
          </a:xfrm>
        </p:spPr>
        <p:txBody>
          <a:bodyPr>
            <a:normAutofit/>
          </a:bodyPr>
          <a:lstStyle/>
          <a:p>
            <a:pPr marL="0" indent="0">
              <a:buNone/>
            </a:pPr>
            <a:r>
              <a:rPr lang="en-US" b="1" dirty="0"/>
              <a:t>Response Generation (</a:t>
            </a:r>
            <a:r>
              <a:rPr lang="en-US" b="1" dirty="0" err="1"/>
              <a:t>generate_response</a:t>
            </a:r>
            <a:r>
              <a:rPr lang="en-US" b="1" dirty="0"/>
              <a:t>)</a:t>
            </a:r>
          </a:p>
          <a:p>
            <a:pPr marL="0" indent="0">
              <a:buNone/>
            </a:pPr>
            <a:r>
              <a:rPr lang="en-US" sz="2800" dirty="0"/>
              <a:t>The</a:t>
            </a:r>
            <a:r>
              <a:rPr lang="en-US" dirty="0"/>
              <a:t> function formats the conversation history, tokenizes the input, and uses </a:t>
            </a:r>
            <a:r>
              <a:rPr lang="en-US" dirty="0" err="1">
                <a:solidFill>
                  <a:schemeClr val="accent1"/>
                </a:solidFill>
                <a:latin typeface="Consolas" panose="020B0609020204030204" pitchFamily="49" charset="0"/>
              </a:rPr>
              <a:t>model.generate</a:t>
            </a:r>
            <a:r>
              <a:rPr lang="en-US" dirty="0">
                <a:solidFill>
                  <a:schemeClr val="accent1"/>
                </a:solidFill>
                <a:latin typeface="Consolas" panose="020B0609020204030204" pitchFamily="49" charset="0"/>
              </a:rPr>
              <a:t>() </a:t>
            </a:r>
            <a:r>
              <a:rPr lang="en-US" dirty="0"/>
              <a:t>to produce a response. Parameters like </a:t>
            </a:r>
            <a:r>
              <a:rPr lang="en-US" dirty="0" err="1">
                <a:solidFill>
                  <a:schemeClr val="accent1"/>
                </a:solidFill>
                <a:latin typeface="Consolas" panose="020B0609020204030204" pitchFamily="49" charset="0"/>
              </a:rPr>
              <a:t>max_new_tokens</a:t>
            </a:r>
            <a:r>
              <a:rPr lang="en-US" dirty="0"/>
              <a:t>, </a:t>
            </a:r>
            <a:r>
              <a:rPr lang="en-US" dirty="0" err="1">
                <a:solidFill>
                  <a:schemeClr val="accent1"/>
                </a:solidFill>
                <a:latin typeface="Consolas" panose="020B0609020204030204" pitchFamily="49" charset="0"/>
              </a:rPr>
              <a:t>no_repeat_ngram_size</a:t>
            </a:r>
            <a:r>
              <a:rPr lang="en-US" dirty="0"/>
              <a:t>, </a:t>
            </a:r>
            <a:r>
              <a:rPr lang="en-US" dirty="0" err="1">
                <a:solidFill>
                  <a:schemeClr val="accent1"/>
                </a:solidFill>
                <a:latin typeface="Consolas" panose="020B0609020204030204" pitchFamily="49" charset="0"/>
              </a:rPr>
              <a:t>top_k</a:t>
            </a:r>
            <a:r>
              <a:rPr lang="en-US" dirty="0"/>
              <a:t>, </a:t>
            </a:r>
            <a:r>
              <a:rPr lang="en-US" dirty="0" err="1">
                <a:solidFill>
                  <a:schemeClr val="accent1"/>
                </a:solidFill>
                <a:latin typeface="Consolas" panose="020B0609020204030204" pitchFamily="49" charset="0"/>
              </a:rPr>
              <a:t>top_p</a:t>
            </a:r>
            <a:r>
              <a:rPr lang="en-US" dirty="0"/>
              <a:t>, and t</a:t>
            </a:r>
            <a:r>
              <a:rPr lang="en-US" dirty="0">
                <a:solidFill>
                  <a:schemeClr val="accent1"/>
                </a:solidFill>
                <a:latin typeface="Consolas" panose="020B0609020204030204" pitchFamily="49" charset="0"/>
              </a:rPr>
              <a:t>emperature</a:t>
            </a:r>
            <a:r>
              <a:rPr lang="en-US" dirty="0"/>
              <a:t> control the generation process. The function also includes error handling and a fallback mechanism</a:t>
            </a:r>
            <a:endParaRPr lang="en-US" b="1" dirty="0"/>
          </a:p>
        </p:txBody>
      </p:sp>
    </p:spTree>
    <p:extLst>
      <p:ext uri="{BB962C8B-B14F-4D97-AF65-F5344CB8AC3E}">
        <p14:creationId xmlns:p14="http://schemas.microsoft.com/office/powerpoint/2010/main" val="2380155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F3309-EC04-4D05-7D1F-E2B64C7DAE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7430F7-E4B4-32AD-C4BE-0F3138BDB955}"/>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Model Implementation</a:t>
            </a:r>
            <a:endParaRPr lang="en-US" dirty="0"/>
          </a:p>
        </p:txBody>
      </p:sp>
      <p:sp>
        <p:nvSpPr>
          <p:cNvPr id="3" name="Content Placeholder 2">
            <a:extLst>
              <a:ext uri="{FF2B5EF4-FFF2-40B4-BE49-F238E27FC236}">
                <a16:creationId xmlns:a16="http://schemas.microsoft.com/office/drawing/2014/main" id="{245C6E2A-5B76-0B08-83A3-2E067ACB44C1}"/>
              </a:ext>
            </a:extLst>
          </p:cNvPr>
          <p:cNvSpPr>
            <a:spLocks noGrp="1"/>
          </p:cNvSpPr>
          <p:nvPr>
            <p:ph idx="1"/>
          </p:nvPr>
        </p:nvSpPr>
        <p:spPr>
          <a:xfrm>
            <a:off x="838200" y="1645920"/>
            <a:ext cx="10515600" cy="4521517"/>
          </a:xfrm>
        </p:spPr>
        <p:txBody>
          <a:bodyPr>
            <a:normAutofit/>
          </a:bodyPr>
          <a:lstStyle/>
          <a:p>
            <a:pPr marL="0" indent="0">
              <a:buNone/>
            </a:pPr>
            <a:r>
              <a:rPr lang="en-US" b="1" dirty="0"/>
              <a:t>Conversation History Management</a:t>
            </a:r>
          </a:p>
          <a:p>
            <a:pPr marL="0" indent="0">
              <a:buNone/>
            </a:pPr>
            <a:r>
              <a:rPr lang="en-US" sz="2800" dirty="0"/>
              <a:t>These functions handle the loading, saving, formatting, and resetting of the conversation history. The history is stored as a list of dictionaries, with each dictionary representing a turn in the conversation</a:t>
            </a:r>
            <a:endParaRPr lang="en-US" b="1" dirty="0"/>
          </a:p>
        </p:txBody>
      </p:sp>
    </p:spTree>
    <p:extLst>
      <p:ext uri="{BB962C8B-B14F-4D97-AF65-F5344CB8AC3E}">
        <p14:creationId xmlns:p14="http://schemas.microsoft.com/office/powerpoint/2010/main" val="3589239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46BCC-3FCA-D956-4B8C-DEBACD27CA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4AA04B-20D6-932B-6114-04CCAE5F8BFC}"/>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Model Implementation</a:t>
            </a:r>
            <a:endParaRPr lang="en-US" dirty="0"/>
          </a:p>
        </p:txBody>
      </p:sp>
      <p:pic>
        <p:nvPicPr>
          <p:cNvPr id="11" name="Picture 10">
            <a:extLst>
              <a:ext uri="{FF2B5EF4-FFF2-40B4-BE49-F238E27FC236}">
                <a16:creationId xmlns:a16="http://schemas.microsoft.com/office/drawing/2014/main" id="{44B8A882-A9BC-F236-2395-28682FFEA5AA}"/>
              </a:ext>
            </a:extLst>
          </p:cNvPr>
          <p:cNvPicPr>
            <a:picLocks noChangeAspect="1"/>
          </p:cNvPicPr>
          <p:nvPr/>
        </p:nvPicPr>
        <p:blipFill>
          <a:blip r:embed="rId2"/>
          <a:stretch>
            <a:fillRect/>
          </a:stretch>
        </p:blipFill>
        <p:spPr>
          <a:xfrm>
            <a:off x="3333648" y="1480915"/>
            <a:ext cx="5524704" cy="4445830"/>
          </a:xfrm>
          <a:prstGeom prst="rect">
            <a:avLst/>
          </a:prstGeom>
        </p:spPr>
      </p:pic>
      <p:sp>
        <p:nvSpPr>
          <p:cNvPr id="12" name="TextBox 11">
            <a:extLst>
              <a:ext uri="{FF2B5EF4-FFF2-40B4-BE49-F238E27FC236}">
                <a16:creationId xmlns:a16="http://schemas.microsoft.com/office/drawing/2014/main" id="{C7F945AA-B432-FA5A-7812-40B2A7D2E05E}"/>
              </a:ext>
            </a:extLst>
          </p:cNvPr>
          <p:cNvSpPr txBox="1"/>
          <p:nvPr/>
        </p:nvSpPr>
        <p:spPr>
          <a:xfrm>
            <a:off x="4603770" y="6014294"/>
            <a:ext cx="2984459" cy="276999"/>
          </a:xfrm>
          <a:prstGeom prst="rect">
            <a:avLst/>
          </a:prstGeom>
          <a:noFill/>
        </p:spPr>
        <p:txBody>
          <a:bodyPr wrap="square">
            <a:spAutoFit/>
          </a:bodyPr>
          <a:lstStyle/>
          <a:p>
            <a:pPr marL="0" indent="0">
              <a:buNone/>
            </a:pPr>
            <a:r>
              <a:rPr lang="en-US" sz="1200" i="1" dirty="0"/>
              <a:t>Figure 13.  History Management Functions</a:t>
            </a:r>
          </a:p>
        </p:txBody>
      </p:sp>
    </p:spTree>
    <p:extLst>
      <p:ext uri="{BB962C8B-B14F-4D97-AF65-F5344CB8AC3E}">
        <p14:creationId xmlns:p14="http://schemas.microsoft.com/office/powerpoint/2010/main" val="2500839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08070-5C10-9242-132C-B5C48E17EA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888ED7-AE08-41F2-A056-056282681B19}"/>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Model Implementation</a:t>
            </a:r>
            <a:endParaRPr lang="en-US" dirty="0"/>
          </a:p>
        </p:txBody>
      </p:sp>
      <p:sp>
        <p:nvSpPr>
          <p:cNvPr id="3" name="Content Placeholder 2">
            <a:extLst>
              <a:ext uri="{FF2B5EF4-FFF2-40B4-BE49-F238E27FC236}">
                <a16:creationId xmlns:a16="http://schemas.microsoft.com/office/drawing/2014/main" id="{A55A142D-4D34-4414-9C5D-12F21F364C49}"/>
              </a:ext>
            </a:extLst>
          </p:cNvPr>
          <p:cNvSpPr>
            <a:spLocks noGrp="1"/>
          </p:cNvSpPr>
          <p:nvPr>
            <p:ph idx="1"/>
          </p:nvPr>
        </p:nvSpPr>
        <p:spPr>
          <a:xfrm>
            <a:off x="838200" y="1645920"/>
            <a:ext cx="10515600" cy="4521517"/>
          </a:xfrm>
        </p:spPr>
        <p:txBody>
          <a:bodyPr>
            <a:normAutofit/>
          </a:bodyPr>
          <a:lstStyle/>
          <a:p>
            <a:pPr marL="0" indent="0">
              <a:buNone/>
            </a:pPr>
            <a:r>
              <a:rPr lang="en-US" b="1" dirty="0"/>
              <a:t>Conversation History Management</a:t>
            </a:r>
          </a:p>
          <a:p>
            <a:pPr marL="0" indent="0">
              <a:buNone/>
            </a:pPr>
            <a:r>
              <a:rPr lang="en-US" sz="2800" dirty="0"/>
              <a:t>These functions ensure that the conversation history is properly managed and can be used to provide context for generating responses.</a:t>
            </a:r>
            <a:endParaRPr lang="en-US" b="1" dirty="0"/>
          </a:p>
        </p:txBody>
      </p:sp>
    </p:spTree>
    <p:extLst>
      <p:ext uri="{BB962C8B-B14F-4D97-AF65-F5344CB8AC3E}">
        <p14:creationId xmlns:p14="http://schemas.microsoft.com/office/powerpoint/2010/main" val="3476981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E9D09-57FF-78F2-A324-82DBF10BAE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07BB0-F729-66F9-65F3-735EC0E7BA6E}"/>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Model Implementation</a:t>
            </a:r>
            <a:endParaRPr lang="en-US" dirty="0"/>
          </a:p>
        </p:txBody>
      </p:sp>
      <p:sp>
        <p:nvSpPr>
          <p:cNvPr id="3" name="Content Placeholder 2">
            <a:extLst>
              <a:ext uri="{FF2B5EF4-FFF2-40B4-BE49-F238E27FC236}">
                <a16:creationId xmlns:a16="http://schemas.microsoft.com/office/drawing/2014/main" id="{D72ECA15-162E-AC7F-5D03-7151B19E24E7}"/>
              </a:ext>
            </a:extLst>
          </p:cNvPr>
          <p:cNvSpPr>
            <a:spLocks noGrp="1"/>
          </p:cNvSpPr>
          <p:nvPr>
            <p:ph idx="1"/>
          </p:nvPr>
        </p:nvSpPr>
        <p:spPr>
          <a:xfrm>
            <a:off x="838200" y="1645920"/>
            <a:ext cx="10515600" cy="4521517"/>
          </a:xfrm>
        </p:spPr>
        <p:txBody>
          <a:bodyPr>
            <a:normAutofit/>
          </a:bodyPr>
          <a:lstStyle/>
          <a:p>
            <a:pPr marL="0" indent="0">
              <a:buNone/>
            </a:pPr>
            <a:r>
              <a:rPr lang="en-US" b="1" dirty="0"/>
              <a:t>Special Command Handling and Intent Detection</a:t>
            </a:r>
          </a:p>
          <a:p>
            <a:pPr marL="0" indent="0">
              <a:buNone/>
            </a:pPr>
            <a:r>
              <a:rPr lang="en-US" sz="2800" dirty="0"/>
              <a:t>The chatbot can handle special commands and detect user intents. The </a:t>
            </a:r>
            <a:r>
              <a:rPr lang="en-US" sz="2800" dirty="0" err="1">
                <a:solidFill>
                  <a:schemeClr val="accent1"/>
                </a:solidFill>
                <a:latin typeface="Consolas" panose="020B0609020204030204" pitchFamily="49" charset="0"/>
              </a:rPr>
              <a:t>handle_special_commands</a:t>
            </a:r>
            <a:r>
              <a:rPr lang="en-US" sz="2800" dirty="0">
                <a:solidFill>
                  <a:schemeClr val="accent1"/>
                </a:solidFill>
                <a:latin typeface="Consolas" panose="020B0609020204030204" pitchFamily="49" charset="0"/>
              </a:rPr>
              <a:t>() </a:t>
            </a:r>
            <a:r>
              <a:rPr lang="en-US" sz="2800" dirty="0"/>
              <a:t>function processes commands like “reset,” “analyze,” “help,” and “feedback.” The </a:t>
            </a:r>
            <a:r>
              <a:rPr lang="en-US" sz="2800" dirty="0" err="1">
                <a:solidFill>
                  <a:schemeClr val="accent1"/>
                </a:solidFill>
                <a:latin typeface="Consolas" panose="020B0609020204030204" pitchFamily="49" charset="0"/>
              </a:rPr>
              <a:t>detect_user_intent</a:t>
            </a:r>
            <a:r>
              <a:rPr lang="en-US" sz="2800" dirty="0">
                <a:solidFill>
                  <a:schemeClr val="accent1"/>
                </a:solidFill>
                <a:latin typeface="Consolas" panose="020B0609020204030204" pitchFamily="49" charset="0"/>
              </a:rPr>
              <a:t>() </a:t>
            </a:r>
            <a:r>
              <a:rPr lang="en-US" sz="2800" dirty="0"/>
              <a:t>function categorizes user input into intents such as “greeting,” “question," or "command."</a:t>
            </a:r>
          </a:p>
        </p:txBody>
      </p:sp>
    </p:spTree>
    <p:extLst>
      <p:ext uri="{BB962C8B-B14F-4D97-AF65-F5344CB8AC3E}">
        <p14:creationId xmlns:p14="http://schemas.microsoft.com/office/powerpoint/2010/main" val="1015124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A512C-34DF-6AC8-790C-953B83BA28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980990-EC1E-7B53-4391-59F73D9CE274}"/>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Model Implementation</a:t>
            </a:r>
            <a:endParaRPr lang="en-US" dirty="0"/>
          </a:p>
        </p:txBody>
      </p:sp>
      <p:pic>
        <p:nvPicPr>
          <p:cNvPr id="7" name="Picture 6">
            <a:extLst>
              <a:ext uri="{FF2B5EF4-FFF2-40B4-BE49-F238E27FC236}">
                <a16:creationId xmlns:a16="http://schemas.microsoft.com/office/drawing/2014/main" id="{71D498CB-9E40-617F-E1FF-679C3D7F6113}"/>
              </a:ext>
            </a:extLst>
          </p:cNvPr>
          <p:cNvPicPr>
            <a:picLocks noChangeAspect="1"/>
          </p:cNvPicPr>
          <p:nvPr/>
        </p:nvPicPr>
        <p:blipFill>
          <a:blip r:embed="rId2"/>
          <a:stretch>
            <a:fillRect/>
          </a:stretch>
        </p:blipFill>
        <p:spPr>
          <a:xfrm>
            <a:off x="3099544" y="1573378"/>
            <a:ext cx="5992912" cy="3842845"/>
          </a:xfrm>
          <a:prstGeom prst="rect">
            <a:avLst/>
          </a:prstGeom>
        </p:spPr>
      </p:pic>
      <p:sp>
        <p:nvSpPr>
          <p:cNvPr id="8" name="TextBox 7">
            <a:extLst>
              <a:ext uri="{FF2B5EF4-FFF2-40B4-BE49-F238E27FC236}">
                <a16:creationId xmlns:a16="http://schemas.microsoft.com/office/drawing/2014/main" id="{FDD50CB5-BE90-9BC8-7337-1CC4D86D805E}"/>
              </a:ext>
            </a:extLst>
          </p:cNvPr>
          <p:cNvSpPr txBox="1"/>
          <p:nvPr/>
        </p:nvSpPr>
        <p:spPr>
          <a:xfrm>
            <a:off x="3616740" y="5498728"/>
            <a:ext cx="4958519" cy="276999"/>
          </a:xfrm>
          <a:prstGeom prst="rect">
            <a:avLst/>
          </a:prstGeom>
          <a:noFill/>
        </p:spPr>
        <p:txBody>
          <a:bodyPr wrap="square">
            <a:spAutoFit/>
          </a:bodyPr>
          <a:lstStyle/>
          <a:p>
            <a:pPr marL="0" indent="0">
              <a:buNone/>
            </a:pPr>
            <a:r>
              <a:rPr lang="en-US" sz="1200" i="1" dirty="0"/>
              <a:t>Figure 14.  </a:t>
            </a:r>
            <a:r>
              <a:rPr lang="en-US" sz="1200" i="1" dirty="0" err="1"/>
              <a:t>handle_special_command</a:t>
            </a:r>
            <a:r>
              <a:rPr lang="en-US" sz="1200" i="1" dirty="0"/>
              <a:t>() and </a:t>
            </a:r>
            <a:r>
              <a:rPr lang="en-US" sz="1200" i="1" dirty="0" err="1"/>
              <a:t>detect_user_intent</a:t>
            </a:r>
            <a:r>
              <a:rPr lang="en-US" sz="1200" i="1" dirty="0"/>
              <a:t>() functions</a:t>
            </a:r>
          </a:p>
        </p:txBody>
      </p:sp>
    </p:spTree>
    <p:extLst>
      <p:ext uri="{BB962C8B-B14F-4D97-AF65-F5344CB8AC3E}">
        <p14:creationId xmlns:p14="http://schemas.microsoft.com/office/powerpoint/2010/main" val="1564054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97432-B1D3-28CD-0F5D-375B5BDD58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FFBA7E-5995-8CF3-4968-3E5AECC1164D}"/>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Model Implementation</a:t>
            </a:r>
            <a:endParaRPr lang="en-US" dirty="0"/>
          </a:p>
        </p:txBody>
      </p:sp>
      <p:sp>
        <p:nvSpPr>
          <p:cNvPr id="3" name="Content Placeholder 2">
            <a:extLst>
              <a:ext uri="{FF2B5EF4-FFF2-40B4-BE49-F238E27FC236}">
                <a16:creationId xmlns:a16="http://schemas.microsoft.com/office/drawing/2014/main" id="{22A7995C-7532-2D12-8364-F0FF854608D4}"/>
              </a:ext>
            </a:extLst>
          </p:cNvPr>
          <p:cNvSpPr>
            <a:spLocks noGrp="1"/>
          </p:cNvSpPr>
          <p:nvPr>
            <p:ph idx="1"/>
          </p:nvPr>
        </p:nvSpPr>
        <p:spPr>
          <a:xfrm>
            <a:off x="838200" y="1645920"/>
            <a:ext cx="10515600" cy="4521517"/>
          </a:xfrm>
        </p:spPr>
        <p:txBody>
          <a:bodyPr>
            <a:normAutofit/>
          </a:bodyPr>
          <a:lstStyle/>
          <a:p>
            <a:pPr marL="0" indent="0">
              <a:buNone/>
            </a:pPr>
            <a:r>
              <a:rPr lang="en-US" b="1" dirty="0"/>
              <a:t>Special Command Handling and Intent Detection</a:t>
            </a:r>
          </a:p>
          <a:p>
            <a:pPr marL="0" indent="0">
              <a:buNone/>
            </a:pPr>
            <a:r>
              <a:rPr lang="en-US" sz="2800" dirty="0"/>
              <a:t>These functions enhance the chatbot's ability to interact with users by understanding and responding to specific commands and intents.</a:t>
            </a:r>
          </a:p>
        </p:txBody>
      </p:sp>
    </p:spTree>
    <p:extLst>
      <p:ext uri="{BB962C8B-B14F-4D97-AF65-F5344CB8AC3E}">
        <p14:creationId xmlns:p14="http://schemas.microsoft.com/office/powerpoint/2010/main" val="3443801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B47C7-D326-D237-CA51-F1CDDD2D681D}"/>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DE89D7B6-BFF7-216B-34FA-70824CE184EE}"/>
              </a:ext>
            </a:extLst>
          </p:cNvPr>
          <p:cNvSpPr>
            <a:spLocks noGrp="1"/>
          </p:cNvSpPr>
          <p:nvPr>
            <p:ph type="title"/>
          </p:nvPr>
        </p:nvSpPr>
        <p:spPr>
          <a:xfrm>
            <a:off x="2632041" y="2300591"/>
            <a:ext cx="6927918" cy="2256817"/>
          </a:xfrm>
        </p:spPr>
        <p:txBody>
          <a:bodyPr>
            <a:noAutofit/>
          </a:bodyPr>
          <a:lstStyle/>
          <a:p>
            <a:r>
              <a:rPr lang="en-US" sz="8000" dirty="0"/>
              <a:t>Training The Model</a:t>
            </a:r>
          </a:p>
        </p:txBody>
      </p:sp>
    </p:spTree>
    <p:extLst>
      <p:ext uri="{BB962C8B-B14F-4D97-AF65-F5344CB8AC3E}">
        <p14:creationId xmlns:p14="http://schemas.microsoft.com/office/powerpoint/2010/main" val="1249552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A8811-8F37-C6BA-CBA4-886124585A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E12C59-E878-0EBF-ED22-6B18A2B84B22}"/>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Training the model</a:t>
            </a:r>
            <a:endParaRPr lang="en-US" dirty="0"/>
          </a:p>
        </p:txBody>
      </p:sp>
      <p:sp>
        <p:nvSpPr>
          <p:cNvPr id="3" name="Content Placeholder 2">
            <a:extLst>
              <a:ext uri="{FF2B5EF4-FFF2-40B4-BE49-F238E27FC236}">
                <a16:creationId xmlns:a16="http://schemas.microsoft.com/office/drawing/2014/main" id="{D762AAC2-4401-FE89-3D60-F539D20DD113}"/>
              </a:ext>
            </a:extLst>
          </p:cNvPr>
          <p:cNvSpPr>
            <a:spLocks noGrp="1"/>
          </p:cNvSpPr>
          <p:nvPr>
            <p:ph idx="1"/>
          </p:nvPr>
        </p:nvSpPr>
        <p:spPr>
          <a:xfrm>
            <a:off x="838199" y="1645920"/>
            <a:ext cx="6496455" cy="4521517"/>
          </a:xfrm>
        </p:spPr>
        <p:txBody>
          <a:bodyPr>
            <a:normAutofit/>
          </a:bodyPr>
          <a:lstStyle/>
          <a:p>
            <a:pPr marL="0" indent="0">
              <a:buNone/>
            </a:pPr>
            <a:r>
              <a:rPr lang="en-US" b="1" dirty="0"/>
              <a:t>Display Training Code</a:t>
            </a:r>
          </a:p>
          <a:p>
            <a:pPr marL="0" indent="0">
              <a:buNone/>
            </a:pPr>
            <a:r>
              <a:rPr lang="en-US" sz="2800" dirty="0"/>
              <a:t>The training code uses the </a:t>
            </a:r>
            <a:r>
              <a:rPr lang="en-US" sz="2800" dirty="0">
                <a:solidFill>
                  <a:schemeClr val="accent1"/>
                </a:solidFill>
                <a:latin typeface="Consolas" panose="020B0609020204030204" pitchFamily="49" charset="0"/>
              </a:rPr>
              <a:t>Trainer</a:t>
            </a:r>
            <a:r>
              <a:rPr lang="en-US" sz="2800" dirty="0"/>
              <a:t> and </a:t>
            </a:r>
            <a:r>
              <a:rPr lang="en-US" sz="2800" dirty="0" err="1">
                <a:solidFill>
                  <a:schemeClr val="accent1"/>
                </a:solidFill>
                <a:latin typeface="Consolas" panose="020B0609020204030204" pitchFamily="49" charset="0"/>
              </a:rPr>
              <a:t>TrainingArguments</a:t>
            </a:r>
            <a:r>
              <a:rPr lang="en-US" dirty="0"/>
              <a:t> </a:t>
            </a:r>
            <a:r>
              <a:rPr lang="en-US" sz="2800" dirty="0"/>
              <a:t>classes from the </a:t>
            </a:r>
            <a:r>
              <a:rPr lang="en-US" sz="2800" dirty="0">
                <a:solidFill>
                  <a:schemeClr val="accent1"/>
                </a:solidFill>
                <a:latin typeface="Consolas" panose="020B0609020204030204" pitchFamily="49" charset="0"/>
              </a:rPr>
              <a:t>transformers</a:t>
            </a:r>
            <a:r>
              <a:rPr lang="en-US" sz="2800" dirty="0"/>
              <a:t> library. This code sets up the training parameters and initiates the training process.</a:t>
            </a:r>
          </a:p>
        </p:txBody>
      </p:sp>
      <p:pic>
        <p:nvPicPr>
          <p:cNvPr id="5" name="Picture 4">
            <a:extLst>
              <a:ext uri="{FF2B5EF4-FFF2-40B4-BE49-F238E27FC236}">
                <a16:creationId xmlns:a16="http://schemas.microsoft.com/office/drawing/2014/main" id="{CE28792D-D795-624E-532B-990448C48744}"/>
              </a:ext>
            </a:extLst>
          </p:cNvPr>
          <p:cNvPicPr>
            <a:picLocks noChangeAspect="1"/>
          </p:cNvPicPr>
          <p:nvPr/>
        </p:nvPicPr>
        <p:blipFill>
          <a:blip r:embed="rId2"/>
          <a:stretch>
            <a:fillRect/>
          </a:stretch>
        </p:blipFill>
        <p:spPr>
          <a:xfrm>
            <a:off x="7947499" y="1204412"/>
            <a:ext cx="3406302" cy="4700278"/>
          </a:xfrm>
          <a:prstGeom prst="rect">
            <a:avLst/>
          </a:prstGeom>
        </p:spPr>
      </p:pic>
      <p:sp>
        <p:nvSpPr>
          <p:cNvPr id="6" name="TextBox 5">
            <a:extLst>
              <a:ext uri="{FF2B5EF4-FFF2-40B4-BE49-F238E27FC236}">
                <a16:creationId xmlns:a16="http://schemas.microsoft.com/office/drawing/2014/main" id="{8AD73C9A-1C0C-BA9C-000B-7A88AA858896}"/>
              </a:ext>
            </a:extLst>
          </p:cNvPr>
          <p:cNvSpPr txBox="1"/>
          <p:nvPr/>
        </p:nvSpPr>
        <p:spPr>
          <a:xfrm>
            <a:off x="8872859" y="6028937"/>
            <a:ext cx="1822970" cy="276999"/>
          </a:xfrm>
          <a:prstGeom prst="rect">
            <a:avLst/>
          </a:prstGeom>
          <a:noFill/>
        </p:spPr>
        <p:txBody>
          <a:bodyPr wrap="square">
            <a:spAutoFit/>
          </a:bodyPr>
          <a:lstStyle/>
          <a:p>
            <a:pPr marL="0" indent="0">
              <a:buNone/>
            </a:pPr>
            <a:r>
              <a:rPr lang="en-US" sz="1200" i="1" dirty="0"/>
              <a:t>Figure 15. Training Code</a:t>
            </a:r>
          </a:p>
        </p:txBody>
      </p:sp>
    </p:spTree>
    <p:extLst>
      <p:ext uri="{BB962C8B-B14F-4D97-AF65-F5344CB8AC3E}">
        <p14:creationId xmlns:p14="http://schemas.microsoft.com/office/powerpoint/2010/main" val="16570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E7AB5-0A2B-2C10-3AF5-BD75A48720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C36B69-29AE-34EC-5DD0-90F6AE8A6302}"/>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Introduction</a:t>
            </a:r>
            <a:endParaRPr lang="en-US" dirty="0"/>
          </a:p>
        </p:txBody>
      </p:sp>
      <p:sp>
        <p:nvSpPr>
          <p:cNvPr id="3" name="Content Placeholder 2">
            <a:extLst>
              <a:ext uri="{FF2B5EF4-FFF2-40B4-BE49-F238E27FC236}">
                <a16:creationId xmlns:a16="http://schemas.microsoft.com/office/drawing/2014/main" id="{0C8CE076-A4D6-E27D-CB13-E64A87F476F2}"/>
              </a:ext>
            </a:extLst>
          </p:cNvPr>
          <p:cNvSpPr>
            <a:spLocks noGrp="1"/>
          </p:cNvSpPr>
          <p:nvPr>
            <p:ph idx="1"/>
          </p:nvPr>
        </p:nvSpPr>
        <p:spPr/>
        <p:txBody>
          <a:bodyPr/>
          <a:lstStyle/>
          <a:p>
            <a:pPr marL="0" indent="0">
              <a:buNone/>
            </a:pPr>
            <a:r>
              <a:rPr lang="en-US" dirty="0"/>
              <a:t>Domain: Computer Science Education</a:t>
            </a:r>
          </a:p>
          <a:p>
            <a:pPr marL="0" indent="0">
              <a:buNone/>
            </a:pPr>
            <a:r>
              <a:rPr lang="en-US" dirty="0"/>
              <a:t>Reasoning Method: Causal Language Modeling</a:t>
            </a:r>
          </a:p>
          <a:p>
            <a:pPr marL="0" indent="0">
              <a:buNone/>
            </a:pPr>
            <a:r>
              <a:rPr lang="en-US" dirty="0"/>
              <a:t>Machine Learning Algorithm Chosen: Transformer-based neural network</a:t>
            </a:r>
          </a:p>
        </p:txBody>
      </p:sp>
    </p:spTree>
    <p:extLst>
      <p:ext uri="{BB962C8B-B14F-4D97-AF65-F5344CB8AC3E}">
        <p14:creationId xmlns:p14="http://schemas.microsoft.com/office/powerpoint/2010/main" val="2949577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85516-E010-FC5D-AC33-B476E87599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A483D5-1879-FF88-3E75-41B778214726}"/>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Training the model</a:t>
            </a:r>
            <a:endParaRPr lang="en-US" dirty="0"/>
          </a:p>
        </p:txBody>
      </p:sp>
      <p:sp>
        <p:nvSpPr>
          <p:cNvPr id="3" name="Content Placeholder 2">
            <a:extLst>
              <a:ext uri="{FF2B5EF4-FFF2-40B4-BE49-F238E27FC236}">
                <a16:creationId xmlns:a16="http://schemas.microsoft.com/office/drawing/2014/main" id="{08843DBE-25D8-FF6F-980A-5D8EFDCD1143}"/>
              </a:ext>
            </a:extLst>
          </p:cNvPr>
          <p:cNvSpPr>
            <a:spLocks noGrp="1"/>
          </p:cNvSpPr>
          <p:nvPr>
            <p:ph idx="1"/>
          </p:nvPr>
        </p:nvSpPr>
        <p:spPr>
          <a:xfrm>
            <a:off x="838199" y="1645920"/>
            <a:ext cx="10864175" cy="4521517"/>
          </a:xfrm>
        </p:spPr>
        <p:txBody>
          <a:bodyPr>
            <a:normAutofit lnSpcReduction="10000"/>
          </a:bodyPr>
          <a:lstStyle/>
          <a:p>
            <a:pPr marL="0" indent="0">
              <a:buNone/>
            </a:pPr>
            <a:r>
              <a:rPr lang="en-US" b="1" dirty="0"/>
              <a:t>Key Parameters</a:t>
            </a:r>
          </a:p>
          <a:p>
            <a:pPr marL="0" indent="0">
              <a:buNone/>
            </a:pPr>
            <a:r>
              <a:rPr lang="en-US" sz="2800" dirty="0"/>
              <a:t>The </a:t>
            </a:r>
            <a:r>
              <a:rPr lang="en-US" sz="2800" dirty="0" err="1">
                <a:solidFill>
                  <a:schemeClr val="accent1"/>
                </a:solidFill>
                <a:latin typeface="Consolas" panose="020B0609020204030204" pitchFamily="49" charset="0"/>
              </a:rPr>
              <a:t>TrainingArguments</a:t>
            </a:r>
            <a:r>
              <a:rPr lang="en-US" sz="2800" dirty="0"/>
              <a:t> class sets various hyperparameters for training . These parameters control aspects of the training process such as the number of epochs, batch size, learning rate, and more</a:t>
            </a:r>
          </a:p>
          <a:p>
            <a:pPr marL="0" indent="0">
              <a:buNone/>
            </a:pPr>
            <a:endParaRPr lang="en-US" sz="2800" dirty="0"/>
          </a:p>
          <a:p>
            <a:pPr>
              <a:buClrTx/>
              <a:buFont typeface="Arial" panose="020B0604020202020204" pitchFamily="34" charset="0"/>
              <a:buChar char="•"/>
            </a:pPr>
            <a:r>
              <a:rPr lang="en-US" sz="2000" dirty="0" err="1">
                <a:solidFill>
                  <a:schemeClr val="accent1"/>
                </a:solidFill>
                <a:latin typeface="Consolas" panose="020B0609020204030204" pitchFamily="49" charset="0"/>
              </a:rPr>
              <a:t>output</a:t>
            </a:r>
            <a:r>
              <a:rPr lang="en-US" sz="2000" dirty="0" err="1">
                <a:solidFill>
                  <a:schemeClr val="accent1"/>
                </a:solidFill>
              </a:rPr>
              <a:t>_dir</a:t>
            </a:r>
            <a:r>
              <a:rPr lang="en-US" sz="2000" dirty="0"/>
              <a:t>: Specifies the directory for saving model checkpoints and logs</a:t>
            </a:r>
          </a:p>
          <a:p>
            <a:pPr>
              <a:buClrTx/>
              <a:buFont typeface="Arial" panose="020B0604020202020204" pitchFamily="34" charset="0"/>
              <a:buChar char="•"/>
            </a:pPr>
            <a:r>
              <a:rPr lang="en-US" sz="2000" dirty="0" err="1">
                <a:solidFill>
                  <a:schemeClr val="accent1"/>
                </a:solidFill>
                <a:latin typeface="Consolas" panose="020B0609020204030204" pitchFamily="49" charset="0"/>
              </a:rPr>
              <a:t>num_train_epochs</a:t>
            </a:r>
            <a:r>
              <a:rPr lang="en-US" sz="2000" dirty="0"/>
              <a:t>: Sets the number of iterations over the training dataset</a:t>
            </a:r>
          </a:p>
          <a:p>
            <a:pPr>
              <a:buClrTx/>
              <a:buFont typeface="Arial" panose="020B0604020202020204" pitchFamily="34" charset="0"/>
              <a:buChar char="•"/>
            </a:pPr>
            <a:r>
              <a:rPr lang="en-US" sz="2000" dirty="0" err="1">
                <a:solidFill>
                  <a:schemeClr val="accent1"/>
                </a:solidFill>
                <a:latin typeface="Consolas" panose="020B0609020204030204" pitchFamily="49" charset="0"/>
              </a:rPr>
              <a:t>per_device_train_batch_size</a:t>
            </a:r>
            <a:r>
              <a:rPr lang="en-US" sz="2000" dirty="0"/>
              <a:t>: Defines the number of training examples per batch on each device</a:t>
            </a:r>
          </a:p>
          <a:p>
            <a:pPr>
              <a:buClrTx/>
              <a:buFont typeface="Arial" panose="020B0604020202020204" pitchFamily="34" charset="0"/>
              <a:buChar char="•"/>
            </a:pPr>
            <a:r>
              <a:rPr lang="en-US" sz="2000" dirty="0" err="1">
                <a:solidFill>
                  <a:schemeClr val="accent1"/>
                </a:solidFill>
                <a:latin typeface="Consolas" panose="020B0609020204030204" pitchFamily="49" charset="0"/>
              </a:rPr>
              <a:t>per_device_eval_batch_size</a:t>
            </a:r>
            <a:r>
              <a:rPr lang="en-US" sz="2000" dirty="0"/>
              <a:t>: Similar to </a:t>
            </a:r>
            <a:r>
              <a:rPr lang="en-US" sz="2000" dirty="0" err="1"/>
              <a:t>per_device_train_batch_size</a:t>
            </a:r>
            <a:r>
              <a:rPr lang="en-US" sz="2000" dirty="0"/>
              <a:t>, but for evaluation</a:t>
            </a:r>
          </a:p>
          <a:p>
            <a:pPr>
              <a:buClrTx/>
              <a:buFont typeface="Arial" panose="020B0604020202020204" pitchFamily="34" charset="0"/>
              <a:buChar char="•"/>
            </a:pPr>
            <a:r>
              <a:rPr lang="en-US" sz="2000" dirty="0" err="1">
                <a:solidFill>
                  <a:schemeClr val="accent1"/>
                </a:solidFill>
                <a:latin typeface="Consolas" panose="020B0609020204030204" pitchFamily="49" charset="0"/>
              </a:rPr>
              <a:t>warmup_steps</a:t>
            </a:r>
            <a:r>
              <a:rPr lang="en-US" sz="2000" dirty="0"/>
              <a:t>: Gradually increases the learning rate during the initial steps</a:t>
            </a:r>
          </a:p>
          <a:p>
            <a:pPr marL="0" indent="0">
              <a:buClrTx/>
              <a:buNone/>
            </a:pPr>
            <a:endParaRPr lang="en-US" sz="2400" dirty="0"/>
          </a:p>
        </p:txBody>
      </p:sp>
    </p:spTree>
    <p:extLst>
      <p:ext uri="{BB962C8B-B14F-4D97-AF65-F5344CB8AC3E}">
        <p14:creationId xmlns:p14="http://schemas.microsoft.com/office/powerpoint/2010/main" val="3525330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66E6F-A773-2165-1413-453AFF8BDC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988510-9407-8781-78ED-5022A6EEEAE7}"/>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Training the model</a:t>
            </a:r>
            <a:endParaRPr lang="en-US" dirty="0"/>
          </a:p>
        </p:txBody>
      </p:sp>
      <p:sp>
        <p:nvSpPr>
          <p:cNvPr id="3" name="Content Placeholder 2">
            <a:extLst>
              <a:ext uri="{FF2B5EF4-FFF2-40B4-BE49-F238E27FC236}">
                <a16:creationId xmlns:a16="http://schemas.microsoft.com/office/drawing/2014/main" id="{305DC286-3608-A971-867B-BC9AEA060A0B}"/>
              </a:ext>
            </a:extLst>
          </p:cNvPr>
          <p:cNvSpPr>
            <a:spLocks noGrp="1"/>
          </p:cNvSpPr>
          <p:nvPr>
            <p:ph idx="1"/>
          </p:nvPr>
        </p:nvSpPr>
        <p:spPr>
          <a:xfrm>
            <a:off x="838199" y="1645920"/>
            <a:ext cx="10864175" cy="4521517"/>
          </a:xfrm>
        </p:spPr>
        <p:txBody>
          <a:bodyPr>
            <a:normAutofit lnSpcReduction="10000"/>
          </a:bodyPr>
          <a:lstStyle/>
          <a:p>
            <a:pPr marL="0" indent="0">
              <a:buNone/>
            </a:pPr>
            <a:r>
              <a:rPr lang="en-US" b="1" dirty="0"/>
              <a:t>Key Parameters</a:t>
            </a:r>
            <a:endParaRPr lang="en-US" sz="2800" dirty="0"/>
          </a:p>
          <a:p>
            <a:pPr>
              <a:buClrTx/>
              <a:buFont typeface="Arial" panose="020B0604020202020204" pitchFamily="34" charset="0"/>
              <a:buChar char="•"/>
            </a:pPr>
            <a:r>
              <a:rPr lang="en-US" sz="2000" dirty="0" err="1">
                <a:solidFill>
                  <a:schemeClr val="accent1"/>
                </a:solidFill>
                <a:latin typeface="Consolas" panose="020B0609020204030204" pitchFamily="49" charset="0"/>
              </a:rPr>
              <a:t>weight_decay</a:t>
            </a:r>
            <a:r>
              <a:rPr lang="en-US" sz="2000" dirty="0"/>
              <a:t>: Applies regularization to prevent overfitting</a:t>
            </a:r>
          </a:p>
          <a:p>
            <a:pPr>
              <a:buClrTx/>
              <a:buFont typeface="Arial" panose="020B0604020202020204" pitchFamily="34" charset="0"/>
              <a:buChar char="•"/>
            </a:pPr>
            <a:r>
              <a:rPr lang="en-US" sz="2000" dirty="0" err="1">
                <a:solidFill>
                  <a:schemeClr val="accent1"/>
                </a:solidFill>
                <a:latin typeface="Consolas" panose="020B0609020204030204" pitchFamily="49" charset="0"/>
              </a:rPr>
              <a:t>logging_dir</a:t>
            </a:r>
            <a:r>
              <a:rPr lang="en-US" sz="2000" dirty="0"/>
              <a:t>: Sets the directory for training logs</a:t>
            </a:r>
          </a:p>
          <a:p>
            <a:pPr>
              <a:buClrTx/>
              <a:buFont typeface="Arial" panose="020B0604020202020204" pitchFamily="34" charset="0"/>
              <a:buChar char="•"/>
            </a:pPr>
            <a:r>
              <a:rPr lang="en-US" sz="2000" dirty="0" err="1">
                <a:solidFill>
                  <a:schemeClr val="accent1"/>
                </a:solidFill>
                <a:latin typeface="Consolas" panose="020B0609020204030204" pitchFamily="49" charset="0"/>
              </a:rPr>
              <a:t>logging_steps</a:t>
            </a:r>
            <a:r>
              <a:rPr lang="en-US" sz="2000" dirty="0"/>
              <a:t>: Determines the frequency of logging</a:t>
            </a:r>
          </a:p>
          <a:p>
            <a:pPr>
              <a:buClrTx/>
              <a:buFont typeface="Arial" panose="020B0604020202020204" pitchFamily="34" charset="0"/>
              <a:buChar char="•"/>
            </a:pPr>
            <a:r>
              <a:rPr lang="en-US" sz="2000" dirty="0" err="1">
                <a:solidFill>
                  <a:schemeClr val="accent1"/>
                </a:solidFill>
                <a:latin typeface="Consolas" panose="020B0609020204030204" pitchFamily="49" charset="0"/>
              </a:rPr>
              <a:t>evaluation_strategy</a:t>
            </a:r>
            <a:r>
              <a:rPr lang="en-US" sz="2000" dirty="0"/>
              <a:t>: Specifies when to perform evaluation (</a:t>
            </a:r>
            <a:r>
              <a:rPr lang="en-US" sz="2000" dirty="0">
                <a:solidFill>
                  <a:schemeClr val="accent1"/>
                </a:solidFill>
                <a:latin typeface="Consolas" panose="020B0609020204030204" pitchFamily="49" charset="0"/>
              </a:rPr>
              <a:t>steps</a:t>
            </a:r>
            <a:r>
              <a:rPr lang="en-US" sz="2000" dirty="0"/>
              <a:t> or </a:t>
            </a:r>
            <a:r>
              <a:rPr lang="en-US" sz="2000" dirty="0">
                <a:solidFill>
                  <a:schemeClr val="accent1"/>
                </a:solidFill>
                <a:latin typeface="Consolas" panose="020B0609020204030204" pitchFamily="49" charset="0"/>
              </a:rPr>
              <a:t>epochs</a:t>
            </a:r>
            <a:r>
              <a:rPr lang="en-US" sz="2000" dirty="0"/>
              <a:t>)</a:t>
            </a:r>
          </a:p>
          <a:p>
            <a:pPr>
              <a:buClrTx/>
              <a:buFont typeface="Arial" panose="020B0604020202020204" pitchFamily="34" charset="0"/>
              <a:buChar char="•"/>
            </a:pPr>
            <a:r>
              <a:rPr lang="en-US" sz="2000" dirty="0" err="1">
                <a:solidFill>
                  <a:schemeClr val="accent1"/>
                </a:solidFill>
                <a:latin typeface="Consolas" panose="020B0609020204030204" pitchFamily="49" charset="0"/>
              </a:rPr>
              <a:t>save_strategy</a:t>
            </a:r>
            <a:r>
              <a:rPr lang="en-US" sz="2000" dirty="0"/>
              <a:t>: Determines when to save model checkpoints (</a:t>
            </a:r>
            <a:r>
              <a:rPr lang="en-US" sz="2000" dirty="0">
                <a:solidFill>
                  <a:schemeClr val="accent1"/>
                </a:solidFill>
                <a:latin typeface="Consolas" panose="020B0609020204030204" pitchFamily="49" charset="0"/>
              </a:rPr>
              <a:t>steps</a:t>
            </a:r>
            <a:r>
              <a:rPr lang="en-US" sz="2000" dirty="0"/>
              <a:t> or </a:t>
            </a:r>
            <a:r>
              <a:rPr lang="en-US" sz="2000" dirty="0">
                <a:solidFill>
                  <a:schemeClr val="accent1"/>
                </a:solidFill>
                <a:latin typeface="Consolas" panose="020B0609020204030204" pitchFamily="49" charset="0"/>
              </a:rPr>
              <a:t>epochs</a:t>
            </a:r>
            <a:r>
              <a:rPr lang="en-US" sz="2000" dirty="0"/>
              <a:t>)</a:t>
            </a:r>
          </a:p>
          <a:p>
            <a:pPr>
              <a:buClrTx/>
              <a:buFont typeface="Arial" panose="020B0604020202020204" pitchFamily="34" charset="0"/>
              <a:buChar char="•"/>
            </a:pPr>
            <a:r>
              <a:rPr lang="en-US" sz="2000" dirty="0" err="1">
                <a:solidFill>
                  <a:schemeClr val="accent1"/>
                </a:solidFill>
                <a:latin typeface="Consolas" panose="020B0609020204030204" pitchFamily="49" charset="0"/>
              </a:rPr>
              <a:t>load_best_model_at_end</a:t>
            </a:r>
            <a:r>
              <a:rPr lang="en-US" sz="2000" dirty="0"/>
              <a:t>: Loads the best model checkpoint at the end of training</a:t>
            </a:r>
          </a:p>
          <a:p>
            <a:pPr>
              <a:buClrTx/>
              <a:buFont typeface="Arial" panose="020B0604020202020204" pitchFamily="34" charset="0"/>
              <a:buChar char="•"/>
            </a:pPr>
            <a:r>
              <a:rPr lang="en-US" sz="2000" dirty="0">
                <a:solidFill>
                  <a:schemeClr val="accent1"/>
                </a:solidFill>
                <a:latin typeface="Consolas" panose="020B0609020204030204" pitchFamily="49" charset="0"/>
              </a:rPr>
              <a:t>fp16</a:t>
            </a:r>
            <a:r>
              <a:rPr lang="en-US" sz="2000" dirty="0"/>
              <a:t>: Enables mixed-precision training for faster performance</a:t>
            </a:r>
          </a:p>
          <a:p>
            <a:pPr>
              <a:buClrTx/>
              <a:buFont typeface="Arial" panose="020B0604020202020204" pitchFamily="34" charset="0"/>
              <a:buChar char="•"/>
            </a:pPr>
            <a:r>
              <a:rPr lang="en-US" sz="2000" dirty="0" err="1">
                <a:solidFill>
                  <a:schemeClr val="accent1"/>
                </a:solidFill>
                <a:latin typeface="Consolas" panose="020B0609020204030204" pitchFamily="49" charset="0"/>
              </a:rPr>
              <a:t>learning_rate</a:t>
            </a:r>
            <a:r>
              <a:rPr lang="en-US" sz="2000" dirty="0"/>
              <a:t>: Sets the initial learning rate for the optimizer</a:t>
            </a:r>
          </a:p>
          <a:p>
            <a:pPr>
              <a:buClrTx/>
              <a:buFont typeface="Arial" panose="020B0604020202020204" pitchFamily="34" charset="0"/>
              <a:buChar char="•"/>
            </a:pPr>
            <a:r>
              <a:rPr lang="en-US" sz="2000" dirty="0" err="1">
                <a:solidFill>
                  <a:schemeClr val="accent1"/>
                </a:solidFill>
                <a:latin typeface="Consolas" panose="020B0609020204030204" pitchFamily="49" charset="0"/>
              </a:rPr>
              <a:t>gradient_accumulation_steps</a:t>
            </a:r>
            <a:r>
              <a:rPr lang="en-US" sz="2000" dirty="0"/>
              <a:t>: Accumulates gradients over multiple steps before updating</a:t>
            </a:r>
          </a:p>
          <a:p>
            <a:pPr>
              <a:buClrTx/>
              <a:buFont typeface="Arial" panose="020B0604020202020204" pitchFamily="34" charset="0"/>
              <a:buChar char="•"/>
            </a:pPr>
            <a:r>
              <a:rPr lang="en-US" sz="2000" dirty="0" err="1">
                <a:solidFill>
                  <a:schemeClr val="accent1"/>
                </a:solidFill>
                <a:latin typeface="Consolas" panose="020B0609020204030204" pitchFamily="49" charset="0"/>
              </a:rPr>
              <a:t>save_total_limit</a:t>
            </a:r>
            <a:r>
              <a:rPr lang="en-US" sz="2000" dirty="0"/>
              <a:t>: Limits the number of saved checkpoints.</a:t>
            </a:r>
          </a:p>
          <a:p>
            <a:pPr marL="0" indent="0">
              <a:buClrTx/>
              <a:buNone/>
            </a:pPr>
            <a:endParaRPr lang="en-US" sz="2400" dirty="0"/>
          </a:p>
        </p:txBody>
      </p:sp>
    </p:spTree>
    <p:extLst>
      <p:ext uri="{BB962C8B-B14F-4D97-AF65-F5344CB8AC3E}">
        <p14:creationId xmlns:p14="http://schemas.microsoft.com/office/powerpoint/2010/main" val="3262445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6117F-A55E-C1DB-C736-40CD16D5E37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ADEAD62-ADFC-9A7C-489F-F724206FAA8B}"/>
              </a:ext>
            </a:extLst>
          </p:cNvPr>
          <p:cNvSpPr>
            <a:spLocks noGrp="1"/>
          </p:cNvSpPr>
          <p:nvPr>
            <p:ph type="title"/>
          </p:nvPr>
        </p:nvSpPr>
        <p:spPr>
          <a:xfrm>
            <a:off x="1920756" y="2300591"/>
            <a:ext cx="8350487" cy="2256817"/>
          </a:xfrm>
        </p:spPr>
        <p:txBody>
          <a:bodyPr>
            <a:noAutofit/>
          </a:bodyPr>
          <a:lstStyle/>
          <a:p>
            <a:r>
              <a:rPr lang="en-US" sz="8000" dirty="0"/>
              <a:t>Testing and Evaluation</a:t>
            </a:r>
          </a:p>
        </p:txBody>
      </p:sp>
    </p:spTree>
    <p:extLst>
      <p:ext uri="{BB962C8B-B14F-4D97-AF65-F5344CB8AC3E}">
        <p14:creationId xmlns:p14="http://schemas.microsoft.com/office/powerpoint/2010/main" val="1555158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21750-A82D-46FD-6B25-C9DA4661E6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390B0C-67BE-64E1-799B-3BD884E22D87}"/>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Training the model</a:t>
            </a:r>
            <a:endParaRPr lang="en-US" dirty="0"/>
          </a:p>
        </p:txBody>
      </p:sp>
      <p:sp>
        <p:nvSpPr>
          <p:cNvPr id="3" name="Content Placeholder 2">
            <a:extLst>
              <a:ext uri="{FF2B5EF4-FFF2-40B4-BE49-F238E27FC236}">
                <a16:creationId xmlns:a16="http://schemas.microsoft.com/office/drawing/2014/main" id="{B75DA750-D39F-250E-7EF2-48D77E7DDF20}"/>
              </a:ext>
            </a:extLst>
          </p:cNvPr>
          <p:cNvSpPr>
            <a:spLocks noGrp="1"/>
          </p:cNvSpPr>
          <p:nvPr>
            <p:ph idx="1"/>
          </p:nvPr>
        </p:nvSpPr>
        <p:spPr>
          <a:xfrm>
            <a:off x="838199" y="1645920"/>
            <a:ext cx="10864175" cy="4521517"/>
          </a:xfrm>
        </p:spPr>
        <p:txBody>
          <a:bodyPr>
            <a:normAutofit fontScale="92500" lnSpcReduction="10000"/>
          </a:bodyPr>
          <a:lstStyle/>
          <a:p>
            <a:pPr marL="0" indent="0">
              <a:buNone/>
            </a:pPr>
            <a:r>
              <a:rPr lang="en-US" sz="2800" dirty="0"/>
              <a:t>The evaluation of the model demonstrates strong performance across several metrics. The model achieved a high accuracy of </a:t>
            </a:r>
            <a:r>
              <a:rPr lang="en-US" sz="2800" b="1" dirty="0"/>
              <a:t>0.9998</a:t>
            </a:r>
            <a:r>
              <a:rPr lang="en-US" sz="2800" dirty="0"/>
              <a:t>, indicating that it correctly classifies the relationship between inputs and outputs the vast majority of the time.</a:t>
            </a:r>
          </a:p>
          <a:p>
            <a:pPr marL="0" indent="0">
              <a:buClrTx/>
              <a:buNone/>
            </a:pPr>
            <a:endParaRPr lang="en-US" sz="2400" dirty="0"/>
          </a:p>
          <a:p>
            <a:pPr marL="0" indent="0">
              <a:buClrTx/>
              <a:buNone/>
            </a:pPr>
            <a:r>
              <a:rPr lang="en-US" dirty="0"/>
              <a:t>Similarly, the precision of </a:t>
            </a:r>
            <a:r>
              <a:rPr lang="en-US" b="1" dirty="0"/>
              <a:t>0.8333 </a:t>
            </a:r>
            <a:r>
              <a:rPr lang="en-US" dirty="0"/>
              <a:t>shows that when the model predicts a relationship between the input and output, it is correct most of the time. The recall is </a:t>
            </a:r>
            <a:r>
              <a:rPr lang="en-US" b="1" dirty="0"/>
              <a:t>1.0000</a:t>
            </a:r>
            <a:r>
              <a:rPr lang="en-US" dirty="0"/>
              <a:t>, which means that the model correctly identified all instances of the expected relationship. The F1 score of </a:t>
            </a:r>
            <a:r>
              <a:rPr lang="en-US" b="1" dirty="0"/>
              <a:t>0.9091</a:t>
            </a:r>
            <a:r>
              <a:rPr lang="en-US" dirty="0"/>
              <a:t>, which balances precision and recall, confirms that the model is highly effective. The average BLEU score of </a:t>
            </a:r>
            <a:r>
              <a:rPr lang="en-US" b="1" dirty="0"/>
              <a:t>0.0990</a:t>
            </a:r>
            <a:r>
              <a:rPr lang="en-US" dirty="0"/>
              <a:t> suggests that while the model's responses may not be perfect matches to the reference outputs, they are still reasonably similar and relevant.</a:t>
            </a:r>
          </a:p>
          <a:p>
            <a:pPr marL="0" indent="0">
              <a:buClrTx/>
              <a:buNone/>
            </a:pPr>
            <a:endParaRPr lang="en-US" sz="2400" dirty="0"/>
          </a:p>
        </p:txBody>
      </p:sp>
    </p:spTree>
    <p:extLst>
      <p:ext uri="{BB962C8B-B14F-4D97-AF65-F5344CB8AC3E}">
        <p14:creationId xmlns:p14="http://schemas.microsoft.com/office/powerpoint/2010/main" val="506041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11BEA-0B90-648F-4979-3A375D993C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CD334A-D0B9-F8F2-813B-77F7D66BCDDB}"/>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Training the model</a:t>
            </a:r>
            <a:endParaRPr lang="en-US" dirty="0"/>
          </a:p>
        </p:txBody>
      </p:sp>
      <p:pic>
        <p:nvPicPr>
          <p:cNvPr id="7" name="Picture 6">
            <a:extLst>
              <a:ext uri="{FF2B5EF4-FFF2-40B4-BE49-F238E27FC236}">
                <a16:creationId xmlns:a16="http://schemas.microsoft.com/office/drawing/2014/main" id="{9DD3A353-4A64-4CFE-9A98-3D2E2A355D20}"/>
              </a:ext>
            </a:extLst>
          </p:cNvPr>
          <p:cNvPicPr>
            <a:picLocks noChangeAspect="1"/>
          </p:cNvPicPr>
          <p:nvPr/>
        </p:nvPicPr>
        <p:blipFill>
          <a:blip r:embed="rId2"/>
          <a:stretch>
            <a:fillRect/>
          </a:stretch>
        </p:blipFill>
        <p:spPr>
          <a:xfrm>
            <a:off x="2897834" y="2422038"/>
            <a:ext cx="6396332" cy="2013923"/>
          </a:xfrm>
          <a:prstGeom prst="rect">
            <a:avLst/>
          </a:prstGeom>
        </p:spPr>
      </p:pic>
      <p:sp>
        <p:nvSpPr>
          <p:cNvPr id="8" name="TextBox 7">
            <a:extLst>
              <a:ext uri="{FF2B5EF4-FFF2-40B4-BE49-F238E27FC236}">
                <a16:creationId xmlns:a16="http://schemas.microsoft.com/office/drawing/2014/main" id="{222E6CB7-6CF3-38AA-5F1A-CB46B5075A6C}"/>
              </a:ext>
            </a:extLst>
          </p:cNvPr>
          <p:cNvSpPr txBox="1"/>
          <p:nvPr/>
        </p:nvSpPr>
        <p:spPr>
          <a:xfrm>
            <a:off x="5045249" y="4579515"/>
            <a:ext cx="2101502" cy="276999"/>
          </a:xfrm>
          <a:prstGeom prst="rect">
            <a:avLst/>
          </a:prstGeom>
          <a:noFill/>
        </p:spPr>
        <p:txBody>
          <a:bodyPr wrap="square">
            <a:spAutoFit/>
          </a:bodyPr>
          <a:lstStyle/>
          <a:p>
            <a:pPr marL="0" indent="0">
              <a:buNone/>
            </a:pPr>
            <a:r>
              <a:rPr lang="en-US" sz="1200" i="1" dirty="0"/>
              <a:t>Figure 15. Evaluation Metrics</a:t>
            </a:r>
          </a:p>
        </p:txBody>
      </p:sp>
    </p:spTree>
    <p:extLst>
      <p:ext uri="{BB962C8B-B14F-4D97-AF65-F5344CB8AC3E}">
        <p14:creationId xmlns:p14="http://schemas.microsoft.com/office/powerpoint/2010/main" val="909779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46BE7-5D3E-7896-3373-B72F53248D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C553C6-17BF-4F70-1B8A-538E214E28E9}"/>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Training the model</a:t>
            </a:r>
            <a:endParaRPr lang="en-US" dirty="0"/>
          </a:p>
        </p:txBody>
      </p:sp>
      <p:sp>
        <p:nvSpPr>
          <p:cNvPr id="3" name="Content Placeholder 2">
            <a:extLst>
              <a:ext uri="{FF2B5EF4-FFF2-40B4-BE49-F238E27FC236}">
                <a16:creationId xmlns:a16="http://schemas.microsoft.com/office/drawing/2014/main" id="{C0961FA7-0290-04DF-DBF6-B5CC4058E64F}"/>
              </a:ext>
            </a:extLst>
          </p:cNvPr>
          <p:cNvSpPr>
            <a:spLocks noGrp="1"/>
          </p:cNvSpPr>
          <p:nvPr>
            <p:ph idx="1"/>
          </p:nvPr>
        </p:nvSpPr>
        <p:spPr>
          <a:xfrm>
            <a:off x="838199" y="1645920"/>
            <a:ext cx="5484779" cy="4521517"/>
          </a:xfrm>
        </p:spPr>
        <p:txBody>
          <a:bodyPr>
            <a:normAutofit/>
          </a:bodyPr>
          <a:lstStyle/>
          <a:p>
            <a:pPr marL="0" indent="0">
              <a:buNone/>
            </a:pPr>
            <a:r>
              <a:rPr lang="en-US" sz="2800" dirty="0"/>
              <a:t>Additionally, the model shows a high AUC-ROC of </a:t>
            </a:r>
            <a:r>
              <a:rPr lang="en-US" sz="2800" b="1" dirty="0"/>
              <a:t>1.00</a:t>
            </a:r>
            <a:r>
              <a:rPr lang="en-US" sz="2800" dirty="0"/>
              <a:t>, indicating an excellent ability to distinguish between positive and negative cases.</a:t>
            </a:r>
          </a:p>
          <a:p>
            <a:pPr marL="0" indent="0">
              <a:buClrTx/>
              <a:buNone/>
            </a:pPr>
            <a:endParaRPr lang="en-US" sz="2400" dirty="0"/>
          </a:p>
        </p:txBody>
      </p:sp>
      <p:sp>
        <p:nvSpPr>
          <p:cNvPr id="6" name="TextBox 5">
            <a:extLst>
              <a:ext uri="{FF2B5EF4-FFF2-40B4-BE49-F238E27FC236}">
                <a16:creationId xmlns:a16="http://schemas.microsoft.com/office/drawing/2014/main" id="{3B721102-48BC-AF72-1065-2D2AF238BA3B}"/>
              </a:ext>
            </a:extLst>
          </p:cNvPr>
          <p:cNvSpPr txBox="1"/>
          <p:nvPr/>
        </p:nvSpPr>
        <p:spPr>
          <a:xfrm>
            <a:off x="8382997" y="5146122"/>
            <a:ext cx="1612085" cy="276999"/>
          </a:xfrm>
          <a:prstGeom prst="rect">
            <a:avLst/>
          </a:prstGeom>
          <a:noFill/>
        </p:spPr>
        <p:txBody>
          <a:bodyPr wrap="square">
            <a:spAutoFit/>
          </a:bodyPr>
          <a:lstStyle/>
          <a:p>
            <a:pPr marL="0" indent="0">
              <a:buNone/>
            </a:pPr>
            <a:r>
              <a:rPr lang="en-US" sz="1200" i="1" dirty="0"/>
              <a:t>Figure 16. ROC Curve</a:t>
            </a:r>
          </a:p>
        </p:txBody>
      </p:sp>
      <p:pic>
        <p:nvPicPr>
          <p:cNvPr id="8" name="Picture 7">
            <a:extLst>
              <a:ext uri="{FF2B5EF4-FFF2-40B4-BE49-F238E27FC236}">
                <a16:creationId xmlns:a16="http://schemas.microsoft.com/office/drawing/2014/main" id="{940A2FAC-6D88-8DFF-1104-6089A562D401}"/>
              </a:ext>
            </a:extLst>
          </p:cNvPr>
          <p:cNvPicPr>
            <a:picLocks noChangeAspect="1"/>
          </p:cNvPicPr>
          <p:nvPr/>
        </p:nvPicPr>
        <p:blipFill>
          <a:blip r:embed="rId2"/>
          <a:stretch>
            <a:fillRect/>
          </a:stretch>
        </p:blipFill>
        <p:spPr>
          <a:xfrm>
            <a:off x="7063576" y="1573378"/>
            <a:ext cx="4250928" cy="3361703"/>
          </a:xfrm>
          <a:prstGeom prst="rect">
            <a:avLst/>
          </a:prstGeom>
        </p:spPr>
      </p:pic>
    </p:spTree>
    <p:extLst>
      <p:ext uri="{BB962C8B-B14F-4D97-AF65-F5344CB8AC3E}">
        <p14:creationId xmlns:p14="http://schemas.microsoft.com/office/powerpoint/2010/main" val="3603128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C0BB2-CBD7-57A1-2D44-C38841F0BA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6E9AF3-8A9D-FACD-9836-E48CACAC63DE}"/>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Training the model</a:t>
            </a:r>
            <a:endParaRPr lang="en-US" dirty="0"/>
          </a:p>
        </p:txBody>
      </p:sp>
      <p:sp>
        <p:nvSpPr>
          <p:cNvPr id="3" name="Content Placeholder 2">
            <a:extLst>
              <a:ext uri="{FF2B5EF4-FFF2-40B4-BE49-F238E27FC236}">
                <a16:creationId xmlns:a16="http://schemas.microsoft.com/office/drawing/2014/main" id="{D3400BBA-0CC5-5738-3100-EB4B90A95FFE}"/>
              </a:ext>
            </a:extLst>
          </p:cNvPr>
          <p:cNvSpPr>
            <a:spLocks noGrp="1"/>
          </p:cNvSpPr>
          <p:nvPr>
            <p:ph idx="1"/>
          </p:nvPr>
        </p:nvSpPr>
        <p:spPr>
          <a:xfrm>
            <a:off x="838199" y="1645920"/>
            <a:ext cx="10864175" cy="4521517"/>
          </a:xfrm>
        </p:spPr>
        <p:txBody>
          <a:bodyPr>
            <a:normAutofit/>
          </a:bodyPr>
          <a:lstStyle/>
          <a:p>
            <a:pPr marL="0" indent="0">
              <a:buNone/>
            </a:pPr>
            <a:r>
              <a:rPr lang="en-US" sz="2800" dirty="0"/>
              <a:t>Further, the token-level accuracy is also very high, and this means that individual words and tokens are very likely to be correct. These metrics, combined with the confusion matrix and response length distribution, demonstrate that the model performs effectively in terms of classification, response generation, and overall understanding. The high performance across multiple metrics indicates that the model is well-suited for its intended tasks, and analysis of the score distribution can inform future improvements.</a:t>
            </a:r>
          </a:p>
          <a:p>
            <a:pPr marL="0" indent="0">
              <a:buClrTx/>
              <a:buNone/>
            </a:pPr>
            <a:endParaRPr lang="en-US" sz="2400" dirty="0"/>
          </a:p>
        </p:txBody>
      </p:sp>
    </p:spTree>
    <p:extLst>
      <p:ext uri="{BB962C8B-B14F-4D97-AF65-F5344CB8AC3E}">
        <p14:creationId xmlns:p14="http://schemas.microsoft.com/office/powerpoint/2010/main" val="1935471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8903C-27CA-DC7B-DCD8-72C7C2211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2E0402-819A-8FF9-F504-F0D773B7295D}"/>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Training the model</a:t>
            </a:r>
            <a:endParaRPr lang="en-US" dirty="0"/>
          </a:p>
        </p:txBody>
      </p:sp>
      <p:pic>
        <p:nvPicPr>
          <p:cNvPr id="7" name="Picture 6">
            <a:extLst>
              <a:ext uri="{FF2B5EF4-FFF2-40B4-BE49-F238E27FC236}">
                <a16:creationId xmlns:a16="http://schemas.microsoft.com/office/drawing/2014/main" id="{B761D7C9-18B7-C65F-A701-F589AAB48BFE}"/>
              </a:ext>
            </a:extLst>
          </p:cNvPr>
          <p:cNvPicPr>
            <a:picLocks noChangeAspect="1"/>
          </p:cNvPicPr>
          <p:nvPr/>
        </p:nvPicPr>
        <p:blipFill>
          <a:blip r:embed="rId2"/>
          <a:stretch>
            <a:fillRect/>
          </a:stretch>
        </p:blipFill>
        <p:spPr>
          <a:xfrm>
            <a:off x="838200" y="1573378"/>
            <a:ext cx="4325107" cy="3720614"/>
          </a:xfrm>
          <a:prstGeom prst="rect">
            <a:avLst/>
          </a:prstGeom>
        </p:spPr>
      </p:pic>
      <p:pic>
        <p:nvPicPr>
          <p:cNvPr id="9" name="Picture 8">
            <a:extLst>
              <a:ext uri="{FF2B5EF4-FFF2-40B4-BE49-F238E27FC236}">
                <a16:creationId xmlns:a16="http://schemas.microsoft.com/office/drawing/2014/main" id="{0671D364-CBCC-2E3B-FEA2-1E5E9B6ADC75}"/>
              </a:ext>
            </a:extLst>
          </p:cNvPr>
          <p:cNvPicPr>
            <a:picLocks noChangeAspect="1"/>
          </p:cNvPicPr>
          <p:nvPr/>
        </p:nvPicPr>
        <p:blipFill>
          <a:blip r:embed="rId3"/>
          <a:stretch>
            <a:fillRect/>
          </a:stretch>
        </p:blipFill>
        <p:spPr>
          <a:xfrm>
            <a:off x="6096000" y="1573378"/>
            <a:ext cx="5452011" cy="3720614"/>
          </a:xfrm>
          <a:prstGeom prst="rect">
            <a:avLst/>
          </a:prstGeom>
        </p:spPr>
      </p:pic>
      <p:sp>
        <p:nvSpPr>
          <p:cNvPr id="10" name="TextBox 9">
            <a:extLst>
              <a:ext uri="{FF2B5EF4-FFF2-40B4-BE49-F238E27FC236}">
                <a16:creationId xmlns:a16="http://schemas.microsoft.com/office/drawing/2014/main" id="{8C6EA87D-61CC-30F2-9D76-7E27F1DD25C0}"/>
              </a:ext>
            </a:extLst>
          </p:cNvPr>
          <p:cNvSpPr txBox="1"/>
          <p:nvPr/>
        </p:nvSpPr>
        <p:spPr>
          <a:xfrm>
            <a:off x="2001797" y="5437951"/>
            <a:ext cx="1997911" cy="276999"/>
          </a:xfrm>
          <a:prstGeom prst="rect">
            <a:avLst/>
          </a:prstGeom>
          <a:noFill/>
        </p:spPr>
        <p:txBody>
          <a:bodyPr wrap="square">
            <a:spAutoFit/>
          </a:bodyPr>
          <a:lstStyle/>
          <a:p>
            <a:pPr marL="0" indent="0">
              <a:buNone/>
            </a:pPr>
            <a:r>
              <a:rPr lang="en-US" sz="1200" i="1" dirty="0"/>
              <a:t>Figure 17. Confusion Matrix</a:t>
            </a:r>
          </a:p>
        </p:txBody>
      </p:sp>
      <p:sp>
        <p:nvSpPr>
          <p:cNvPr id="11" name="TextBox 10">
            <a:extLst>
              <a:ext uri="{FF2B5EF4-FFF2-40B4-BE49-F238E27FC236}">
                <a16:creationId xmlns:a16="http://schemas.microsoft.com/office/drawing/2014/main" id="{052A3686-46FE-6B90-EE66-BE202CA504CE}"/>
              </a:ext>
            </a:extLst>
          </p:cNvPr>
          <p:cNvSpPr txBox="1"/>
          <p:nvPr/>
        </p:nvSpPr>
        <p:spPr>
          <a:xfrm>
            <a:off x="7315223" y="5437950"/>
            <a:ext cx="3013564" cy="276999"/>
          </a:xfrm>
          <a:prstGeom prst="rect">
            <a:avLst/>
          </a:prstGeom>
          <a:noFill/>
        </p:spPr>
        <p:txBody>
          <a:bodyPr wrap="square">
            <a:spAutoFit/>
          </a:bodyPr>
          <a:lstStyle/>
          <a:p>
            <a:pPr marL="0" indent="0">
              <a:buNone/>
            </a:pPr>
            <a:r>
              <a:rPr lang="en-US" sz="1200" i="1" dirty="0"/>
              <a:t>Figure 18. Distribution of Response Lengths</a:t>
            </a:r>
          </a:p>
        </p:txBody>
      </p:sp>
    </p:spTree>
    <p:extLst>
      <p:ext uri="{BB962C8B-B14F-4D97-AF65-F5344CB8AC3E}">
        <p14:creationId xmlns:p14="http://schemas.microsoft.com/office/powerpoint/2010/main" val="1573523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431AF-5993-CB36-F2BB-F0315AE1C5F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741618A-DEBC-E4BC-2315-EB6D4779D5F8}"/>
              </a:ext>
            </a:extLst>
          </p:cNvPr>
          <p:cNvSpPr>
            <a:spLocks noGrp="1"/>
          </p:cNvSpPr>
          <p:nvPr>
            <p:ph type="title"/>
          </p:nvPr>
        </p:nvSpPr>
        <p:spPr>
          <a:xfrm>
            <a:off x="3865705" y="2300591"/>
            <a:ext cx="4460589" cy="2256817"/>
          </a:xfrm>
        </p:spPr>
        <p:txBody>
          <a:bodyPr>
            <a:noAutofit/>
          </a:bodyPr>
          <a:lstStyle/>
          <a:p>
            <a:r>
              <a:rPr lang="en-US" sz="8000" dirty="0"/>
              <a:t>Challenges</a:t>
            </a:r>
          </a:p>
        </p:txBody>
      </p:sp>
    </p:spTree>
    <p:extLst>
      <p:ext uri="{BB962C8B-B14F-4D97-AF65-F5344CB8AC3E}">
        <p14:creationId xmlns:p14="http://schemas.microsoft.com/office/powerpoint/2010/main" val="10128314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A1472-3966-FA76-D858-830CED6686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DCB439-DAD4-C833-D40B-B44D1C7DC249}"/>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Challenges</a:t>
            </a:r>
            <a:endParaRPr lang="en-US" dirty="0"/>
          </a:p>
        </p:txBody>
      </p:sp>
      <p:sp>
        <p:nvSpPr>
          <p:cNvPr id="3" name="Content Placeholder 2">
            <a:extLst>
              <a:ext uri="{FF2B5EF4-FFF2-40B4-BE49-F238E27FC236}">
                <a16:creationId xmlns:a16="http://schemas.microsoft.com/office/drawing/2014/main" id="{243F5DAE-E9EB-3DBD-820F-BC72F1C31F32}"/>
              </a:ext>
            </a:extLst>
          </p:cNvPr>
          <p:cNvSpPr>
            <a:spLocks noGrp="1"/>
          </p:cNvSpPr>
          <p:nvPr>
            <p:ph idx="1"/>
          </p:nvPr>
        </p:nvSpPr>
        <p:spPr>
          <a:xfrm>
            <a:off x="838199" y="1645920"/>
            <a:ext cx="10864175" cy="4521517"/>
          </a:xfrm>
        </p:spPr>
        <p:txBody>
          <a:bodyPr>
            <a:normAutofit fontScale="92500" lnSpcReduction="10000"/>
          </a:bodyPr>
          <a:lstStyle/>
          <a:p>
            <a:pPr marL="0" indent="0">
              <a:buNone/>
            </a:pPr>
            <a:r>
              <a:rPr lang="en-US" sz="2800" dirty="0"/>
              <a:t>As we developed and implemented our chatbot, we encountered several significant challenges. </a:t>
            </a:r>
          </a:p>
          <a:p>
            <a:pPr marL="0" indent="0">
              <a:buNone/>
            </a:pPr>
            <a:r>
              <a:rPr lang="en-US" sz="2800" dirty="0"/>
              <a:t>Our primary problem was ensuring data quality and diversity. We strived to create a synthetic dataset that accurately represented real-world queries while maintaining a balance across various topics and difficulty levels. Fine-tuning our model required us to carefully optimize hyperparameters, aiming to achieve a proper balance between generalization and specialization. </a:t>
            </a:r>
          </a:p>
          <a:p>
            <a:pPr marL="0" indent="0">
              <a:buNone/>
            </a:pPr>
            <a:r>
              <a:rPr lang="en-US" sz="2800" dirty="0"/>
              <a:t>We found that effective context management was crucial yet complex, particularly in maintaining coherence during extended conversations. Accurate intent recognition, especially for ambiguous or multi-faceted queries, demanded that we implement sophisticated natural language understanding capabilities. </a:t>
            </a:r>
          </a:p>
        </p:txBody>
      </p:sp>
    </p:spTree>
    <p:extLst>
      <p:ext uri="{BB962C8B-B14F-4D97-AF65-F5344CB8AC3E}">
        <p14:creationId xmlns:p14="http://schemas.microsoft.com/office/powerpoint/2010/main" val="1279694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125E03-11B6-56D1-4EEB-08073EE446EC}"/>
              </a:ext>
            </a:extLst>
          </p:cNvPr>
          <p:cNvSpPr>
            <a:spLocks noGrp="1"/>
          </p:cNvSpPr>
          <p:nvPr>
            <p:ph type="title"/>
          </p:nvPr>
        </p:nvSpPr>
        <p:spPr>
          <a:xfrm>
            <a:off x="2979500" y="2300591"/>
            <a:ext cx="6232999" cy="2256817"/>
          </a:xfrm>
        </p:spPr>
        <p:txBody>
          <a:bodyPr>
            <a:noAutofit/>
          </a:bodyPr>
          <a:lstStyle/>
          <a:p>
            <a:r>
              <a:rPr lang="en-US" sz="8000" dirty="0"/>
              <a:t>Data Preparation</a:t>
            </a:r>
          </a:p>
        </p:txBody>
      </p:sp>
    </p:spTree>
    <p:extLst>
      <p:ext uri="{BB962C8B-B14F-4D97-AF65-F5344CB8AC3E}">
        <p14:creationId xmlns:p14="http://schemas.microsoft.com/office/powerpoint/2010/main" val="9628668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5863F-962E-B171-915C-3B710C3026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F419A7-ADBA-1AF1-AF4B-68B83BC25F7F}"/>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Challenges</a:t>
            </a:r>
            <a:endParaRPr lang="en-US" dirty="0"/>
          </a:p>
        </p:txBody>
      </p:sp>
      <p:sp>
        <p:nvSpPr>
          <p:cNvPr id="3" name="Content Placeholder 2">
            <a:extLst>
              <a:ext uri="{FF2B5EF4-FFF2-40B4-BE49-F238E27FC236}">
                <a16:creationId xmlns:a16="http://schemas.microsoft.com/office/drawing/2014/main" id="{FEEB76F9-CB25-5865-0FF9-7DDC656334B1}"/>
              </a:ext>
            </a:extLst>
          </p:cNvPr>
          <p:cNvSpPr>
            <a:spLocks noGrp="1"/>
          </p:cNvSpPr>
          <p:nvPr>
            <p:ph idx="1"/>
          </p:nvPr>
        </p:nvSpPr>
        <p:spPr>
          <a:xfrm>
            <a:off x="838199" y="1645920"/>
            <a:ext cx="10864175" cy="4521517"/>
          </a:xfrm>
        </p:spPr>
        <p:txBody>
          <a:bodyPr>
            <a:normAutofit/>
          </a:bodyPr>
          <a:lstStyle/>
          <a:p>
            <a:pPr marL="0" indent="0">
              <a:buNone/>
            </a:pPr>
            <a:r>
              <a:rPr lang="en-US" sz="2800" dirty="0"/>
              <a:t>We persistently worked on generating high-quality responses that avoid repetition and adapt to the user's knowledge level. Ethical considerations were at the forefront of our minds, and we carefully implemented safeguards to prevent the generation of inappropriate content and maintain general integrity. </a:t>
            </a:r>
          </a:p>
          <a:p>
            <a:pPr marL="0" indent="0">
              <a:buNone/>
            </a:pPr>
            <a:r>
              <a:rPr lang="en-US" sz="2800" dirty="0"/>
              <a:t>We also focused on scalability and performance optimization to ensure smooth user experiences, even with concurrent users. </a:t>
            </a:r>
          </a:p>
          <a:p>
            <a:pPr marL="0" indent="0">
              <a:buNone/>
            </a:pPr>
            <a:r>
              <a:rPr lang="en-US" sz="2800" dirty="0"/>
              <a:t>Lastly, we faced the ongoing challenge of developing a system for continuous learning and updating to keep our chatbot current with evolving computer science knowledge.</a:t>
            </a:r>
          </a:p>
        </p:txBody>
      </p:sp>
    </p:spTree>
    <p:extLst>
      <p:ext uri="{BB962C8B-B14F-4D97-AF65-F5344CB8AC3E}">
        <p14:creationId xmlns:p14="http://schemas.microsoft.com/office/powerpoint/2010/main" val="10413529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A8B0A-056B-DB2F-4801-93919045A2E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AD15907-6EFF-2B99-F071-1A897B615C04}"/>
              </a:ext>
            </a:extLst>
          </p:cNvPr>
          <p:cNvSpPr>
            <a:spLocks noGrp="1"/>
          </p:cNvSpPr>
          <p:nvPr>
            <p:ph type="title"/>
          </p:nvPr>
        </p:nvSpPr>
        <p:spPr>
          <a:xfrm>
            <a:off x="4084286" y="2300591"/>
            <a:ext cx="4023427" cy="2256817"/>
          </a:xfrm>
        </p:spPr>
        <p:txBody>
          <a:bodyPr>
            <a:noAutofit/>
          </a:bodyPr>
          <a:lstStyle/>
          <a:p>
            <a:r>
              <a:rPr lang="en-US" sz="8000" dirty="0"/>
              <a:t>Conclusion</a:t>
            </a:r>
          </a:p>
        </p:txBody>
      </p:sp>
    </p:spTree>
    <p:extLst>
      <p:ext uri="{BB962C8B-B14F-4D97-AF65-F5344CB8AC3E}">
        <p14:creationId xmlns:p14="http://schemas.microsoft.com/office/powerpoint/2010/main" val="11436483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745FB-6998-6717-20F9-3EB7EB4817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FF103-B05D-54FD-4D28-95B90F37AA6D}"/>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Conclusion</a:t>
            </a:r>
            <a:endParaRPr lang="en-US" dirty="0"/>
          </a:p>
        </p:txBody>
      </p:sp>
      <p:sp>
        <p:nvSpPr>
          <p:cNvPr id="3" name="Content Placeholder 2">
            <a:extLst>
              <a:ext uri="{FF2B5EF4-FFF2-40B4-BE49-F238E27FC236}">
                <a16:creationId xmlns:a16="http://schemas.microsoft.com/office/drawing/2014/main" id="{B03D8522-EB28-13C9-79C2-A5A5E1CAC75E}"/>
              </a:ext>
            </a:extLst>
          </p:cNvPr>
          <p:cNvSpPr>
            <a:spLocks noGrp="1"/>
          </p:cNvSpPr>
          <p:nvPr>
            <p:ph idx="1"/>
          </p:nvPr>
        </p:nvSpPr>
        <p:spPr>
          <a:xfrm>
            <a:off x="838199" y="1645920"/>
            <a:ext cx="10864175" cy="4521517"/>
          </a:xfrm>
        </p:spPr>
        <p:txBody>
          <a:bodyPr>
            <a:normAutofit lnSpcReduction="10000"/>
          </a:bodyPr>
          <a:lstStyle/>
          <a:p>
            <a:pPr marL="0" indent="0">
              <a:buNone/>
            </a:pPr>
            <a:r>
              <a:rPr lang="en-US" sz="2800" dirty="0"/>
              <a:t>We have successfully developed and implemented an advanced chatbot for computer science-based queries, using a Transformer-based neural network with causal language modeling. </a:t>
            </a:r>
          </a:p>
          <a:p>
            <a:pPr marL="0" indent="0">
              <a:buNone/>
            </a:pPr>
            <a:r>
              <a:rPr lang="en-US" sz="2800"/>
              <a:t>Our </a:t>
            </a:r>
            <a:r>
              <a:rPr lang="en-US" sz="2800" dirty="0"/>
              <a:t>robust evaluation process demonstrated the chatbot's high performance, with impressive accuracy, precision, and recall scores. The implementation of our </a:t>
            </a:r>
            <a:r>
              <a:rPr lang="en-US" sz="2800" dirty="0" err="1">
                <a:solidFill>
                  <a:schemeClr val="accent1"/>
                </a:solidFill>
                <a:latin typeface="Consolas" panose="020B0609020204030204" pitchFamily="49" charset="0"/>
              </a:rPr>
              <a:t>AdvancedChatbotManager</a:t>
            </a:r>
            <a:r>
              <a:rPr lang="en-US" sz="2800" dirty="0"/>
              <a:t> class has resulted in a user-friendly interface with advanced functions for response generation, conversation history management, and special command handling. </a:t>
            </a:r>
          </a:p>
          <a:p>
            <a:pPr marL="0" indent="0">
              <a:buNone/>
            </a:pPr>
            <a:r>
              <a:rPr lang="en-US" sz="2800" dirty="0"/>
              <a:t>Initial of our observations suggest that the chatbot effectively stimulates an interactive and engaging learning environment, providing real-time assistance to computer science users/students. </a:t>
            </a:r>
          </a:p>
        </p:txBody>
      </p:sp>
    </p:spTree>
    <p:extLst>
      <p:ext uri="{BB962C8B-B14F-4D97-AF65-F5344CB8AC3E}">
        <p14:creationId xmlns:p14="http://schemas.microsoft.com/office/powerpoint/2010/main" val="23059214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B8EB3-44A6-B231-7382-8D765389EC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7D08BD-88F2-B09D-B9B3-B8037600A2DD}"/>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Conclusion</a:t>
            </a:r>
            <a:endParaRPr lang="en-US" dirty="0"/>
          </a:p>
        </p:txBody>
      </p:sp>
      <p:sp>
        <p:nvSpPr>
          <p:cNvPr id="3" name="Content Placeholder 2">
            <a:extLst>
              <a:ext uri="{FF2B5EF4-FFF2-40B4-BE49-F238E27FC236}">
                <a16:creationId xmlns:a16="http://schemas.microsoft.com/office/drawing/2014/main" id="{AFF2A25A-AFAC-3664-1BDB-9D4DB0F08CE5}"/>
              </a:ext>
            </a:extLst>
          </p:cNvPr>
          <p:cNvSpPr>
            <a:spLocks noGrp="1"/>
          </p:cNvSpPr>
          <p:nvPr>
            <p:ph idx="1"/>
          </p:nvPr>
        </p:nvSpPr>
        <p:spPr>
          <a:xfrm>
            <a:off x="838199" y="1645920"/>
            <a:ext cx="10864175" cy="4521517"/>
          </a:xfrm>
        </p:spPr>
        <p:txBody>
          <a:bodyPr>
            <a:normAutofit/>
          </a:bodyPr>
          <a:lstStyle/>
          <a:p>
            <a:pPr marL="0" indent="0">
              <a:buNone/>
            </a:pPr>
            <a:r>
              <a:rPr lang="en-US" sz="2800" dirty="0"/>
              <a:t>We've optimized the system for scalability and implemented ethical safeguards to maintain integrity. While we've achieved our primary objectives, we've identified areas for future improvement, including enhancing data quality and diversity, refining the model's fine-tuning process, and expanding the chatbot's capabilities. </a:t>
            </a:r>
          </a:p>
          <a:p>
            <a:pPr marL="0" indent="0">
              <a:buNone/>
            </a:pPr>
            <a:r>
              <a:rPr lang="en-US" sz="2800" dirty="0"/>
              <a:t>As we continue to develop this tool, we anticipate it will play an increasingly important role in computer science field, providing students and users with accessible, accurate, and accurate support in their learning and studies.</a:t>
            </a:r>
          </a:p>
        </p:txBody>
      </p:sp>
    </p:spTree>
    <p:extLst>
      <p:ext uri="{BB962C8B-B14F-4D97-AF65-F5344CB8AC3E}">
        <p14:creationId xmlns:p14="http://schemas.microsoft.com/office/powerpoint/2010/main" val="29260874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F0E21F-E12B-57E9-422E-4DF0C8023AFF}"/>
              </a:ext>
            </a:extLst>
          </p:cNvPr>
          <p:cNvSpPr>
            <a:spLocks noGrp="1"/>
          </p:cNvSpPr>
          <p:nvPr>
            <p:ph type="title"/>
          </p:nvPr>
        </p:nvSpPr>
        <p:spPr>
          <a:xfrm>
            <a:off x="1819910" y="3239477"/>
            <a:ext cx="10026650" cy="1000727"/>
          </a:xfrm>
        </p:spPr>
        <p:txBody>
          <a:bodyPr>
            <a:noAutofit/>
          </a:bodyPr>
          <a:lstStyle/>
          <a:p>
            <a:r>
              <a:rPr lang="en-US" sz="9000" dirty="0"/>
              <a:t>Thank you very much</a:t>
            </a:r>
          </a:p>
        </p:txBody>
      </p:sp>
    </p:spTree>
    <p:extLst>
      <p:ext uri="{BB962C8B-B14F-4D97-AF65-F5344CB8AC3E}">
        <p14:creationId xmlns:p14="http://schemas.microsoft.com/office/powerpoint/2010/main" val="533291073"/>
      </p:ext>
    </p:extLst>
  </p:cSld>
  <p:clrMapOvr>
    <a:masterClrMapping/>
  </p:clrMapOvr>
  <mc:AlternateContent xmlns:mc="http://schemas.openxmlformats.org/markup-compatibility/2006" xmlns:p14="http://schemas.microsoft.com/office/powerpoint/2010/main">
    <mc:Choice Requires="p14">
      <p:transition spd="slow" p14:dur="2000" advTm="12672"/>
    </mc:Choice>
    <mc:Fallback xmlns="">
      <p:transition spd="slow" advTm="1267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9C9A7-BBFF-0CD0-D919-A80AAE9693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E881D4-9A30-3397-B03F-E248F08DC781}"/>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Data preparation</a:t>
            </a:r>
            <a:endParaRPr lang="en-US" dirty="0"/>
          </a:p>
        </p:txBody>
      </p:sp>
      <p:sp>
        <p:nvSpPr>
          <p:cNvPr id="3" name="Content Placeholder 2">
            <a:extLst>
              <a:ext uri="{FF2B5EF4-FFF2-40B4-BE49-F238E27FC236}">
                <a16:creationId xmlns:a16="http://schemas.microsoft.com/office/drawing/2014/main" id="{BBFFDC1F-F612-AEE3-BDF9-2993E07F91F1}"/>
              </a:ext>
            </a:extLst>
          </p:cNvPr>
          <p:cNvSpPr>
            <a:spLocks noGrp="1"/>
          </p:cNvSpPr>
          <p:nvPr>
            <p:ph idx="1"/>
          </p:nvPr>
        </p:nvSpPr>
        <p:spPr/>
        <p:txBody>
          <a:bodyPr/>
          <a:lstStyle/>
          <a:p>
            <a:pPr marL="0" indent="0">
              <a:buNone/>
            </a:pPr>
            <a:r>
              <a:rPr lang="en-US" b="1" dirty="0"/>
              <a:t>Dataset Description</a:t>
            </a:r>
            <a:endParaRPr lang="en-US" dirty="0"/>
          </a:p>
          <a:p>
            <a:pPr marL="0" indent="0">
              <a:buNone/>
            </a:pPr>
            <a:r>
              <a:rPr lang="en-US" dirty="0"/>
              <a:t>The dataset is a synthetically generated dataset that contains an input (student queries) and a corresponding output (</a:t>
            </a:r>
            <a:r>
              <a:rPr lang="en-US"/>
              <a:t>chatbot responses</a:t>
            </a:r>
            <a:r>
              <a:rPr lang="en-US" dirty="0"/>
              <a:t>) tailored for a computer science guidance chatbot. </a:t>
            </a:r>
          </a:p>
          <a:p>
            <a:pPr marL="0" indent="0">
              <a:buNone/>
            </a:pPr>
            <a:endParaRPr lang="en-US" dirty="0"/>
          </a:p>
          <a:p>
            <a:pPr marL="0" indent="0">
              <a:buNone/>
            </a:pPr>
            <a:r>
              <a:rPr lang="en-US" dirty="0"/>
              <a:t>The dataset is specifically designed to provide tailored advice based on the student’s query and knowledge level.</a:t>
            </a:r>
          </a:p>
        </p:txBody>
      </p:sp>
    </p:spTree>
    <p:extLst>
      <p:ext uri="{BB962C8B-B14F-4D97-AF65-F5344CB8AC3E}">
        <p14:creationId xmlns:p14="http://schemas.microsoft.com/office/powerpoint/2010/main" val="142776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4743B-88E3-5F6D-7471-B5C5975B1F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F3D7E1-7543-1137-B190-D93DAFEF7106}"/>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Data preparation</a:t>
            </a:r>
            <a:endParaRPr lang="en-US" dirty="0"/>
          </a:p>
        </p:txBody>
      </p:sp>
      <p:sp>
        <p:nvSpPr>
          <p:cNvPr id="3" name="Content Placeholder 2">
            <a:extLst>
              <a:ext uri="{FF2B5EF4-FFF2-40B4-BE49-F238E27FC236}">
                <a16:creationId xmlns:a16="http://schemas.microsoft.com/office/drawing/2014/main" id="{0026CBDF-36A5-47F1-FBEE-FD49367DBF67}"/>
              </a:ext>
            </a:extLst>
          </p:cNvPr>
          <p:cNvSpPr>
            <a:spLocks noGrp="1"/>
          </p:cNvSpPr>
          <p:nvPr>
            <p:ph idx="1"/>
          </p:nvPr>
        </p:nvSpPr>
        <p:spPr>
          <a:xfrm>
            <a:off x="838199" y="1645920"/>
            <a:ext cx="5484779" cy="4521517"/>
          </a:xfrm>
        </p:spPr>
        <p:txBody>
          <a:bodyPr/>
          <a:lstStyle/>
          <a:p>
            <a:pPr marL="0" indent="0">
              <a:buNone/>
            </a:pPr>
            <a:r>
              <a:rPr lang="en-US" b="1" dirty="0"/>
              <a:t>Dataset Generation</a:t>
            </a:r>
            <a:endParaRPr lang="en-US" dirty="0"/>
          </a:p>
          <a:p>
            <a:pPr marL="0" indent="0">
              <a:buNone/>
            </a:pPr>
            <a:r>
              <a:rPr lang="en-US" dirty="0"/>
              <a:t>For the dataset generation, we first imported the </a:t>
            </a:r>
            <a:r>
              <a:rPr lang="en-US" dirty="0" err="1">
                <a:solidFill>
                  <a:schemeClr val="accent1"/>
                </a:solidFill>
              </a:rPr>
              <a:t>DataLLM</a:t>
            </a:r>
            <a:r>
              <a:rPr lang="en-US" dirty="0"/>
              <a:t> library and initialized it with an API key. The </a:t>
            </a:r>
            <a:r>
              <a:rPr lang="en-US" dirty="0" err="1">
                <a:solidFill>
                  <a:schemeClr val="accent1"/>
                </a:solidFill>
              </a:rPr>
              <a:t>DataLLM’s</a:t>
            </a:r>
            <a:r>
              <a:rPr lang="en-US" dirty="0"/>
              <a:t> purpose is to create synthetic datasets based on the descriptions and column configurations</a:t>
            </a:r>
          </a:p>
        </p:txBody>
      </p:sp>
      <p:pic>
        <p:nvPicPr>
          <p:cNvPr id="6" name="Picture 5">
            <a:extLst>
              <a:ext uri="{FF2B5EF4-FFF2-40B4-BE49-F238E27FC236}">
                <a16:creationId xmlns:a16="http://schemas.microsoft.com/office/drawing/2014/main" id="{3A9DF494-DD3E-D08A-F32A-59B573CF7ED9}"/>
              </a:ext>
            </a:extLst>
          </p:cNvPr>
          <p:cNvPicPr>
            <a:picLocks noChangeAspect="1"/>
          </p:cNvPicPr>
          <p:nvPr/>
        </p:nvPicPr>
        <p:blipFill>
          <a:blip r:embed="rId2"/>
          <a:stretch>
            <a:fillRect/>
          </a:stretch>
        </p:blipFill>
        <p:spPr>
          <a:xfrm>
            <a:off x="6669932" y="2349032"/>
            <a:ext cx="5452778" cy="2349428"/>
          </a:xfrm>
          <a:prstGeom prst="rect">
            <a:avLst/>
          </a:prstGeom>
        </p:spPr>
      </p:pic>
      <p:sp>
        <p:nvSpPr>
          <p:cNvPr id="5" name="TextBox 4">
            <a:extLst>
              <a:ext uri="{FF2B5EF4-FFF2-40B4-BE49-F238E27FC236}">
                <a16:creationId xmlns:a16="http://schemas.microsoft.com/office/drawing/2014/main" id="{AEB219D5-7B1E-3D18-DD84-EDCBDF0E801C}"/>
              </a:ext>
            </a:extLst>
          </p:cNvPr>
          <p:cNvSpPr txBox="1"/>
          <p:nvPr/>
        </p:nvSpPr>
        <p:spPr>
          <a:xfrm>
            <a:off x="7962707" y="4835037"/>
            <a:ext cx="2867228" cy="276999"/>
          </a:xfrm>
          <a:prstGeom prst="rect">
            <a:avLst/>
          </a:prstGeom>
          <a:noFill/>
        </p:spPr>
        <p:txBody>
          <a:bodyPr wrap="square">
            <a:spAutoFit/>
          </a:bodyPr>
          <a:lstStyle/>
          <a:p>
            <a:pPr marL="0" indent="0">
              <a:buNone/>
            </a:pPr>
            <a:r>
              <a:rPr lang="en-US" sz="1200" i="1" dirty="0"/>
              <a:t>Figure 1. Importing the </a:t>
            </a:r>
            <a:r>
              <a:rPr lang="en-US" sz="1200" i="1" dirty="0" err="1"/>
              <a:t>DataLLM</a:t>
            </a:r>
            <a:r>
              <a:rPr lang="en-US" sz="1200" i="1" dirty="0"/>
              <a:t> library</a:t>
            </a:r>
          </a:p>
        </p:txBody>
      </p:sp>
    </p:spTree>
    <p:extLst>
      <p:ext uri="{BB962C8B-B14F-4D97-AF65-F5344CB8AC3E}">
        <p14:creationId xmlns:p14="http://schemas.microsoft.com/office/powerpoint/2010/main" val="3526019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A90BE-875D-0B9D-D090-3B5EF7F93D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15E40C-6A81-47C4-1F34-C44D4986633C}"/>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Data preparation</a:t>
            </a:r>
            <a:endParaRPr lang="en-US" dirty="0"/>
          </a:p>
        </p:txBody>
      </p:sp>
      <p:sp>
        <p:nvSpPr>
          <p:cNvPr id="3" name="Content Placeholder 2">
            <a:extLst>
              <a:ext uri="{FF2B5EF4-FFF2-40B4-BE49-F238E27FC236}">
                <a16:creationId xmlns:a16="http://schemas.microsoft.com/office/drawing/2014/main" id="{357C28AB-155B-8022-B2BD-66247DA55B95}"/>
              </a:ext>
            </a:extLst>
          </p:cNvPr>
          <p:cNvSpPr>
            <a:spLocks noGrp="1"/>
          </p:cNvSpPr>
          <p:nvPr>
            <p:ph idx="1"/>
          </p:nvPr>
        </p:nvSpPr>
        <p:spPr>
          <a:xfrm>
            <a:off x="838199" y="1645920"/>
            <a:ext cx="10727987" cy="4521517"/>
          </a:xfrm>
        </p:spPr>
        <p:txBody>
          <a:bodyPr>
            <a:normAutofit/>
          </a:bodyPr>
          <a:lstStyle/>
          <a:p>
            <a:pPr marL="0" indent="0">
              <a:buNone/>
            </a:pPr>
            <a:r>
              <a:rPr lang="en-US" b="1" dirty="0"/>
              <a:t>Dataset Generation</a:t>
            </a:r>
            <a:endParaRPr lang="en-US" dirty="0"/>
          </a:p>
          <a:p>
            <a:pPr marL="0" indent="0">
              <a:buNone/>
            </a:pPr>
            <a:r>
              <a:rPr lang="en-US" dirty="0"/>
              <a:t>The </a:t>
            </a:r>
            <a:r>
              <a:rPr lang="en-US" i="1" dirty="0"/>
              <a:t>dataset description </a:t>
            </a:r>
            <a:r>
              <a:rPr lang="en-US" dirty="0"/>
              <a:t>is provided to guide the generation of relevant data. The column configurations include the </a:t>
            </a:r>
            <a:r>
              <a:rPr lang="en-US" i="1" dirty="0"/>
              <a:t>user input</a:t>
            </a:r>
            <a:r>
              <a:rPr lang="en-US" dirty="0"/>
              <a:t>, </a:t>
            </a:r>
            <a:r>
              <a:rPr lang="en-US" i="1" dirty="0"/>
              <a:t>chatbot output</a:t>
            </a:r>
            <a:r>
              <a:rPr lang="en-US" dirty="0"/>
              <a:t>, </a:t>
            </a:r>
            <a:r>
              <a:rPr lang="en-US" i="1" dirty="0"/>
              <a:t>intent</a:t>
            </a:r>
            <a:r>
              <a:rPr lang="en-US" dirty="0"/>
              <a:t>, </a:t>
            </a:r>
            <a:r>
              <a:rPr lang="en-US" i="1" dirty="0"/>
              <a:t>sentiment</a:t>
            </a:r>
            <a:r>
              <a:rPr lang="en-US" dirty="0"/>
              <a:t>, and </a:t>
            </a:r>
            <a:r>
              <a:rPr lang="en-US" i="1" dirty="0"/>
              <a:t>difficulty level</a:t>
            </a:r>
            <a:r>
              <a:rPr lang="en-US" dirty="0"/>
              <a:t>. </a:t>
            </a:r>
          </a:p>
          <a:p>
            <a:pPr marL="0" indent="0">
              <a:buNone/>
            </a:pPr>
            <a:endParaRPr lang="en-US" dirty="0"/>
          </a:p>
          <a:p>
            <a:pPr marL="0" indent="0">
              <a:buNone/>
            </a:pPr>
            <a:r>
              <a:rPr lang="en-US" dirty="0"/>
              <a:t>The </a:t>
            </a:r>
            <a:r>
              <a:rPr lang="en-US" i="1" dirty="0"/>
              <a:t>user input </a:t>
            </a:r>
            <a:r>
              <a:rPr lang="en-US" dirty="0"/>
              <a:t>column simulates a student query. The </a:t>
            </a:r>
            <a:r>
              <a:rPr lang="en-US" i="1" dirty="0"/>
              <a:t>chatbot output</a:t>
            </a:r>
            <a:r>
              <a:rPr lang="en-US" dirty="0"/>
              <a:t> column simulates a chat bot’s response. The </a:t>
            </a:r>
            <a:r>
              <a:rPr lang="en-US" i="1" dirty="0"/>
              <a:t>intent</a:t>
            </a:r>
            <a:r>
              <a:rPr lang="en-US" dirty="0"/>
              <a:t> column represents the purpose behind the student query. The </a:t>
            </a:r>
            <a:r>
              <a:rPr lang="en-US" i="1" dirty="0"/>
              <a:t>sentiment</a:t>
            </a:r>
            <a:r>
              <a:rPr lang="en-US" dirty="0"/>
              <a:t> captures the emotional tone. Lastly, the </a:t>
            </a:r>
            <a:r>
              <a:rPr lang="en-US" i="1" dirty="0"/>
              <a:t>difficulty level </a:t>
            </a:r>
            <a:r>
              <a:rPr lang="en-US" dirty="0"/>
              <a:t>corresponds to the complexity of the query</a:t>
            </a:r>
          </a:p>
        </p:txBody>
      </p:sp>
    </p:spTree>
    <p:extLst>
      <p:ext uri="{BB962C8B-B14F-4D97-AF65-F5344CB8AC3E}">
        <p14:creationId xmlns:p14="http://schemas.microsoft.com/office/powerpoint/2010/main" val="101075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92723-39F9-F9EE-AA6D-E2AD41EB9E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38F7B2-FC76-4129-6EEC-54E73061A7AE}"/>
              </a:ext>
            </a:extLst>
          </p:cNvPr>
          <p:cNvSpPr>
            <a:spLocks noGrp="1"/>
          </p:cNvSpPr>
          <p:nvPr>
            <p:ph type="title"/>
          </p:nvPr>
        </p:nvSpPr>
        <p:spPr/>
        <p:txBody>
          <a:bodyPr/>
          <a:lstStyle/>
          <a:p>
            <a:r>
              <a:rPr lang="en-US" b="1" dirty="0">
                <a:solidFill>
                  <a:schemeClr val="accent2">
                    <a:lumMod val="50000"/>
                  </a:schemeClr>
                </a:solidFill>
                <a:ea typeface="Verdana" panose="020B0604030504040204" pitchFamily="34" charset="0"/>
                <a:cs typeface="Arial Narrow" panose="020B0604020202020204" pitchFamily="34" charset="0"/>
              </a:rPr>
              <a:t>Data preparation</a:t>
            </a:r>
            <a:endParaRPr lang="en-US" dirty="0"/>
          </a:p>
        </p:txBody>
      </p:sp>
      <p:sp>
        <p:nvSpPr>
          <p:cNvPr id="8" name="TextBox 7">
            <a:extLst>
              <a:ext uri="{FF2B5EF4-FFF2-40B4-BE49-F238E27FC236}">
                <a16:creationId xmlns:a16="http://schemas.microsoft.com/office/drawing/2014/main" id="{C2BF2505-DE7C-F037-C3CA-551331B02E8E}"/>
              </a:ext>
            </a:extLst>
          </p:cNvPr>
          <p:cNvSpPr txBox="1"/>
          <p:nvPr/>
        </p:nvSpPr>
        <p:spPr>
          <a:xfrm>
            <a:off x="4189465" y="5914807"/>
            <a:ext cx="3949255" cy="276999"/>
          </a:xfrm>
          <a:prstGeom prst="rect">
            <a:avLst/>
          </a:prstGeom>
          <a:noFill/>
        </p:spPr>
        <p:txBody>
          <a:bodyPr wrap="square">
            <a:spAutoFit/>
          </a:bodyPr>
          <a:lstStyle/>
          <a:p>
            <a:pPr marL="0" indent="0">
              <a:buNone/>
            </a:pPr>
            <a:r>
              <a:rPr lang="en-US" sz="1200" i="1" dirty="0"/>
              <a:t>Figure 2. Dataset Description and Column Configuration</a:t>
            </a:r>
          </a:p>
        </p:txBody>
      </p:sp>
      <p:pic>
        <p:nvPicPr>
          <p:cNvPr id="7" name="Picture 6">
            <a:extLst>
              <a:ext uri="{FF2B5EF4-FFF2-40B4-BE49-F238E27FC236}">
                <a16:creationId xmlns:a16="http://schemas.microsoft.com/office/drawing/2014/main" id="{7A2461DF-4B38-6B8F-B102-163EE9C57160}"/>
              </a:ext>
            </a:extLst>
          </p:cNvPr>
          <p:cNvPicPr>
            <a:picLocks noChangeAspect="1"/>
          </p:cNvPicPr>
          <p:nvPr/>
        </p:nvPicPr>
        <p:blipFill>
          <a:blip r:embed="rId2"/>
          <a:stretch>
            <a:fillRect/>
          </a:stretch>
        </p:blipFill>
        <p:spPr>
          <a:xfrm>
            <a:off x="2794513" y="1453097"/>
            <a:ext cx="6602969" cy="4276495"/>
          </a:xfrm>
          <a:prstGeom prst="rect">
            <a:avLst/>
          </a:prstGeom>
        </p:spPr>
      </p:pic>
    </p:spTree>
    <p:extLst>
      <p:ext uri="{BB962C8B-B14F-4D97-AF65-F5344CB8AC3E}">
        <p14:creationId xmlns:p14="http://schemas.microsoft.com/office/powerpoint/2010/main" val="2700155948"/>
      </p:ext>
    </p:extLst>
  </p:cSld>
  <p:clrMapOvr>
    <a:masterClrMapping/>
  </p:clrMapOvr>
</p:sld>
</file>

<file path=ppt/theme/theme1.xml><?xml version="1.0" encoding="utf-8"?>
<a:theme xmlns:a="http://schemas.openxmlformats.org/drawingml/2006/main" name="CCS Theme">
  <a:themeElements>
    <a:clrScheme name="CCS">
      <a:dk1>
        <a:srgbClr val="595959"/>
      </a:dk1>
      <a:lt1>
        <a:sysClr val="window" lastClr="FFFFFF"/>
      </a:lt1>
      <a:dk2>
        <a:srgbClr val="FC720D"/>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CS">
      <a:majorFont>
        <a:latin typeface="Bebas Neue"/>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S Theme" id="{DD0E913F-35BB-46B3-A5FC-005A5D9CF121}" vid="{03A4CD79-9699-4F41-B068-F18CD47C68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13670</TotalTime>
  <Words>2560</Words>
  <Application>Microsoft Office PowerPoint</Application>
  <PresentationFormat>Widescreen</PresentationFormat>
  <Paragraphs>195</Paragraphs>
  <Slides>54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Aptos</vt:lpstr>
      <vt:lpstr>Aptos SemiBold</vt:lpstr>
      <vt:lpstr>Arial</vt:lpstr>
      <vt:lpstr>Arial Narrow</vt:lpstr>
      <vt:lpstr>Bebas Neue</vt:lpstr>
      <vt:lpstr>Calibri</vt:lpstr>
      <vt:lpstr>Consolas</vt:lpstr>
      <vt:lpstr>Segoe UI</vt:lpstr>
      <vt:lpstr>Verdana</vt:lpstr>
      <vt:lpstr>CCS Theme</vt:lpstr>
      <vt:lpstr>CSST 102 FINAL PROJECT </vt:lpstr>
      <vt:lpstr>COURSE PROFILE</vt:lpstr>
      <vt:lpstr>Introduction</vt:lpstr>
      <vt:lpstr>Introduction</vt:lpstr>
      <vt:lpstr>Data Preparation</vt:lpstr>
      <vt:lpstr>Data preparation</vt:lpstr>
      <vt:lpstr>Data preparation</vt:lpstr>
      <vt:lpstr>Data preparation</vt:lpstr>
      <vt:lpstr>Data preparation</vt:lpstr>
      <vt:lpstr>Data preparation</vt:lpstr>
      <vt:lpstr>Data preparation</vt:lpstr>
      <vt:lpstr>Data preparation</vt:lpstr>
      <vt:lpstr>Data preparation</vt:lpstr>
      <vt:lpstr>Data preparation</vt:lpstr>
      <vt:lpstr>Data preparation</vt:lpstr>
      <vt:lpstr>Data preparation</vt:lpstr>
      <vt:lpstr>Data preparation</vt:lpstr>
      <vt:lpstr>Data preparation</vt:lpstr>
      <vt:lpstr>Data preparation</vt:lpstr>
      <vt:lpstr>Data preparation</vt:lpstr>
      <vt:lpstr>Data preparation</vt:lpstr>
      <vt:lpstr>Model Implementation</vt:lpstr>
      <vt:lpstr>Model Implementation</vt:lpstr>
      <vt:lpstr>Model Implementation</vt:lpstr>
      <vt:lpstr>Model Implementation</vt:lpstr>
      <vt:lpstr>Model Implementation</vt:lpstr>
      <vt:lpstr>Model Implementation</vt:lpstr>
      <vt:lpstr>Model Implementation</vt:lpstr>
      <vt:lpstr>Model Implementation</vt:lpstr>
      <vt:lpstr>Model Implementation</vt:lpstr>
      <vt:lpstr>Model Implementation</vt:lpstr>
      <vt:lpstr>Model Implementation</vt:lpstr>
      <vt:lpstr>Model Implementation</vt:lpstr>
      <vt:lpstr>Model Implementation</vt:lpstr>
      <vt:lpstr>Model Implementation</vt:lpstr>
      <vt:lpstr>Model Implementation</vt:lpstr>
      <vt:lpstr>Model Implementation</vt:lpstr>
      <vt:lpstr>Training The Model</vt:lpstr>
      <vt:lpstr>Training the model</vt:lpstr>
      <vt:lpstr>Training the model</vt:lpstr>
      <vt:lpstr>Training the model</vt:lpstr>
      <vt:lpstr>Testing and Evaluation</vt:lpstr>
      <vt:lpstr>Training the model</vt:lpstr>
      <vt:lpstr>Training the model</vt:lpstr>
      <vt:lpstr>Training the model</vt:lpstr>
      <vt:lpstr>Training the model</vt:lpstr>
      <vt:lpstr>Training the model</vt:lpstr>
      <vt:lpstr>Challenges</vt:lpstr>
      <vt:lpstr>Challenges</vt:lpstr>
      <vt:lpstr>Challenges</vt:lpstr>
      <vt:lpstr>Conclusion</vt:lpstr>
      <vt:lpstr>Conclusion</vt:lpstr>
      <vt:lpstr>Conclusion</vt:lpstr>
      <vt:lpstr>Thank you very much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 313 Human-Computer Interaction</dc:title>
  <dc:creator>Mia V. Villarica</dc:creator>
  <cp:lastModifiedBy>Seanrei Ethan Valdeabella</cp:lastModifiedBy>
  <cp:revision>151</cp:revision>
  <dcterms:created xsi:type="dcterms:W3CDTF">2024-02-11T02:38:42Z</dcterms:created>
  <dcterms:modified xsi:type="dcterms:W3CDTF">2025-01-06T16:17:49Z</dcterms:modified>
</cp:coreProperties>
</file>