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ppt/media/image14.jpg" ContentType="image/png"/>
  <Override PartName="/ppt/media/image15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7" r:id="rId18"/>
    <p:sldId id="268" r:id="rId19"/>
    <p:sldId id="259" r:id="rId20"/>
    <p:sldId id="269" r:id="rId21"/>
    <p:sldId id="270" r:id="rId22"/>
    <p:sldId id="262" r:id="rId23"/>
    <p:sldId id="266" r:id="rId24"/>
    <p:sldId id="263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6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1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2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7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BFFFD-14FA-4C80-ABE8-8CCD333EE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Simulation unseres </a:t>
            </a:r>
            <a:r>
              <a:rPr lang="de-DE" dirty="0" err="1"/>
              <a:t>Sonnensytems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16947C-715C-4A2D-924A-F17C0BAD0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Frederik Rieß, </a:t>
            </a:r>
            <a:r>
              <a:rPr lang="de-DE" dirty="0" err="1"/>
              <a:t>aaron</a:t>
            </a:r>
            <a:r>
              <a:rPr lang="de-DE" dirty="0"/>
              <a:t> </a:t>
            </a:r>
            <a:r>
              <a:rPr lang="de-DE" dirty="0" err="1"/>
              <a:t>Kurda</a:t>
            </a:r>
            <a:r>
              <a:rPr lang="de-DE" dirty="0"/>
              <a:t>, Michael Keller, </a:t>
            </a:r>
            <a:r>
              <a:rPr lang="de-DE" dirty="0" err="1"/>
              <a:t>Jasha</a:t>
            </a:r>
            <a:r>
              <a:rPr lang="de-DE" dirty="0"/>
              <a:t> </a:t>
            </a:r>
            <a:r>
              <a:rPr lang="de-DE" dirty="0" err="1"/>
              <a:t>schmidt</a:t>
            </a:r>
            <a:r>
              <a:rPr lang="de-DE" dirty="0"/>
              <a:t> &amp; </a:t>
            </a:r>
            <a:r>
              <a:rPr lang="de-DE" dirty="0" err="1"/>
              <a:t>felix</a:t>
            </a:r>
            <a:r>
              <a:rPr lang="de-DE" dirty="0"/>
              <a:t> </a:t>
            </a:r>
            <a:r>
              <a:rPr lang="de-DE" dirty="0" err="1"/>
              <a:t>willrich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2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E0713-AB48-471E-8395-53A35199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291F4B1B-4CC2-4DDE-902F-864D97535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2064892"/>
            <a:ext cx="5496612" cy="30656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88E6DB-EB10-4CB9-813A-34DFA3A1A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84" y="2064892"/>
            <a:ext cx="5496612" cy="30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B36D-583F-46D6-89EC-D4356E03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D8B92-76A7-4998-B341-9AC58343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34228" cy="4023360"/>
          </a:xfrm>
        </p:spPr>
        <p:txBody>
          <a:bodyPr/>
          <a:lstStyle/>
          <a:p>
            <a:pPr lvl="1"/>
            <a:r>
              <a:rPr lang="de-DE" sz="2400" dirty="0"/>
              <a:t>Ellipsen liegen (wie andere 2D Objekte) immer auf einer Ebene</a:t>
            </a:r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439954A9-A0B7-44BB-8670-8D2D0B4EB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38" y="1845734"/>
            <a:ext cx="6708853" cy="37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1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6E28E-8051-45D1-8B90-2D2DA49A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8712B-8AE9-4352-A77D-D0676CED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20197" cy="4023360"/>
          </a:xfrm>
        </p:spPr>
        <p:txBody>
          <a:bodyPr/>
          <a:lstStyle/>
          <a:p>
            <a:pPr lvl="1"/>
            <a:r>
              <a:rPr lang="de-DE" sz="2400" dirty="0"/>
              <a:t>2 Winkel:</a:t>
            </a:r>
          </a:p>
          <a:p>
            <a:pPr lvl="2"/>
            <a:r>
              <a:rPr lang="de-DE" sz="2400" dirty="0"/>
              <a:t>ι : Inklination ,Winkel zwischen Gerade und X Achse (auf der XY-Ebene)</a:t>
            </a:r>
          </a:p>
          <a:p>
            <a:pPr lvl="2"/>
            <a:r>
              <a:rPr lang="de-DE" sz="2400" dirty="0"/>
              <a:t>Ω : Winkel des Aufsteigenden Knotens, Winkel zwischen Gerade und X-Achse (auf der XZ-Ebene)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B4F82F-0041-4C49-9172-44B4EDA0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57" y="1845734"/>
            <a:ext cx="7785355" cy="43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2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99897-E2A4-47FC-A235-7CD966EB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A4DDF90A-5D17-49E4-8B61-3887B2AB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8" y="1869010"/>
            <a:ext cx="5948473" cy="368828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2618BB-52EE-4D5C-A735-EF5B7C958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76" y="2267108"/>
            <a:ext cx="6374175" cy="39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EFA4A-682B-4D0C-A349-59E27EAA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9C435-4F43-40EF-A4A0-845434CB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62105" cy="4023360"/>
          </a:xfrm>
        </p:spPr>
        <p:txBody>
          <a:bodyPr/>
          <a:lstStyle/>
          <a:p>
            <a:pPr lvl="1"/>
            <a:r>
              <a:rPr lang="el-GR" sz="2400" dirty="0"/>
              <a:t>ω</a:t>
            </a:r>
            <a:r>
              <a:rPr lang="de-DE" sz="2400" dirty="0"/>
              <a:t> : Argument der </a:t>
            </a:r>
            <a:r>
              <a:rPr lang="de-DE" sz="2400" dirty="0" err="1"/>
              <a:t>Periapsis</a:t>
            </a:r>
            <a:r>
              <a:rPr lang="de-DE" sz="2400" dirty="0"/>
              <a:t>, der Winkel zwischen Aufsteigenden Knoten und </a:t>
            </a:r>
            <a:r>
              <a:rPr lang="de-DE" sz="2400" dirty="0" err="1"/>
              <a:t>Periapsis</a:t>
            </a:r>
            <a:r>
              <a:rPr lang="de-DE" sz="2400" dirty="0"/>
              <a:t> (auf unserer 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CAFD06-E2F7-418B-BBC3-2E146172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1845734"/>
            <a:ext cx="7043067" cy="43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1BBF382-990F-4B63-91BA-FAC48CFF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39" y="1117600"/>
            <a:ext cx="7851251" cy="51848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C7900E-ADA3-492B-9B10-61FE62EC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956305-ED2D-4F15-8B20-611DA4D5C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</p:spPr>
            <p:txBody>
              <a:bodyPr/>
              <a:lstStyle/>
              <a:p>
                <a:r>
                  <a:rPr lang="de-DE" sz="2400" dirty="0"/>
                  <a:t>Errechnen der Kräfte, die zu genau dieser Ellipse führen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Initiale Bewegung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Richtung der initialen Bewegung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de-DE" sz="2400" dirty="0"/>
                  <a:t> : Beschleunigung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:r>
                  <a:rPr lang="de-DE" sz="2400" dirty="0"/>
                  <a:t>: Richtung der Beschleunigung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956305-ED2D-4F15-8B20-611DA4D5C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  <a:blipFill>
                <a:blip r:embed="rId3"/>
                <a:stretch>
                  <a:fillRect l="-2451" t="-2121" r="-1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AD3C72B-C35D-4B45-88D3-78D9A870C6B1}"/>
                  </a:ext>
                </a:extLst>
              </p:cNvPr>
              <p:cNvSpPr/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AD3C72B-C35D-4B45-88D3-78D9A870C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05A27B2-D8CF-4F6C-9B8B-1B753FF916D4}"/>
                  </a:ext>
                </a:extLst>
              </p:cNvPr>
              <p:cNvSpPr/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05A27B2-D8CF-4F6C-9B8B-1B753FF9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20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05B27BC-6DB0-49C0-AC46-AFA8CA7A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33" y="1090506"/>
            <a:ext cx="7672233" cy="50666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822936-64A0-4A3F-8A52-5F7EE39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1DA469-6245-46B3-B515-85E0A6A94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/>
                  <a:t> : Wirkt in Richtung der anziehenden Masse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/>
                  <a:t> : Tangential zur Ellipse (Orthogonale Gerade der Winkelhalbierenden)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1DA469-6245-46B3-B515-85E0A6A94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  <a:blipFill>
                <a:blip r:embed="rId3"/>
                <a:stretch>
                  <a:fillRect l="-2242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53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DF055AC-EB51-4367-ACD1-C954B285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900" y="3006162"/>
            <a:ext cx="9144000" cy="845675"/>
          </a:xfrm>
        </p:spPr>
        <p:txBody>
          <a:bodyPr/>
          <a:lstStyle/>
          <a:p>
            <a:r>
              <a:rPr lang="de-DE" dirty="0"/>
              <a:t>Wird in einer Milliarde Jahre die Erde die Sonne ungefähr so umrunden wie jetzt?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63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23875D-C093-45B9-B9B8-1949BDC75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15" y="1916885"/>
            <a:ext cx="3429000" cy="2286000"/>
          </a:xfrm>
          <a:prstGeom prst="rect">
            <a:avLst/>
          </a:prstGeom>
        </p:spPr>
      </p:pic>
      <p:pic>
        <p:nvPicPr>
          <p:cNvPr id="1026" name="Picture 2" descr="Bildergebnis für johannes kepler">
            <a:extLst>
              <a:ext uri="{FF2B5EF4-FFF2-40B4-BE49-F238E27FC236}">
                <a16:creationId xmlns:a16="http://schemas.microsoft.com/office/drawing/2014/main" id="{5744BDE3-7DD6-4E3B-AD89-98DE117C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193" y="770857"/>
            <a:ext cx="2577483" cy="35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6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40C0BC4-A530-468E-9B53-3A4C8D73A68E}"/>
              </a:ext>
            </a:extLst>
          </p:cNvPr>
          <p:cNvSpPr/>
          <p:nvPr/>
        </p:nvSpPr>
        <p:spPr>
          <a:xfrm>
            <a:off x="2571896" y="3779211"/>
            <a:ext cx="1164455" cy="1073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129BEB-8341-47B2-86DB-31C26330D41C}"/>
              </a:ext>
            </a:extLst>
          </p:cNvPr>
          <p:cNvSpPr/>
          <p:nvPr/>
        </p:nvSpPr>
        <p:spPr>
          <a:xfrm>
            <a:off x="9017598" y="2250035"/>
            <a:ext cx="196275" cy="1991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A94BE-24B7-4875-9DF9-7486316010D4}"/>
              </a:ext>
            </a:extLst>
          </p:cNvPr>
          <p:cNvSpPr/>
          <p:nvPr/>
        </p:nvSpPr>
        <p:spPr>
          <a:xfrm>
            <a:off x="1596832" y="3097248"/>
            <a:ext cx="5548543" cy="2645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AB70A7-5770-4DE1-B099-536204E4C1CE}"/>
              </a:ext>
            </a:extLst>
          </p:cNvPr>
          <p:cNvSpPr/>
          <p:nvPr/>
        </p:nvSpPr>
        <p:spPr>
          <a:xfrm rot="20898425">
            <a:off x="853958" y="2150895"/>
            <a:ext cx="9150682" cy="39345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238BC71-FAD5-4D0C-9259-8B6D852331F5}"/>
              </a:ext>
            </a:extLst>
          </p:cNvPr>
          <p:cNvSpPr/>
          <p:nvPr/>
        </p:nvSpPr>
        <p:spPr>
          <a:xfrm>
            <a:off x="6536380" y="4783625"/>
            <a:ext cx="511342" cy="477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2918D5-3ACB-492E-86A2-202E88A8C3AE}"/>
              </a:ext>
            </a:extLst>
          </p:cNvPr>
          <p:cNvCxnSpPr/>
          <p:nvPr/>
        </p:nvCxnSpPr>
        <p:spPr>
          <a:xfrm>
            <a:off x="3736351" y="4544308"/>
            <a:ext cx="2734321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9ED436-32D7-4DC3-8919-364DAC6AFEE7}"/>
              </a:ext>
            </a:extLst>
          </p:cNvPr>
          <p:cNvCxnSpPr>
            <a:cxnSpLocks/>
          </p:cNvCxnSpPr>
          <p:nvPr/>
        </p:nvCxnSpPr>
        <p:spPr>
          <a:xfrm flipV="1">
            <a:off x="3769205" y="2356024"/>
            <a:ext cx="5248393" cy="176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58B7A9A-005B-4225-9CA0-9C83FBF13614}"/>
              </a:ext>
            </a:extLst>
          </p:cNvPr>
          <p:cNvCxnSpPr>
            <a:cxnSpLocks/>
          </p:cNvCxnSpPr>
          <p:nvPr/>
        </p:nvCxnSpPr>
        <p:spPr>
          <a:xfrm flipH="1">
            <a:off x="6932313" y="2449178"/>
            <a:ext cx="2118139" cy="23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1046CEE-8457-4D3D-BA82-476036D3B07A}"/>
              </a:ext>
            </a:extLst>
          </p:cNvPr>
          <p:cNvSpPr/>
          <p:nvPr/>
        </p:nvSpPr>
        <p:spPr>
          <a:xfrm>
            <a:off x="1380146" y="2972961"/>
            <a:ext cx="6413300" cy="2858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3CA4F5-9B54-4FB9-B0FF-005EABD504E1}"/>
              </a:ext>
            </a:extLst>
          </p:cNvPr>
          <p:cNvSpPr/>
          <p:nvPr/>
        </p:nvSpPr>
        <p:spPr>
          <a:xfrm>
            <a:off x="7164883" y="4830401"/>
            <a:ext cx="511342" cy="4770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C4D31FA-7F7B-4C6A-A211-BA8618A032D5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7601341" y="2420014"/>
            <a:ext cx="1445001" cy="248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27C4CDB-6136-441F-884F-F087DDF07F9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693716" y="4546316"/>
            <a:ext cx="3471167" cy="52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44F202C9-FE31-4BD3-AC5A-8CD82437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Das N-Körperproblem</a:t>
            </a:r>
          </a:p>
        </p:txBody>
      </p:sp>
    </p:spTree>
    <p:extLst>
      <p:ext uri="{BB962C8B-B14F-4D97-AF65-F5344CB8AC3E}">
        <p14:creationId xmlns:p14="http://schemas.microsoft.com/office/powerpoint/2010/main" val="11753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5" grpId="1" animBg="1"/>
      <p:bldP spid="6" grpId="0" animBg="1"/>
      <p:bldP spid="7" grpId="0" animBg="1"/>
      <p:bldP spid="7" grpId="1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C9E2D-611E-48D5-9E3F-60BCC33C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BC05B-1845-42D4-965C-63A607DC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6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58F7E-CADC-4CFA-842E-2FE3EE1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Numerische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/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EC1DCD1B-3C69-4937-832B-66ED16A875F0}"/>
              </a:ext>
            </a:extLst>
          </p:cNvPr>
          <p:cNvCxnSpPr>
            <a:cxnSpLocks/>
          </p:cNvCxnSpPr>
          <p:nvPr/>
        </p:nvCxnSpPr>
        <p:spPr>
          <a:xfrm>
            <a:off x="2148396" y="2707689"/>
            <a:ext cx="816746" cy="523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/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B376C27D-2ABE-4447-88F7-8E94891F456C}"/>
              </a:ext>
            </a:extLst>
          </p:cNvPr>
          <p:cNvSpPr txBox="1"/>
          <p:nvPr/>
        </p:nvSpPr>
        <p:spPr>
          <a:xfrm>
            <a:off x="1003176" y="1837678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F=Kraft, m=Masse, a=Beschleunigung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1EB1B6-3E85-4B80-BC71-15F963A4C1EF}"/>
              </a:ext>
            </a:extLst>
          </p:cNvPr>
          <p:cNvSpPr txBox="1"/>
          <p:nvPr/>
        </p:nvSpPr>
        <p:spPr>
          <a:xfrm>
            <a:off x="1118586" y="371086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Beschleunigung ist die Änderung der Geschwindigkeit über eine gewisse Zeit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92812C7-849B-4F9F-9A81-1FE579F03D64}"/>
              </a:ext>
            </a:extLst>
          </p:cNvPr>
          <p:cNvCxnSpPr>
            <a:stCxn id="9" idx="3"/>
          </p:cNvCxnSpPr>
          <p:nvPr/>
        </p:nvCxnSpPr>
        <p:spPr>
          <a:xfrm flipV="1">
            <a:off x="5362113" y="4030462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/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AB10EE11-2435-4759-B176-360B7BEAE89B}"/>
              </a:ext>
            </a:extLst>
          </p:cNvPr>
          <p:cNvSpPr txBox="1"/>
          <p:nvPr/>
        </p:nvSpPr>
        <p:spPr>
          <a:xfrm>
            <a:off x="1118585" y="478972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Geschwindigkeit ist die Änderung der Position über eine gewisse Zeit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45FB2DB-2161-4924-8D07-8B4FA4B3B40A}"/>
              </a:ext>
            </a:extLst>
          </p:cNvPr>
          <p:cNvCxnSpPr/>
          <p:nvPr/>
        </p:nvCxnSpPr>
        <p:spPr>
          <a:xfrm flipV="1">
            <a:off x="5362113" y="5035118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/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6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4BF16-9436-4725-9104-80CB704D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Euler-Verfahren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DA050-B659-4D65-AD20-8B301F9FEB10}"/>
              </a:ext>
            </a:extLst>
          </p:cNvPr>
          <p:cNvSpPr txBox="1"/>
          <p:nvPr/>
        </p:nvSpPr>
        <p:spPr>
          <a:xfrm>
            <a:off x="838200" y="1690688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Position = Geschwindigkeit * Zeitsprung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31FDAB-B9D9-4229-AD15-D481A86D8969}"/>
              </a:ext>
            </a:extLst>
          </p:cNvPr>
          <p:cNvSpPr txBox="1"/>
          <p:nvPr/>
        </p:nvSpPr>
        <p:spPr>
          <a:xfrm>
            <a:off x="838200" y="2183515"/>
            <a:ext cx="648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Geschwindigkeit = Beschleunigung * Zeitsprung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/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blipFill>
                <a:blip r:embed="rId2"/>
                <a:stretch>
                  <a:fillRect l="-2980" t="-48889" r="-198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/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blipFill>
                <a:blip r:embed="rId3"/>
                <a:stretch>
                  <a:fillRect l="-1311" t="-42000" r="-2295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/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blipFill>
                <a:blip r:embed="rId4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/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blipFill>
                <a:blip r:embed="rId5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ogen 13">
            <a:extLst>
              <a:ext uri="{FF2B5EF4-FFF2-40B4-BE49-F238E27FC236}">
                <a16:creationId xmlns:a16="http://schemas.microsoft.com/office/drawing/2014/main" id="{EF6EDD51-E49B-4A4D-B9C0-CB89E7DFE513}"/>
              </a:ext>
            </a:extLst>
          </p:cNvPr>
          <p:cNvSpPr/>
          <p:nvPr/>
        </p:nvSpPr>
        <p:spPr>
          <a:xfrm rot="20462758">
            <a:off x="1642368" y="4396341"/>
            <a:ext cx="6338657" cy="2012040"/>
          </a:xfrm>
          <a:prstGeom prst="arc">
            <a:avLst>
              <a:gd name="adj1" fmla="val 11600532"/>
              <a:gd name="adj2" fmla="val 21238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B25B2BA-3307-492B-972F-54618826E102}"/>
              </a:ext>
            </a:extLst>
          </p:cNvPr>
          <p:cNvSpPr/>
          <p:nvPr/>
        </p:nvSpPr>
        <p:spPr>
          <a:xfrm>
            <a:off x="2254928" y="5521911"/>
            <a:ext cx="124288" cy="115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/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blipFill>
                <a:blip r:embed="rId6"/>
                <a:stretch>
                  <a:fillRect r="-10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090EB2F-186B-4A6A-BFA1-ECAE77B5909A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361014" y="4423185"/>
            <a:ext cx="1366867" cy="111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/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/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blipFill>
                <a:blip r:embed="rId8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E0D43BD3-5BB8-4980-85CC-7127562B8DEE}"/>
              </a:ext>
            </a:extLst>
          </p:cNvPr>
          <p:cNvSpPr/>
          <p:nvPr/>
        </p:nvSpPr>
        <p:spPr>
          <a:xfrm>
            <a:off x="3692867" y="4324677"/>
            <a:ext cx="124288" cy="115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8A015F3-88A5-4BA7-9C05-0B3ABD075B92}"/>
              </a:ext>
            </a:extLst>
          </p:cNvPr>
          <p:cNvSpPr/>
          <p:nvPr/>
        </p:nvSpPr>
        <p:spPr>
          <a:xfrm>
            <a:off x="5424687" y="3612160"/>
            <a:ext cx="124288" cy="1154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/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blipFill>
                <a:blip r:embed="rId9"/>
                <a:stretch>
                  <a:fillRect r="-82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/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610A389-93E8-45D9-B225-271BBF768CD5}"/>
              </a:ext>
            </a:extLst>
          </p:cNvPr>
          <p:cNvCxnSpPr>
            <a:cxnSpLocks/>
          </p:cNvCxnSpPr>
          <p:nvPr/>
        </p:nvCxnSpPr>
        <p:spPr>
          <a:xfrm flipV="1">
            <a:off x="3817155" y="3687802"/>
            <a:ext cx="1635016" cy="69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05E56F5-B990-4ACC-A627-B964A5CA67A8}"/>
              </a:ext>
            </a:extLst>
          </p:cNvPr>
          <p:cNvCxnSpPr>
            <a:cxnSpLocks/>
          </p:cNvCxnSpPr>
          <p:nvPr/>
        </p:nvCxnSpPr>
        <p:spPr>
          <a:xfrm flipV="1">
            <a:off x="5561363" y="3247082"/>
            <a:ext cx="1928519" cy="39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/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/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blipFill>
                <a:blip r:embed="rId12"/>
                <a:stretch>
                  <a:fillRect r="-8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95A03AA9-0314-4A1A-B237-872414244725}"/>
              </a:ext>
            </a:extLst>
          </p:cNvPr>
          <p:cNvSpPr/>
          <p:nvPr/>
        </p:nvSpPr>
        <p:spPr>
          <a:xfrm>
            <a:off x="7479330" y="3170660"/>
            <a:ext cx="124288" cy="1154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23" grpId="0"/>
      <p:bldP spid="25" grpId="0"/>
      <p:bldP spid="26" grpId="0" animBg="1"/>
      <p:bldP spid="29" grpId="0" animBg="1"/>
      <p:bldP spid="30" grpId="0"/>
      <p:bldP spid="32" grpId="0"/>
      <p:bldP spid="37" grpId="0"/>
      <p:bldP spid="38" grpId="0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705D-F3E1-4610-A2B7-62F191AC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Runge </a:t>
            </a:r>
            <a:r>
              <a:rPr lang="de-DE" dirty="0" err="1"/>
              <a:t>Kutta</a:t>
            </a:r>
            <a:r>
              <a:rPr lang="de-DE" dirty="0"/>
              <a:t> 4-Verfahren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F4FD4E-3E21-4CB1-B330-A8ACB18F55F6}"/>
              </a:ext>
            </a:extLst>
          </p:cNvPr>
          <p:cNvCxnSpPr>
            <a:cxnSpLocks/>
          </p:cNvCxnSpPr>
          <p:nvPr/>
        </p:nvCxnSpPr>
        <p:spPr>
          <a:xfrm flipV="1">
            <a:off x="1711409" y="2246051"/>
            <a:ext cx="0" cy="302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FD73A52-230C-4E8B-AF29-3A2D8125B341}"/>
              </a:ext>
            </a:extLst>
          </p:cNvPr>
          <p:cNvCxnSpPr>
            <a:cxnSpLocks/>
          </p:cNvCxnSpPr>
          <p:nvPr/>
        </p:nvCxnSpPr>
        <p:spPr>
          <a:xfrm>
            <a:off x="1471712" y="5095782"/>
            <a:ext cx="309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014C0FE7-FCF6-42B6-9F24-3A9B268610A7}"/>
              </a:ext>
            </a:extLst>
          </p:cNvPr>
          <p:cNvSpPr/>
          <p:nvPr/>
        </p:nvSpPr>
        <p:spPr>
          <a:xfrm>
            <a:off x="1617450" y="428349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/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5F9B91BE-EFDC-4E11-AA61-57A952F8B21D}"/>
              </a:ext>
            </a:extLst>
          </p:cNvPr>
          <p:cNvSpPr/>
          <p:nvPr/>
        </p:nvSpPr>
        <p:spPr>
          <a:xfrm>
            <a:off x="2524452" y="4036398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F094B5C-FF10-4A89-BA67-8729160065C0}"/>
              </a:ext>
            </a:extLst>
          </p:cNvPr>
          <p:cNvSpPr/>
          <p:nvPr/>
        </p:nvSpPr>
        <p:spPr>
          <a:xfrm>
            <a:off x="2524451" y="3707960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C3AC4A48-822B-4864-A874-5676275251F1}"/>
              </a:ext>
            </a:extLst>
          </p:cNvPr>
          <p:cNvSpPr/>
          <p:nvPr/>
        </p:nvSpPr>
        <p:spPr>
          <a:xfrm>
            <a:off x="1698832" y="2015231"/>
            <a:ext cx="1997476" cy="2308194"/>
          </a:xfrm>
          <a:custGeom>
            <a:avLst/>
            <a:gdLst>
              <a:gd name="connsiteX0" fmla="*/ 0 w 1997476"/>
              <a:gd name="connsiteY0" fmla="*/ 2308194 h 2308194"/>
              <a:gd name="connsiteX1" fmla="*/ 541538 w 1997476"/>
              <a:gd name="connsiteY1" fmla="*/ 2130641 h 2308194"/>
              <a:gd name="connsiteX2" fmla="*/ 1083076 w 1997476"/>
              <a:gd name="connsiteY2" fmla="*/ 1802167 h 2308194"/>
              <a:gd name="connsiteX3" fmla="*/ 1340529 w 1997476"/>
              <a:gd name="connsiteY3" fmla="*/ 1518082 h 2308194"/>
              <a:gd name="connsiteX4" fmla="*/ 1553593 w 1997476"/>
              <a:gd name="connsiteY4" fmla="*/ 1198486 h 2308194"/>
              <a:gd name="connsiteX5" fmla="*/ 1740024 w 1997476"/>
              <a:gd name="connsiteY5" fmla="*/ 816746 h 2308194"/>
              <a:gd name="connsiteX6" fmla="*/ 1917577 w 1997476"/>
              <a:gd name="connsiteY6" fmla="*/ 301841 h 2308194"/>
              <a:gd name="connsiteX7" fmla="*/ 1997476 w 1997476"/>
              <a:gd name="connsiteY7" fmla="*/ 0 h 23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476" h="2308194">
                <a:moveTo>
                  <a:pt x="0" y="2308194"/>
                </a:moveTo>
                <a:cubicBezTo>
                  <a:pt x="180513" y="2261586"/>
                  <a:pt x="361026" y="2214979"/>
                  <a:pt x="541538" y="2130641"/>
                </a:cubicBezTo>
                <a:cubicBezTo>
                  <a:pt x="722050" y="2046303"/>
                  <a:pt x="949911" y="1904260"/>
                  <a:pt x="1083076" y="1802167"/>
                </a:cubicBezTo>
                <a:cubicBezTo>
                  <a:pt x="1216241" y="1700074"/>
                  <a:pt x="1262110" y="1618695"/>
                  <a:pt x="1340529" y="1518082"/>
                </a:cubicBezTo>
                <a:cubicBezTo>
                  <a:pt x="1418948" y="1417469"/>
                  <a:pt x="1487011" y="1315375"/>
                  <a:pt x="1553593" y="1198486"/>
                </a:cubicBezTo>
                <a:cubicBezTo>
                  <a:pt x="1620176" y="1081597"/>
                  <a:pt x="1679360" y="966187"/>
                  <a:pt x="1740024" y="816746"/>
                </a:cubicBezTo>
                <a:cubicBezTo>
                  <a:pt x="1800688" y="667305"/>
                  <a:pt x="1874668" y="437965"/>
                  <a:pt x="1917577" y="301841"/>
                </a:cubicBezTo>
                <a:cubicBezTo>
                  <a:pt x="1960486" y="165717"/>
                  <a:pt x="1991558" y="22194"/>
                  <a:pt x="19974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262EA05-A3D0-4DA0-9E73-556E194AF24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698832" y="3823332"/>
            <a:ext cx="1890944" cy="50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B8F3D3A-8533-4EDD-9B3F-3ECC44B2169F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599169" y="4151770"/>
            <a:ext cx="2" cy="9440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86EA2D8-1A25-42DE-8EAC-591BB6C289E6}"/>
              </a:ext>
            </a:extLst>
          </p:cNvPr>
          <p:cNvCxnSpPr>
            <a:cxnSpLocks/>
          </p:cNvCxnSpPr>
          <p:nvPr/>
        </p:nvCxnSpPr>
        <p:spPr>
          <a:xfrm>
            <a:off x="3551676" y="2794946"/>
            <a:ext cx="38100" cy="2300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/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/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/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/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9F2E85B-FE72-40EA-ABE9-3985130B40F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652004" y="3644591"/>
            <a:ext cx="647719" cy="40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21C31EB-A9F0-4675-BF41-D0D1F79B774A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688312" y="3806436"/>
            <a:ext cx="858024" cy="52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A7A9BD2-0A8E-41CE-ACCC-DBBB81EC3E4B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2652003" y="3301532"/>
            <a:ext cx="505504" cy="42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BE7C815-9BD8-45FB-B246-3EF13E281A8B}"/>
              </a:ext>
            </a:extLst>
          </p:cNvPr>
          <p:cNvCxnSpPr>
            <a:cxnSpLocks/>
          </p:cNvCxnSpPr>
          <p:nvPr/>
        </p:nvCxnSpPr>
        <p:spPr>
          <a:xfrm flipV="1">
            <a:off x="1647379" y="2834120"/>
            <a:ext cx="1822283" cy="15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FCBC802-73FB-4FF2-8896-4A8CEE70A1C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698832" y="4094084"/>
            <a:ext cx="825620" cy="364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/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/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07AC4AF-A1BE-4F9D-855E-42F870418345}"/>
              </a:ext>
            </a:extLst>
          </p:cNvPr>
          <p:cNvCxnSpPr>
            <a:cxnSpLocks/>
          </p:cNvCxnSpPr>
          <p:nvPr/>
        </p:nvCxnSpPr>
        <p:spPr>
          <a:xfrm flipH="1">
            <a:off x="1723987" y="3776116"/>
            <a:ext cx="830074" cy="165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/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6655BF5-66BD-4242-8DFD-8F896B2B564C}"/>
              </a:ext>
            </a:extLst>
          </p:cNvPr>
          <p:cNvCxnSpPr>
            <a:cxnSpLocks/>
          </p:cNvCxnSpPr>
          <p:nvPr/>
        </p:nvCxnSpPr>
        <p:spPr>
          <a:xfrm flipH="1">
            <a:off x="1703838" y="2827241"/>
            <a:ext cx="1766148" cy="113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/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feld 71">
            <a:extLst>
              <a:ext uri="{FF2B5EF4-FFF2-40B4-BE49-F238E27FC236}">
                <a16:creationId xmlns:a16="http://schemas.microsoft.com/office/drawing/2014/main" id="{85FBCA3C-E2EE-43CB-A6B6-E235CC0E1317}"/>
              </a:ext>
            </a:extLst>
          </p:cNvPr>
          <p:cNvSpPr txBox="1"/>
          <p:nvPr/>
        </p:nvSpPr>
        <p:spPr>
          <a:xfrm>
            <a:off x="6835806" y="2556769"/>
            <a:ext cx="375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dirty="0"/>
              <a:t>k1 = f(y0, t0)</a:t>
            </a:r>
          </a:p>
          <a:p>
            <a:pPr lvl="0"/>
            <a:r>
              <a:rPr lang="de-DE" dirty="0"/>
              <a:t>k2 = f(y0 + h/2 *k1, t0 + h/2)</a:t>
            </a:r>
          </a:p>
          <a:p>
            <a:pPr lvl="0"/>
            <a:r>
              <a:rPr lang="de-DE" dirty="0"/>
              <a:t>k3 = f(y0 + h/2 *k2, t0 + h/2)</a:t>
            </a:r>
          </a:p>
          <a:p>
            <a:pPr lvl="0"/>
            <a:r>
              <a:rPr lang="de-DE" dirty="0"/>
              <a:t>k4 = f(y0 + h * k3, t0 + h)</a:t>
            </a:r>
          </a:p>
          <a:p>
            <a:pPr lvl="0"/>
            <a:endParaRPr lang="de-DE" dirty="0"/>
          </a:p>
          <a:p>
            <a:r>
              <a:rPr lang="de-DE" dirty="0"/>
              <a:t>y1 = y0 + 1/6 h (k1 + 2k2 + 2k3 + k4)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/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/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/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238BE3D5-B49E-4ADD-B4D1-7E46AF4A50E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558498" y="2095975"/>
            <a:ext cx="197768" cy="6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351F8D-F7D4-4143-85AC-A384E5CE9FF2}"/>
              </a:ext>
            </a:extLst>
          </p:cNvPr>
          <p:cNvCxnSpPr>
            <a:cxnSpLocks/>
            <a:stCxn id="25" idx="0"/>
            <a:endCxn id="82" idx="2"/>
          </p:cNvCxnSpPr>
          <p:nvPr/>
        </p:nvCxnSpPr>
        <p:spPr>
          <a:xfrm flipV="1">
            <a:off x="1698832" y="2645665"/>
            <a:ext cx="1805071" cy="167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tern: 5 Zacken 81">
            <a:extLst>
              <a:ext uri="{FF2B5EF4-FFF2-40B4-BE49-F238E27FC236}">
                <a16:creationId xmlns:a16="http://schemas.microsoft.com/office/drawing/2014/main" id="{D71B3DFB-EC83-4C34-99B7-4536E681C473}"/>
              </a:ext>
            </a:extLst>
          </p:cNvPr>
          <p:cNvSpPr/>
          <p:nvPr/>
        </p:nvSpPr>
        <p:spPr>
          <a:xfrm>
            <a:off x="3479543" y="2535118"/>
            <a:ext cx="127552" cy="11054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F6E5D9F-3390-4806-84A0-1A6CF4307411}"/>
              </a:ext>
            </a:extLst>
          </p:cNvPr>
          <p:cNvSpPr/>
          <p:nvPr/>
        </p:nvSpPr>
        <p:spPr>
          <a:xfrm>
            <a:off x="3483779" y="276316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7" grpId="0"/>
      <p:bldP spid="41" grpId="0"/>
      <p:bldP spid="62" grpId="0"/>
      <p:bldP spid="63" grpId="0"/>
      <p:bldP spid="66" grpId="0"/>
      <p:bldP spid="69" grpId="0"/>
      <p:bldP spid="72" grpId="0"/>
      <p:bldP spid="73" grpId="0"/>
      <p:bldP spid="74" grpId="0"/>
      <p:bldP spid="75" grpId="0"/>
      <p:bldP spid="82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B187C0-C636-4DF9-BEF3-02B7CAF8B31A}"/>
              </a:ext>
            </a:extLst>
          </p:cNvPr>
          <p:cNvSpPr txBox="1"/>
          <p:nvPr/>
        </p:nvSpPr>
        <p:spPr>
          <a:xfrm>
            <a:off x="3407328" y="3136612"/>
            <a:ext cx="537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Weiter geht’s im Programm </a:t>
            </a:r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359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6177F-4B2C-44D6-BAC9-92959A6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E3630-6F10-48F5-A08A-84D379C5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Systematische Fehler </a:t>
            </a:r>
          </a:p>
          <a:p>
            <a:pPr lvl="1"/>
            <a:r>
              <a:rPr lang="de-DE" dirty="0"/>
              <a:t>Gleiche Wirkung auf alle Messungen</a:t>
            </a:r>
          </a:p>
          <a:p>
            <a:pPr lvl="1"/>
            <a:r>
              <a:rPr lang="de-DE" dirty="0"/>
              <a:t>Wird in der Fehlerrechnung nicht beachtet</a:t>
            </a:r>
          </a:p>
          <a:p>
            <a:r>
              <a:rPr lang="de-DE" dirty="0"/>
              <a:t>Statistische Fehler</a:t>
            </a:r>
          </a:p>
          <a:p>
            <a:pPr lvl="1"/>
            <a:r>
              <a:rPr lang="de-DE" dirty="0"/>
              <a:t>Messfehler, Rundungsfehler, Berechnungsfehler</a:t>
            </a:r>
          </a:p>
          <a:p>
            <a:pPr lvl="1"/>
            <a:r>
              <a:rPr lang="de-DE" dirty="0"/>
              <a:t>Wirkung auf jede Messung unterschiedlich</a:t>
            </a:r>
          </a:p>
          <a:p>
            <a:pPr lvl="1"/>
            <a:r>
              <a:rPr lang="de-DE" dirty="0"/>
              <a:t>Wird durch unendlich Wiederholungen aufgehoben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72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28863-B374-42BF-A93D-54E809B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Werkzeuge der Fehlerberechnung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3200" dirty="0"/>
                  <a:t>Mittelwert</a:t>
                </a:r>
              </a:p>
              <a:p>
                <a:pPr lvl="1"/>
                <a:r>
                  <a:rPr lang="de-DE" dirty="0"/>
                  <a:t>Mittelwert der Messwerte</a:t>
                </a:r>
              </a:p>
              <a:p>
                <a:pPr lvl="1"/>
                <a:r>
                  <a:rPr lang="de-DE" dirty="0"/>
                  <a:t>In unserem Projekt: Mittelwert der Abweichungen von der Planeten Position</a:t>
                </a:r>
              </a:p>
              <a:p>
                <a:r>
                  <a:rPr lang="de-DE" sz="3200" dirty="0"/>
                  <a:t>Standartabweichung</a:t>
                </a:r>
              </a:p>
              <a:p>
                <a:pPr lvl="1"/>
                <a:r>
                  <a:rPr lang="de-DE" dirty="0"/>
                  <a:t>Gibt an, wie die einzelnen Messwerte um dem Mittelwert streuen</a:t>
                </a:r>
              </a:p>
              <a:p>
                <a:pPr lvl="1"/>
                <a:r>
                  <a:rPr lang="de-DE" dirty="0"/>
                  <a:t>Im Intervall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liegen 68,3 % aller Messwerte</a:t>
                </a:r>
              </a:p>
              <a:p>
                <a:pPr lvl="2"/>
                <a:r>
                  <a:rPr lang="de-DE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95,4% ;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99,7%</a:t>
                </a:r>
              </a:p>
              <a:p>
                <a:pPr lvl="1"/>
                <a:r>
                  <a:rPr lang="de-DE" dirty="0"/>
                  <a:t>Begriff aus der Gaußschen Normalverteilung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040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AEDD-E44D-4735-A501-E4242C2B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Fehlerquellen in unserer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32FF6-5D44-4D83-941B-42CDC2AC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Berechnungs- und Rundungsfehler des Computers(</a:t>
            </a:r>
            <a:r>
              <a:rPr lang="de-DE" dirty="0" err="1"/>
              <a:t>Float</a:t>
            </a:r>
            <a:r>
              <a:rPr lang="de-DE" dirty="0"/>
              <a:t> &amp; Double in Unity)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Menschliche Fehler während der Entwicklung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Falsche Auswertung der zugrunde liegenden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Fehler beim Erstellen des Logs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74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7D70C-2838-4A73-B529-89BC40A1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872BD-90A5-4A6D-987E-395BF488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Simulation des Sonnensystem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Erstellt in 3D mit Unity(C#)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Alle Planeten ohne Monde werden simuliert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Möglichkeit Asteroiden zu 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Startpunkt sind die Daten von 1959 – 2019, jeweils der 1.1.XXXX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Simulationsdaten </a:t>
            </a:r>
            <a:r>
              <a:rPr lang="de-DE" dirty="0"/>
              <a:t>werden mit den Daten der NASA verglichen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2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944C31D-C537-47E0-9432-4018BE05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06" y="687754"/>
            <a:ext cx="8072643" cy="530230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3AEFDA-080A-4F4B-B6EF-F660BA2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3782390-F5B1-4604-BF86-2D1A26F2C6BB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3782390-F5B1-4604-BF86-2D1A26F2C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9A9EF480-B834-44A7-B751-860F4F9C7E8B}"/>
              </a:ext>
            </a:extLst>
          </p:cNvPr>
          <p:cNvSpPr txBox="1"/>
          <p:nvPr/>
        </p:nvSpPr>
        <p:spPr>
          <a:xfrm>
            <a:off x="1097280" y="4822093"/>
            <a:ext cx="479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Massen ziehen sich gegenseitig mit der Kraft F an</a:t>
            </a:r>
          </a:p>
        </p:txBody>
      </p:sp>
    </p:spTree>
    <p:extLst>
      <p:ext uri="{BB962C8B-B14F-4D97-AF65-F5344CB8AC3E}">
        <p14:creationId xmlns:p14="http://schemas.microsoft.com/office/powerpoint/2010/main" val="294360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E34D0B-E35D-4ED2-A428-5351806E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87" y="757558"/>
            <a:ext cx="7872652" cy="5170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76A91C-2F55-4A34-A958-2E07FA93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2028A3F-C171-44B5-8FD7-3EA20EEB43CE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2028A3F-C171-44B5-8FD7-3EA20EEB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4AF172-00EE-4A68-A8D8-4DA1692F0F29}"/>
                  </a:ext>
                </a:extLst>
              </p:cNvPr>
              <p:cNvSpPr txBox="1"/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4AF172-00EE-4A68-A8D8-4DA1692F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E0A3926D-AB6C-4400-8190-F4E4201C7FA5}"/>
              </a:ext>
            </a:extLst>
          </p:cNvPr>
          <p:cNvSpPr txBox="1"/>
          <p:nvPr/>
        </p:nvSpPr>
        <p:spPr>
          <a:xfrm>
            <a:off x="1097280" y="4853354"/>
            <a:ext cx="604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Objekte mit geringeren Massen werden schneller beschleunigt.</a:t>
            </a:r>
          </a:p>
        </p:txBody>
      </p:sp>
    </p:spTree>
    <p:extLst>
      <p:ext uri="{BB962C8B-B14F-4D97-AF65-F5344CB8AC3E}">
        <p14:creationId xmlns:p14="http://schemas.microsoft.com/office/powerpoint/2010/main" val="105587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D92F0-4653-4AF6-A628-67333F68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02" y="396735"/>
            <a:ext cx="8544416" cy="56121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07DC93-74A4-42E7-8D9F-A6EB5E11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2F2CB-18D0-4DAB-A52E-A07F6AF4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40034" cy="4023360"/>
          </a:xfrm>
        </p:spPr>
        <p:txBody>
          <a:bodyPr/>
          <a:lstStyle/>
          <a:p>
            <a:r>
              <a:rPr lang="de-DE" dirty="0"/>
              <a:t>Durch Vektoraddition des initialen Impulses v und der Beschleunigung a ergibt sich eine elliptische Bahn</a:t>
            </a:r>
          </a:p>
        </p:txBody>
      </p:sp>
    </p:spTree>
    <p:extLst>
      <p:ext uri="{BB962C8B-B14F-4D97-AF65-F5344CB8AC3E}">
        <p14:creationId xmlns:p14="http://schemas.microsoft.com/office/powerpoint/2010/main" val="17130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E363B70-7D7C-4F67-BD36-9F56552D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89" y="494522"/>
            <a:ext cx="8596196" cy="56461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FCCA17-28E7-4D3B-8465-7DA8A95D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43457-BBEE-4989-B75D-9CFD6E10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78105" cy="4023360"/>
          </a:xfrm>
        </p:spPr>
        <p:txBody>
          <a:bodyPr/>
          <a:lstStyle/>
          <a:p>
            <a:pPr lvl="1"/>
            <a:r>
              <a:rPr lang="de-DE" sz="2400" dirty="0"/>
              <a:t>Geometrische Kurve</a:t>
            </a:r>
          </a:p>
          <a:p>
            <a:pPr lvl="1"/>
            <a:r>
              <a:rPr lang="de-DE" sz="2400" dirty="0"/>
              <a:t>Menge an Punkten für die gilt:</a:t>
            </a:r>
          </a:p>
          <a:p>
            <a:pPr lvl="2"/>
            <a:r>
              <a:rPr lang="de-DE" sz="2400" dirty="0"/>
              <a:t>a + b = konstant</a:t>
            </a:r>
          </a:p>
          <a:p>
            <a:pPr lvl="1"/>
            <a:r>
              <a:rPr lang="de-DE" sz="2400" dirty="0"/>
              <a:t>C := Zentrum der Ellipse, Mittelpunkt auf der Geraden zwischen F1 und F2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5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682E71-EFD0-478E-B6EC-FBD1FDE2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-661109"/>
            <a:ext cx="10461704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7E0ACF-991B-4FE0-9DB0-70DCCBC8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1EEFC-8D8F-40AE-9A38-677518DB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59458" cy="4023360"/>
          </a:xfrm>
        </p:spPr>
        <p:txBody>
          <a:bodyPr/>
          <a:lstStyle/>
          <a:p>
            <a:pPr lvl="1"/>
            <a:r>
              <a:rPr lang="de-DE" sz="2400" dirty="0"/>
              <a:t>a := Große Halbachse (Semi-Major-Axis), ein Maß für die Größe der Ellipse</a:t>
            </a:r>
          </a:p>
          <a:p>
            <a:pPr lvl="1"/>
            <a:r>
              <a:rPr lang="de-DE" sz="2400" dirty="0"/>
              <a:t>e := Exzentrizität (</a:t>
            </a:r>
            <a:r>
              <a:rPr lang="de-DE" sz="2400" dirty="0" err="1"/>
              <a:t>Eccentricity</a:t>
            </a:r>
            <a:r>
              <a:rPr lang="de-DE" sz="2400" dirty="0"/>
              <a:t>), ein Maß für die Stauchung der Ellipse, beschreibt den Abstand der Brennpunkte vom Zentrum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88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BB310-2A5C-44B8-BFF9-07AF0AD4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5B9982-6225-4186-98E6-DF3335EB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4" y="1922002"/>
            <a:ext cx="5403916" cy="30139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56A0D1-F21B-418D-8511-080281F6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26" y="2880013"/>
            <a:ext cx="5998590" cy="33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3338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705</Words>
  <Application>Microsoft Office PowerPoint</Application>
  <PresentationFormat>Breitbild</PresentationFormat>
  <Paragraphs>123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Rückblick</vt:lpstr>
      <vt:lpstr>Simulation unseres Sonnensytems</vt:lpstr>
      <vt:lpstr>Inhaltsverzeichnis</vt:lpstr>
      <vt:lpstr>Allgemeines zur Simulation</vt:lpstr>
      <vt:lpstr>Physik</vt:lpstr>
      <vt:lpstr>Physik</vt:lpstr>
      <vt:lpstr>Physik</vt:lpstr>
      <vt:lpstr>Ellipsen</vt:lpstr>
      <vt:lpstr>Ellipsen</vt:lpstr>
      <vt:lpstr>Ellipsen im Raum</vt:lpstr>
      <vt:lpstr>Ellipsen im Raum</vt:lpstr>
      <vt:lpstr>Ellipsen im Raum</vt:lpstr>
      <vt:lpstr>Ellipsen im Raum</vt:lpstr>
      <vt:lpstr>Ellipsen im Raum</vt:lpstr>
      <vt:lpstr>Ellipsen im Raum</vt:lpstr>
      <vt:lpstr>Simulation von Planeten</vt:lpstr>
      <vt:lpstr>Simulation von Planeten</vt:lpstr>
      <vt:lpstr>PowerPoint-Präsentation</vt:lpstr>
      <vt:lpstr>PowerPoint-Präsentation</vt:lpstr>
      <vt:lpstr>Das N-Körperproblem</vt:lpstr>
      <vt:lpstr>Numerische Integration</vt:lpstr>
      <vt:lpstr>Euler-Verfahren</vt:lpstr>
      <vt:lpstr>Runge Kutta 4-Verfahren</vt:lpstr>
      <vt:lpstr>PowerPoint-Präsentation</vt:lpstr>
      <vt:lpstr>Fehlerabschätzung</vt:lpstr>
      <vt:lpstr>Werkzeuge der Fehlerberechnung</vt:lpstr>
      <vt:lpstr>Mögliche Fehlerquellen in unserer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des Sonnensytem</dc:title>
  <dc:creator>Arbeitslaptop</dc:creator>
  <cp:lastModifiedBy>FredeR</cp:lastModifiedBy>
  <cp:revision>16</cp:revision>
  <dcterms:created xsi:type="dcterms:W3CDTF">2019-02-05T12:47:26Z</dcterms:created>
  <dcterms:modified xsi:type="dcterms:W3CDTF">2019-02-05T19:04:32Z</dcterms:modified>
</cp:coreProperties>
</file>