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7" r:id="rId18"/>
    <p:sldId id="284" r:id="rId19"/>
    <p:sldId id="259" r:id="rId20"/>
    <p:sldId id="286" r:id="rId21"/>
    <p:sldId id="269" r:id="rId22"/>
    <p:sldId id="270" r:id="rId23"/>
    <p:sldId id="262" r:id="rId24"/>
    <p:sldId id="285" r:id="rId25"/>
    <p:sldId id="266" r:id="rId26"/>
    <p:sldId id="263" r:id="rId27"/>
    <p:sldId id="264" r:id="rId28"/>
    <p:sldId id="26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5ED3D-FBFA-41FC-BE9B-39C7249806C2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2DA59-0B17-4BA7-BC89-CAED6F562D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1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DA59-0B17-4BA7-BC89-CAED6F562D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5F09-4A7D-4E92-80E6-1B1D9C87842D}" type="datetime1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207A-9729-4586-A64E-507233D52616}" type="datetime1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D78B-7737-4CBE-912A-67316517CFF6}" type="datetime1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F71-F7C4-4EC9-8CDB-B2C108E08D33}" type="datetime1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B458-FAAF-4548-A126-059BEDBC9EDF}" type="datetime1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E151-DD2E-4C06-8DD2-357DEA3761A2}" type="datetime1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EB12-AE15-461B-B81F-B8AC2D27A20F}" type="datetime1">
              <a:rPr lang="de-DE" smtClean="0"/>
              <a:t>06.02.2019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727-9AB3-4A21-94C4-2B075C3D7B96}" type="datetime1">
              <a:rPr lang="de-DE" smtClean="0"/>
              <a:t>06.02.2019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425-933D-4F88-8915-5152A18BCADE}" type="datetime1">
              <a:rPr lang="de-DE" smtClean="0"/>
              <a:t>06.02.2019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2DFD41-6387-4695-B54C-45DAA8E3D882}" type="datetime1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863D-46CF-4100-A9EF-A84B7A1A1F00}" type="datetime1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3306F-8AB8-4A88-8A31-6B3D24B131CF}" type="datetime1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unseres </a:t>
            </a:r>
            <a:r>
              <a:rPr lang="de-DE" dirty="0" err="1"/>
              <a:t>Sonnensytems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3E0713-AB48-471E-8395-53A3519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91F4B1B-4CC2-4DDE-902F-864D97535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2064892"/>
            <a:ext cx="5496612" cy="30656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C88E6DB-EB10-4CB9-813A-34DFA3A1A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4" y="2064892"/>
            <a:ext cx="5496612" cy="30656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36B36D-583F-46D6-89EC-D4356E03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1D8B92-76A7-4998-B341-9AC58343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4228" cy="4023360"/>
          </a:xfrm>
        </p:spPr>
        <p:txBody>
          <a:bodyPr/>
          <a:lstStyle/>
          <a:p>
            <a:pPr lvl="1"/>
            <a:r>
              <a:rPr lang="de-DE" sz="2400" dirty="0"/>
              <a:t>Ellipsen liegen (wie andere 2D Objekte) immer auf einer Ebene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439954A9-A0B7-44BB-8670-8D2D0B4E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8" y="1845734"/>
            <a:ext cx="6708853" cy="374181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8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56E28E-8051-45D1-8B90-2D2DA49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788712B-8AE9-4352-A77D-D0676CED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0197" cy="4023360"/>
          </a:xfrm>
        </p:spPr>
        <p:txBody>
          <a:bodyPr/>
          <a:lstStyle/>
          <a:p>
            <a:pPr lvl="1"/>
            <a:r>
              <a:rPr lang="de-DE" sz="2400" dirty="0"/>
              <a:t>2 Winkel:</a:t>
            </a:r>
          </a:p>
          <a:p>
            <a:pPr lvl="2"/>
            <a:r>
              <a:rPr lang="de-DE" sz="2400" dirty="0"/>
              <a:t>ι : Inklination ,Winkel zwischen Gerade und X Achse (auf der XY-Ebene)</a:t>
            </a:r>
          </a:p>
          <a:p>
            <a:pPr lvl="2"/>
            <a:r>
              <a:rPr lang="de-DE" sz="2400" dirty="0"/>
              <a:t>Ω : Winkel des Aufsteigenden Knotens, Winkel zwischen Gerade und X-Achse (auf der XZ-Ebene)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FB4F82F-0041-4C49-9172-44B4EDA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57" y="1845734"/>
            <a:ext cx="7785355" cy="434222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9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999897-E2A4-47FC-A235-7CD966E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A4DDF90A-5D17-49E4-8B61-3887B2AB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8" y="1869010"/>
            <a:ext cx="5948473" cy="368828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B2618BB-52EE-4D5C-A735-EF5B7C95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76" y="2267108"/>
            <a:ext cx="6374175" cy="3952237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8EFA4A-682B-4D0C-A349-59E27EA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B59C435-4F43-40EF-A4A0-845434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62105" cy="4023360"/>
          </a:xfrm>
        </p:spPr>
        <p:txBody>
          <a:bodyPr/>
          <a:lstStyle/>
          <a:p>
            <a:pPr lvl="1"/>
            <a:r>
              <a:rPr lang="el-GR" sz="2400" dirty="0"/>
              <a:t>ω</a:t>
            </a:r>
            <a:r>
              <a:rPr lang="de-DE" sz="2400" dirty="0"/>
              <a:t> : Argument der </a:t>
            </a:r>
            <a:r>
              <a:rPr lang="de-DE" sz="2400" dirty="0" err="1"/>
              <a:t>Periapsis</a:t>
            </a:r>
            <a:r>
              <a:rPr lang="de-DE" sz="2400" dirty="0"/>
              <a:t>, der Winkel zwischen Aufsteigenden Knoten und </a:t>
            </a:r>
            <a:r>
              <a:rPr lang="de-DE" sz="2400" dirty="0" err="1"/>
              <a:t>Periapsis</a:t>
            </a:r>
            <a:r>
              <a:rPr lang="de-DE" sz="2400" dirty="0"/>
              <a:t> (auf unserer 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8CAFD06-E2F7-418B-BBC3-2E146172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845734"/>
            <a:ext cx="7043067" cy="436697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1BBF382-990F-4B63-91BA-FAC48CFF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39" y="1117600"/>
            <a:ext cx="7851251" cy="51848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C7900E-ADA3-492B-9B10-61FE62E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2B956305-ED2D-4F15-8B20-611DA4D5C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</p:spPr>
            <p:txBody>
              <a:bodyPr/>
              <a:lstStyle/>
              <a:p>
                <a:r>
                  <a:rPr lang="de-DE" sz="2400" dirty="0"/>
                  <a:t>Errechnen der Kräfte, die zu genau dieser Ellipse führen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Initiale Bewegung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Richtung der initialen Bewegung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sz="2400" dirty="0"/>
                  <a:t> : Beschleunigung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: Richtung der Beschleunigung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  <a:blipFill>
                <a:blip r:embed="rId3"/>
                <a:stretch>
                  <a:fillRect l="-2451" t="-2121" r="-1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3AD3C72B-C35D-4B45-88D3-78D9A870C6B1}"/>
                  </a:ext>
                </a:extLst>
              </p:cNvPr>
              <p:cNvSpPr/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D05A27B2-D8CF-4F6C-9B8B-1B753FF916D4}"/>
                  </a:ext>
                </a:extLst>
              </p:cNvPr>
              <p:cNvSpPr/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05B27BC-6DB0-49C0-AC46-AFA8CA7A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3" y="1090506"/>
            <a:ext cx="7672233" cy="50666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7A1DA469-6245-46B3-B515-85E0A6A94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/>
                  <a:t> : Wirkt in Richtung der anziehenden Masse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/>
                  <a:t> : Tangential zur Ellipse (Orthogonale Gerade der Winkelhalbierenden)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  <a:blipFill>
                <a:blip r:embed="rId3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Zwei-Körperproblem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1DA469-6245-46B3-B515-85E0A6A9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1210" cy="4023360"/>
          </a:xfrm>
        </p:spPr>
        <p:txBody>
          <a:bodyPr/>
          <a:lstStyle/>
          <a:p>
            <a:r>
              <a:rPr lang="de-DE" dirty="0"/>
              <a:t>- Johannes Kepler gab Regeln an, wie sich ein Planet um einen Stern bewegt</a:t>
            </a:r>
          </a:p>
          <a:p>
            <a:r>
              <a:rPr lang="de-DE" dirty="0"/>
              <a:t>- Durch Newton mathematisch begründet</a:t>
            </a:r>
          </a:p>
          <a:p>
            <a:endParaRPr lang="de-DE" dirty="0"/>
          </a:p>
          <a:p>
            <a:r>
              <a:rPr lang="de-DE" dirty="0"/>
              <a:t>Aber: Was geschieht bei mehr als zwei Planeten?</a:t>
            </a:r>
          </a:p>
          <a:p>
            <a:pPr marL="0" indent="0">
              <a:buNone/>
            </a:pPr>
            <a:r>
              <a:rPr lang="de-DE" dirty="0"/>
              <a:t>-&gt; Eingeschränktes Drei-Körperproblem</a:t>
            </a:r>
          </a:p>
          <a:p>
            <a:pPr marL="0" indent="0">
              <a:buNone/>
            </a:pPr>
            <a:r>
              <a:rPr lang="de-DE" dirty="0"/>
              <a:t>-&gt; Karl </a:t>
            </a:r>
            <a:r>
              <a:rPr lang="de-DE" dirty="0" err="1"/>
              <a:t>Frithiof</a:t>
            </a:r>
            <a:r>
              <a:rPr lang="de-DE" dirty="0"/>
              <a:t> </a:t>
            </a:r>
            <a:r>
              <a:rPr lang="de-DE" dirty="0" err="1"/>
              <a:t>Sundman</a:t>
            </a:r>
            <a:r>
              <a:rPr lang="de-DE" dirty="0"/>
              <a:t> (unendliche mathematische Reihe)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FC36FF9-2399-4769-A3C3-73ED419E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0" y="2714414"/>
            <a:ext cx="3429000" cy="228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140C0BC4-A530-468E-9B53-3A4C8D73A68E}"/>
              </a:ext>
            </a:extLst>
          </p:cNvPr>
          <p:cNvSpPr/>
          <p:nvPr/>
        </p:nvSpPr>
        <p:spPr>
          <a:xfrm>
            <a:off x="2571896" y="3779211"/>
            <a:ext cx="1164455" cy="1073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0D129BEB-8341-47B2-86DB-31C26330D41C}"/>
              </a:ext>
            </a:extLst>
          </p:cNvPr>
          <p:cNvSpPr/>
          <p:nvPr/>
        </p:nvSpPr>
        <p:spPr>
          <a:xfrm>
            <a:off x="9017598" y="2250035"/>
            <a:ext cx="196275" cy="1991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D02A94BE-24B7-4875-9DF9-7486316010D4}"/>
              </a:ext>
            </a:extLst>
          </p:cNvPr>
          <p:cNvSpPr/>
          <p:nvPr/>
        </p:nvSpPr>
        <p:spPr>
          <a:xfrm>
            <a:off x="1596832" y="3097248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AAB70A7-5770-4DE1-B099-536204E4C1CE}"/>
              </a:ext>
            </a:extLst>
          </p:cNvPr>
          <p:cNvSpPr/>
          <p:nvPr/>
        </p:nvSpPr>
        <p:spPr>
          <a:xfrm rot="20898425">
            <a:off x="853958" y="2150895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1238BC71-FAD5-4D0C-9259-8B6D852331F5}"/>
              </a:ext>
            </a:extLst>
          </p:cNvPr>
          <p:cNvSpPr/>
          <p:nvPr/>
        </p:nvSpPr>
        <p:spPr>
          <a:xfrm>
            <a:off x="6536380" y="4783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3E2918D5-3ACB-492E-86A2-202E88A8C3AE}"/>
              </a:ext>
            </a:extLst>
          </p:cNvPr>
          <p:cNvCxnSpPr/>
          <p:nvPr/>
        </p:nvCxnSpPr>
        <p:spPr>
          <a:xfrm>
            <a:off x="3736351" y="4544308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769205" y="2356024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32313" y="2449178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21046CEE-8457-4D3D-BA82-476036D3B07A}"/>
              </a:ext>
            </a:extLst>
          </p:cNvPr>
          <p:cNvSpPr/>
          <p:nvPr/>
        </p:nvSpPr>
        <p:spPr>
          <a:xfrm>
            <a:off x="1380146" y="2972961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223CA4F5-9B54-4FB9-B0FF-005EABD504E1}"/>
              </a:ext>
            </a:extLst>
          </p:cNvPr>
          <p:cNvSpPr/>
          <p:nvPr/>
        </p:nvSpPr>
        <p:spPr>
          <a:xfrm>
            <a:off x="7164883" y="4830401"/>
            <a:ext cx="511342" cy="4770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01341" y="2420014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xmlns="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93716" y="4546316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xmlns="" id="{44F202C9-FE31-4BD3-AC5A-8CD8243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N-Körperproblem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Berechnung der Umlaufbahnen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N-Körperproblem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Programmvorstellung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Fehlerabschätzung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Verfahren</a:t>
            </a:r>
          </a:p>
        </p:txBody>
      </p:sp>
      <p:pic>
        <p:nvPicPr>
          <p:cNvPr id="1028" name="Picture 4" descr="Bildergebnis für numerische integration">
            <a:extLst>
              <a:ext uri="{FF2B5EF4-FFF2-40B4-BE49-F238E27FC236}">
                <a16:creationId xmlns:a16="http://schemas.microsoft.com/office/drawing/2014/main" xmlns="" id="{90573B2F-315B-40E8-AD0D-90C35A30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96" y="2082593"/>
            <a:ext cx="3139842" cy="26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C72BD406-91B2-42C3-8720-B719F35E4C0C}"/>
              </a:ext>
            </a:extLst>
          </p:cNvPr>
          <p:cNvSpPr txBox="1"/>
          <p:nvPr/>
        </p:nvSpPr>
        <p:spPr>
          <a:xfrm>
            <a:off x="1193757" y="1736359"/>
            <a:ext cx="407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Exakte Lösung nicht möglich -&gt; Annähern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Voraussetzung ist eine Anfangssituation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Ersetzen der Funktion durch Zahlenwerte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xmlns="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xmlns="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xmlns="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xmlns="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xmlns="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xmlns="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xmlns="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xmlns="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xmlns="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xmlns="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xmlns="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r="-10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xmlns="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xmlns="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xmlns="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xmlns="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xmlns="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xmlns="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xmlns="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xmlns="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xmlns="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xmlns="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xmlns="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xmlns="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xmlns="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xmlns="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xmlns="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xmlns="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xmlns="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xmlns="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xmlns="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xmlns="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xmlns="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xmlns="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xmlns="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xmlns="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xmlns="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xmlns="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06CFFC1-1F2E-4FCC-9A3F-AE73A32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Verfahren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41BFD04D-E415-49FA-A72F-C1DD4E15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911748"/>
            <a:ext cx="6436360" cy="402272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9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E8D65369-0BB6-4B8D-AB59-7C5E2BF8571D}"/>
              </a:ext>
            </a:extLst>
          </p:cNvPr>
          <p:cNvSpPr txBox="1"/>
          <p:nvPr/>
        </p:nvSpPr>
        <p:spPr>
          <a:xfrm>
            <a:off x="5427643" y="2598003"/>
            <a:ext cx="1336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E8D65369-0BB6-4B8D-AB59-7C5E2BF8571D}"/>
              </a:ext>
            </a:extLst>
          </p:cNvPr>
          <p:cNvSpPr txBox="1"/>
          <p:nvPr/>
        </p:nvSpPr>
        <p:spPr>
          <a:xfrm>
            <a:off x="3850096" y="2598003"/>
            <a:ext cx="449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Fragen &amp; Ende </a:t>
            </a:r>
            <a:r>
              <a:rPr lang="de-DE" sz="4800" dirty="0">
                <a:sym typeface="Wingdings" panose="05000000000000000000" pitchFamily="2" charset="2"/>
              </a:rPr>
              <a:t></a:t>
            </a:r>
            <a:endParaRPr lang="de-DE" sz="4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7944C31D-C537-47E0-9432-4018BE0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6" y="687754"/>
            <a:ext cx="8072643" cy="53023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3AEFDA-080A-4F4B-B6EF-F660BA2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xmlns="" id="{E3782390-F5B1-4604-BF86-2D1A26F2C6BB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9A9EF480-B834-44A7-B751-860F4F9C7E8B}"/>
              </a:ext>
            </a:extLst>
          </p:cNvPr>
          <p:cNvSpPr txBox="1"/>
          <p:nvPr/>
        </p:nvSpPr>
        <p:spPr>
          <a:xfrm>
            <a:off x="1097280" y="4822093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 ziehen sich gegenseitig mit der Kraft F 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3E34D0B-E35D-4ED2-A428-5351806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7" y="757558"/>
            <a:ext cx="7872652" cy="5170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76A91C-2F55-4A34-A958-2E07FA9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xmlns="" id="{F2028A3F-C171-44B5-8FD7-3EA20EEB43CE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994AF172-00EE-4A68-A8D8-4DA1692F0F29}"/>
                  </a:ext>
                </a:extLst>
              </p:cNvPr>
              <p:cNvSpPr txBox="1"/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0A3926D-AB6C-4400-8190-F4E4201C7FA5}"/>
              </a:ext>
            </a:extLst>
          </p:cNvPr>
          <p:cNvSpPr txBox="1"/>
          <p:nvPr/>
        </p:nvSpPr>
        <p:spPr>
          <a:xfrm>
            <a:off x="1097280" y="4853354"/>
            <a:ext cx="60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 mit geringeren Massen werden schneller beschleunigt.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53D92F0-4653-4AF6-A628-67333F6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396735"/>
            <a:ext cx="8544416" cy="5612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07DC93-74A4-42E7-8D9F-A6EB5E1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A92F2CB-18D0-4DAB-A52E-A07F6AF4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40034" cy="4023360"/>
          </a:xfrm>
        </p:spPr>
        <p:txBody>
          <a:bodyPr/>
          <a:lstStyle/>
          <a:p>
            <a:r>
              <a:rPr lang="de-DE" dirty="0"/>
              <a:t>Durch Vektoraddition des initialen Impulses v und der Beschleunigung a ergibt sich eine elliptische Bahn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E363B70-7D7C-4F67-BD36-9F5655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89" y="494522"/>
            <a:ext cx="8596196" cy="564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FCCA17-28E7-4D3B-8465-7DA8A95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6E43457-BBEE-4989-B75D-9CFD6E10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/>
          <a:lstStyle/>
          <a:p>
            <a:pPr lvl="1"/>
            <a:r>
              <a:rPr lang="de-DE" sz="2400" dirty="0"/>
              <a:t>Geometrische Kurve</a:t>
            </a:r>
          </a:p>
          <a:p>
            <a:pPr lvl="1"/>
            <a:r>
              <a:rPr lang="de-DE" sz="2400" dirty="0"/>
              <a:t>Menge an Punkten für die gilt:</a:t>
            </a:r>
          </a:p>
          <a:p>
            <a:pPr lvl="2"/>
            <a:r>
              <a:rPr lang="de-DE" sz="2400" dirty="0"/>
              <a:t>a + b = konstant</a:t>
            </a:r>
          </a:p>
          <a:p>
            <a:pPr lvl="1"/>
            <a:r>
              <a:rPr lang="de-DE" sz="2400" dirty="0"/>
              <a:t>C := Zentrum der Ellipse, Mittelpunkt auf der Geraden zwischen F1 und F2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C682E71-EFD0-478E-B6EC-FBD1FDE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-661109"/>
            <a:ext cx="1046170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7E0ACF-991B-4FE0-9DB0-70DCCBC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E51EEFC-8D8F-40AE-9A38-677518DB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9458" cy="4023360"/>
          </a:xfrm>
        </p:spPr>
        <p:txBody>
          <a:bodyPr/>
          <a:lstStyle/>
          <a:p>
            <a:pPr lvl="1"/>
            <a:r>
              <a:rPr lang="de-DE" sz="2400" dirty="0"/>
              <a:t>a := Große Halbachse (Semi-Major-Axis), ein Maß für die Größe der Ellipse</a:t>
            </a:r>
          </a:p>
          <a:p>
            <a:pPr lvl="1"/>
            <a:r>
              <a:rPr lang="de-DE" sz="2400" dirty="0"/>
              <a:t>e := Exzentrizität (</a:t>
            </a:r>
            <a:r>
              <a:rPr lang="de-DE" sz="2400" dirty="0" err="1"/>
              <a:t>Eccentricity</a:t>
            </a:r>
            <a:r>
              <a:rPr lang="de-DE" sz="2400" dirty="0"/>
              <a:t>), ein Maß für die Stauchung der Ellipse, beschreibt den Abstand der Brennpunkte vom Zentrum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BBB310-2A5C-44B8-BFF9-07AF0AD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E5B9982-6225-4186-98E6-DF3335EBB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" y="1922002"/>
            <a:ext cx="5403916" cy="30139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456A0D1-F21B-418D-8511-080281F6D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6" y="2880013"/>
            <a:ext cx="5998590" cy="33456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629</Words>
  <Application>Microsoft Office PowerPoint</Application>
  <PresentationFormat>Breitbild</PresentationFormat>
  <Paragraphs>179</Paragraphs>
  <Slides>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Rückblick</vt:lpstr>
      <vt:lpstr>Simulation unseres Sonnensytems</vt:lpstr>
      <vt:lpstr>Inhaltsverzeichnis</vt:lpstr>
      <vt:lpstr>Allgemeines zur Simulation</vt:lpstr>
      <vt:lpstr>Physik</vt:lpstr>
      <vt:lpstr>Physik</vt:lpstr>
      <vt:lpstr>Physik</vt:lpstr>
      <vt:lpstr>Ellipsen</vt:lpstr>
      <vt:lpstr>Ellipsen</vt:lpstr>
      <vt:lpstr>Ellipsen im Raum</vt:lpstr>
      <vt:lpstr>Ellipsen im Raum</vt:lpstr>
      <vt:lpstr>Ellipsen im Raum</vt:lpstr>
      <vt:lpstr>Ellipsen im Raum</vt:lpstr>
      <vt:lpstr>Ellipsen im Raum</vt:lpstr>
      <vt:lpstr>Ellipsen im Raum</vt:lpstr>
      <vt:lpstr>Simulation von Planeten</vt:lpstr>
      <vt:lpstr>Simulation von Planeten</vt:lpstr>
      <vt:lpstr>PowerPoint-Präsentation</vt:lpstr>
      <vt:lpstr>Das Zwei-Körperproblem</vt:lpstr>
      <vt:lpstr>Das N-Körperproblem</vt:lpstr>
      <vt:lpstr>Numerische Verfahren</vt:lpstr>
      <vt:lpstr>Voraussetzungen</vt:lpstr>
      <vt:lpstr>Euler-Verfahren</vt:lpstr>
      <vt:lpstr>Runge Kutta 4-Verfahren</vt:lpstr>
      <vt:lpstr>Vergleich verschiedener Verfahren</vt:lpstr>
      <vt:lpstr>PowerPoint-Präsentation</vt:lpstr>
      <vt:lpstr>Fehlerabschätzung</vt:lpstr>
      <vt:lpstr>Werkzeuge der Fehlerberechnung</vt:lpstr>
      <vt:lpstr>Mögliche Fehlerquellen in unserer Simulation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Keller, Michael</cp:lastModifiedBy>
  <cp:revision>32</cp:revision>
  <dcterms:created xsi:type="dcterms:W3CDTF">2019-02-05T12:47:26Z</dcterms:created>
  <dcterms:modified xsi:type="dcterms:W3CDTF">2019-02-06T15:01:02Z</dcterms:modified>
</cp:coreProperties>
</file>