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1"/>
  </p:notesMasterIdLst>
  <p:handoutMasterIdLst>
    <p:handoutMasterId r:id="rId12"/>
  </p:handoutMasterIdLst>
  <p:sldIdLst>
    <p:sldId id="706" r:id="rId3"/>
    <p:sldId id="707" r:id="rId4"/>
    <p:sldId id="702" r:id="rId5"/>
    <p:sldId id="701" r:id="rId6"/>
    <p:sldId id="709" r:id="rId7"/>
    <p:sldId id="708" r:id="rId8"/>
    <p:sldId id="705" r:id="rId9"/>
    <p:sldId id="703" r:id="rId10"/>
  </p:sldIdLst>
  <p:sldSz cx="9144000" cy="6858000" type="screen4x3"/>
  <p:notesSz cx="7104063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89D444"/>
    <a:srgbClr val="FB33F1"/>
    <a:srgbClr val="FC6CF5"/>
    <a:srgbClr val="B2E385"/>
    <a:srgbClr val="FF3300"/>
    <a:srgbClr val="5F9F25"/>
    <a:srgbClr val="896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89" autoAdjust="0"/>
    <p:restoredTop sz="88881" autoAdjust="0"/>
  </p:normalViewPr>
  <p:slideViewPr>
    <p:cSldViewPr>
      <p:cViewPr varScale="1">
        <p:scale>
          <a:sx n="80" d="100"/>
          <a:sy n="80" d="100"/>
        </p:scale>
        <p:origin x="131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8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hiyuan" userId="7a83a87b-0344-4836-b3c2-550fc7cb978c" providerId="ADAL" clId="{0BD92B26-8756-41B6-852C-3289D3061311}"/>
    <pc:docChg chg="delSld modSld">
      <pc:chgData name="MaZhiyuan" userId="7a83a87b-0344-4836-b3c2-550fc7cb978c" providerId="ADAL" clId="{0BD92B26-8756-41B6-852C-3289D3061311}" dt="2024-04-01T12:33:11.079" v="15" actId="20577"/>
      <pc:docMkLst>
        <pc:docMk/>
      </pc:docMkLst>
      <pc:sldChg chg="modSp mod">
        <pc:chgData name="MaZhiyuan" userId="7a83a87b-0344-4836-b3c2-550fc7cb978c" providerId="ADAL" clId="{0BD92B26-8756-41B6-852C-3289D3061311}" dt="2024-04-01T12:30:03.442" v="12" actId="20577"/>
        <pc:sldMkLst>
          <pc:docMk/>
          <pc:sldMk cId="0" sldId="701"/>
        </pc:sldMkLst>
        <pc:spChg chg="mod">
          <ac:chgData name="MaZhiyuan" userId="7a83a87b-0344-4836-b3c2-550fc7cb978c" providerId="ADAL" clId="{0BD92B26-8756-41B6-852C-3289D3061311}" dt="2024-04-01T12:30:03.442" v="12" actId="20577"/>
          <ac:spMkLst>
            <pc:docMk/>
            <pc:sldMk cId="0" sldId="701"/>
            <ac:spMk id="3" creationId="{00000000-0000-0000-0000-000000000000}"/>
          </ac:spMkLst>
        </pc:spChg>
      </pc:sldChg>
      <pc:sldChg chg="modSp mod">
        <pc:chgData name="MaZhiyuan" userId="7a83a87b-0344-4836-b3c2-550fc7cb978c" providerId="ADAL" clId="{0BD92B26-8756-41B6-852C-3289D3061311}" dt="2024-04-01T12:33:11.079" v="15" actId="20577"/>
        <pc:sldMkLst>
          <pc:docMk/>
          <pc:sldMk cId="4219746531" sldId="709"/>
        </pc:sldMkLst>
        <pc:spChg chg="mod">
          <ac:chgData name="MaZhiyuan" userId="7a83a87b-0344-4836-b3c2-550fc7cb978c" providerId="ADAL" clId="{0BD92B26-8756-41B6-852C-3289D3061311}" dt="2024-04-01T12:33:11.079" v="15" actId="20577"/>
          <ac:spMkLst>
            <pc:docMk/>
            <pc:sldMk cId="4219746531" sldId="709"/>
            <ac:spMk id="6" creationId="{00000000-0000-0000-0000-000000000000}"/>
          </ac:spMkLst>
        </pc:spChg>
      </pc:sldChg>
      <pc:sldChg chg="del">
        <pc:chgData name="MaZhiyuan" userId="7a83a87b-0344-4836-b3c2-550fc7cb978c" providerId="ADAL" clId="{0BD92B26-8756-41B6-852C-3289D3061311}" dt="2024-04-01T12:32:40.901" v="13" actId="2696"/>
        <pc:sldMkLst>
          <pc:docMk/>
          <pc:sldMk cId="1561050592" sldId="71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 eaLnBrk="1" hangingPunct="1">
              <a:buFontTx/>
              <a:buNone/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noProof="1">
                <a:cs typeface="+mn-ea"/>
              </a:defRPr>
            </a:lvl1pPr>
          </a:lstStyle>
          <a:p>
            <a:pPr>
              <a:defRPr/>
            </a:pPr>
            <a:fld id="{7E5675E8-1817-49B5-B80F-CD8BDB5BC9DA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5900" y="0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/>
            </a:lvl1pPr>
          </a:lstStyle>
          <a:p>
            <a:pPr>
              <a:defRPr/>
            </a:pPr>
            <a:r>
              <a:rPr lang="zh-CN" altLang="zh-CN"/>
              <a:t>1</a:t>
            </a:r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95363" y="768350"/>
            <a:ext cx="5113337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0925"/>
            <a:ext cx="5208587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l" eaLnBrk="1" hangingPunct="1">
              <a:buFontTx/>
              <a:buNone/>
              <a:defRPr kumimoji="1" sz="13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590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75" tIns="49538" rIns="99075" bIns="49538" numCol="1" anchor="b" anchorCtr="0" compatLnSpc="1"/>
          <a:lstStyle>
            <a:lvl1pPr algn="r" eaLnBrk="1" hangingPunct="1">
              <a:buFont typeface="Arial" panose="020B0604020202090204" pitchFamily="34" charset="0"/>
              <a:buNone/>
              <a:defRPr sz="1300" b="0" noProof="1">
                <a:cs typeface="+mn-ea"/>
              </a:defRPr>
            </a:lvl1pPr>
          </a:lstStyle>
          <a:p>
            <a:pPr>
              <a:defRPr/>
            </a:pPr>
            <a:fld id="{D2424691-8602-4517-8453-856708CC4337}" type="slidenum">
              <a:rPr lang="en-US" altLang="zh-CN"/>
              <a:t>‹#›</a:t>
            </a:fld>
            <a:endParaRPr lang="en-US" altLang="zh-CN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MySQL Workbench</a:t>
            </a:r>
            <a:r>
              <a:rPr lang="zh-CN" altLang="en-US"/>
              <a:t>是一款专为</a:t>
            </a:r>
            <a:r>
              <a:rPr lang="en-US" altLang="zh-CN"/>
              <a:t>MySQL</a:t>
            </a:r>
            <a:r>
              <a:rPr lang="zh-CN" altLang="en-US"/>
              <a:t>设计的</a:t>
            </a:r>
            <a:r>
              <a:rPr lang="en-US" altLang="zh-CN"/>
              <a:t>ER/</a:t>
            </a:r>
            <a:r>
              <a:rPr lang="zh-CN" altLang="en-US"/>
              <a:t>数据库建模工具。它是著名的数据库设计工具</a:t>
            </a:r>
            <a:r>
              <a:rPr lang="en-US" altLang="zh-CN"/>
              <a:t>DBDesigner4</a:t>
            </a:r>
            <a:r>
              <a:rPr lang="zh-CN" altLang="en-US"/>
              <a:t>的继任者。你可以用</a:t>
            </a:r>
            <a:r>
              <a:rPr lang="en-US" altLang="zh-CN"/>
              <a:t>MySQL Workbench</a:t>
            </a:r>
            <a:r>
              <a:rPr lang="zh-CN" altLang="en-US"/>
              <a:t>设计和创建新的数据库图示，建立数据库文档，以及进行复杂的</a:t>
            </a:r>
            <a:r>
              <a:rPr lang="en-US" altLang="zh-CN"/>
              <a:t>MySQL </a:t>
            </a:r>
            <a:r>
              <a:rPr lang="zh-CN" altLang="en-US"/>
              <a:t>迁移。</a:t>
            </a:r>
            <a:r>
              <a:rPr lang="en-US" altLang="zh-CN"/>
              <a:t>MySQL Workbench</a:t>
            </a:r>
            <a:r>
              <a:rPr lang="zh-CN" altLang="en-US"/>
              <a:t>是下一代的可视化数据库设计、管理的工具，它同时有开源和商业化的两个版本。该软件支持</a:t>
            </a:r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首先要使用</a:t>
            </a:r>
            <a:r>
              <a:rPr lang="en-US" altLang="zh-CN"/>
              <a:t>Workbench</a:t>
            </a:r>
            <a:r>
              <a:rPr lang="zh-CN" altLang="en-US"/>
              <a:t>这个工具的前提是要安装好</a:t>
            </a:r>
            <a:r>
              <a:rPr lang="en-US" altLang="zh-CN"/>
              <a:t>MySQL Server</a:t>
            </a:r>
            <a:r>
              <a:rPr lang="zh-CN" altLang="en-US"/>
              <a:t>和</a:t>
            </a:r>
            <a:r>
              <a:rPr lang="en-US" altLang="zh-CN"/>
              <a:t>Workbench.</a:t>
            </a:r>
            <a:r>
              <a:rPr lang="zh-CN" altLang="en-US"/>
              <a:t>完成安装之后，点击如下图所示的图标。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3BC463-45AF-4636-8E74-D4D288337A2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670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MySQL Workbench</a:t>
            </a:r>
            <a:r>
              <a:rPr lang="zh-CN" altLang="en-US"/>
              <a:t>是一款专为</a:t>
            </a:r>
            <a:r>
              <a:rPr lang="en-US" altLang="zh-CN"/>
              <a:t>MySQL</a:t>
            </a:r>
            <a:r>
              <a:rPr lang="zh-CN" altLang="en-US"/>
              <a:t>设计的</a:t>
            </a:r>
            <a:r>
              <a:rPr lang="en-US" altLang="zh-CN"/>
              <a:t>ER/</a:t>
            </a:r>
            <a:r>
              <a:rPr lang="zh-CN" altLang="en-US"/>
              <a:t>数据库建模工具。它是著名的数据库设计工具</a:t>
            </a:r>
            <a:r>
              <a:rPr lang="en-US" altLang="zh-CN"/>
              <a:t>DBDesigner4</a:t>
            </a:r>
            <a:r>
              <a:rPr lang="zh-CN" altLang="en-US"/>
              <a:t>的继任者。你可以用</a:t>
            </a:r>
            <a:r>
              <a:rPr lang="en-US" altLang="zh-CN"/>
              <a:t>MySQL Workbench</a:t>
            </a:r>
            <a:r>
              <a:rPr lang="zh-CN" altLang="en-US"/>
              <a:t>设计和创建新的数据库图示，建立数据库文档，以及进行复杂的</a:t>
            </a:r>
            <a:r>
              <a:rPr lang="en-US" altLang="zh-CN"/>
              <a:t>MySQL </a:t>
            </a:r>
            <a:r>
              <a:rPr lang="zh-CN" altLang="en-US"/>
              <a:t>迁移。</a:t>
            </a:r>
            <a:r>
              <a:rPr lang="en-US" altLang="zh-CN"/>
              <a:t>MySQL Workbench</a:t>
            </a:r>
            <a:r>
              <a:rPr lang="zh-CN" altLang="en-US"/>
              <a:t>是下一代的可视化数据库设计、管理的工具，它同时有开源和商业化的两个版本。该软件支持</a:t>
            </a:r>
            <a:r>
              <a:rPr lang="en-US" altLang="zh-CN"/>
              <a:t>Windows</a:t>
            </a:r>
            <a:r>
              <a:rPr lang="zh-CN" altLang="en-US"/>
              <a:t>和</a:t>
            </a:r>
            <a:r>
              <a:rPr lang="en-US" altLang="zh-CN"/>
              <a:t>Linux</a:t>
            </a:r>
            <a:r>
              <a:rPr lang="zh-CN" altLang="en-US"/>
              <a:t>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首先要使用</a:t>
            </a:r>
            <a:r>
              <a:rPr lang="en-US" altLang="zh-CN"/>
              <a:t>Workbench</a:t>
            </a:r>
            <a:r>
              <a:rPr lang="zh-CN" altLang="en-US"/>
              <a:t>这个工具的前提是要安装好</a:t>
            </a:r>
            <a:r>
              <a:rPr lang="en-US" altLang="zh-CN"/>
              <a:t>MySQL Server</a:t>
            </a:r>
            <a:r>
              <a:rPr lang="zh-CN" altLang="en-US"/>
              <a:t>和</a:t>
            </a:r>
            <a:r>
              <a:rPr lang="en-US" altLang="zh-CN"/>
              <a:t>Workbench.</a:t>
            </a:r>
            <a:r>
              <a:rPr lang="zh-CN" altLang="en-US"/>
              <a:t>完成安装之后，点击如下图所示的图标。</a:t>
            </a:r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5180" indent="-30988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382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335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28850" indent="-247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A3BC463-45AF-4636-8E74-D4D288337A2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777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zh-CN" altLang="zh-CN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0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07AFA-4CB5-4F87-AEEB-4DA92AC90C3C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F8012E-351A-48BF-8652-0C57DF3267D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964C-44F6-4C9F-89B1-C598E68FD154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45A08-B385-4310-9989-95815D11CBB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F4464-CC39-446D-82BA-25514D45B9FF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79C13-95FC-48C8-B1D4-76EC224B6A7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9EF33-2832-4EC1-97BE-0679DBAC7DC3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E12B7-DAEE-4CCA-BA22-D19F0E42C0D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105400" cy="990600"/>
          </a:xfrm>
        </p:spPr>
        <p:txBody>
          <a:bodyPr/>
          <a:lstStyle>
            <a:lvl1pPr>
              <a:defRPr sz="3600" baseline="0">
                <a:solidFill>
                  <a:schemeClr val="accent2">
                    <a:lumMod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600" baseline="0">
                <a:latin typeface="Palatino Linotype" panose="02040502050505030304" pitchFamily="18" charset="0"/>
              </a:defRPr>
            </a:lvl1pPr>
            <a:lvl2pPr>
              <a:defRPr baseline="0">
                <a:latin typeface="Palatino Linotype" panose="02040502050505030304" pitchFamily="18" charset="0"/>
              </a:defRPr>
            </a:lvl2pPr>
            <a:lvl3pPr>
              <a:defRPr baseline="0">
                <a:latin typeface="Palatino Linotype" panose="02040502050505030304" pitchFamily="18" charset="0"/>
              </a:defRPr>
            </a:lvl3pPr>
            <a:lvl4pPr>
              <a:defRPr baseline="0">
                <a:latin typeface="Palatino Linotype" panose="02040502050505030304" pitchFamily="18" charset="0"/>
              </a:defRPr>
            </a:lvl4pPr>
            <a:lvl5pPr>
              <a:defRPr baseline="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795BE-961E-4346-9F12-1B4E824DD5FF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1CD74-CA7A-4720-8168-AF9988A34C1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E:\2013Qi\2012教育部奖 杰青申请 安徽省科技进步奖\申请资料\答辩PPT\ustc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488" y="228600"/>
            <a:ext cx="6024562" cy="990600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11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23954-AB9B-4C74-A11C-F5A4B26ABDD5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1271588"/>
            <a:ext cx="6096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31F07-4FE3-4FC2-91E3-862CEA022B1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pic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9908D1-DB7A-4C48-AB02-E33A00808033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57718-1FDA-44AB-91D4-0193D71190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490A4-C39A-4272-9370-912440399DFB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17AD9-24B1-4965-8ACB-069DFFDE73A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8C7A5-3113-488F-B81E-6E30F62FA792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1FCF6E-01A2-41D0-A547-31940D5ED0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828800"/>
            <a:ext cx="8229600" cy="4495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E93A8-5E8D-412D-9754-BBF52288AF96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BA2FF-77D8-4FB2-BA47-EB0F8B0C947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391400" cy="563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4958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52900"/>
            <a:ext cx="4038600" cy="2171700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C77BF-95BD-4701-B34A-163D4EAACCF2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898F6-2044-4844-8CB6-B39BC90B20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77789-EEC3-498C-BD80-FC9438B6027F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6977A5-0DAD-46D2-9839-061BDADF8AE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 bwMode="gray">
          <a:xfrm>
            <a:off x="-9525" y="1447800"/>
            <a:ext cx="9164638" cy="3832225"/>
          </a:xfrm>
          <a:custGeom>
            <a:avLst/>
            <a:gdLst>
              <a:gd name="T0" fmla="*/ 2147483646 w 5773"/>
              <a:gd name="T1" fmla="*/ 2147483646 h 2414"/>
              <a:gd name="T2" fmla="*/ 2147483646 w 5773"/>
              <a:gd name="T3" fmla="*/ 2147483646 h 2414"/>
              <a:gd name="T4" fmla="*/ 2147483646 w 5773"/>
              <a:gd name="T5" fmla="*/ 2147483646 h 2414"/>
              <a:gd name="T6" fmla="*/ 2147483646 w 5773"/>
              <a:gd name="T7" fmla="*/ 2147483646 h 2414"/>
              <a:gd name="T8" fmla="*/ 2147483646 w 5773"/>
              <a:gd name="T9" fmla="*/ 2147483646 h 2414"/>
              <a:gd name="T10" fmla="*/ 2147483646 w 5773"/>
              <a:gd name="T11" fmla="*/ 2147483646 h 2414"/>
              <a:gd name="T12" fmla="*/ 2147483646 w 5773"/>
              <a:gd name="T13" fmla="*/ 2147483646 h 2414"/>
              <a:gd name="T14" fmla="*/ 2147483646 w 5773"/>
              <a:gd name="T15" fmla="*/ 2147483646 h 2414"/>
              <a:gd name="T16" fmla="*/ 2147483646 w 5773"/>
              <a:gd name="T17" fmla="*/ 2147483646 h 241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73" h="2414">
                <a:moveTo>
                  <a:pt x="12" y="124"/>
                </a:moveTo>
                <a:cubicBezTo>
                  <a:pt x="150" y="76"/>
                  <a:pt x="581" y="0"/>
                  <a:pt x="1381" y="12"/>
                </a:cubicBezTo>
                <a:cubicBezTo>
                  <a:pt x="2181" y="23"/>
                  <a:pt x="3370" y="437"/>
                  <a:pt x="4064" y="581"/>
                </a:cubicBezTo>
                <a:cubicBezTo>
                  <a:pt x="4758" y="725"/>
                  <a:pt x="5635" y="219"/>
                  <a:pt x="5773" y="118"/>
                </a:cubicBezTo>
                <a:lnTo>
                  <a:pt x="5766" y="2151"/>
                </a:lnTo>
                <a:cubicBezTo>
                  <a:pt x="4994" y="2407"/>
                  <a:pt x="4326" y="2311"/>
                  <a:pt x="3966" y="2263"/>
                </a:cubicBezTo>
                <a:cubicBezTo>
                  <a:pt x="3606" y="2215"/>
                  <a:pt x="2715" y="1873"/>
                  <a:pt x="1963" y="1897"/>
                </a:cubicBezTo>
                <a:cubicBezTo>
                  <a:pt x="1305" y="1893"/>
                  <a:pt x="0" y="2402"/>
                  <a:pt x="6" y="2407"/>
                </a:cubicBezTo>
                <a:cubicBezTo>
                  <a:pt x="12" y="2414"/>
                  <a:pt x="12" y="568"/>
                  <a:pt x="12" y="124"/>
                </a:cubicBezTo>
                <a:close/>
              </a:path>
            </a:pathLst>
          </a:custGeom>
          <a:solidFill>
            <a:schemeClr val="accent1">
              <a:alpha val="41176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3"/>
          <p:cNvSpPr/>
          <p:nvPr/>
        </p:nvSpPr>
        <p:spPr bwMode="gray">
          <a:xfrm>
            <a:off x="-9525" y="1730375"/>
            <a:ext cx="9150350" cy="3265488"/>
          </a:xfrm>
          <a:custGeom>
            <a:avLst/>
            <a:gdLst>
              <a:gd name="T0" fmla="*/ 2147483646 w 5764"/>
              <a:gd name="T1" fmla="*/ 2147483646 h 2057"/>
              <a:gd name="T2" fmla="*/ 2147483646 w 5764"/>
              <a:gd name="T3" fmla="*/ 2147483646 h 2057"/>
              <a:gd name="T4" fmla="*/ 2147483646 w 5764"/>
              <a:gd name="T5" fmla="*/ 2147483646 h 2057"/>
              <a:gd name="T6" fmla="*/ 2147483646 w 5764"/>
              <a:gd name="T7" fmla="*/ 2147483646 h 2057"/>
              <a:gd name="T8" fmla="*/ 2147483646 w 5764"/>
              <a:gd name="T9" fmla="*/ 2147483646 h 2057"/>
              <a:gd name="T10" fmla="*/ 2147483646 w 5764"/>
              <a:gd name="T11" fmla="*/ 2147483646 h 2057"/>
              <a:gd name="T12" fmla="*/ 2147483646 w 5764"/>
              <a:gd name="T13" fmla="*/ 2147483646 h 2057"/>
              <a:gd name="T14" fmla="*/ 2147483646 w 5764"/>
              <a:gd name="T15" fmla="*/ 2147483646 h 2057"/>
              <a:gd name="T16" fmla="*/ 2147483646 w 5764"/>
              <a:gd name="T17" fmla="*/ 2147483646 h 2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5764" h="2057">
                <a:moveTo>
                  <a:pt x="6" y="272"/>
                </a:moveTo>
                <a:cubicBezTo>
                  <a:pt x="144" y="233"/>
                  <a:pt x="656" y="0"/>
                  <a:pt x="1453" y="10"/>
                </a:cubicBezTo>
                <a:cubicBezTo>
                  <a:pt x="2250" y="20"/>
                  <a:pt x="3475" y="403"/>
                  <a:pt x="4182" y="482"/>
                </a:cubicBezTo>
                <a:cubicBezTo>
                  <a:pt x="4890" y="561"/>
                  <a:pt x="5626" y="237"/>
                  <a:pt x="5764" y="154"/>
                </a:cubicBezTo>
                <a:lnTo>
                  <a:pt x="5764" y="1806"/>
                </a:lnTo>
                <a:cubicBezTo>
                  <a:pt x="4919" y="2052"/>
                  <a:pt x="4485" y="2057"/>
                  <a:pt x="4005" y="1994"/>
                </a:cubicBezTo>
                <a:cubicBezTo>
                  <a:pt x="3526" y="1929"/>
                  <a:pt x="2640" y="1502"/>
                  <a:pt x="1891" y="1522"/>
                </a:cubicBezTo>
                <a:cubicBezTo>
                  <a:pt x="1234" y="1519"/>
                  <a:pt x="0" y="1962"/>
                  <a:pt x="6" y="1967"/>
                </a:cubicBezTo>
                <a:cubicBezTo>
                  <a:pt x="12" y="1972"/>
                  <a:pt x="6" y="641"/>
                  <a:pt x="6" y="27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4"/>
          <p:cNvGrpSpPr/>
          <p:nvPr/>
        </p:nvGrpSpPr>
        <p:grpSpPr bwMode="auto">
          <a:xfrm>
            <a:off x="7086600" y="1947863"/>
            <a:ext cx="533400" cy="533400"/>
            <a:chOff x="4752" y="1200"/>
            <a:chExt cx="288" cy="288"/>
          </a:xfrm>
        </p:grpSpPr>
        <p:sp>
          <p:nvSpPr>
            <p:cNvPr id="7" name="Oval 5"/>
            <p:cNvSpPr>
              <a:spLocks noChangeArrowheads="1"/>
            </p:cNvSpPr>
            <p:nvPr/>
          </p:nvSpPr>
          <p:spPr bwMode="gray">
            <a:xfrm>
              <a:off x="4752" y="1200"/>
              <a:ext cx="288" cy="288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tint val="25490"/>
                    <a:invGamma/>
                  </a:schemeClr>
                </a:gs>
                <a:gs pos="100000">
                  <a:schemeClr val="tx2">
                    <a:alpha val="3100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gray">
            <a:xfrm>
              <a:off x="4752" y="1200"/>
              <a:ext cx="192" cy="192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9" name="Group 7"/>
          <p:cNvGrpSpPr/>
          <p:nvPr/>
        </p:nvGrpSpPr>
        <p:grpSpPr bwMode="auto">
          <a:xfrm>
            <a:off x="7620000" y="1371600"/>
            <a:ext cx="914400" cy="914400"/>
            <a:chOff x="4992" y="816"/>
            <a:chExt cx="576" cy="576"/>
          </a:xfrm>
        </p:grpSpPr>
        <p:sp>
          <p:nvSpPr>
            <p:cNvPr id="10" name="Oval 8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accent1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grpSp>
        <p:nvGrpSpPr>
          <p:cNvPr id="12" name="Group 10"/>
          <p:cNvGrpSpPr/>
          <p:nvPr/>
        </p:nvGrpSpPr>
        <p:grpSpPr bwMode="auto">
          <a:xfrm>
            <a:off x="304800" y="3429000"/>
            <a:ext cx="1295400" cy="1371600"/>
            <a:chOff x="4992" y="816"/>
            <a:chExt cx="576" cy="576"/>
          </a:xfrm>
        </p:grpSpPr>
        <p:sp>
          <p:nvSpPr>
            <p:cNvPr id="13" name="Oval 11"/>
            <p:cNvSpPr>
              <a:spLocks noChangeArrowheads="1"/>
            </p:cNvSpPr>
            <p:nvPr/>
          </p:nvSpPr>
          <p:spPr bwMode="gray">
            <a:xfrm>
              <a:off x="4992" y="816"/>
              <a:ext cx="576" cy="576"/>
            </a:xfrm>
            <a:prstGeom prst="ellipse">
              <a:avLst/>
            </a:prstGeom>
            <a:solidFill>
              <a:schemeClr val="tx2">
                <a:alpha val="52940"/>
              </a:schemeClr>
            </a:solidFill>
            <a:ln>
              <a:noFill/>
            </a:ln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en-US" altLang="zh-CN"/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gray">
            <a:xfrm>
              <a:off x="4992" y="912"/>
              <a:ext cx="480" cy="384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bg1">
                    <a:gamma/>
                    <a:tint val="34902"/>
                    <a:invGamma/>
                    <a:alpha val="0"/>
                  </a:schemeClr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en-US"/>
            </a:p>
          </p:txBody>
        </p:sp>
      </p:grpSp>
      <p:pic>
        <p:nvPicPr>
          <p:cNvPr id="15" name="Picture 2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33375"/>
            <a:ext cx="8763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108" name="Rectangle 20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1295400" y="3581400"/>
            <a:ext cx="6705600" cy="3810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标题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6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477000"/>
            <a:ext cx="2133600" cy="244475"/>
          </a:xfrm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cs typeface="+mn-cs"/>
              </a:defRPr>
            </a:lvl1pPr>
          </a:lstStyle>
          <a:p>
            <a:pPr>
              <a:defRPr/>
            </a:pPr>
            <a:fld id="{92B712FD-2A98-4968-9A13-E5495945278F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17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364163" y="6381750"/>
            <a:ext cx="3529012" cy="287338"/>
          </a:xfrm>
          <a:ln>
            <a:miter lim="800000"/>
          </a:ln>
        </p:spPr>
        <p:txBody>
          <a:bodyPr anchor="t"/>
          <a:lstStyle>
            <a:lvl1pPr>
              <a:defRPr b="1">
                <a:solidFill>
                  <a:srgbClr val="FF33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</a:p>
        </p:txBody>
      </p:sp>
      <p:sp>
        <p:nvSpPr>
          <p:cNvPr id="19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389688"/>
            <a:ext cx="2057400" cy="365125"/>
          </a:xfrm>
        </p:spPr>
        <p:txBody>
          <a:bodyPr/>
          <a:lstStyle>
            <a:lvl1pPr algn="r">
              <a:defRPr sz="12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>
              <a:defRPr/>
            </a:pPr>
            <a:fld id="{DFDF92A6-DAF4-41B9-9E08-B6A7CE3C422D}" type="slidenum">
              <a:rPr lang="zh-CN" altLang="en-US"/>
              <a:t>‹#›</a:t>
            </a:fld>
            <a:endParaRPr lang="zh-CN" altLang="en-US">
              <a:latin typeface="Tw Cen MT" panose="020B0602020104020603" pitchFamily="34" charset="0"/>
              <a:cs typeface="+mn-cs"/>
            </a:endParaRP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1E9AD2-E725-4F15-B94C-18D4DDD9CA67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591993-E180-484C-9F55-0BD4CF15C2D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850E8-9595-4C86-8D25-D5019022C468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D2CF6-C901-4F5C-A18D-E81156F4A9C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E3645-8180-43ED-8F78-5F7E274D2C1C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246353-E1F3-4640-978A-E1E70EA5D85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F4B606-C182-40EF-8CA9-B72EDDB57808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69F1A-4823-40AA-AF89-3E1A2057F5C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E7DFFF-CE6C-4994-9A84-05D90E73035F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8B1746-49F0-4089-B08E-DFB6DE86B60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3D07A-8DDD-4F25-9AE0-097D19A7DBB8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644C1-71A6-4595-8578-E0BD56EFDC0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58CF5-5834-4F04-8BF8-F78B81FA4203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B42E-34E3-42F1-99CE-3DB546D1E77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677ED6D-C170-4D15-93D4-0397A0063F3B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0" hangingPunct="0"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An Introduction to Database Systems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90204" pitchFamily="34" charset="0"/>
              <a:buNone/>
              <a:defRPr sz="1200" noProof="1">
                <a:solidFill>
                  <a:srgbClr val="898989"/>
                </a:solidFill>
                <a:cs typeface="+mn-ea"/>
              </a:defRPr>
            </a:lvl1pPr>
          </a:lstStyle>
          <a:p>
            <a:pPr>
              <a:defRPr/>
            </a:pPr>
            <a:fld id="{F6970827-F5A1-4004-BF3C-0D739A85673B}" type="slidenum">
              <a:rPr lang="zh-CN" altLang="en-US"/>
              <a:t>‹#›</a:t>
            </a:fld>
            <a:endParaRPr lang="zh-CN" altLang="en-US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60488" y="228600"/>
            <a:ext cx="60245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Text Placeholder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81000" y="1676400"/>
            <a:ext cx="8382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fld id="{AB2E7751-81C8-406C-92D8-973AC9E1C341}" type="datetime1">
              <a:rPr lang="en-US" altLang="zh-CN"/>
              <a:t>3/25/2025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Tx/>
              <a:buNone/>
              <a:defRPr sz="1400" b="0">
                <a:solidFill>
                  <a:schemeClr val="tx2"/>
                </a:solidFill>
                <a:latin typeface="+mn-lt"/>
                <a:ea typeface="宋体" panose="02010600030101010101" pitchFamily="2" charset="-122"/>
                <a:cs typeface="Arial" panose="020B0604020202090204" pitchFamily="34" charset="0"/>
              </a:defRPr>
            </a:lvl1pPr>
          </a:lstStyle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96988"/>
            <a:ext cx="533400" cy="2111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b="0">
              <a:solidFill>
                <a:srgbClr val="FFFFFF"/>
              </a:solidFill>
              <a:ea typeface="宋体" panose="02010600030101010101" pitchFamily="2" charset="-122"/>
              <a:cs typeface="Arial" panose="020B0604020202090204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-76200" y="1296988"/>
            <a:ext cx="666750" cy="2444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90204" pitchFamily="34" charset="0"/>
              <a:buNone/>
              <a:defRPr sz="1400">
                <a:solidFill>
                  <a:srgbClr val="FFFFFF"/>
                </a:solidFill>
                <a:latin typeface="Tw Cen MT" panose="020B0602020104020603" pitchFamily="34" charset="0"/>
              </a:defRPr>
            </a:lvl1pPr>
          </a:lstStyle>
          <a:p>
            <a:pPr>
              <a:defRPr/>
            </a:pPr>
            <a:fld id="{2A8800B2-9839-4FFE-BC68-124E3E8FD55F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058" name="Picture 1" descr="E:\2013Qi\2012教育部奖 杰青申请 安徽省科技进步奖\申请资料\答辩PPT\ustclogo.jpg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77788"/>
            <a:ext cx="1084262" cy="1071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uangzhy@ustc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ustcdb_2025@163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760B-5570-4DC6-80C6-420F0E78E718}" type="slidenum">
              <a:rPr lang="en-US" altLang="zh-CN" smtClean="0"/>
              <a:t>1</a:t>
            </a:fld>
            <a:endParaRPr lang="en-US" altLang="zh-CN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23528" y="1844824"/>
            <a:ext cx="8353300" cy="2997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4800" dirty="0">
                <a:latin typeface="Times New Roman" panose="02020603050405020304" pitchFamily="18" charset="0"/>
                <a:ea typeface="隶书" panose="02010509060101010101" pitchFamily="49" charset="-122"/>
                <a:cs typeface="Times New Roman" panose="02020603050405020304" pitchFamily="18" charset="0"/>
              </a:rPr>
              <a:t>数据库系统概论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Introduction to Database Systems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endParaRPr lang="en-US" altLang="zh-C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实验一：</a:t>
            </a:r>
            <a:r>
              <a:rPr lang="en-US" altLang="zh-CN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zh-CN" altLang="en-US" sz="4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实验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2778" y="5865573"/>
            <a:ext cx="4578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黄振亚，</a:t>
            </a: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  <a:hlinkClick r:id="rId3"/>
              </a:rPr>
              <a:t>huangzhy@ustc.edu.cn</a:t>
            </a:r>
            <a:endParaRPr lang="en-US" altLang="zh-CN" sz="1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75656" y="5006527"/>
            <a:ext cx="64087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中国科学技术大学  </a:t>
            </a: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人工智能与数据科学学院</a:t>
            </a:r>
          </a:p>
        </p:txBody>
      </p:sp>
      <p:sp>
        <p:nvSpPr>
          <p:cNvPr id="9" name="Rectangle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</a:defRPr>
            </a:lvl9pPr>
          </a:lstStyle>
          <a:p>
            <a:pPr eaLnBrk="1" hangingPunct="1"/>
            <a:r>
              <a:rPr lang="en-US" altLang="zh-CN" sz="3600" kern="0" dirty="0">
                <a:solidFill>
                  <a:srgbClr val="B95B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2025</a:t>
            </a:r>
            <a:r>
              <a:rPr lang="zh-CN" altLang="en-US" sz="3600" kern="0" dirty="0">
                <a:solidFill>
                  <a:srgbClr val="B95B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年春季学期</a:t>
            </a:r>
            <a:endParaRPr lang="en-US" altLang="zh-CN" sz="3600" kern="0" dirty="0">
              <a:solidFill>
                <a:srgbClr val="B95B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790B4E50-0BEF-4A0F-968F-99F0E4B8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6325986"/>
            <a:ext cx="82299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640080" indent="-2730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助教：冯文俊，宋玮，邓之也，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  <a:hlinkClick r:id="rId4"/>
              </a:rPr>
              <a:t>ustcdb_2025@163.com</a:t>
            </a:r>
            <a:endParaRPr lang="en-US" altLang="zh-CN" sz="2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6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755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381000" y="1660525"/>
            <a:ext cx="8382000" cy="4144739"/>
          </a:xfrm>
        </p:spPr>
        <p:txBody>
          <a:bodyPr/>
          <a:lstStyle/>
          <a:p>
            <a:r>
              <a:rPr lang="zh-CN" altLang="en-US" dirty="0"/>
              <a:t>实验内容包括：</a:t>
            </a:r>
            <a:endParaRPr lang="en-US" altLang="zh-CN" dirty="0"/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安装配置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>
                <a:ea typeface="宋体" panose="02010600030101010101" pitchFamily="2" charset="-122"/>
              </a:rPr>
              <a:t>SQL</a:t>
            </a:r>
            <a:r>
              <a:rPr lang="zh-CN" altLang="en-US" sz="2400" dirty="0">
                <a:ea typeface="宋体" panose="02010600030101010101" pitchFamily="2" charset="-122"/>
              </a:rPr>
              <a:t>操作（第三章）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增删改查，视图等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安全性（第四章）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000" dirty="0">
                <a:ea typeface="宋体" panose="02010600030101010101" pitchFamily="2" charset="-122"/>
              </a:rPr>
              <a:t>授权等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完整性（第五章）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sz="2100" dirty="0">
                <a:ea typeface="宋体" panose="02010600030101010101" pitchFamily="2" charset="-122"/>
              </a:rPr>
              <a:t>触发器等</a:t>
            </a:r>
            <a:endParaRPr lang="en-US" altLang="zh-CN" sz="2100" dirty="0">
              <a:ea typeface="宋体" panose="02010600030101010101" pitchFamily="2" charset="-122"/>
            </a:endParaRPr>
          </a:p>
          <a:p>
            <a:pPr marL="685800" lvl="2" indent="0">
              <a:buNone/>
            </a:pPr>
            <a:endParaRPr lang="zh-CN" altLang="en-US" dirty="0"/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1295400" y="228600"/>
            <a:ext cx="5652864" cy="990600"/>
          </a:xfrm>
        </p:spPr>
        <p:txBody>
          <a:bodyPr/>
          <a:lstStyle/>
          <a:p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实验一：</a:t>
            </a:r>
            <a:r>
              <a:rPr lang="en-US" altLang="zh-CN" dirty="0">
                <a:solidFill>
                  <a:srgbClr val="B95B22"/>
                </a:solidFill>
                <a:ea typeface="宋体" panose="02010600030101010101" pitchFamily="2" charset="-122"/>
              </a:rPr>
              <a:t>SQL</a:t>
            </a:r>
            <a:r>
              <a:rPr lang="zh-CN" altLang="en-US" dirty="0">
                <a:solidFill>
                  <a:srgbClr val="B95B22"/>
                </a:solidFill>
                <a:ea typeface="宋体" panose="02010600030101010101" pitchFamily="2" charset="-122"/>
              </a:rPr>
              <a:t>实验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EF760B-5570-4DC6-80C6-420F0E78E718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1169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3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实验数据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四份数据文件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一份实验题目</a:t>
            </a: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marL="367030" lvl="1" indent="0">
              <a:buNone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3298846"/>
            <a:ext cx="5806681" cy="2882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4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5904" y="1520602"/>
            <a:ext cx="8506925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r>
              <a: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设有如下关系模式：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tudent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 , GENDER,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AGE, DEPART)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为学生学号，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DEPART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为系号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eacher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NAME, GENDER, BIRTHDAY, POSITION,      DEPART)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为教师工号，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POSITION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为职称，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DEPART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为系别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ourse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NAME, CPNO,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CCREDIT</a:t>
            </a:r>
            <a:r>
              <a:rPr lang="en-US" altLang="zh-CN" sz="2400" dirty="0"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TNO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为课程编号，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CPNO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为先行课编号</a:t>
            </a:r>
            <a:r>
              <a:rPr lang="zh-CN" altLang="en-US" dirty="0"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cs typeface="Times New Roman" panose="02020603050405020304" pitchFamily="18" charset="0"/>
              </a:rPr>
              <a:t>CCREDIT</a:t>
            </a:r>
            <a:r>
              <a:rPr lang="zh-CN" altLang="en-US" dirty="0">
                <a:cs typeface="Times New Roman" panose="02020603050405020304" pitchFamily="18" charset="0"/>
              </a:rPr>
              <a:t>为学分</a:t>
            </a:r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core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400" u="sng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DEGREE,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SEMESTER)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为学号，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为课程号，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DEGREE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为成绩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SEMESTER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为开课学期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PS: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加下划线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”_”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的表示该字段为主键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5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1520" y="1700808"/>
            <a:ext cx="871296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一：</a:t>
            </a:r>
            <a:r>
              <a:rPr lang="zh-CN" altLang="zh-CN" sz="2400" dirty="0"/>
              <a:t>根据所给</a:t>
            </a:r>
            <a:r>
              <a:rPr lang="en-US" altLang="zh-CN" sz="2400" dirty="0"/>
              <a:t> Student.csv</a:t>
            </a:r>
            <a:r>
              <a:rPr lang="zh-CN" altLang="zh-CN" sz="2400" dirty="0"/>
              <a:t>、</a:t>
            </a:r>
            <a:r>
              <a:rPr lang="en-US" altLang="zh-CN" sz="2400" dirty="0"/>
              <a:t>Teacher.csv</a:t>
            </a:r>
            <a:r>
              <a:rPr lang="zh-CN" altLang="zh-CN" sz="2400" dirty="0"/>
              <a:t>、</a:t>
            </a:r>
            <a:r>
              <a:rPr lang="en-US" altLang="zh-CN" sz="2400" dirty="0"/>
              <a:t>Course.csv</a:t>
            </a:r>
            <a:r>
              <a:rPr lang="zh-CN" altLang="zh-CN" sz="2400" dirty="0"/>
              <a:t>、</a:t>
            </a:r>
            <a:r>
              <a:rPr lang="en-US" altLang="zh-CN" sz="2400" dirty="0"/>
              <a:t>Score.csv</a:t>
            </a:r>
            <a:r>
              <a:rPr lang="zh-CN" altLang="zh-CN" sz="2400" dirty="0"/>
              <a:t>表中的数据信息，在数据库中创建对应的关系表并将数据录入到数据库中。</a:t>
            </a:r>
            <a:endParaRPr lang="en-US" altLang="zh-C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任务</a:t>
            </a:r>
            <a:r>
              <a:rPr lang="zh-CN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二：</a:t>
            </a:r>
            <a:r>
              <a:rPr lang="zh-CN" altLang="zh-CN" sz="2400" dirty="0"/>
              <a:t>依顺序写出实现以下各题功能的</a:t>
            </a:r>
            <a:r>
              <a:rPr lang="en-US" altLang="zh-CN" sz="2400" dirty="0"/>
              <a:t> SQL </a:t>
            </a:r>
            <a:r>
              <a:rPr lang="zh-CN" altLang="zh-CN" sz="2400" dirty="0"/>
              <a:t>语句</a:t>
            </a:r>
            <a:endParaRPr lang="en-US" altLang="zh-CN" sz="24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共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56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题。详见“题目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数据库实验一之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SQL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练习</a:t>
            </a:r>
            <a:r>
              <a:rPr lang="en-US" altLang="zh-CN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.pdf</a:t>
            </a:r>
            <a:r>
              <a:rPr lang="zh-CN" altLang="en-US" sz="2400" dirty="0">
                <a:solidFill>
                  <a:srgbClr val="0000FF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”</a:t>
            </a:r>
            <a:endParaRPr lang="en-US" altLang="zh-CN" sz="2400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1. </a:t>
            </a:r>
            <a:r>
              <a:rPr lang="zh-CN" altLang="zh-CN" sz="2400" dirty="0"/>
              <a:t>修改基本表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2. </a:t>
            </a:r>
            <a:r>
              <a:rPr lang="en-US" altLang="zh-CN" sz="2400" dirty="0" err="1"/>
              <a:t>索引</a:t>
            </a:r>
            <a:endParaRPr lang="zh-CN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3. </a:t>
            </a:r>
            <a:r>
              <a:rPr lang="zh-CN" altLang="en-US" sz="2400" dirty="0"/>
              <a:t>查询（限制用一条</a:t>
            </a:r>
            <a:r>
              <a:rPr lang="en-US" altLang="zh-CN" sz="2400" dirty="0"/>
              <a:t>SQL</a:t>
            </a:r>
            <a:r>
              <a:rPr lang="zh-CN" altLang="en-US" sz="2400" dirty="0"/>
              <a:t>语句完成，鼓励写多解）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4. </a:t>
            </a:r>
            <a:r>
              <a:rPr lang="zh-CN" altLang="en-US" sz="2400" dirty="0"/>
              <a:t>视图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5. </a:t>
            </a:r>
            <a:r>
              <a:rPr lang="zh-CN" altLang="en-US" sz="2400" dirty="0"/>
              <a:t>触发器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6. </a:t>
            </a:r>
            <a:r>
              <a:rPr lang="zh-CN" altLang="en-US" sz="2400" dirty="0"/>
              <a:t>空值</a:t>
            </a:r>
            <a:endParaRPr lang="en-US" altLang="zh-CN" sz="24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400" dirty="0"/>
              <a:t>7. </a:t>
            </a:r>
            <a:r>
              <a:rPr lang="zh-CN" altLang="en-US" sz="2400" dirty="0"/>
              <a:t>开放题（</a:t>
            </a:r>
            <a:r>
              <a:rPr lang="zh-CN" altLang="zh-CN" sz="2400" dirty="0"/>
              <a:t>自己设计题目</a:t>
            </a:r>
            <a:r>
              <a:rPr lang="zh-CN" altLang="en-US" sz="2400" dirty="0"/>
              <a:t>并实现）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zh-CN" sz="2400" dirty="0">
              <a:solidFill>
                <a:srgbClr val="0000FF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74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6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实验报告</a:t>
            </a:r>
          </a:p>
          <a:p>
            <a:pPr lvl="1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根据“题目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数据库实验一之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练习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.pdf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”里的题目完成相应数据库的建立和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的查询，提交内容应包括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姓名，学号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数据库的安装和配置结果</a:t>
            </a:r>
            <a:endParaRPr lang="en-US" altLang="zh-CN" sz="2600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每个题目对应的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语句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可截图，保持清晰可见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)</a:t>
            </a:r>
          </a:p>
          <a:p>
            <a:pPr lvl="2"/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表的结果截图或</a:t>
            </a:r>
            <a:r>
              <a:rPr lang="en-US" altLang="zh-CN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SQL</a:t>
            </a:r>
            <a:r>
              <a:rPr lang="zh-CN" altLang="en-US" sz="26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语句执行结果的截图</a:t>
            </a:r>
            <a:endParaRPr lang="zh-CN" altLang="en-US" dirty="0"/>
          </a:p>
          <a:p>
            <a:pPr marL="367030" lvl="1" indent="0">
              <a:buNone/>
            </a:pPr>
            <a:endParaRPr lang="zh-CN" altLang="en-US" dirty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716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实验要求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7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实验报告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例如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:</a:t>
            </a:r>
          </a:p>
          <a:p>
            <a:pPr marL="685800" lvl="2" indent="0">
              <a:buNone/>
            </a:pPr>
            <a:r>
              <a:rPr 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(1)</a:t>
            </a:r>
            <a:r>
              <a:rPr lang="en-US" altLang="zh-CN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xxx</a:t>
            </a:r>
            <a:r>
              <a:rPr lang="zh-CN" altLang="en-US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表的建立、插入、更新或删除数据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SQL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语句：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create table …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你需要展示一下建立后表的属性、表中数据的情况截图</a:t>
            </a:r>
          </a:p>
          <a:p>
            <a:pPr marL="685800" lvl="2" indent="0">
              <a:buNone/>
            </a:pPr>
            <a:r>
              <a:rPr lang="en-US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(2)</a:t>
            </a:r>
            <a:r>
              <a:rPr lang="en-US" altLang="zh-CN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300" dirty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查找表中的某些数据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SQL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语句：</a:t>
            </a: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select xxx from …</a:t>
            </a:r>
            <a:endParaRPr lang="en-US" altLang="zh-CN" sz="23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zh-CN" altLang="en-US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你需要展示查找的结果截图</a:t>
            </a:r>
          </a:p>
        </p:txBody>
      </p:sp>
      <p:pic>
        <p:nvPicPr>
          <p:cNvPr id="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476500"/>
            <a:ext cx="2494915" cy="1060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570" y="4596130"/>
            <a:ext cx="1624330" cy="131953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B95B22"/>
                </a:solidFill>
                <a:ea typeface="宋体" panose="02010600030101010101" pitchFamily="2" charset="-122"/>
              </a:rPr>
              <a:t>实验提交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43FFCAE-0F73-45BF-90E7-A20A24CB9CD0}" type="datetime1">
              <a:rPr lang="en-US" altLang="zh-CN" smtClean="0"/>
              <a:t>3/25/2025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 Introduction to Database Systems</a:t>
            </a:r>
          </a:p>
        </p:txBody>
      </p:sp>
      <p:sp>
        <p:nvSpPr>
          <p:cNvPr id="37894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32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6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2300"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A5AB81"/>
              </a:buClr>
              <a:buSzPct val="7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D8B25C"/>
              </a:buClr>
              <a:buSzPct val="65000"/>
              <a:buFont typeface="Wingdings" panose="05000000000000000000" pitchFamily="2" charset="2"/>
              <a:buChar char="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90204" pitchFamily="34" charset="0"/>
              <a:buNone/>
            </a:pPr>
            <a:fld id="{6C8137F8-C9F8-495D-97A9-79C84E7FF655}" type="slidenum">
              <a:rPr lang="en-US" altLang="zh-CN" sz="1400" smtClean="0">
                <a:solidFill>
                  <a:srgbClr val="FFFFFF"/>
                </a:solidFill>
              </a:rPr>
              <a:t>8</a:t>
            </a:fld>
            <a:endParaRPr lang="en-US" altLang="zh-CN" sz="1400">
              <a:solidFill>
                <a:srgbClr val="FFFFFF"/>
              </a:solidFill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3884612"/>
          </a:xfrm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以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pdf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格式提交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报告：命名为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.pdf’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代码：命名为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‘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en-US" altLang="zh-CN" b="1" dirty="0" err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sql.sql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’</a:t>
            </a: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邮件主题：“学号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姓名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_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实验一”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lvl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发送到课程邮箱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</a:t>
            </a:r>
          </a:p>
          <a:p>
            <a:pPr lvl="2"/>
            <a:r>
              <a:rPr lang="zh-CN" altLang="en-US" sz="2400" dirty="0"/>
              <a:t>冯文俊，邓之也，宋玮：</a:t>
            </a:r>
            <a:r>
              <a:rPr lang="en-US" altLang="zh-CN" sz="2400" dirty="0"/>
              <a:t>ustcdb_2025@163.com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截止日期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: 4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27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Rutgers">
  <a:themeElements>
    <a:clrScheme name="Rutgers 1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FFFFFF"/>
      </a:accent3>
      <a:accent4>
        <a:srgbClr val="000000"/>
      </a:accent4>
      <a:accent5>
        <a:srgbClr val="C8D7E5"/>
      </a:accent5>
      <a:accent6>
        <a:srgbClr val="C8733F"/>
      </a:accent6>
      <a:hlink>
        <a:srgbClr val="F7B615"/>
      </a:hlink>
      <a:folHlink>
        <a:srgbClr val="704404"/>
      </a:folHlink>
    </a:clrScheme>
    <a:fontScheme name="Rutgers">
      <a:majorFont>
        <a:latin typeface="Palatino Linotype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utgers 1">
        <a:dk1>
          <a:srgbClr val="000000"/>
        </a:dk1>
        <a:lt1>
          <a:srgbClr val="FFFFFF"/>
        </a:lt1>
        <a:dk2>
          <a:srgbClr val="775F55"/>
        </a:dk2>
        <a:lt2>
          <a:srgbClr val="EBDDC3"/>
        </a:lt2>
        <a:accent1>
          <a:srgbClr val="94B6D2"/>
        </a:accent1>
        <a:accent2>
          <a:srgbClr val="DD8047"/>
        </a:accent2>
        <a:accent3>
          <a:srgbClr val="FFFFFF"/>
        </a:accent3>
        <a:accent4>
          <a:srgbClr val="000000"/>
        </a:accent4>
        <a:accent5>
          <a:srgbClr val="C8D7E5"/>
        </a:accent5>
        <a:accent6>
          <a:srgbClr val="C8733F"/>
        </a:accent6>
        <a:hlink>
          <a:srgbClr val="F7B615"/>
        </a:hlink>
        <a:folHlink>
          <a:srgbClr val="70440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823</Words>
  <Application>Microsoft Office PowerPoint</Application>
  <PresentationFormat>全屏显示(4:3)</PresentationFormat>
  <Paragraphs>105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华文新魏</vt:lpstr>
      <vt:lpstr>宋体</vt:lpstr>
      <vt:lpstr>Arial</vt:lpstr>
      <vt:lpstr>Calibri</vt:lpstr>
      <vt:lpstr>Calibri Light</vt:lpstr>
      <vt:lpstr>Palatino Linotype</vt:lpstr>
      <vt:lpstr>Times New Roman</vt:lpstr>
      <vt:lpstr>Tw Cen MT</vt:lpstr>
      <vt:lpstr>Wingdings</vt:lpstr>
      <vt:lpstr>自定义设计方案</vt:lpstr>
      <vt:lpstr>4_Rutgers</vt:lpstr>
      <vt:lpstr>2025年春季学期</vt:lpstr>
      <vt:lpstr>实验一：SQL实验</vt:lpstr>
      <vt:lpstr>实验要求</vt:lpstr>
      <vt:lpstr>实验要求</vt:lpstr>
      <vt:lpstr>实验要求</vt:lpstr>
      <vt:lpstr>实验要求</vt:lpstr>
      <vt:lpstr>实验要求</vt:lpstr>
      <vt:lpstr>实验提交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数据库系统概论  An Introduction to Database Systems</dc:title>
  <dc:creator>Zhenya Huang</dc:creator>
  <cp:lastModifiedBy>Zhenya Huang</cp:lastModifiedBy>
  <cp:revision>334</cp:revision>
  <cp:lastPrinted>2022-03-18T09:39:51Z</cp:lastPrinted>
  <dcterms:created xsi:type="dcterms:W3CDTF">2022-03-18T09:39:51Z</dcterms:created>
  <dcterms:modified xsi:type="dcterms:W3CDTF">2025-03-25T13:38:43Z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