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2" name="Shape 9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n-lt"/>
        <a:ea typeface="+mn-ea"/>
        <a:cs typeface="+mn-cs"/>
        <a:sym typeface="Calibri"/>
      </a:defRPr>
    </a:lvl1pPr>
    <a:lvl2pPr indent="228600" defTabSz="457200" latinLnBrk="0">
      <a:defRPr sz="1200">
        <a:latin typeface="+mn-lt"/>
        <a:ea typeface="+mn-ea"/>
        <a:cs typeface="+mn-cs"/>
        <a:sym typeface="Calibri"/>
      </a:defRPr>
    </a:lvl2pPr>
    <a:lvl3pPr indent="457200" defTabSz="457200" latinLnBrk="0">
      <a:defRPr sz="1200">
        <a:latin typeface="+mn-lt"/>
        <a:ea typeface="+mn-ea"/>
        <a:cs typeface="+mn-cs"/>
        <a:sym typeface="Calibri"/>
      </a:defRPr>
    </a:lvl3pPr>
    <a:lvl4pPr indent="685800" defTabSz="457200" latinLnBrk="0">
      <a:defRPr sz="1200">
        <a:latin typeface="+mn-lt"/>
        <a:ea typeface="+mn-ea"/>
        <a:cs typeface="+mn-cs"/>
        <a:sym typeface="Calibri"/>
      </a:defRPr>
    </a:lvl4pPr>
    <a:lvl5pPr indent="914400" defTabSz="457200" latinLnBrk="0">
      <a:defRPr sz="1200">
        <a:latin typeface="+mn-lt"/>
        <a:ea typeface="+mn-ea"/>
        <a:cs typeface="+mn-cs"/>
        <a:sym typeface="Calibri"/>
      </a:defRPr>
    </a:lvl5pPr>
    <a:lvl6pPr indent="1143000" defTabSz="457200" latinLnBrk="0">
      <a:defRPr sz="1200">
        <a:latin typeface="+mn-lt"/>
        <a:ea typeface="+mn-ea"/>
        <a:cs typeface="+mn-cs"/>
        <a:sym typeface="Calibri"/>
      </a:defRPr>
    </a:lvl6pPr>
    <a:lvl7pPr indent="1371600" defTabSz="457200" latinLnBrk="0">
      <a:defRPr sz="1200">
        <a:latin typeface="+mn-lt"/>
        <a:ea typeface="+mn-ea"/>
        <a:cs typeface="+mn-cs"/>
        <a:sym typeface="Calibri"/>
      </a:defRPr>
    </a:lvl7pPr>
    <a:lvl8pPr indent="1600200" defTabSz="457200" latinLnBrk="0">
      <a:defRPr sz="1200">
        <a:latin typeface="+mn-lt"/>
        <a:ea typeface="+mn-ea"/>
        <a:cs typeface="+mn-cs"/>
        <a:sym typeface="Calibri"/>
      </a:defRPr>
    </a:lvl8pPr>
    <a:lvl9pPr indent="1828800" defTabSz="4572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b="1" cap="all" sz="4000"/>
            </a:lvl1pPr>
          </a:lstStyle>
          <a:p>
            <a:pPr/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sz="quarter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Body Level One…"/>
          <p:cNvSpPr txBox="1"/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Body Level One…"/>
          <p:cNvSpPr txBox="1"/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b="1" sz="2400"/>
            </a:lvl1pPr>
            <a:lvl2pPr marL="0" indent="457200">
              <a:spcBef>
                <a:spcPts val="500"/>
              </a:spcBef>
              <a:buSzTx/>
              <a:buFontTx/>
              <a:buNone/>
              <a:defRPr b="1" sz="2400"/>
            </a:lvl2pPr>
            <a:lvl3pPr marL="0" indent="914400">
              <a:spcBef>
                <a:spcPts val="500"/>
              </a:spcBef>
              <a:buSzTx/>
              <a:buFontTx/>
              <a:buNone/>
              <a:defRPr b="1" sz="2400"/>
            </a:lvl3pPr>
            <a:lvl4pPr marL="0" indent="1371600">
              <a:spcBef>
                <a:spcPts val="500"/>
              </a:spcBef>
              <a:buSzTx/>
              <a:buFontTx/>
              <a:buNone/>
              <a:defRPr b="1" sz="2400"/>
            </a:lvl4pPr>
            <a:lvl5pPr marL="0" indent="1828800">
              <a:spcBef>
                <a:spcPts val="500"/>
              </a:spcBef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/>
          <p:nvPr>
            <p:ph type="body" sz="quarter" idx="21"/>
          </p:nvPr>
        </p:nvSpPr>
        <p:spPr>
          <a:xfrm>
            <a:off x="4645025" y="1535112"/>
            <a:ext cx="4041775" cy="63976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b="1" sz="2400"/>
            </a:pPr>
          </a:p>
        </p:txBody>
      </p:sp>
      <p:sp>
        <p:nvSpPr>
          <p:cNvPr id="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/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/>
          <p:nvPr>
            <p:ph type="body" sz="half" idx="21"/>
          </p:nvPr>
        </p:nvSpPr>
        <p:spPr>
          <a:xfrm>
            <a:off x="457199" y="1435100"/>
            <a:ext cx="3008315" cy="469106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</a:p>
        </p:txBody>
      </p:sp>
      <p:sp>
        <p:nvSpPr>
          <p:cNvPr id="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/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83" name="Picture Placeholder 2"/>
          <p:cNvSpPr/>
          <p:nvPr>
            <p:ph type="pic" sz="half" idx="21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Body Level One…"/>
          <p:cNvSpPr txBox="1"/>
          <p:nvPr>
            <p:ph type="body" sz="quarter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8428176" y="6414760"/>
            <a:ext cx="258624" cy="24830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 xmlns:p14="http://schemas.microsoft.com/office/powerpoint/2010/main" spd="med" advClick="1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83771" marR="0" indent="-326571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661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233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itle 1"/>
          <p:cNvSpPr txBox="1"/>
          <p:nvPr>
            <p:ph type="ctrTitle"/>
          </p:nvPr>
        </p:nvSpPr>
        <p:spPr>
          <a:xfrm>
            <a:off x="945854" y="473508"/>
            <a:ext cx="7772401" cy="1470026"/>
          </a:xfrm>
          <a:prstGeom prst="rect">
            <a:avLst/>
          </a:prstGeom>
        </p:spPr>
        <p:txBody>
          <a:bodyPr/>
          <a:lstStyle/>
          <a:p>
            <a:pPr/>
            <a:r>
              <a:t>COSMIC HORIZONS</a:t>
            </a:r>
          </a:p>
        </p:txBody>
      </p:sp>
      <p:sp>
        <p:nvSpPr>
          <p:cNvPr id="95" name="Subtitle 2"/>
          <p:cNvSpPr txBox="1"/>
          <p:nvPr>
            <p:ph type="subTitle" sz="quarter" idx="1"/>
          </p:nvPr>
        </p:nvSpPr>
        <p:spPr>
          <a:xfrm>
            <a:off x="3296000" y="2615649"/>
            <a:ext cx="6400801" cy="1752601"/>
          </a:xfrm>
          <a:prstGeom prst="rect">
            <a:avLst/>
          </a:prstGeom>
        </p:spPr>
        <p:txBody>
          <a:bodyPr/>
          <a:lstStyle/>
          <a:p>
            <a:pPr algn="l" defTabSz="224027">
              <a:spcBef>
                <a:spcPts val="300"/>
              </a:spcBef>
              <a:defRPr sz="1568"/>
            </a:pPr>
            <a:r>
              <a:t>                               </a:t>
            </a:r>
            <a:r>
              <a:rPr>
                <a:solidFill>
                  <a:srgbClr val="000000"/>
                </a:solidFill>
              </a:rPr>
              <a:t>  Presented by:</a:t>
            </a:r>
          </a:p>
          <a:p>
            <a:pPr defTabSz="224027">
              <a:spcBef>
                <a:spcPts val="300"/>
              </a:spcBef>
              <a:defRPr sz="1568"/>
            </a:pPr>
            <a:r>
              <a:t>Abhijeet Srivastava (2100291520004) </a:t>
            </a:r>
          </a:p>
          <a:p>
            <a:pPr defTabSz="224027">
              <a:spcBef>
                <a:spcPts val="300"/>
              </a:spcBef>
              <a:defRPr sz="1568"/>
            </a:pPr>
            <a:r>
              <a:t>Shaashwat Sharma (2100291520050)</a:t>
            </a:r>
          </a:p>
          <a:p>
            <a:pPr defTabSz="224027">
              <a:spcBef>
                <a:spcPts val="300"/>
              </a:spcBef>
              <a:defRPr sz="1568"/>
            </a:pPr>
            <a:r>
              <a:t>Abhishek Tripathi (2100291520008)</a:t>
            </a:r>
          </a:p>
          <a:p>
            <a:pPr defTabSz="224027">
              <a:spcBef>
                <a:spcPts val="300"/>
              </a:spcBef>
              <a:defRPr sz="1568"/>
            </a:pPr>
            <a:r>
              <a:t>Shivansh Rastogi (2100291520052)</a:t>
            </a:r>
          </a:p>
        </p:txBody>
      </p:sp>
      <p:pic>
        <p:nvPicPr>
          <p:cNvPr id="96" name="Logo-1511074571.png" descr="Logo-151107457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7778" y="291214"/>
            <a:ext cx="2078216" cy="2030984"/>
          </a:xfrm>
          <a:prstGeom prst="rect">
            <a:avLst/>
          </a:prstGeom>
          <a:ln w="12700">
            <a:miter lim="400000"/>
          </a:ln>
        </p:spPr>
      </p:pic>
      <p:sp>
        <p:nvSpPr>
          <p:cNvPr id="97" name="Guided by:…"/>
          <p:cNvSpPr txBox="1"/>
          <p:nvPr/>
        </p:nvSpPr>
        <p:spPr>
          <a:xfrm>
            <a:off x="1394451" y="2750477"/>
            <a:ext cx="1385552" cy="554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spcBef>
                <a:spcPts val="700"/>
              </a:spcBef>
              <a:defRPr sz="1600">
                <a:solidFill>
                  <a:srgbClr val="888888"/>
                </a:solidFill>
              </a:defRPr>
            </a:pPr>
            <a:r>
              <a:rPr>
                <a:solidFill>
                  <a:srgbClr val="000000"/>
                </a:solidFill>
              </a:rPr>
              <a:t>Guided by: </a:t>
            </a:r>
          </a:p>
          <a:p>
            <a:pPr>
              <a:defRPr sz="1600"/>
            </a:pPr>
            <a:r>
              <a:t>Ms. Gargi Singh</a:t>
            </a:r>
          </a:p>
        </p:txBody>
      </p:sp>
      <p:sp>
        <p:nvSpPr>
          <p:cNvPr id="98" name="Group No. :  G-3  DEPARTMENT OF CSE(AI),…"/>
          <p:cNvSpPr txBox="1"/>
          <p:nvPr/>
        </p:nvSpPr>
        <p:spPr>
          <a:xfrm>
            <a:off x="880673" y="4832322"/>
            <a:ext cx="7382654" cy="15520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 defTabSz="914400">
              <a:lnSpc>
                <a:spcPct val="150000"/>
              </a:lnSpc>
            </a:pPr>
            <a:r>
              <a:rPr b="1"/>
              <a:t>Group No.</a:t>
            </a:r>
            <a:r>
              <a:rPr b="1" sz="1600"/>
              <a:t> :  G-3</a:t>
            </a:r>
            <a:r>
              <a:rPr sz="1600"/>
              <a:t> </a:t>
            </a:r>
            <a:br>
              <a:rPr sz="1600"/>
            </a:br>
            <a:r>
              <a:rPr sz="2000"/>
              <a:t>DEPARTMENT OF CSE(AI), </a:t>
            </a:r>
            <a:endParaRPr sz="1100"/>
          </a:p>
          <a:p>
            <a:pPr algn="ctr" defTabSz="914400">
              <a:lnSpc>
                <a:spcPct val="150000"/>
              </a:lnSpc>
              <a:defRPr sz="2000"/>
            </a:pPr>
            <a:r>
              <a:t>KIET GROUP OF INSTITUTIONS, GHAZIABAD, UTTAR PRADESH</a:t>
            </a:r>
            <a:endParaRPr sz="1100"/>
          </a:p>
          <a:p>
            <a:pPr algn="ctr" defTabSz="914400">
              <a:lnSpc>
                <a:spcPct val="150000"/>
              </a:lnSpc>
              <a:defRPr sz="1400"/>
            </a:pPr>
            <a:r>
              <a:t>(AFFILIATED TO DR. A.P.J. ABDUL KALAM TECHNICAL UNIVERSITY, LUCKNOW, UTTAR PRADESH, INDIA)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itle 1"/>
          <p:cNvSpPr txBox="1"/>
          <p:nvPr>
            <p:ph type="title"/>
          </p:nvPr>
        </p:nvSpPr>
        <p:spPr>
          <a:xfrm>
            <a:off x="583512" y="2927190"/>
            <a:ext cx="8229601" cy="1143001"/>
          </a:xfrm>
          <a:prstGeom prst="rect">
            <a:avLst/>
          </a:prstGeom>
        </p:spPr>
        <p:txBody>
          <a:bodyPr/>
          <a:lstStyle>
            <a:lvl1pPr>
              <a:defRPr u="sng"/>
            </a:lvl1pPr>
          </a:lstStyle>
          <a:p>
            <a:pPr/>
            <a:r>
              <a:t>THANK YOU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Screenshot 2025-05-24 at 10.57.21 AM.png" descr="Screenshot 2025-05-24 at 10.57.21 AM.png"/>
          <p:cNvPicPr>
            <a:picLocks noChangeAspect="1"/>
          </p:cNvPicPr>
          <p:nvPr/>
        </p:nvPicPr>
        <p:blipFill>
          <a:blip r:embed="rId2">
            <a:extLst/>
          </a:blip>
          <a:srcRect l="768" t="682" r="596" b="682"/>
          <a:stretch>
            <a:fillRect/>
          </a:stretch>
        </p:blipFill>
        <p:spPr>
          <a:xfrm>
            <a:off x="210745" y="1230159"/>
            <a:ext cx="8455031" cy="5213759"/>
          </a:xfrm>
          <a:prstGeom prst="rect">
            <a:avLst/>
          </a:prstGeom>
          <a:ln w="12700">
            <a:miter lim="400000"/>
          </a:ln>
        </p:spPr>
      </p:pic>
      <p:sp>
        <p:nvSpPr>
          <p:cNvPr id="101" name="CO–PO Mapping Matrix"/>
          <p:cNvSpPr txBox="1"/>
          <p:nvPr/>
        </p:nvSpPr>
        <p:spPr>
          <a:xfrm>
            <a:off x="2874579" y="446441"/>
            <a:ext cx="3394842" cy="4348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700" u="sng"/>
            </a:lvl1pPr>
          </a:lstStyle>
          <a:p>
            <a:pPr/>
            <a:r>
              <a:t>CO–PO Mapping Matrix</a:t>
            </a:r>
          </a:p>
        </p:txBody>
      </p:sp>
      <p:sp>
        <p:nvSpPr>
          <p:cNvPr id="102" name="Rectangle"/>
          <p:cNvSpPr/>
          <p:nvPr/>
        </p:nvSpPr>
        <p:spPr>
          <a:xfrm>
            <a:off x="771769" y="1278255"/>
            <a:ext cx="7450031" cy="5117555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  <p:txBody>
          <a:bodyPr lIns="45719" rIns="45719" anchor="ctr"/>
          <a:lstStyle/>
          <a:p>
            <a:pPr>
              <a:defRPr>
                <a:noFill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u="sng"/>
            </a:lvl1pPr>
          </a:lstStyle>
          <a:p>
            <a:pPr/>
            <a:r>
              <a:t>Abstract</a:t>
            </a:r>
          </a:p>
        </p:txBody>
      </p:sp>
      <p:sp>
        <p:nvSpPr>
          <p:cNvPr id="105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291465" indent="-291465" defTabSz="388620">
              <a:spcBef>
                <a:spcPts val="600"/>
              </a:spcBef>
              <a:defRPr sz="2720"/>
            </a:pPr>
            <a:r>
              <a:t>"Man must rise above the Earth—to the top of the atmosphere and beyond—for only thus will he fully understand the world in which he lives.” </a:t>
            </a:r>
          </a:p>
          <a:p>
            <a:pPr marL="0" indent="0" defTabSz="388620">
              <a:spcBef>
                <a:spcPts val="600"/>
              </a:spcBef>
              <a:buSzTx/>
              <a:buFontTx/>
              <a:buNone/>
              <a:defRPr sz="2720"/>
            </a:pPr>
            <a:r>
              <a:t>                                                                                - Socrates</a:t>
            </a:r>
          </a:p>
          <a:p>
            <a:pPr marL="0" indent="0" defTabSz="388620">
              <a:spcBef>
                <a:spcPts val="600"/>
              </a:spcBef>
              <a:buSzTx/>
              <a:buFontTx/>
              <a:buNone/>
              <a:defRPr sz="2720"/>
            </a:pPr>
          </a:p>
          <a:p>
            <a:pPr marL="291465" indent="-291465" defTabSz="388620">
              <a:spcBef>
                <a:spcPts val="600"/>
              </a:spcBef>
              <a:defRPr sz="2720"/>
            </a:pPr>
            <a:r>
              <a:t>COSMIC HORIZONS is a community-driven astronomy website aimed at enthusiasts, students, and educators. The platform offers accurate celestial object locations, curated articles, and educational resources to create a collaborative astronomical journey.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u="sng"/>
            </a:lvl1pPr>
          </a:lstStyle>
          <a:p>
            <a:pPr/>
            <a:r>
              <a:t>Introduction</a:t>
            </a:r>
          </a:p>
        </p:txBody>
      </p:sp>
      <p:sp>
        <p:nvSpPr>
          <p:cNvPr id="108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Our mission is to provide a platform that fosters exploration of the universe. COSMIC HORIZONS enables users to track space bodies, stay informed on space news, and access educational content. It is designed for a global community of stargazers seeking to expand their cosmic knowledge.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u="sng"/>
            </a:lvl1pPr>
          </a:lstStyle>
          <a:p>
            <a:pPr/>
            <a:r>
              <a:t>Objectives</a:t>
            </a:r>
          </a:p>
        </p:txBody>
      </p:sp>
      <p:sp>
        <p:nvSpPr>
          <p:cNvPr id="111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- Use advanced astronomy APIs to locate space bodies in real-time.</a:t>
            </a:r>
          </a:p>
          <a:p>
            <a:pPr/>
            <a:r>
              <a:t>- Deliver space news and events for community engagement.</a:t>
            </a:r>
          </a:p>
          <a:p>
            <a:pPr/>
            <a:r>
              <a:t>- Build a collaborative community of astronomy enthusiasts.</a:t>
            </a:r>
          </a:p>
          <a:p>
            <a:pPr/>
            <a:r>
              <a:t>- Provide outreach through educational tools and resources.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u="sng"/>
            </a:lvl1pPr>
          </a:lstStyle>
          <a:p>
            <a:pPr/>
            <a:r>
              <a:t>Technology Used</a:t>
            </a:r>
          </a:p>
        </p:txBody>
      </p:sp>
      <p:sp>
        <p:nvSpPr>
          <p:cNvPr id="114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233172" indent="-233172" defTabSz="310895">
              <a:spcBef>
                <a:spcPts val="500"/>
              </a:spcBef>
              <a:defRPr sz="2176"/>
            </a:pPr>
            <a:r>
              <a:t>- Astronomy API</a:t>
            </a:r>
          </a:p>
          <a:p>
            <a:pPr marL="233172" indent="-233172" defTabSz="310895">
              <a:spcBef>
                <a:spcPts val="500"/>
              </a:spcBef>
              <a:defRPr sz="2176"/>
            </a:pPr>
            <a:r>
              <a:t>- ISROSTATS API</a:t>
            </a:r>
          </a:p>
          <a:p>
            <a:pPr marL="233172" indent="-233172" defTabSz="310895">
              <a:spcBef>
                <a:spcPts val="500"/>
              </a:spcBef>
              <a:defRPr sz="2176"/>
            </a:pPr>
            <a:r>
              <a:t>- NASA APIs</a:t>
            </a:r>
          </a:p>
          <a:p>
            <a:pPr marL="233172" indent="-233172" defTabSz="310895">
              <a:spcBef>
                <a:spcPts val="500"/>
              </a:spcBef>
              <a:defRPr sz="2176"/>
            </a:pPr>
            <a:r>
              <a:t>- React.JS, Django Rest Framework</a:t>
            </a:r>
          </a:p>
          <a:p>
            <a:pPr marL="233172" indent="-233172" defTabSz="310895">
              <a:spcBef>
                <a:spcPts val="500"/>
              </a:spcBef>
              <a:defRPr sz="2176"/>
            </a:pPr>
            <a:r>
              <a:t>-HTML5, CSS3, Tailwind CSS</a:t>
            </a:r>
          </a:p>
          <a:p>
            <a:pPr marL="233172" indent="-233172" defTabSz="310895">
              <a:spcBef>
                <a:spcPts val="500"/>
              </a:spcBef>
              <a:defRPr sz="2176"/>
            </a:pPr>
            <a:r>
              <a:t>- JavaScript, Typescript, Firebase , Postgresql</a:t>
            </a:r>
          </a:p>
          <a:p>
            <a:pPr marL="233172" indent="-233172" defTabSz="310895">
              <a:spcBef>
                <a:spcPts val="500"/>
              </a:spcBef>
              <a:defRPr sz="2176"/>
            </a:pPr>
          </a:p>
          <a:p>
            <a:pPr marL="233172" indent="-233172" defTabSz="310895">
              <a:spcBef>
                <a:spcPts val="500"/>
              </a:spcBef>
              <a:defRPr sz="2176"/>
            </a:pPr>
            <a:r>
              <a:t>APIs in Action:</a:t>
            </a:r>
          </a:p>
          <a:p>
            <a:pPr marL="233172" indent="-233172" defTabSz="310895">
              <a:spcBef>
                <a:spcPts val="500"/>
              </a:spcBef>
              <a:defRPr sz="2176"/>
            </a:pPr>
            <a:r>
              <a:t>- JSON Requests/Responses</a:t>
            </a:r>
          </a:p>
          <a:p>
            <a:pPr marL="233172" indent="-233172" defTabSz="310895">
              <a:spcBef>
                <a:spcPts val="500"/>
              </a:spcBef>
              <a:defRPr sz="2176"/>
            </a:pPr>
            <a:r>
              <a:t>- Image Responses for space data</a:t>
            </a:r>
          </a:p>
          <a:p>
            <a:pPr marL="233172" indent="-233172" defTabSz="310895">
              <a:spcBef>
                <a:spcPts val="500"/>
              </a:spcBef>
              <a:defRPr sz="2176"/>
            </a:pPr>
            <a:r>
              <a:t>- Live Night Sky Map with real-time updates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u="sng"/>
            </a:lvl1pPr>
          </a:lstStyle>
          <a:p>
            <a:pPr/>
            <a:r>
              <a:t>Result (So Far)</a:t>
            </a:r>
          </a:p>
        </p:txBody>
      </p:sp>
      <p:sp>
        <p:nvSpPr>
          <p:cNvPr id="117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- Developed a functioning platform with real-time Information.</a:t>
            </a:r>
          </a:p>
          <a:p>
            <a:pPr/>
            <a:r>
              <a:t>- Integrated various APIs to support space news and live maps.</a:t>
            </a:r>
          </a:p>
          <a:p>
            <a:pPr/>
            <a:r>
              <a:t>- Built an interactive and informative user interface.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u="sng"/>
            </a:lvl1pPr>
          </a:lstStyle>
          <a:p>
            <a:pPr/>
            <a:r>
              <a:t>Future Scope</a:t>
            </a:r>
          </a:p>
        </p:txBody>
      </p:sp>
      <p:sp>
        <p:nvSpPr>
          <p:cNvPr id="120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- Implement immersive 3D and VR-based astronomical visualizations.</a:t>
            </a:r>
          </a:p>
          <a:p>
            <a:pPr/>
            <a:r>
              <a:t>- Launch interactive courses in astrophysics for learners at all levels.</a:t>
            </a:r>
          </a:p>
          <a:p>
            <a:pPr/>
            <a:r>
              <a:t>- Start citizen science projects to involve the public in real research.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u="sng"/>
            </a:lvl1pPr>
          </a:lstStyle>
          <a:p>
            <a:pPr/>
            <a:r>
              <a:t>References</a:t>
            </a:r>
          </a:p>
        </p:txBody>
      </p:sp>
      <p:sp>
        <p:nvSpPr>
          <p:cNvPr id="123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- https://api.le-systeme-solaire.net</a:t>
            </a:r>
          </a:p>
          <a:p>
            <a:pPr/>
            <a:r>
              <a:t>- https://api.nasa.gov</a:t>
            </a:r>
          </a:p>
          <a:p>
            <a:pPr/>
            <a:r>
              <a:t>- https://isrostats.com</a:t>
            </a:r>
          </a:p>
          <a:p>
            <a:pPr/>
            <a:r>
              <a:t>- AstronomyStackExchange, NASA.gov, ISRO.org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