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League Spartan"/>
      <p:regular r:id="rId13"/>
      <p:bold r:id="rId14"/>
    </p:embeddedFont>
    <p:embeddedFont>
      <p:font typeface="Inter Light"/>
      <p:regular r:id="rId15"/>
      <p:bold r:id="rId16"/>
    </p:embeddedFont>
    <p:embeddedFont>
      <p:font typeface="Poppins"/>
      <p:regular r:id="rId17"/>
      <p:bold r:id="rId18"/>
      <p:italic r:id="rId19"/>
      <p:boldItalic r:id="rId20"/>
    </p:embeddedFont>
    <p:embeddedFont>
      <p:font typeface="Inter"/>
      <p:regular r:id="rId21"/>
      <p:bold r:id="rId22"/>
    </p:embeddedFont>
    <p:embeddedFont>
      <p:font typeface="Lato Light"/>
      <p:regular r:id="rId23"/>
      <p:bold r:id="rId24"/>
      <p:italic r:id="rId25"/>
      <p:boldItalic r:id="rId26"/>
    </p:embeddedFont>
    <p:embeddedFont>
      <p:font typeface="Open Sans Medium"/>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boldItalic.fntdata"/><Relationship Id="rId22" Type="http://schemas.openxmlformats.org/officeDocument/2006/relationships/font" Target="fonts/Inter-bold.fntdata"/><Relationship Id="rId21" Type="http://schemas.openxmlformats.org/officeDocument/2006/relationships/font" Target="fonts/Inter-regular.fntdata"/><Relationship Id="rId24" Type="http://schemas.openxmlformats.org/officeDocument/2006/relationships/font" Target="fonts/LatoLight-bold.fntdata"/><Relationship Id="rId23" Type="http://schemas.openxmlformats.org/officeDocument/2006/relationships/font" Target="fonts/LatoLigh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Light-boldItalic.fntdata"/><Relationship Id="rId25" Type="http://schemas.openxmlformats.org/officeDocument/2006/relationships/font" Target="fonts/LatoLight-italic.fntdata"/><Relationship Id="rId28" Type="http://schemas.openxmlformats.org/officeDocument/2006/relationships/font" Target="fonts/OpenSansMedium-bold.fntdata"/><Relationship Id="rId27" Type="http://schemas.openxmlformats.org/officeDocument/2006/relationships/font" Target="fonts/OpenSansMedi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Medium-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Medium-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LeagueSpartan-regular.fntdata"/><Relationship Id="rId12" Type="http://schemas.openxmlformats.org/officeDocument/2006/relationships/slide" Target="slides/slide7.xml"/><Relationship Id="rId15" Type="http://schemas.openxmlformats.org/officeDocument/2006/relationships/font" Target="fonts/InterLight-regular.fntdata"/><Relationship Id="rId14" Type="http://schemas.openxmlformats.org/officeDocument/2006/relationships/font" Target="fonts/LeagueSpartan-bold.fntdata"/><Relationship Id="rId17" Type="http://schemas.openxmlformats.org/officeDocument/2006/relationships/font" Target="fonts/Poppins-regular.fntdata"/><Relationship Id="rId16" Type="http://schemas.openxmlformats.org/officeDocument/2006/relationships/font" Target="fonts/InterLight-bold.fntdata"/><Relationship Id="rId19" Type="http://schemas.openxmlformats.org/officeDocument/2006/relationships/font" Target="fonts/Poppins-italic.fntdata"/><Relationship Id="rId18" Type="http://schemas.openxmlformats.org/officeDocument/2006/relationships/font" Target="fonts/Poppi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SLIDES_API191712045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SLIDES_API191712045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SLIDES_API191712045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SLIDES_API191712045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677762b31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a677762b31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SLIDES_API1917120458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SLIDES_API1917120458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SLIDES_API1917120458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SLIDES_API1917120458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SLIDES_API1917120458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SLIDES_API1917120458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SLIDES_API1917120458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SLIDES_API1917120458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Introduction_Slide_1">
  <p:cSld name="TITLE_1">
    <p:spTree>
      <p:nvGrpSpPr>
        <p:cNvPr id="50" name="Shape 50"/>
        <p:cNvGrpSpPr/>
        <p:nvPr/>
      </p:nvGrpSpPr>
      <p:grpSpPr>
        <a:xfrm>
          <a:off x="0" y="0"/>
          <a:ext cx="0" cy="0"/>
          <a:chOff x="0" y="0"/>
          <a:chExt cx="0" cy="0"/>
        </a:xfrm>
      </p:grpSpPr>
      <p:sp>
        <p:nvSpPr>
          <p:cNvPr id="51" name="Google Shape;51;p13"/>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
        <p:nvSpPr>
          <p:cNvPr id="52" name="Google Shape;52;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3"/>
          <p:cNvSpPr txBox="1"/>
          <p:nvPr>
            <p:ph idx="1" type="body"/>
          </p:nvPr>
        </p:nvSpPr>
        <p:spPr>
          <a:xfrm>
            <a:off x="632175" y="1717350"/>
            <a:ext cx="5520900" cy="26523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sz="13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pic>
        <p:nvPicPr>
          <p:cNvPr id="54" name="Google Shape;54;p13"/>
          <p:cNvPicPr preferRelativeResize="0"/>
          <p:nvPr/>
        </p:nvPicPr>
        <p:blipFill>
          <a:blip r:embed="rId2">
            <a:alphaModFix/>
          </a:blip>
          <a:stretch>
            <a:fillRect/>
          </a:stretch>
        </p:blipFill>
        <p:spPr>
          <a:xfrm rot="5400000">
            <a:off x="727196" y="475900"/>
            <a:ext cx="374904" cy="374904"/>
          </a:xfrm>
          <a:prstGeom prst="rect">
            <a:avLst/>
          </a:prstGeom>
          <a:noFill/>
          <a:ln>
            <a:noFill/>
          </a:ln>
        </p:spPr>
      </p:pic>
      <p:pic>
        <p:nvPicPr>
          <p:cNvPr id="55" name="Google Shape;55;p13"/>
          <p:cNvPicPr preferRelativeResize="0"/>
          <p:nvPr/>
        </p:nvPicPr>
        <p:blipFill rotWithShape="1">
          <a:blip r:embed="rId3">
            <a:alphaModFix/>
          </a:blip>
          <a:srcRect b="0" l="7871" r="4470" t="0"/>
          <a:stretch/>
        </p:blipFill>
        <p:spPr>
          <a:xfrm rot="5399995">
            <a:off x="5161977" y="1270987"/>
            <a:ext cx="5149824" cy="2601528"/>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3">
  <p:cSld name="TITLE_1_1_1">
    <p:spTree>
      <p:nvGrpSpPr>
        <p:cNvPr id="56" name="Shape 56"/>
        <p:cNvGrpSpPr/>
        <p:nvPr/>
      </p:nvGrpSpPr>
      <p:grpSpPr>
        <a:xfrm>
          <a:off x="0" y="0"/>
          <a:ext cx="0" cy="0"/>
          <a:chOff x="0" y="0"/>
          <a:chExt cx="0" cy="0"/>
        </a:xfrm>
      </p:grpSpPr>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4"/>
          <p:cNvSpPr txBox="1"/>
          <p:nvPr>
            <p:ph idx="1" type="subTitle"/>
          </p:nvPr>
        </p:nvSpPr>
        <p:spPr>
          <a:xfrm>
            <a:off x="383075" y="1908900"/>
            <a:ext cx="2469000" cy="4074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9" name="Google Shape;59;p14"/>
          <p:cNvSpPr txBox="1"/>
          <p:nvPr>
            <p:ph idx="2" type="subTitle"/>
          </p:nvPr>
        </p:nvSpPr>
        <p:spPr>
          <a:xfrm>
            <a:off x="3284763" y="1908900"/>
            <a:ext cx="2469000" cy="3951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60" name="Google Shape;60;p14"/>
          <p:cNvPicPr preferRelativeResize="0"/>
          <p:nvPr/>
        </p:nvPicPr>
        <p:blipFill rotWithShape="1">
          <a:blip r:embed="rId2">
            <a:alphaModFix/>
          </a:blip>
          <a:srcRect b="13464" l="0" r="49205" t="0"/>
          <a:stretch/>
        </p:blipFill>
        <p:spPr>
          <a:xfrm flipH="1">
            <a:off x="8025" y="3162568"/>
            <a:ext cx="1168200" cy="1980900"/>
          </a:xfrm>
          <a:prstGeom prst="rect">
            <a:avLst/>
          </a:prstGeom>
          <a:noFill/>
          <a:ln>
            <a:noFill/>
          </a:ln>
        </p:spPr>
      </p:pic>
      <p:sp>
        <p:nvSpPr>
          <p:cNvPr id="61" name="Google Shape;61;p14"/>
          <p:cNvSpPr txBox="1"/>
          <p:nvPr>
            <p:ph type="title"/>
          </p:nvPr>
        </p:nvSpPr>
        <p:spPr>
          <a:xfrm>
            <a:off x="383075" y="1011550"/>
            <a:ext cx="7753500" cy="636000"/>
          </a:xfrm>
          <a:prstGeom prst="rect">
            <a:avLst/>
          </a:prstGeom>
        </p:spPr>
        <p:txBody>
          <a:bodyPr anchorCtr="0" anchor="ctr" bIns="91425" lIns="91425" spcFirstLastPara="1" rIns="91425" wrap="square" tIns="91425">
            <a:sp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
        <p:nvSpPr>
          <p:cNvPr id="62" name="Google Shape;62;p14"/>
          <p:cNvSpPr txBox="1"/>
          <p:nvPr>
            <p:ph idx="3" type="subTitle"/>
          </p:nvPr>
        </p:nvSpPr>
        <p:spPr>
          <a:xfrm>
            <a:off x="6186450" y="1908900"/>
            <a:ext cx="2469000" cy="3951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63" name="Google Shape;63;p14"/>
          <p:cNvPicPr preferRelativeResize="0"/>
          <p:nvPr/>
        </p:nvPicPr>
        <p:blipFill>
          <a:blip r:embed="rId3">
            <a:alphaModFix/>
          </a:blip>
          <a:stretch>
            <a:fillRect/>
          </a:stretch>
        </p:blipFill>
        <p:spPr>
          <a:xfrm rot="5400000">
            <a:off x="467571" y="475900"/>
            <a:ext cx="374904" cy="374904"/>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1">
  <p:cSld name="Default Slide_1">
    <p:spTree>
      <p:nvGrpSpPr>
        <p:cNvPr id="64" name="Shape 64"/>
        <p:cNvGrpSpPr/>
        <p:nvPr/>
      </p:nvGrpSpPr>
      <p:grpSpPr>
        <a:xfrm>
          <a:off x="0" y="0"/>
          <a:ext cx="0" cy="0"/>
          <a:chOff x="0" y="0"/>
          <a:chExt cx="0" cy="0"/>
        </a:xfrm>
      </p:grpSpPr>
      <p:sp>
        <p:nvSpPr>
          <p:cNvPr id="65" name="Google Shape;65;p15"/>
          <p:cNvSpPr txBox="1"/>
          <p:nvPr>
            <p:ph idx="1" type="subTitle"/>
          </p:nvPr>
        </p:nvSpPr>
        <p:spPr>
          <a:xfrm>
            <a:off x="6595075" y="2305850"/>
            <a:ext cx="2096100" cy="1360500"/>
          </a:xfrm>
          <a:prstGeom prst="rect">
            <a:avLst/>
          </a:prstGeom>
        </p:spPr>
        <p:txBody>
          <a:bodyPr anchorCtr="0" anchor="t" bIns="91425" lIns="91425" spcFirstLastPara="1" rIns="91425" wrap="square" tIns="91425">
            <a:normAutofit/>
          </a:bodyPr>
          <a:lstStyle>
            <a:lvl1pPr lvl="0" rt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 name="Google Shape;66;p15"/>
          <p:cNvSpPr txBox="1"/>
          <p:nvPr>
            <p:ph type="title"/>
          </p:nvPr>
        </p:nvSpPr>
        <p:spPr>
          <a:xfrm>
            <a:off x="1730850" y="401725"/>
            <a:ext cx="5682300" cy="42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800"/>
              <a:buNone/>
              <a:defRPr>
                <a:latin typeface="Lato Light"/>
                <a:ea typeface="Lato Light"/>
                <a:cs typeface="Lato Light"/>
                <a:sym typeface="Lato Light"/>
              </a:defRPr>
            </a:lvl2pPr>
            <a:lvl3pPr lvl="2" rtl="0">
              <a:spcBef>
                <a:spcPts val="0"/>
              </a:spcBef>
              <a:spcAft>
                <a:spcPts val="0"/>
              </a:spcAft>
              <a:buSzPts val="2800"/>
              <a:buNone/>
              <a:defRPr>
                <a:latin typeface="Lato Light"/>
                <a:ea typeface="Lato Light"/>
                <a:cs typeface="Lato Light"/>
                <a:sym typeface="Lato Light"/>
              </a:defRPr>
            </a:lvl3pPr>
            <a:lvl4pPr lvl="3" rtl="0">
              <a:spcBef>
                <a:spcPts val="0"/>
              </a:spcBef>
              <a:spcAft>
                <a:spcPts val="0"/>
              </a:spcAft>
              <a:buSzPts val="2800"/>
              <a:buNone/>
              <a:defRPr>
                <a:latin typeface="Lato Light"/>
                <a:ea typeface="Lato Light"/>
                <a:cs typeface="Lato Light"/>
                <a:sym typeface="Lato Light"/>
              </a:defRPr>
            </a:lvl4pPr>
            <a:lvl5pPr lvl="4" rtl="0">
              <a:spcBef>
                <a:spcPts val="0"/>
              </a:spcBef>
              <a:spcAft>
                <a:spcPts val="0"/>
              </a:spcAft>
              <a:buSzPts val="2800"/>
              <a:buNone/>
              <a:defRPr>
                <a:latin typeface="Lato Light"/>
                <a:ea typeface="Lato Light"/>
                <a:cs typeface="Lato Light"/>
                <a:sym typeface="Lato Light"/>
              </a:defRPr>
            </a:lvl5pPr>
            <a:lvl6pPr lvl="5" rtl="0">
              <a:spcBef>
                <a:spcPts val="0"/>
              </a:spcBef>
              <a:spcAft>
                <a:spcPts val="0"/>
              </a:spcAft>
              <a:buSzPts val="2800"/>
              <a:buNone/>
              <a:defRPr>
                <a:latin typeface="Lato Light"/>
                <a:ea typeface="Lato Light"/>
                <a:cs typeface="Lato Light"/>
                <a:sym typeface="Lato Light"/>
              </a:defRPr>
            </a:lvl6pPr>
            <a:lvl7pPr lvl="6" rtl="0">
              <a:spcBef>
                <a:spcPts val="0"/>
              </a:spcBef>
              <a:spcAft>
                <a:spcPts val="0"/>
              </a:spcAft>
              <a:buSzPts val="2800"/>
              <a:buNone/>
              <a:defRPr>
                <a:latin typeface="Lato Light"/>
                <a:ea typeface="Lato Light"/>
                <a:cs typeface="Lato Light"/>
                <a:sym typeface="Lato Light"/>
              </a:defRPr>
            </a:lvl7pPr>
            <a:lvl8pPr lvl="7" rtl="0">
              <a:spcBef>
                <a:spcPts val="0"/>
              </a:spcBef>
              <a:spcAft>
                <a:spcPts val="0"/>
              </a:spcAft>
              <a:buSzPts val="2800"/>
              <a:buNone/>
              <a:defRPr>
                <a:latin typeface="Lato Light"/>
                <a:ea typeface="Lato Light"/>
                <a:cs typeface="Lato Light"/>
                <a:sym typeface="Lato Light"/>
              </a:defRPr>
            </a:lvl8pPr>
            <a:lvl9pPr lvl="8" rtl="0">
              <a:spcBef>
                <a:spcPts val="0"/>
              </a:spcBef>
              <a:spcAft>
                <a:spcPts val="0"/>
              </a:spcAft>
              <a:buSzPts val="2800"/>
              <a:buNone/>
              <a:defRPr>
                <a:latin typeface="Lato Light"/>
                <a:ea typeface="Lato Light"/>
                <a:cs typeface="Lato Light"/>
                <a:sym typeface="Lato Light"/>
              </a:defRPr>
            </a:lvl9pPr>
          </a:lstStyle>
          <a:p/>
        </p:txBody>
      </p:sp>
      <p:sp>
        <p:nvSpPr>
          <p:cNvPr id="67" name="Google Shape;67;p15"/>
          <p:cNvSpPr txBox="1"/>
          <p:nvPr>
            <p:ph idx="2" type="subTitle"/>
          </p:nvPr>
        </p:nvSpPr>
        <p:spPr>
          <a:xfrm>
            <a:off x="467425" y="1394975"/>
            <a:ext cx="2198400" cy="8226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8" name="Google Shape;68;p15"/>
          <p:cNvSpPr txBox="1"/>
          <p:nvPr>
            <p:ph idx="3" type="subTitle"/>
          </p:nvPr>
        </p:nvSpPr>
        <p:spPr>
          <a:xfrm>
            <a:off x="456700" y="3405075"/>
            <a:ext cx="2361600" cy="8850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9" name="Google Shape;69;p15"/>
          <p:cNvSpPr/>
          <p:nvPr/>
        </p:nvSpPr>
        <p:spPr>
          <a:xfrm>
            <a:off x="4097288" y="1312051"/>
            <a:ext cx="2066887" cy="2072038"/>
          </a:xfrm>
          <a:custGeom>
            <a:rect b="b" l="l" r="r" t="t"/>
            <a:pathLst>
              <a:path extrusionOk="0" h="1016" w="958">
                <a:moveTo>
                  <a:pt x="453" y="0"/>
                </a:moveTo>
                <a:cubicBezTo>
                  <a:pt x="367" y="0"/>
                  <a:pt x="286" y="22"/>
                  <a:pt x="215" y="59"/>
                </a:cubicBezTo>
                <a:cubicBezTo>
                  <a:pt x="247" y="76"/>
                  <a:pt x="276" y="96"/>
                  <a:pt x="304" y="119"/>
                </a:cubicBezTo>
                <a:cubicBezTo>
                  <a:pt x="416" y="212"/>
                  <a:pt x="497" y="358"/>
                  <a:pt x="486" y="514"/>
                </a:cubicBezTo>
                <a:cubicBezTo>
                  <a:pt x="480" y="602"/>
                  <a:pt x="481" y="677"/>
                  <a:pt x="410" y="778"/>
                </a:cubicBezTo>
                <a:cubicBezTo>
                  <a:pt x="154" y="1002"/>
                  <a:pt x="0" y="732"/>
                  <a:pt x="0" y="732"/>
                </a:cubicBezTo>
                <a:cubicBezTo>
                  <a:pt x="27" y="877"/>
                  <a:pt x="209" y="960"/>
                  <a:pt x="209" y="960"/>
                </a:cubicBezTo>
                <a:cubicBezTo>
                  <a:pt x="278" y="996"/>
                  <a:pt x="370" y="1016"/>
                  <a:pt x="454" y="1016"/>
                </a:cubicBezTo>
                <a:cubicBezTo>
                  <a:pt x="553" y="1016"/>
                  <a:pt x="644" y="982"/>
                  <a:pt x="722" y="933"/>
                </a:cubicBezTo>
                <a:cubicBezTo>
                  <a:pt x="864" y="843"/>
                  <a:pt x="958" y="685"/>
                  <a:pt x="958" y="505"/>
                </a:cubicBezTo>
                <a:cubicBezTo>
                  <a:pt x="958" y="226"/>
                  <a:pt x="732" y="0"/>
                  <a:pt x="453" y="0"/>
                </a:cubicBezTo>
                <a:close/>
              </a:path>
            </a:pathLst>
          </a:custGeom>
          <a:solidFill>
            <a:schemeClr val="accent5"/>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70" name="Google Shape;70;p15"/>
          <p:cNvSpPr/>
          <p:nvPr/>
        </p:nvSpPr>
        <p:spPr>
          <a:xfrm>
            <a:off x="2979825" y="1320666"/>
            <a:ext cx="2197264" cy="1922987"/>
          </a:xfrm>
          <a:custGeom>
            <a:rect b="b" l="l" r="r" t="t"/>
            <a:pathLst>
              <a:path extrusionOk="0" h="943" w="1018">
                <a:moveTo>
                  <a:pt x="692" y="395"/>
                </a:moveTo>
                <a:cubicBezTo>
                  <a:pt x="692" y="395"/>
                  <a:pt x="694" y="397"/>
                  <a:pt x="694" y="397"/>
                </a:cubicBezTo>
                <a:cubicBezTo>
                  <a:pt x="694" y="397"/>
                  <a:pt x="694" y="397"/>
                  <a:pt x="694" y="397"/>
                </a:cubicBezTo>
                <a:cubicBezTo>
                  <a:pt x="708" y="394"/>
                  <a:pt x="723" y="393"/>
                  <a:pt x="739" y="393"/>
                </a:cubicBezTo>
                <a:cubicBezTo>
                  <a:pt x="868" y="393"/>
                  <a:pt x="972" y="498"/>
                  <a:pt x="972" y="627"/>
                </a:cubicBezTo>
                <a:cubicBezTo>
                  <a:pt x="972" y="706"/>
                  <a:pt x="933" y="776"/>
                  <a:pt x="872" y="818"/>
                </a:cubicBezTo>
                <a:cubicBezTo>
                  <a:pt x="872" y="818"/>
                  <a:pt x="872" y="818"/>
                  <a:pt x="872" y="818"/>
                </a:cubicBezTo>
                <a:cubicBezTo>
                  <a:pt x="891" y="806"/>
                  <a:pt x="911" y="792"/>
                  <a:pt x="931" y="774"/>
                </a:cubicBezTo>
                <a:cubicBezTo>
                  <a:pt x="1002" y="673"/>
                  <a:pt x="1001" y="598"/>
                  <a:pt x="1007" y="510"/>
                </a:cubicBezTo>
                <a:cubicBezTo>
                  <a:pt x="1018" y="354"/>
                  <a:pt x="937" y="208"/>
                  <a:pt x="825" y="115"/>
                </a:cubicBezTo>
                <a:cubicBezTo>
                  <a:pt x="797" y="92"/>
                  <a:pt x="768" y="72"/>
                  <a:pt x="736" y="55"/>
                </a:cubicBezTo>
                <a:cubicBezTo>
                  <a:pt x="735" y="56"/>
                  <a:pt x="735" y="56"/>
                  <a:pt x="735" y="56"/>
                </a:cubicBezTo>
                <a:cubicBezTo>
                  <a:pt x="666" y="20"/>
                  <a:pt x="588" y="0"/>
                  <a:pt x="504" y="0"/>
                </a:cubicBezTo>
                <a:cubicBezTo>
                  <a:pt x="226" y="0"/>
                  <a:pt x="0" y="226"/>
                  <a:pt x="0" y="504"/>
                </a:cubicBezTo>
                <a:cubicBezTo>
                  <a:pt x="0" y="685"/>
                  <a:pt x="95" y="843"/>
                  <a:pt x="237" y="932"/>
                </a:cubicBezTo>
                <a:cubicBezTo>
                  <a:pt x="244" y="936"/>
                  <a:pt x="250" y="940"/>
                  <a:pt x="257" y="943"/>
                </a:cubicBezTo>
                <a:cubicBezTo>
                  <a:pt x="256" y="928"/>
                  <a:pt x="255" y="913"/>
                  <a:pt x="255" y="898"/>
                </a:cubicBezTo>
                <a:cubicBezTo>
                  <a:pt x="255" y="643"/>
                  <a:pt x="449" y="433"/>
                  <a:pt x="692" y="395"/>
                </a:cubicBezTo>
                <a:close/>
                <a:moveTo>
                  <a:pt x="963" y="713"/>
                </a:moveTo>
                <a:cubicBezTo>
                  <a:pt x="963" y="714"/>
                  <a:pt x="963" y="714"/>
                  <a:pt x="963" y="714"/>
                </a:cubicBezTo>
                <a:cubicBezTo>
                  <a:pt x="963" y="714"/>
                  <a:pt x="963" y="713"/>
                  <a:pt x="963" y="713"/>
                </a:cubicBezTo>
                <a:close/>
              </a:path>
            </a:pathLst>
          </a:custGeom>
          <a:solidFill>
            <a:schemeClr val="accent1"/>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71" name="Google Shape;71;p15"/>
          <p:cNvSpPr/>
          <p:nvPr/>
        </p:nvSpPr>
        <p:spPr>
          <a:xfrm>
            <a:off x="3522899" y="2126219"/>
            <a:ext cx="2201823" cy="2066006"/>
          </a:xfrm>
          <a:custGeom>
            <a:rect b="b" l="l" r="r" t="t"/>
            <a:pathLst>
              <a:path extrusionOk="0" h="1013" w="1020">
                <a:moveTo>
                  <a:pt x="325" y="421"/>
                </a:moveTo>
                <a:cubicBezTo>
                  <a:pt x="325" y="421"/>
                  <a:pt x="249" y="349"/>
                  <a:pt x="249" y="230"/>
                </a:cubicBezTo>
                <a:cubicBezTo>
                  <a:pt x="249" y="116"/>
                  <a:pt x="322" y="34"/>
                  <a:pt x="439" y="2"/>
                </a:cubicBezTo>
                <a:cubicBezTo>
                  <a:pt x="439" y="2"/>
                  <a:pt x="437" y="0"/>
                  <a:pt x="437" y="0"/>
                </a:cubicBezTo>
                <a:cubicBezTo>
                  <a:pt x="194" y="38"/>
                  <a:pt x="0" y="248"/>
                  <a:pt x="0" y="503"/>
                </a:cubicBezTo>
                <a:cubicBezTo>
                  <a:pt x="0" y="785"/>
                  <a:pt x="228" y="1013"/>
                  <a:pt x="510" y="1013"/>
                </a:cubicBezTo>
                <a:cubicBezTo>
                  <a:pt x="792" y="1013"/>
                  <a:pt x="1020" y="785"/>
                  <a:pt x="1020" y="503"/>
                </a:cubicBezTo>
                <a:cubicBezTo>
                  <a:pt x="1020" y="503"/>
                  <a:pt x="679" y="804"/>
                  <a:pt x="325" y="421"/>
                </a:cubicBezTo>
                <a:close/>
              </a:path>
            </a:pathLst>
          </a:custGeom>
          <a:solidFill>
            <a:schemeClr val="accent4"/>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72" name="Google Shape;72;p15"/>
          <p:cNvSpPr txBox="1"/>
          <p:nvPr/>
        </p:nvSpPr>
        <p:spPr>
          <a:xfrm>
            <a:off x="3437328" y="17374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01</a:t>
            </a:r>
            <a:endParaRPr b="1" sz="500">
              <a:latin typeface="League Spartan"/>
              <a:ea typeface="League Spartan"/>
              <a:cs typeface="League Spartan"/>
              <a:sym typeface="League Spartan"/>
            </a:endParaRPr>
          </a:p>
        </p:txBody>
      </p:sp>
      <p:sp>
        <p:nvSpPr>
          <p:cNvPr id="73" name="Google Shape;73;p15"/>
          <p:cNvSpPr txBox="1"/>
          <p:nvPr/>
        </p:nvSpPr>
        <p:spPr>
          <a:xfrm>
            <a:off x="5422878" y="21883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02</a:t>
            </a:r>
            <a:endParaRPr b="1" sz="500">
              <a:latin typeface="League Spartan"/>
              <a:ea typeface="League Spartan"/>
              <a:cs typeface="League Spartan"/>
              <a:sym typeface="League Spartan"/>
            </a:endParaRPr>
          </a:p>
        </p:txBody>
      </p:sp>
      <p:sp>
        <p:nvSpPr>
          <p:cNvPr id="74" name="Google Shape;74;p15"/>
          <p:cNvSpPr txBox="1"/>
          <p:nvPr/>
        </p:nvSpPr>
        <p:spPr>
          <a:xfrm>
            <a:off x="3969528" y="34050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03</a:t>
            </a:r>
            <a:endParaRPr b="1" sz="500">
              <a:latin typeface="League Spartan"/>
              <a:ea typeface="League Spartan"/>
              <a:cs typeface="League Spartan"/>
              <a:sym typeface="League Spartan"/>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2">
  <p:cSld name="TITLE_1_1_2">
    <p:spTree>
      <p:nvGrpSpPr>
        <p:cNvPr id="75" name="Shape 75"/>
        <p:cNvGrpSpPr/>
        <p:nvPr/>
      </p:nvGrpSpPr>
      <p:grpSpPr>
        <a:xfrm>
          <a:off x="0" y="0"/>
          <a:ext cx="0" cy="0"/>
          <a:chOff x="0" y="0"/>
          <a:chExt cx="0" cy="0"/>
        </a:xfrm>
      </p:grpSpPr>
      <p:pic>
        <p:nvPicPr>
          <p:cNvPr id="76" name="Google Shape;76;p16"/>
          <p:cNvPicPr preferRelativeResize="0"/>
          <p:nvPr/>
        </p:nvPicPr>
        <p:blipFill rotWithShape="1">
          <a:blip r:embed="rId2">
            <a:alphaModFix/>
          </a:blip>
          <a:srcRect b="0" l="0" r="49205" t="0"/>
          <a:stretch/>
        </p:blipFill>
        <p:spPr>
          <a:xfrm flipH="1">
            <a:off x="0" y="-348137"/>
            <a:ext cx="1836600" cy="3599400"/>
          </a:xfrm>
          <a:prstGeom prst="rect">
            <a:avLst/>
          </a:prstGeom>
          <a:noFill/>
          <a:ln>
            <a:noFill/>
          </a:ln>
        </p:spPr>
      </p:pic>
      <p:pic>
        <p:nvPicPr>
          <p:cNvPr id="77" name="Google Shape;77;p16"/>
          <p:cNvPicPr preferRelativeResize="0"/>
          <p:nvPr/>
        </p:nvPicPr>
        <p:blipFill rotWithShape="1">
          <a:blip r:embed="rId2">
            <a:alphaModFix/>
          </a:blip>
          <a:srcRect b="0" l="0" r="49205" t="0"/>
          <a:stretch/>
        </p:blipFill>
        <p:spPr>
          <a:xfrm rot="10800000">
            <a:off x="0" y="1892238"/>
            <a:ext cx="1836600" cy="3599400"/>
          </a:xfrm>
          <a:prstGeom prst="rect">
            <a:avLst/>
          </a:prstGeom>
          <a:noFill/>
          <a:ln>
            <a:noFill/>
          </a:ln>
        </p:spPr>
      </p:pic>
      <p:sp>
        <p:nvSpPr>
          <p:cNvPr id="78" name="Google Shape;7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9" name="Google Shape;79;p16"/>
          <p:cNvSpPr/>
          <p:nvPr>
            <p:ph idx="2" type="pic"/>
          </p:nvPr>
        </p:nvSpPr>
        <p:spPr>
          <a:xfrm>
            <a:off x="642700" y="632300"/>
            <a:ext cx="2615100" cy="3918900"/>
          </a:xfrm>
          <a:prstGeom prst="roundRect">
            <a:avLst>
              <a:gd fmla="val 16667" name="adj"/>
            </a:avLst>
          </a:prstGeom>
          <a:noFill/>
          <a:ln>
            <a:noFill/>
          </a:ln>
        </p:spPr>
      </p:sp>
      <p:sp>
        <p:nvSpPr>
          <p:cNvPr id="80" name="Google Shape;80;p16"/>
          <p:cNvSpPr/>
          <p:nvPr/>
        </p:nvSpPr>
        <p:spPr>
          <a:xfrm rot="-695">
            <a:off x="8410293" y="4393362"/>
            <a:ext cx="1484700" cy="1476900"/>
          </a:xfrm>
          <a:prstGeom prst="pie">
            <a:avLst>
              <a:gd fmla="val 10804369" name="adj1"/>
              <a:gd fmla="val 16200000" name="adj2"/>
            </a:avLst>
          </a:prstGeom>
          <a:gradFill>
            <a:gsLst>
              <a:gs pos="0">
                <a:srgbClr val="FFC982"/>
              </a:gs>
              <a:gs pos="100000">
                <a:srgbClr val="F58F09"/>
              </a:gs>
            </a:gsLst>
            <a:path path="circle">
              <a:fillToRect b="50%" l="50%" r="50%" t="50%"/>
            </a:path>
            <a:tileRect/>
          </a:gra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C2C2C"/>
              </a:solidFill>
            </a:endParaRPr>
          </a:p>
        </p:txBody>
      </p:sp>
      <p:sp>
        <p:nvSpPr>
          <p:cNvPr id="81" name="Google Shape;81;p16"/>
          <p:cNvSpPr txBox="1"/>
          <p:nvPr>
            <p:ph type="title"/>
          </p:nvPr>
        </p:nvSpPr>
        <p:spPr>
          <a:xfrm>
            <a:off x="4722075" y="997400"/>
            <a:ext cx="3589800" cy="650100"/>
          </a:xfrm>
          <a:prstGeom prst="rect">
            <a:avLst/>
          </a:prstGeom>
        </p:spPr>
        <p:txBody>
          <a:bodyPr anchorCtr="0" anchor="ctr" bIns="91425" lIns="91425" spcFirstLastPara="1" rIns="91425" wrap="square" tIns="91425">
            <a:sp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
        <p:nvSpPr>
          <p:cNvPr id="82" name="Google Shape;82;p16"/>
          <p:cNvSpPr/>
          <p:nvPr/>
        </p:nvSpPr>
        <p:spPr>
          <a:xfrm>
            <a:off x="4800600" y="632300"/>
            <a:ext cx="775500" cy="131400"/>
          </a:xfrm>
          <a:prstGeom prst="roundRect">
            <a:avLst>
              <a:gd fmla="val 50000" name="adj"/>
            </a:avLst>
          </a:prstGeom>
          <a:solidFill>
            <a:srgbClr val="F47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ph idx="1" type="subTitle"/>
          </p:nvPr>
        </p:nvSpPr>
        <p:spPr>
          <a:xfrm>
            <a:off x="4722075" y="1959150"/>
            <a:ext cx="3589800" cy="27423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extLst>
    <p:ext uri="{DCECCB84-F9BA-43D5-87BE-67443E8EF086}">
      <p15:sldGuideLst>
        <p15:guide id="1" orient="horz" pos="1620">
          <p15:clr>
            <a:srgbClr val="E46962"/>
          </p15:clr>
        </p15:guide>
        <p15:guide id="2" pos="3024">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2">
  <p:cSld name="TITLE_1_1_2_1_1">
    <p:spTree>
      <p:nvGrpSpPr>
        <p:cNvPr id="84" name="Shape 84"/>
        <p:cNvGrpSpPr/>
        <p:nvPr/>
      </p:nvGrpSpPr>
      <p:grpSpPr>
        <a:xfrm>
          <a:off x="0" y="0"/>
          <a:ext cx="0" cy="0"/>
          <a:chOff x="0" y="0"/>
          <a:chExt cx="0" cy="0"/>
        </a:xfrm>
      </p:grpSpPr>
      <p:sp>
        <p:nvSpPr>
          <p:cNvPr id="85" name="Google Shape;85;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6" name="Google Shape;86;p17"/>
          <p:cNvSpPr txBox="1"/>
          <p:nvPr>
            <p:ph type="title"/>
          </p:nvPr>
        </p:nvSpPr>
        <p:spPr>
          <a:xfrm>
            <a:off x="642700" y="650250"/>
            <a:ext cx="4270500" cy="726900"/>
          </a:xfrm>
          <a:prstGeom prst="rect">
            <a:avLst/>
          </a:prstGeom>
        </p:spPr>
        <p:txBody>
          <a:bodyPr anchorCtr="0" anchor="ctr"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
        <p:nvSpPr>
          <p:cNvPr id="87" name="Google Shape;87;p17"/>
          <p:cNvSpPr txBox="1"/>
          <p:nvPr/>
        </p:nvSpPr>
        <p:spPr>
          <a:xfrm>
            <a:off x="6426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01</a:t>
            </a:r>
            <a:endParaRPr sz="2000">
              <a:solidFill>
                <a:schemeClr val="accent4"/>
              </a:solidFill>
            </a:endParaRPr>
          </a:p>
        </p:txBody>
      </p:sp>
      <p:sp>
        <p:nvSpPr>
          <p:cNvPr id="88" name="Google Shape;88;p17"/>
          <p:cNvSpPr txBox="1"/>
          <p:nvPr>
            <p:ph idx="1" type="subTitle"/>
          </p:nvPr>
        </p:nvSpPr>
        <p:spPr>
          <a:xfrm>
            <a:off x="1185925" y="1687125"/>
            <a:ext cx="3727200" cy="9348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sp>
        <p:nvSpPr>
          <p:cNvPr id="89" name="Google Shape;89;p17"/>
          <p:cNvSpPr txBox="1"/>
          <p:nvPr/>
        </p:nvSpPr>
        <p:spPr>
          <a:xfrm>
            <a:off x="6426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02</a:t>
            </a:r>
            <a:endParaRPr sz="2000">
              <a:solidFill>
                <a:schemeClr val="accent4"/>
              </a:solidFill>
            </a:endParaRPr>
          </a:p>
        </p:txBody>
      </p:sp>
      <p:sp>
        <p:nvSpPr>
          <p:cNvPr id="90" name="Google Shape;90;p17"/>
          <p:cNvSpPr txBox="1"/>
          <p:nvPr>
            <p:ph idx="2" type="subTitle"/>
          </p:nvPr>
        </p:nvSpPr>
        <p:spPr>
          <a:xfrm>
            <a:off x="1185925" y="2726325"/>
            <a:ext cx="3727200" cy="9348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sp>
        <p:nvSpPr>
          <p:cNvPr id="91" name="Google Shape;91;p17"/>
          <p:cNvSpPr txBox="1"/>
          <p:nvPr/>
        </p:nvSpPr>
        <p:spPr>
          <a:xfrm>
            <a:off x="642695" y="38073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03</a:t>
            </a:r>
            <a:endParaRPr sz="2000">
              <a:solidFill>
                <a:schemeClr val="accent4"/>
              </a:solidFill>
            </a:endParaRPr>
          </a:p>
        </p:txBody>
      </p:sp>
      <p:sp>
        <p:nvSpPr>
          <p:cNvPr id="92" name="Google Shape;92;p17"/>
          <p:cNvSpPr txBox="1"/>
          <p:nvPr>
            <p:ph idx="3" type="subTitle"/>
          </p:nvPr>
        </p:nvSpPr>
        <p:spPr>
          <a:xfrm>
            <a:off x="1185925" y="3765525"/>
            <a:ext cx="3727200" cy="9348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pic>
        <p:nvPicPr>
          <p:cNvPr id="93" name="Google Shape;93;p17"/>
          <p:cNvPicPr preferRelativeResize="0"/>
          <p:nvPr/>
        </p:nvPicPr>
        <p:blipFill>
          <a:blip r:embed="rId2">
            <a:alphaModFix/>
          </a:blip>
          <a:stretch>
            <a:fillRect/>
          </a:stretch>
        </p:blipFill>
        <p:spPr>
          <a:xfrm>
            <a:off x="5899075" y="1913100"/>
            <a:ext cx="3244926" cy="3230399"/>
          </a:xfrm>
          <a:prstGeom prst="rect">
            <a:avLst/>
          </a:prstGeom>
          <a:noFill/>
          <a:ln>
            <a:noFill/>
          </a:ln>
        </p:spPr>
      </p:pic>
      <p:sp>
        <p:nvSpPr>
          <p:cNvPr id="94" name="Google Shape;94;p17"/>
          <p:cNvSpPr/>
          <p:nvPr>
            <p:ph idx="4" type="pic"/>
          </p:nvPr>
        </p:nvSpPr>
        <p:spPr>
          <a:xfrm>
            <a:off x="5843075" y="632300"/>
            <a:ext cx="2615100" cy="3918900"/>
          </a:xfrm>
          <a:prstGeom prst="roundRect">
            <a:avLst>
              <a:gd fmla="val 16667" name="adj"/>
            </a:avLst>
          </a:prstGeom>
          <a:noFill/>
          <a:ln>
            <a:noFill/>
          </a:ln>
        </p:spPr>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570750" y="200877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200">
                <a:latin typeface="League Spartan"/>
                <a:ea typeface="League Spartan"/>
                <a:cs typeface="League Spartan"/>
                <a:sym typeface="League Spartan"/>
              </a:rPr>
              <a:t>CSE 438</a:t>
            </a:r>
            <a:endParaRPr b="1" sz="2200">
              <a:latin typeface="League Spartan"/>
              <a:ea typeface="League Spartan"/>
              <a:cs typeface="League Spartan"/>
              <a:sym typeface="League Spartan"/>
            </a:endParaRPr>
          </a:p>
          <a:p>
            <a:pPr indent="0" lvl="0" marL="0" rtl="0" algn="l">
              <a:spcBef>
                <a:spcPts val="0"/>
              </a:spcBef>
              <a:spcAft>
                <a:spcPts val="0"/>
              </a:spcAft>
              <a:buClr>
                <a:schemeClr val="dk1"/>
              </a:buClr>
              <a:buSzPts val="1100"/>
              <a:buFont typeface="Arial"/>
              <a:buNone/>
            </a:pPr>
            <a:r>
              <a:rPr b="1" lang="en" sz="2200">
                <a:latin typeface="League Spartan"/>
                <a:ea typeface="League Spartan"/>
                <a:cs typeface="League Spartan"/>
                <a:sym typeface="League Spartan"/>
              </a:rPr>
              <a:t>Chittron: An Automatic Bangla Image Captioning</a:t>
            </a:r>
            <a:endParaRPr b="1" sz="2200">
              <a:latin typeface="League Spartan"/>
              <a:ea typeface="League Spartan"/>
              <a:cs typeface="League Spartan"/>
              <a:sym typeface="League Spartan"/>
            </a:endParaRPr>
          </a:p>
          <a:p>
            <a:pPr indent="0" lvl="0" marL="0" rtl="0" algn="l">
              <a:spcBef>
                <a:spcPts val="0"/>
              </a:spcBef>
              <a:spcAft>
                <a:spcPts val="0"/>
              </a:spcAft>
              <a:buNone/>
            </a:pPr>
            <a:r>
              <a:rPr b="1" lang="en" sz="2200">
                <a:latin typeface="League Spartan"/>
                <a:ea typeface="League Spartan"/>
                <a:cs typeface="League Spartan"/>
                <a:sym typeface="League Spartan"/>
              </a:rPr>
              <a:t>System : A review</a:t>
            </a:r>
            <a:endParaRPr b="1" sz="3900">
              <a:latin typeface="League Spartan"/>
              <a:ea typeface="League Spartan"/>
              <a:cs typeface="League Spartan"/>
              <a:sym typeface="League Spartan"/>
            </a:endParaRPr>
          </a:p>
        </p:txBody>
      </p:sp>
      <p:sp>
        <p:nvSpPr>
          <p:cNvPr id="100" name="Google Shape;100;p18"/>
          <p:cNvSpPr txBox="1"/>
          <p:nvPr>
            <p:ph idx="1" type="body"/>
          </p:nvPr>
        </p:nvSpPr>
        <p:spPr>
          <a:xfrm>
            <a:off x="632175" y="3097550"/>
            <a:ext cx="5520900" cy="265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Fahim Faisal Rafi 19201081</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01" name="Google Shape;101;p18"/>
          <p:cNvSpPr txBox="1"/>
          <p:nvPr/>
        </p:nvSpPr>
        <p:spPr>
          <a:xfrm>
            <a:off x="486475" y="4784550"/>
            <a:ext cx="240600" cy="2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Inter"/>
                <a:ea typeface="Inter"/>
                <a:cs typeface="Inter"/>
                <a:sym typeface="Inter"/>
              </a:rPr>
              <a:t>1</a:t>
            </a:r>
            <a:endParaRPr sz="1300">
              <a:solidFill>
                <a:schemeClr val="dk2"/>
              </a:solidFill>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idx="1" type="subTitle"/>
          </p:nvPr>
        </p:nvSpPr>
        <p:spPr>
          <a:xfrm>
            <a:off x="566525" y="2291475"/>
            <a:ext cx="7386600" cy="4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This presentation discusses the development of an automatic image annotating system called 'Chittron' in Bangla. It explores the model used, its training process, and the results obtained. It also highlights the system's limitations and areas for improvement.</a:t>
            </a:r>
            <a:endParaRPr sz="1300"/>
          </a:p>
          <a:p>
            <a:pPr indent="0" lvl="0" marL="0" rtl="0" algn="l">
              <a:spcBef>
                <a:spcPts val="1200"/>
              </a:spcBef>
              <a:spcAft>
                <a:spcPts val="1200"/>
              </a:spcAft>
              <a:buNone/>
            </a:pPr>
            <a:r>
              <a:t/>
            </a:r>
            <a:endParaRPr/>
          </a:p>
        </p:txBody>
      </p:sp>
      <p:sp>
        <p:nvSpPr>
          <p:cNvPr id="107" name="Google Shape;107;p19"/>
          <p:cNvSpPr txBox="1"/>
          <p:nvPr>
            <p:ph type="title"/>
          </p:nvPr>
        </p:nvSpPr>
        <p:spPr>
          <a:xfrm>
            <a:off x="383075" y="1011550"/>
            <a:ext cx="7753500" cy="63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08" name="Google Shape;108;p19"/>
          <p:cNvSpPr txBox="1"/>
          <p:nvPr/>
        </p:nvSpPr>
        <p:spPr>
          <a:xfrm>
            <a:off x="486475" y="4727875"/>
            <a:ext cx="255000" cy="2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Inter"/>
                <a:ea typeface="Inter"/>
                <a:cs typeface="Inter"/>
                <a:sym typeface="Inter"/>
              </a:rPr>
              <a:t>2</a:t>
            </a:r>
            <a:endParaRPr sz="1300">
              <a:solidFill>
                <a:schemeClr val="dk2"/>
              </a:solidFill>
              <a:latin typeface="Inter"/>
              <a:ea typeface="Inter"/>
              <a:cs typeface="Inter"/>
              <a:sym typeface="Int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idx="1" type="subTitle"/>
          </p:nvPr>
        </p:nvSpPr>
        <p:spPr>
          <a:xfrm>
            <a:off x="566525" y="2291475"/>
            <a:ext cx="7386600" cy="4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A Dataset of 16,000 images were produced due to the lack of Bangla images with proper captions, It was named the BanglaLekhaImageCaptions dataset.</a:t>
            </a:r>
            <a:endParaRPr sz="1300"/>
          </a:p>
          <a:p>
            <a:pPr indent="0" lvl="0" marL="0" rtl="0" algn="l">
              <a:spcBef>
                <a:spcPts val="1200"/>
              </a:spcBef>
              <a:spcAft>
                <a:spcPts val="1200"/>
              </a:spcAft>
              <a:buNone/>
            </a:pPr>
            <a:r>
              <a:t/>
            </a:r>
            <a:endParaRPr/>
          </a:p>
        </p:txBody>
      </p:sp>
      <p:sp>
        <p:nvSpPr>
          <p:cNvPr id="114" name="Google Shape;114;p20"/>
          <p:cNvSpPr txBox="1"/>
          <p:nvPr>
            <p:ph type="title"/>
          </p:nvPr>
        </p:nvSpPr>
        <p:spPr>
          <a:xfrm>
            <a:off x="383075" y="1011550"/>
            <a:ext cx="7753500" cy="63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115" name="Google Shape;115;p20"/>
          <p:cNvSpPr txBox="1"/>
          <p:nvPr/>
        </p:nvSpPr>
        <p:spPr>
          <a:xfrm>
            <a:off x="486475" y="4727875"/>
            <a:ext cx="255000" cy="2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Inter"/>
                <a:ea typeface="Inter"/>
                <a:cs typeface="Inter"/>
                <a:sym typeface="Inter"/>
              </a:rPr>
              <a:t>2</a:t>
            </a:r>
            <a:endParaRPr sz="1300">
              <a:solidFill>
                <a:schemeClr val="dk2"/>
              </a:solidFill>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idx="1" type="subTitle"/>
          </p:nvPr>
        </p:nvSpPr>
        <p:spPr>
          <a:xfrm>
            <a:off x="6595075" y="2305850"/>
            <a:ext cx="2096100" cy="136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Stacked LSTM layers for caption generation</a:t>
            </a:r>
            <a:endParaRPr/>
          </a:p>
        </p:txBody>
      </p:sp>
      <p:sp>
        <p:nvSpPr>
          <p:cNvPr id="121" name="Google Shape;121;p21"/>
          <p:cNvSpPr txBox="1"/>
          <p:nvPr>
            <p:ph type="title"/>
          </p:nvPr>
        </p:nvSpPr>
        <p:spPr>
          <a:xfrm>
            <a:off x="1730850" y="401725"/>
            <a:ext cx="56823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 Integration</a:t>
            </a:r>
            <a:endParaRPr/>
          </a:p>
        </p:txBody>
      </p:sp>
      <p:sp>
        <p:nvSpPr>
          <p:cNvPr id="122" name="Google Shape;122;p21"/>
          <p:cNvSpPr txBox="1"/>
          <p:nvPr>
            <p:ph idx="2" type="subTitle"/>
          </p:nvPr>
        </p:nvSpPr>
        <p:spPr>
          <a:xfrm>
            <a:off x="467425" y="1394975"/>
            <a:ext cx="2198400" cy="8226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t>Integration of pre-trained VGG16 image embedding model</a:t>
            </a:r>
            <a:endParaRPr/>
          </a:p>
        </p:txBody>
      </p:sp>
      <p:sp>
        <p:nvSpPr>
          <p:cNvPr id="123" name="Google Shape;123;p21"/>
          <p:cNvSpPr txBox="1"/>
          <p:nvPr>
            <p:ph idx="3" type="subTitle"/>
          </p:nvPr>
        </p:nvSpPr>
        <p:spPr>
          <a:xfrm>
            <a:off x="456700" y="3405075"/>
            <a:ext cx="2361600" cy="8850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t>Model then trained to predict the bangla captions</a:t>
            </a:r>
            <a:endParaRPr/>
          </a:p>
        </p:txBody>
      </p:sp>
      <p:sp>
        <p:nvSpPr>
          <p:cNvPr id="124" name="Google Shape;124;p21"/>
          <p:cNvSpPr txBox="1"/>
          <p:nvPr/>
        </p:nvSpPr>
        <p:spPr>
          <a:xfrm>
            <a:off x="458150" y="4798700"/>
            <a:ext cx="283500" cy="3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Inter"/>
                <a:ea typeface="Inter"/>
                <a:cs typeface="Inter"/>
                <a:sym typeface="Inter"/>
              </a:rPr>
              <a:t>3</a:t>
            </a:r>
            <a:endParaRPr sz="1300">
              <a:solidFill>
                <a:schemeClr val="dk2"/>
              </a:solidFill>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4722075" y="997400"/>
            <a:ext cx="3589800" cy="65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Training Process</a:t>
            </a:r>
            <a:endParaRPr/>
          </a:p>
        </p:txBody>
      </p:sp>
      <p:sp>
        <p:nvSpPr>
          <p:cNvPr id="130" name="Google Shape;130;p22"/>
          <p:cNvSpPr txBox="1"/>
          <p:nvPr>
            <p:ph idx="1" type="subTitle"/>
          </p:nvPr>
        </p:nvSpPr>
        <p:spPr>
          <a:xfrm>
            <a:off x="4722075" y="1959150"/>
            <a:ext cx="3589800" cy="2742300"/>
          </a:xfrm>
          <a:prstGeom prst="rect">
            <a:avLst/>
          </a:prstGeom>
        </p:spPr>
        <p:txBody>
          <a:bodyPr anchorCtr="0" anchor="t" bIns="91425" lIns="91425" spcFirstLastPara="1" rIns="91425" wrap="square" tIns="91425">
            <a:noAutofit/>
          </a:bodyPr>
          <a:lstStyle/>
          <a:p>
            <a:pPr indent="-342900" lvl="0" marL="457200" rtl="0" algn="l">
              <a:lnSpc>
                <a:spcPct val="110000"/>
              </a:lnSpc>
              <a:spcBef>
                <a:spcPts val="0"/>
              </a:spcBef>
              <a:spcAft>
                <a:spcPts val="0"/>
              </a:spcAft>
              <a:buSzPts val="1800"/>
              <a:buChar char="●"/>
            </a:pPr>
            <a:r>
              <a:rPr lang="en"/>
              <a:t>Dataset of 16,000 images with single captions</a:t>
            </a:r>
            <a:endParaRPr/>
          </a:p>
          <a:p>
            <a:pPr indent="-342900" lvl="0" marL="457200" rtl="0" algn="l">
              <a:lnSpc>
                <a:spcPct val="110000"/>
              </a:lnSpc>
              <a:spcBef>
                <a:spcPts val="0"/>
              </a:spcBef>
              <a:spcAft>
                <a:spcPts val="0"/>
              </a:spcAft>
              <a:buSzPts val="1800"/>
              <a:buChar char="●"/>
            </a:pPr>
            <a:r>
              <a:rPr lang="en"/>
              <a:t>Limitation of dataset size for capturing full diversity of Bangla geocontextual images</a:t>
            </a:r>
            <a:endParaRPr/>
          </a:p>
        </p:txBody>
      </p:sp>
      <p:pic>
        <p:nvPicPr>
          <p:cNvPr id="131" name="Google Shape;131;p22"/>
          <p:cNvPicPr preferRelativeResize="0"/>
          <p:nvPr/>
        </p:nvPicPr>
        <p:blipFill>
          <a:blip r:embed="rId3">
            <a:alphaModFix/>
          </a:blip>
          <a:stretch>
            <a:fillRect/>
          </a:stretch>
        </p:blipFill>
        <p:spPr>
          <a:xfrm>
            <a:off x="123975" y="558075"/>
            <a:ext cx="4238625" cy="4143375"/>
          </a:xfrm>
          <a:prstGeom prst="rect">
            <a:avLst/>
          </a:prstGeom>
          <a:noFill/>
          <a:ln>
            <a:noFill/>
          </a:ln>
        </p:spPr>
      </p:pic>
      <p:sp>
        <p:nvSpPr>
          <p:cNvPr id="132" name="Google Shape;132;p22"/>
          <p:cNvSpPr txBox="1"/>
          <p:nvPr/>
        </p:nvSpPr>
        <p:spPr>
          <a:xfrm>
            <a:off x="344800" y="4812875"/>
            <a:ext cx="297900" cy="3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Inter"/>
                <a:ea typeface="Inter"/>
                <a:cs typeface="Inter"/>
                <a:sym typeface="Inter"/>
              </a:rPr>
              <a:t>4</a:t>
            </a:r>
            <a:endParaRPr sz="1300">
              <a:solidFill>
                <a:schemeClr val="dk2"/>
              </a:solidFill>
              <a:latin typeface="Inter"/>
              <a:ea typeface="Inter"/>
              <a:cs typeface="Inter"/>
              <a:sym typeface="Int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6" name="Shape 136"/>
        <p:cNvGrpSpPr/>
        <p:nvPr/>
      </p:nvGrpSpPr>
      <p:grpSpPr>
        <a:xfrm>
          <a:off x="0" y="0"/>
          <a:ext cx="0" cy="0"/>
          <a:chOff x="0" y="0"/>
          <a:chExt cx="0" cy="0"/>
        </a:xfrm>
      </p:grpSpPr>
      <p:sp>
        <p:nvSpPr>
          <p:cNvPr id="137" name="Google Shape;137;p23"/>
          <p:cNvSpPr txBox="1"/>
          <p:nvPr>
            <p:ph type="title"/>
          </p:nvPr>
        </p:nvSpPr>
        <p:spPr>
          <a:xfrm>
            <a:off x="1079425" y="649225"/>
            <a:ext cx="42705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Results and Evaluation</a:t>
            </a:r>
            <a:endParaRPr/>
          </a:p>
        </p:txBody>
      </p:sp>
      <p:sp>
        <p:nvSpPr>
          <p:cNvPr id="138" name="Google Shape;138;p23"/>
          <p:cNvSpPr txBox="1"/>
          <p:nvPr>
            <p:ph idx="3" type="subTitle"/>
          </p:nvPr>
        </p:nvSpPr>
        <p:spPr>
          <a:xfrm>
            <a:off x="1171850" y="2062750"/>
            <a:ext cx="3727200" cy="2452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t>It is seen that the BLEU scores are quite low on the captions but it is undeniable that the captions are something a human would describe</a:t>
            </a:r>
            <a:endParaRPr sz="1500"/>
          </a:p>
        </p:txBody>
      </p:sp>
      <p:pic>
        <p:nvPicPr>
          <p:cNvPr id="139" name="Google Shape;139;p23"/>
          <p:cNvPicPr preferRelativeResize="0"/>
          <p:nvPr/>
        </p:nvPicPr>
        <p:blipFill>
          <a:blip r:embed="rId4">
            <a:alphaModFix/>
          </a:blip>
          <a:stretch>
            <a:fillRect/>
          </a:stretch>
        </p:blipFill>
        <p:spPr>
          <a:xfrm>
            <a:off x="5349925" y="479375"/>
            <a:ext cx="3467100" cy="4514850"/>
          </a:xfrm>
          <a:prstGeom prst="rect">
            <a:avLst/>
          </a:prstGeom>
          <a:noFill/>
          <a:ln>
            <a:noFill/>
          </a:ln>
        </p:spPr>
      </p:pic>
      <p:sp>
        <p:nvSpPr>
          <p:cNvPr id="140" name="Google Shape;140;p23"/>
          <p:cNvSpPr txBox="1"/>
          <p:nvPr/>
        </p:nvSpPr>
        <p:spPr>
          <a:xfrm>
            <a:off x="401475" y="4727875"/>
            <a:ext cx="3684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Inter"/>
                <a:ea typeface="Inter"/>
                <a:cs typeface="Inter"/>
                <a:sym typeface="Inter"/>
              </a:rPr>
              <a:t>5</a:t>
            </a:r>
            <a:endParaRPr sz="1300">
              <a:solidFill>
                <a:schemeClr val="dk2"/>
              </a:solidFill>
              <a:latin typeface="Inter"/>
              <a:ea typeface="Inter"/>
              <a:cs typeface="Inter"/>
              <a:sym typeface="Inter"/>
            </a:endParaRPr>
          </a:p>
        </p:txBody>
      </p:sp>
      <p:pic>
        <p:nvPicPr>
          <p:cNvPr id="141" name="Google Shape;141;p23"/>
          <p:cNvPicPr preferRelativeResize="0"/>
          <p:nvPr/>
        </p:nvPicPr>
        <p:blipFill>
          <a:blip r:embed="rId5">
            <a:alphaModFix/>
          </a:blip>
          <a:stretch>
            <a:fillRect/>
          </a:stretch>
        </p:blipFill>
        <p:spPr>
          <a:xfrm>
            <a:off x="252175" y="1298875"/>
            <a:ext cx="781050" cy="342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idx="1" type="subTitle"/>
          </p:nvPr>
        </p:nvSpPr>
        <p:spPr>
          <a:xfrm>
            <a:off x="383075" y="1908900"/>
            <a:ext cx="8647500" cy="1118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solidFill>
                  <a:schemeClr val="dk1"/>
                </a:solidFill>
                <a:latin typeface="Inter Light"/>
                <a:ea typeface="Inter Light"/>
                <a:cs typeface="Inter Light"/>
                <a:sym typeface="Inter Light"/>
              </a:rPr>
              <a:t>So the paper reports on the successful development of “Chittron”, a system to automatically generating Bangla image captions using VGG16 with Stacked LSTM Layers  on the BanglaLekhaImageCaption Dataset. </a:t>
            </a:r>
            <a:endParaRPr sz="1600">
              <a:latin typeface="Inter Light"/>
              <a:ea typeface="Inter Light"/>
              <a:cs typeface="Inter Light"/>
              <a:sym typeface="Inter Light"/>
            </a:endParaRPr>
          </a:p>
        </p:txBody>
      </p:sp>
      <p:sp>
        <p:nvSpPr>
          <p:cNvPr id="147" name="Google Shape;147;p24"/>
          <p:cNvSpPr txBox="1"/>
          <p:nvPr>
            <p:ph type="title"/>
          </p:nvPr>
        </p:nvSpPr>
        <p:spPr>
          <a:xfrm>
            <a:off x="383075" y="1011550"/>
            <a:ext cx="7753500" cy="63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48" name="Google Shape;148;p24"/>
          <p:cNvSpPr txBox="1"/>
          <p:nvPr/>
        </p:nvSpPr>
        <p:spPr>
          <a:xfrm>
            <a:off x="472325" y="4727875"/>
            <a:ext cx="340200" cy="22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Inter"/>
                <a:ea typeface="Inter"/>
                <a:cs typeface="Inter"/>
                <a:sym typeface="Inter"/>
              </a:rPr>
              <a:t>6</a:t>
            </a:r>
            <a:endParaRPr sz="1300">
              <a:solidFill>
                <a:schemeClr val="dk2"/>
              </a:solidFill>
              <a:latin typeface="Inter"/>
              <a:ea typeface="Inter"/>
              <a:cs typeface="Inter"/>
              <a:sym typeface="Inte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