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8"/>
  </p:notesMasterIdLst>
  <p:handoutMasterIdLst>
    <p:handoutMasterId r:id="rId39"/>
  </p:handoutMasterIdLst>
  <p:sldIdLst>
    <p:sldId id="428" r:id="rId2"/>
    <p:sldId id="286" r:id="rId3"/>
    <p:sldId id="465" r:id="rId4"/>
    <p:sldId id="468" r:id="rId5"/>
    <p:sldId id="477" r:id="rId6"/>
    <p:sldId id="476" r:id="rId7"/>
    <p:sldId id="475" r:id="rId8"/>
    <p:sldId id="474" r:id="rId9"/>
    <p:sldId id="481" r:id="rId10"/>
    <p:sldId id="480" r:id="rId11"/>
    <p:sldId id="479" r:id="rId12"/>
    <p:sldId id="478" r:id="rId13"/>
    <p:sldId id="473" r:id="rId14"/>
    <p:sldId id="482" r:id="rId15"/>
    <p:sldId id="472" r:id="rId16"/>
    <p:sldId id="471" r:id="rId17"/>
    <p:sldId id="470" r:id="rId18"/>
    <p:sldId id="486" r:id="rId19"/>
    <p:sldId id="485" r:id="rId20"/>
    <p:sldId id="484" r:id="rId21"/>
    <p:sldId id="483" r:id="rId22"/>
    <p:sldId id="490" r:id="rId23"/>
    <p:sldId id="489" r:id="rId24"/>
    <p:sldId id="488" r:id="rId25"/>
    <p:sldId id="487" r:id="rId26"/>
    <p:sldId id="491" r:id="rId27"/>
    <p:sldId id="492" r:id="rId28"/>
    <p:sldId id="469" r:id="rId29"/>
    <p:sldId id="493" r:id="rId30"/>
    <p:sldId id="467" r:id="rId31"/>
    <p:sldId id="494" r:id="rId32"/>
    <p:sldId id="466" r:id="rId33"/>
    <p:sldId id="495" r:id="rId34"/>
    <p:sldId id="496" r:id="rId35"/>
    <p:sldId id="497" r:id="rId36"/>
    <p:sldId id="426" r:id="rId37"/>
  </p:sldIdLst>
  <p:sldSz cx="12192000" cy="6858000"/>
  <p:notesSz cx="6718300" cy="985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ka Branka" initials="B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6023" autoAdjust="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5CA79-C0F3-4D26-998B-7B0E2DE92F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www.fintech-ho2020.eu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1C92C-ADFC-4A74-9283-DAB60FBBA4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86A0D-6770-48EC-BD94-FE45CB483357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D8D43-E6B8-4EB3-A5E7-84DED94864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Università degli studi di Pavia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66A29-B321-4678-A6DB-C8758FA4BF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6A7DF-4D07-4F4E-80DA-35EA12BD5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690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www.fintech-ho2020.eu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2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D89BE-7BF5-4696-B550-AF2117747945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31900"/>
            <a:ext cx="5911850" cy="3325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742815"/>
            <a:ext cx="5374640" cy="38804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Università degli studi di Pavia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2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B34E-C9BC-4B5A-90A3-7694066A60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145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it-IT"/>
              <a:t>www.fintech-ho2020.eu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Università degli studi di Pavia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B34E-C9BC-4B5A-90A3-7694066A60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it-IT"/>
              <a:t>www.fintech-ho2020.eu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Università degli studi di Pavia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B34E-C9BC-4B5A-90A3-7694066A60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0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5BA7-6CD4-49C2-9B0A-57224CE7AAEC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FinTech RISK MANAGEMENT - HO2020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898-1889-4B5C-90D8-64EF9F125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EF9C-EC5B-4EBF-A051-067EB00E3E77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FinTech RISK MANAGEMENT - HO2020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898-1889-4B5C-90D8-64EF9F125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DF82-5913-4FE7-A8B5-874809DF35BE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FinTech RISK MANAGEMENT - HO2020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898-1889-4B5C-90D8-64EF9F125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E9A3-0C57-4809-8F3D-0C5FA588289D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FinTech RISK MANAGEMENT - HO2020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898-1889-4B5C-90D8-64EF9F125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9DB5-5D3D-4CDC-8CC6-C4AF218CD04D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FinTech RISK MANAGEMENT - HO2020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898-1889-4B5C-90D8-64EF9F125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32BB-474D-4E68-8F92-9D9F0742B0BA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FinTech RISK MANAGEMENT - HO2020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898-1889-4B5C-90D8-64EF9F125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4AC9-6060-4EFE-B97C-FB2DE103F4F7}" type="datetime1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FinTech RISK MANAGEMENT - HO2020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898-1889-4B5C-90D8-64EF9F125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3A9B-EBD5-46AF-8B7A-B76C69E33048}" type="datetime1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FinTech RISK MANAGEMENT - HO2020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898-1889-4B5C-90D8-64EF9F125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CF4-E0ED-4044-BFEA-C41EBCF9C5A1}" type="datetime1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FinTech RISK MANAGEMENT - HO2020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898-1889-4B5C-90D8-64EF9F125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5387-0FD2-4D51-9C9E-0CD6DA9EAAFA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FinTech RISK MANAGEMENT - HO2020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898-1889-4B5C-90D8-64EF9F125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8938-491D-41C8-94DB-56F715446E21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898-1889-4B5C-90D8-64EF9F125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0689-FD84-4405-AF60-D275673F136C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FinTech RISK MANAGEMENT - HO2020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5898-1889-4B5C-90D8-64EF9F125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28" Type="http://schemas.openxmlformats.org/officeDocument/2006/relationships/image" Target="../media/image26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Relationship Id="rId27" Type="http://schemas.openxmlformats.org/officeDocument/2006/relationships/image" Target="../media/image2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9.jpeg"/><Relationship Id="rId7" Type="http://schemas.openxmlformats.org/officeDocument/2006/relationships/image" Target="../media/image3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4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tech-ho2020.eu/" TargetMode="External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fintech-ho2020.eu" TargetMode="External"/><Relationship Id="rId5" Type="http://schemas.openxmlformats.org/officeDocument/2006/relationships/hyperlink" Target="https://twitter.com/fintech_ho2020" TargetMode="External"/><Relationship Id="rId4" Type="http://schemas.openxmlformats.org/officeDocument/2006/relationships/hyperlink" Target="https://www.linkedin.com/company/fintech-ho2020-e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>
            <a:extLst>
              <a:ext uri="{FF2B5EF4-FFF2-40B4-BE49-F238E27FC236}">
                <a16:creationId xmlns:a16="http://schemas.microsoft.com/office/drawing/2014/main" id="{A5EB8DF1-E2DC-498E-98B5-1E2D684192AE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800" dirty="0"/>
          </a:p>
          <a:p>
            <a:endParaRPr lang="en-GB" sz="4800" b="1" dirty="0" smtClean="0"/>
          </a:p>
          <a:p>
            <a:r>
              <a:rPr lang="en-GB" sz="4800" b="1" dirty="0" smtClean="0"/>
              <a:t>Work Package 7</a:t>
            </a:r>
          </a:p>
          <a:p>
            <a:endParaRPr lang="en-GB" sz="3600" b="1" dirty="0" smtClean="0"/>
          </a:p>
          <a:p>
            <a:pPr algn="r"/>
            <a:r>
              <a:rPr lang="en-GB" sz="4800" b="1" dirty="0" smtClean="0"/>
              <a:t>What was done and what needs to be done?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89E26B4-4935-4864-AD8C-64210BF5B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16" y="391940"/>
            <a:ext cx="2359699" cy="1605020"/>
          </a:xfrm>
          <a:prstGeom prst="rect">
            <a:avLst/>
          </a:prstGeom>
        </p:spPr>
      </p:pic>
      <p:pic>
        <p:nvPicPr>
          <p:cNvPr id="84" name="Picture 83" descr="ucl-logo.jpg">
            <a:extLst>
              <a:ext uri="{FF2B5EF4-FFF2-40B4-BE49-F238E27FC236}">
                <a16:creationId xmlns:a16="http://schemas.microsoft.com/office/drawing/2014/main" id="{ED8BA7EB-2CF5-47DC-BA92-A3ED9505639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6" y="5088749"/>
            <a:ext cx="973594" cy="649063"/>
          </a:xfrm>
          <a:prstGeom prst="rect">
            <a:avLst/>
          </a:prstGeom>
        </p:spPr>
      </p:pic>
      <p:pic>
        <p:nvPicPr>
          <p:cNvPr id="85" name="Picture 84" descr="panteion_logo.jpg">
            <a:extLst>
              <a:ext uri="{FF2B5EF4-FFF2-40B4-BE49-F238E27FC236}">
                <a16:creationId xmlns:a16="http://schemas.microsoft.com/office/drawing/2014/main" id="{AAD97585-F234-4E56-8D91-B90DB1D9EF5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421" y="5912070"/>
            <a:ext cx="1244312" cy="314707"/>
          </a:xfrm>
          <a:prstGeom prst="rect">
            <a:avLst/>
          </a:prstGeom>
        </p:spPr>
      </p:pic>
      <p:pic>
        <p:nvPicPr>
          <p:cNvPr id="88" name="Picture 87" descr="KTU_logo_EN.jpg">
            <a:extLst>
              <a:ext uri="{FF2B5EF4-FFF2-40B4-BE49-F238E27FC236}">
                <a16:creationId xmlns:a16="http://schemas.microsoft.com/office/drawing/2014/main" id="{9204A9CC-3E7F-4D0B-9905-FA013075D9F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634" y="5771759"/>
            <a:ext cx="935342" cy="536678"/>
          </a:xfrm>
          <a:prstGeom prst="rect">
            <a:avLst/>
          </a:prstGeom>
        </p:spPr>
      </p:pic>
      <p:pic>
        <p:nvPicPr>
          <p:cNvPr id="89" name="Picture 88" descr="logo-pi.png">
            <a:extLst>
              <a:ext uri="{FF2B5EF4-FFF2-40B4-BE49-F238E27FC236}">
                <a16:creationId xmlns:a16="http://schemas.microsoft.com/office/drawing/2014/main" id="{0C518B7D-C8A6-42E8-B3D2-AF46208FE3D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83" y="4506048"/>
            <a:ext cx="1120479" cy="435742"/>
          </a:xfrm>
          <a:prstGeom prst="rect">
            <a:avLst/>
          </a:prstGeom>
        </p:spPr>
      </p:pic>
      <p:pic>
        <p:nvPicPr>
          <p:cNvPr id="90" name="Picture 89" descr="ZHAW_Logo.svg.png">
            <a:extLst>
              <a:ext uri="{FF2B5EF4-FFF2-40B4-BE49-F238E27FC236}">
                <a16:creationId xmlns:a16="http://schemas.microsoft.com/office/drawing/2014/main" id="{214B2614-3EE1-4134-9233-C30AC8C1D5E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71" y="4786532"/>
            <a:ext cx="828000" cy="964597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94E42D1F-4D40-489C-8F50-7B6707625CD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1549" y="4641362"/>
            <a:ext cx="1151514" cy="29034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B599F67F-708E-4EB1-97AD-883046B2664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7997" y="5133398"/>
            <a:ext cx="828000" cy="29081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88EFB7F-E598-45C9-8606-DEA4D71B727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0190" y="5554987"/>
            <a:ext cx="895807" cy="81247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720BBF7-8823-4C06-89BA-1B6276DF28B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6687" y="5755031"/>
            <a:ext cx="998806" cy="44946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349A59E2-CAD9-45E8-BBC5-845D886924E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95026" y="4615254"/>
            <a:ext cx="1134001" cy="37444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EB6AED75-3FF6-49C8-BFEB-2F19EDDF911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8486" y="4577451"/>
            <a:ext cx="656091" cy="53569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B630237-93E4-430E-8711-6B593388FC2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42869" y="5142875"/>
            <a:ext cx="613164" cy="59294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EA38F95-1D66-4515-9856-A307B347108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05935" y="4520401"/>
            <a:ext cx="1216687" cy="40177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625F35C-4683-464B-8C32-DEC3A235E94F}"/>
              </a:ext>
            </a:extLst>
          </p:cNvPr>
          <p:cNvSpPr txBox="1"/>
          <p:nvPr/>
        </p:nvSpPr>
        <p:spPr>
          <a:xfrm>
            <a:off x="857527" y="6587898"/>
            <a:ext cx="10476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project has received funding from the European Union’s Horizon 2020 research and innovation programme under grant agreement No 825215 (Topic: ICT-35-2018 Type of action: CSA) 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2B15C49-36B7-440B-9D4B-3A3C63BB85B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52" y="478820"/>
            <a:ext cx="3967352" cy="1431260"/>
          </a:xfrm>
          <a:prstGeom prst="rect">
            <a:avLst/>
          </a:prstGeom>
        </p:spPr>
      </p:pic>
      <p:pic>
        <p:nvPicPr>
          <p:cNvPr id="105" name="Picture 10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3C1513-180A-409D-BE14-0406A40988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87" y="5149855"/>
            <a:ext cx="998806" cy="48578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6DB455C-65EF-4104-922B-BCB29F5AFA4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80807" y="5144374"/>
            <a:ext cx="828000" cy="34833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FCD0A4D8-EF9F-468E-B802-94B1812905C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5" y="5037952"/>
            <a:ext cx="828000" cy="742003"/>
          </a:xfrm>
          <a:prstGeom prst="rect">
            <a:avLst/>
          </a:prstGeom>
        </p:spPr>
      </p:pic>
      <p:pic>
        <p:nvPicPr>
          <p:cNvPr id="31" name="Picture 30" descr="A black sign with white text&#10;&#10;Description automatically generated">
            <a:extLst>
              <a:ext uri="{FF2B5EF4-FFF2-40B4-BE49-F238E27FC236}">
                <a16:creationId xmlns:a16="http://schemas.microsoft.com/office/drawing/2014/main" id="{91DCBF35-4BB4-414C-82D2-D223D924B3C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22" y="5201033"/>
            <a:ext cx="493889" cy="49388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7DF999-BF9B-4FDC-AE5A-2DCA8585AA9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2" y="4557888"/>
            <a:ext cx="828000" cy="121387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AD894E-2F64-4343-B133-BFF479D09FB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33" y="4643916"/>
            <a:ext cx="1100958" cy="4645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C7BE0B-48F1-47C7-ACCE-4EA729E0DD8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51" y="5973303"/>
            <a:ext cx="1060805" cy="530874"/>
          </a:xfrm>
          <a:prstGeom prst="rect">
            <a:avLst/>
          </a:prstGeom>
        </p:spPr>
      </p:pic>
      <p:pic>
        <p:nvPicPr>
          <p:cNvPr id="35" name="Picture 34" descr="A close up of a mans face&#10;&#10;Description automatically generated">
            <a:extLst>
              <a:ext uri="{FF2B5EF4-FFF2-40B4-BE49-F238E27FC236}">
                <a16:creationId xmlns:a16="http://schemas.microsoft.com/office/drawing/2014/main" id="{5AE0F2D0-5611-456D-9CAA-830306D91707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292" y="5788306"/>
            <a:ext cx="1432817" cy="559694"/>
          </a:xfrm>
          <a:prstGeom prst="rect">
            <a:avLst/>
          </a:prstGeom>
        </p:spPr>
      </p:pic>
      <p:pic>
        <p:nvPicPr>
          <p:cNvPr id="36" name="Picture 35" descr="A black sign with white text&#10;&#10;Description automatically generated">
            <a:extLst>
              <a:ext uri="{FF2B5EF4-FFF2-40B4-BE49-F238E27FC236}">
                <a16:creationId xmlns:a16="http://schemas.microsoft.com/office/drawing/2014/main" id="{740628C5-2963-4368-AC1D-6A0C6517BB90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7295" y="5735822"/>
            <a:ext cx="654908" cy="65490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F7E1FC-B400-45BC-BC5A-B3B202476353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1" y="5044019"/>
            <a:ext cx="1554235" cy="570120"/>
          </a:xfrm>
          <a:prstGeom prst="rect">
            <a:avLst/>
          </a:prstGeom>
        </p:spPr>
      </p:pic>
      <p:pic>
        <p:nvPicPr>
          <p:cNvPr id="37" name="Immagine 2" descr="Logo_EU.pdf">
            <a:extLst>
              <a:ext uri="{FF2B5EF4-FFF2-40B4-BE49-F238E27FC236}">
                <a16:creationId xmlns:a16="http://schemas.microsoft.com/office/drawing/2014/main" id="{11C1E84F-198A-4DCA-B171-19556C018DFA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27" y="43753"/>
            <a:ext cx="1282145" cy="460771"/>
          </a:xfrm>
          <a:prstGeom prst="rect">
            <a:avLst/>
          </a:prstGeom>
        </p:spPr>
      </p:pic>
      <p:pic>
        <p:nvPicPr>
          <p:cNvPr id="38" name="Picture 37" descr="Huberlin-logo.svg.png">
            <a:extLst>
              <a:ext uri="{FF2B5EF4-FFF2-40B4-BE49-F238E27FC236}">
                <a16:creationId xmlns:a16="http://schemas.microsoft.com/office/drawing/2014/main" id="{AA99AC6C-8D23-49CC-8730-63FA7B7C7544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0" y="5864281"/>
            <a:ext cx="626937" cy="6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ASE Bucharest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2 Agendas (16 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18/7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nothing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</a:t>
            </a:r>
            <a:r>
              <a:rPr lang="en-GB" dirty="0" smtClean="0"/>
              <a:t>: 1 Agenda (19 h) 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16/6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Points 3 and 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6" y="1800909"/>
            <a:ext cx="562631" cy="617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26" y="1682904"/>
            <a:ext cx="453151" cy="662298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AE33D72-ECE8-43AD-9091-66B8E43496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324" y="99141"/>
            <a:ext cx="796865" cy="6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INESCTEC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2 Agendas (16 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36/10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 4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1 Agenda (16 h)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No ???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Yes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Yes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 2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0" y="1746531"/>
            <a:ext cx="453151" cy="662298"/>
          </a:xfrm>
          <a:prstGeom prst="rect">
            <a:avLst/>
          </a:prstGeom>
        </p:spPr>
      </p:pic>
      <p:pic>
        <p:nvPicPr>
          <p:cNvPr id="19" name="Picture 18" descr="A picture containing object&#10;&#10;Description automatically generated">
            <a:extLst>
              <a:ext uri="{FF2B5EF4-FFF2-40B4-BE49-F238E27FC236}">
                <a16:creationId xmlns:a16="http://schemas.microsoft.com/office/drawing/2014/main" id="{F8EEA78D-48A0-404A-8C66-856F126A2D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18" y="184534"/>
            <a:ext cx="1657054" cy="3450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26" y="1740930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Josef Stefan Institute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3 Agendas (25 h) ????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31/2   26/1  69/1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Points 2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1 Agenda (7 h)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1/1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Points 1, 2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6" y="1816585"/>
            <a:ext cx="453151" cy="662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979F88-D0D4-456D-BE0C-F7CFBF198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855" y="284043"/>
            <a:ext cx="1202786" cy="3971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51" y="1740930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307695"/>
            <a:ext cx="31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Kaunas University (LT)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7" y="913344"/>
            <a:ext cx="5271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(13 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62/17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 1 (</a:t>
            </a:r>
            <a:r>
              <a:rPr lang="en-GB" dirty="0" err="1" smtClean="0"/>
              <a:t>Audrius</a:t>
            </a:r>
            <a:r>
              <a:rPr lang="en-GB" dirty="0" smtClean="0"/>
              <a:t> proposed a solution) and 4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1 Agenda (18.5)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26/10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Yes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 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1" y="1816585"/>
            <a:ext cx="453151" cy="662298"/>
          </a:xfrm>
          <a:prstGeom prst="rect">
            <a:avLst/>
          </a:prstGeom>
        </p:spPr>
      </p:pic>
      <p:pic>
        <p:nvPicPr>
          <p:cNvPr id="19" name="Picture 18" descr="A black sign with white text&#10;&#10;Description automatically generated">
            <a:extLst>
              <a:ext uri="{FF2B5EF4-FFF2-40B4-BE49-F238E27FC236}">
                <a16:creationId xmlns:a16="http://schemas.microsoft.com/office/drawing/2014/main" id="{06DA06C9-415F-4C42-A12B-2A1942B40C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18" y="43874"/>
            <a:ext cx="1530020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26" y="1736357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930190" y="307695"/>
            <a:ext cx="356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Kaunas University (</a:t>
            </a:r>
            <a:r>
              <a:rPr lang="en-GB" dirty="0" err="1" smtClean="0"/>
              <a:t>Lat</a:t>
            </a:r>
            <a:r>
              <a:rPr lang="en-GB" dirty="0" smtClean="0"/>
              <a:t>/Est)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7" y="913344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0/0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0/0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</a:t>
            </a:r>
            <a:r>
              <a:rPr lang="en-GB" dirty="0" err="1" smtClean="0"/>
              <a:t>Audrius</a:t>
            </a:r>
            <a:r>
              <a:rPr lang="en-GB" dirty="0" smtClean="0"/>
              <a:t> proposed a solution with more </a:t>
            </a:r>
            <a:r>
              <a:rPr lang="en-GB" dirty="0" err="1" smtClean="0"/>
              <a:t>Blockchain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1/1 Agenda (19/18.5)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 69/9  12/5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Yes / Yes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 /No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 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1" y="1816585"/>
            <a:ext cx="453151" cy="662298"/>
          </a:xfrm>
          <a:prstGeom prst="rect">
            <a:avLst/>
          </a:prstGeom>
        </p:spPr>
      </p:pic>
      <p:pic>
        <p:nvPicPr>
          <p:cNvPr id="19" name="Picture 18" descr="A black sign with white text&#10;&#10;Description automatically generated">
            <a:extLst>
              <a:ext uri="{FF2B5EF4-FFF2-40B4-BE49-F238E27FC236}">
                <a16:creationId xmlns:a16="http://schemas.microsoft.com/office/drawing/2014/main" id="{06DA06C9-415F-4C42-A12B-2A1942B40C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18" y="43874"/>
            <a:ext cx="1530020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26" y="1736357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Masaryk University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2 Agendas (19.5 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1/13   1/11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 2/ Nothing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2 Agendas (20.5h)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1/11   1/4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 3 and 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7" y="1705217"/>
            <a:ext cx="562631" cy="617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297" y="1641437"/>
            <a:ext cx="453151" cy="662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A554A3-5705-4811-B0B1-31F4A4E1FF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173" y="215204"/>
            <a:ext cx="1105985" cy="58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448926" y="870779"/>
            <a:ext cx="5427045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83653" y="239822"/>
            <a:ext cx="301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University of Economics in Bratislava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2 Agendas (16 h +) 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12/5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 4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52933" y="955583"/>
            <a:ext cx="5723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2 Agendas (17h will be done)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will be done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will be done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Supervisor’s feedback: will be </a:t>
            </a:r>
            <a:r>
              <a:rPr lang="en-GB" dirty="0" smtClean="0"/>
              <a:t>done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</a:t>
            </a:r>
            <a:r>
              <a:rPr lang="en-GB" b="1" dirty="0" smtClean="0">
                <a:solidFill>
                  <a:srgbClr val="FF0000"/>
                </a:solidFill>
              </a:rPr>
              <a:t> Will be done</a:t>
            </a:r>
            <a:endParaRPr lang="en-GB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8" y="1778596"/>
            <a:ext cx="453151" cy="662298"/>
          </a:xfrm>
          <a:prstGeom prst="rect">
            <a:avLst/>
          </a:prstGeom>
        </p:spPr>
      </p:pic>
      <p:pic>
        <p:nvPicPr>
          <p:cNvPr id="19" name="Picture 18" descr="A picture containing object&#10;&#10;Description automatically generated">
            <a:extLst>
              <a:ext uri="{FF2B5EF4-FFF2-40B4-BE49-F238E27FC236}">
                <a16:creationId xmlns:a16="http://schemas.microsoft.com/office/drawing/2014/main" id="{E9E9F4E0-42C4-482D-8728-390B0A9C56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886173" y="108402"/>
            <a:ext cx="7243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Varna University of Economics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(17 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34/20  12/7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Nothing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8" y="902642"/>
            <a:ext cx="5619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1 Agenda (18 h) will be done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Registration and feedback: will be </a:t>
            </a:r>
            <a:r>
              <a:rPr lang="en-GB" dirty="0" smtClean="0"/>
              <a:t>done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Partner feedback: will be </a:t>
            </a:r>
            <a:r>
              <a:rPr lang="en-GB" dirty="0" smtClean="0"/>
              <a:t>done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Supervisor’s feedback: will be </a:t>
            </a:r>
            <a:r>
              <a:rPr lang="en-GB" dirty="0" smtClean="0"/>
              <a:t>done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What needs to be corrected? </a:t>
            </a:r>
            <a:r>
              <a:rPr lang="en-GB" b="1" dirty="0">
                <a:solidFill>
                  <a:srgbClr val="FF0000"/>
                </a:solidFill>
              </a:rPr>
              <a:t>will be </a:t>
            </a:r>
            <a:r>
              <a:rPr lang="en-GB" b="1" dirty="0" smtClean="0">
                <a:solidFill>
                  <a:srgbClr val="FF0000"/>
                </a:solidFill>
              </a:rPr>
              <a:t>done</a:t>
            </a:r>
            <a:endParaRPr lang="en-GB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" y="1854003"/>
            <a:ext cx="562631" cy="617671"/>
          </a:xfrm>
          <a:prstGeom prst="rect">
            <a:avLst/>
          </a:prstGeom>
        </p:spPr>
      </p:pic>
      <p:pic>
        <p:nvPicPr>
          <p:cNvPr id="19" name="Picture 18" descr="A black sign with white text&#10;&#10;Description automatically generated">
            <a:extLst>
              <a:ext uri="{FF2B5EF4-FFF2-40B4-BE49-F238E27FC236}">
                <a16:creationId xmlns:a16="http://schemas.microsoft.com/office/drawing/2014/main" id="{68F95615-F352-41BA-9984-23095AB518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450" y="159708"/>
            <a:ext cx="613313" cy="6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103444" y="307695"/>
            <a:ext cx="397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University of </a:t>
            </a:r>
            <a:r>
              <a:rPr lang="en-GB" dirty="0" err="1" smtClean="0"/>
              <a:t>Luxebourg</a:t>
            </a:r>
            <a:r>
              <a:rPr lang="en-GB" dirty="0" smtClean="0"/>
              <a:t> (LU/BE)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7" y="902642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1/1 Agenda (16 h/16h)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 2/2   6/1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No/Yes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No/Yes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Points 2, 3, 4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Agendas on the platform: 1/1 Agenda (</a:t>
            </a:r>
            <a:r>
              <a:rPr lang="en-GB" b="1" dirty="0" smtClean="0">
                <a:solidFill>
                  <a:srgbClr val="FF0000"/>
                </a:solidFill>
              </a:rPr>
              <a:t>15 h</a:t>
            </a:r>
            <a:r>
              <a:rPr lang="en-GB" dirty="0" smtClean="0"/>
              <a:t>/18h)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  10/10   2/2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No/No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No/No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Points 3 and 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3" y="1725655"/>
            <a:ext cx="453151" cy="662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F4DBAB-6009-42D0-BB51-7E75F45FE5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66" y="22471"/>
            <a:ext cx="803440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297" y="1629329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University of Rijeka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2 Agendas (24.5 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26/16  23/12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Nothing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2 Agendas (19.5 h)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12/12 13/7 12/7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 3 and 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0" y="1838898"/>
            <a:ext cx="562631" cy="617671"/>
          </a:xfrm>
          <a:prstGeom prst="rect">
            <a:avLst/>
          </a:prstGeom>
        </p:spPr>
      </p:pic>
      <p:pic>
        <p:nvPicPr>
          <p:cNvPr id="19" name="Picture 18" descr="A black sign with white text&#10;&#10;Description automatically generated">
            <a:extLst>
              <a:ext uri="{FF2B5EF4-FFF2-40B4-BE49-F238E27FC236}">
                <a16:creationId xmlns:a16="http://schemas.microsoft.com/office/drawing/2014/main" id="{37A9A4F3-073A-459B-82C7-3AD4BB6FF2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34752" y="85575"/>
            <a:ext cx="625033" cy="6250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026" y="1725655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57" y="63762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sz="4000" b="1" dirty="0" smtClean="0"/>
              <a:t>Key points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 smtClean="0"/>
              <a:t>What do we propose for the remaining period?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 smtClean="0"/>
              <a:t>Other ideas?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8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Warsaw University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(16 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17/5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Nothing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1 Agenda (16 h)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???/????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Points 2/3/4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0" y="1579890"/>
            <a:ext cx="562631" cy="617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297" y="1725655"/>
            <a:ext cx="453151" cy="662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A12C00-884E-4874-A7C3-69CC92249B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60" y="130305"/>
            <a:ext cx="1446111" cy="6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</a:t>
            </a:r>
            <a:r>
              <a:rPr lang="en-GB" dirty="0" err="1" smtClean="0"/>
              <a:t>Panteion</a:t>
            </a:r>
            <a:r>
              <a:rPr lang="en-GB" dirty="0" smtClean="0"/>
              <a:t> University</a:t>
            </a:r>
            <a:endParaRPr lang="en-GB" dirty="0"/>
          </a:p>
          <a:p>
            <a:r>
              <a:rPr lang="en-GB" dirty="0" smtClean="0"/>
              <a:t>GREECE/CYPRUS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1/1 Agenda (13/6.5)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23/1   58/20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 Yes/Yes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Points 1, 4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1/??? Agenda (22/???)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 ???????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No/No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Points 1, 2, 3, 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0" y="1778596"/>
            <a:ext cx="453151" cy="662298"/>
          </a:xfrm>
          <a:prstGeom prst="rect">
            <a:avLst/>
          </a:prstGeom>
        </p:spPr>
      </p:pic>
      <p:pic>
        <p:nvPicPr>
          <p:cNvPr id="19" name="Picture 18" descr="panteion_logo.jpg">
            <a:extLst>
              <a:ext uri="{FF2B5EF4-FFF2-40B4-BE49-F238E27FC236}">
                <a16:creationId xmlns:a16="http://schemas.microsoft.com/office/drawing/2014/main" id="{1D477D43-569F-4425-B74C-E27C1825E8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515" y="352479"/>
            <a:ext cx="1493939" cy="3778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05" y="1714497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Tampere University (Fin/Nor)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3/3 Agendas (22/21.5 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62/8 57/9 19/6    11/2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 /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Yes/Yes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Nothing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3/3 Agendas </a:t>
            </a:r>
            <a:r>
              <a:rPr lang="en-GB" dirty="0" smtClean="0"/>
              <a:t>(18/18 </a:t>
            </a:r>
            <a:r>
              <a:rPr lang="en-GB" dirty="0"/>
              <a:t>h)</a:t>
            </a:r>
          </a:p>
          <a:p>
            <a:pPr marL="342900" indent="-342900">
              <a:buFontTx/>
              <a:buAutoNum type="arabicPeriod"/>
            </a:pPr>
            <a:r>
              <a:rPr lang="en-GB" dirty="0"/>
              <a:t>Registration and feedback:       </a:t>
            </a:r>
            <a:r>
              <a:rPr lang="en-GB" dirty="0" smtClean="0"/>
              <a:t>6/3        6/4 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No/No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No/No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Points 3 and 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0" y="1747968"/>
            <a:ext cx="562631" cy="617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46" y="1725655"/>
            <a:ext cx="453151" cy="662298"/>
          </a:xfrm>
          <a:prstGeom prst="rect">
            <a:avLst/>
          </a:prstGeom>
        </p:spPr>
      </p:pic>
      <p:pic>
        <p:nvPicPr>
          <p:cNvPr id="19" name="Picture 18" descr="A close up of a mans face&#10;&#10;Description automatically generated">
            <a:extLst>
              <a:ext uri="{FF2B5EF4-FFF2-40B4-BE49-F238E27FC236}">
                <a16:creationId xmlns:a16="http://schemas.microsoft.com/office/drawing/2014/main" id="{00F0DF4A-289E-4B32-8A98-717E1ACA4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38" y="34293"/>
            <a:ext cx="1453842" cy="56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B-Hive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</a:p>
          <a:p>
            <a:pPr marL="342900" indent="-342900">
              <a:buAutoNum type="arabicPeriod"/>
            </a:pPr>
            <a:r>
              <a:rPr lang="en-GB" dirty="0"/>
              <a:t>Partner feedback:</a:t>
            </a:r>
          </a:p>
          <a:p>
            <a:pPr marL="342900" indent="-342900">
              <a:buAutoNum type="arabicPeriod"/>
            </a:pPr>
            <a:r>
              <a:rPr lang="en-GB" dirty="0"/>
              <a:t>Supervisor’s feedback:</a:t>
            </a:r>
          </a:p>
          <a:p>
            <a:pPr marL="342900" indent="-342900">
              <a:buAutoNum type="arabicPeriod"/>
            </a:pPr>
            <a:r>
              <a:rPr lang="en-GB" dirty="0"/>
              <a:t>What needs to be corrected?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5D0E34-2B11-4F36-A7BA-31ED7F71FF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687" y="146031"/>
            <a:ext cx="1271012" cy="618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0333" y="2014053"/>
            <a:ext cx="280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Not applicable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83751" y="1916597"/>
            <a:ext cx="280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Not applicable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5158" y="4300601"/>
            <a:ext cx="280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Not applicable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</a:t>
            </a:r>
            <a:r>
              <a:rPr lang="en-GB" dirty="0" err="1" smtClean="0"/>
              <a:t>Politecnico</a:t>
            </a:r>
            <a:r>
              <a:rPr lang="en-GB" dirty="0" smtClean="0"/>
              <a:t> di Milano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4 Agendas (20 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36/25 … 22/4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Agendas on the platform: 4 Agendas (20 h</a:t>
            </a:r>
            <a:r>
              <a:rPr lang="en-GB" dirty="0" smtClean="0"/>
              <a:t>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 14/7   …. 4/9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Yes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 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7" y="1888725"/>
            <a:ext cx="562631" cy="617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884" y="1699610"/>
            <a:ext cx="453151" cy="662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0CEEEE-F9B5-4D08-9007-AE6352EB313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241" y="57000"/>
            <a:ext cx="1448601" cy="6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</a:t>
            </a:r>
            <a:r>
              <a:rPr lang="en-GB" dirty="0" err="1" smtClean="0"/>
              <a:t>Modefinance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</a:p>
          <a:p>
            <a:pPr marL="342900" indent="-342900">
              <a:buAutoNum type="arabicPeriod"/>
            </a:pPr>
            <a:r>
              <a:rPr lang="en-GB" dirty="0"/>
              <a:t>Partner feedback:</a:t>
            </a:r>
          </a:p>
          <a:p>
            <a:pPr marL="342900" indent="-342900">
              <a:buAutoNum type="arabicPeriod"/>
            </a:pPr>
            <a:r>
              <a:rPr lang="en-GB" dirty="0"/>
              <a:t>Supervisor’s feedback:</a:t>
            </a:r>
          </a:p>
          <a:p>
            <a:pPr marL="342900" indent="-342900">
              <a:buAutoNum type="arabicPeriod"/>
            </a:pPr>
            <a:r>
              <a:rPr lang="en-GB" dirty="0"/>
              <a:t>What needs to be corrected?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704BF2-8E40-47D7-996E-04DFB1E6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369" y="318172"/>
            <a:ext cx="1483877" cy="3741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40333" y="2014053"/>
            <a:ext cx="280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Not applicable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0034" y="1946480"/>
            <a:ext cx="280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Not applicable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2755" y="4293703"/>
            <a:ext cx="280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Not applicable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6CD833E-5D32-4F16-A788-546C31CA6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530" y="84759"/>
            <a:ext cx="973770" cy="89461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18947" y="307695"/>
            <a:ext cx="377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Uni. </a:t>
            </a:r>
            <a:r>
              <a:rPr lang="en-GB" dirty="0" err="1" smtClean="0"/>
              <a:t>Complutense</a:t>
            </a:r>
            <a:r>
              <a:rPr lang="en-GB" dirty="0" smtClean="0"/>
              <a:t> de Madrid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4120" y="955583"/>
            <a:ext cx="5486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3 Agendas (13 h) extra BDA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14/4    3/3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 4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8" y="902642"/>
            <a:ext cx="5500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3 Agendas (</a:t>
            </a:r>
            <a:r>
              <a:rPr lang="en-GB" dirty="0" smtClean="0"/>
              <a:t>16 </a:t>
            </a:r>
            <a:r>
              <a:rPr lang="en-GB" dirty="0"/>
              <a:t>h) extra </a:t>
            </a:r>
            <a:r>
              <a:rPr lang="en-GB" dirty="0" smtClean="0"/>
              <a:t>AI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12/14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Yes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 3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296" y="1778596"/>
            <a:ext cx="453151" cy="662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7" y="1816585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WU Vienna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3 Agendas (17h)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14/1   11/1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 2, 4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3 Agendas (16 h)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 No (sent in PPT/PDF)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Points 3, 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0" y="1778596"/>
            <a:ext cx="453151" cy="662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A23EFF-CEEA-4CB9-B0A3-067D70340F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173" y="194123"/>
            <a:ext cx="1059162" cy="5300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26" y="1778596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Pantheon Sorbonne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(11.5 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116/1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No</a:t>
            </a:r>
          </a:p>
          <a:p>
            <a:pPr marL="342900" indent="-342900">
              <a:buFontTx/>
              <a:buAutoNum type="arabicPeriod"/>
            </a:pPr>
            <a:r>
              <a:rPr lang="en-GB" dirty="0" smtClean="0"/>
              <a:t>Supervisor’s feedback</a:t>
            </a:r>
            <a:r>
              <a:rPr lang="en-GB" dirty="0"/>
              <a:t>: </a:t>
            </a:r>
            <a:r>
              <a:rPr lang="en-GB" dirty="0" smtClean="0"/>
              <a:t>No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Points 1, 2, 3, 4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1 Agenda (9.5 h)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 No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Partner feedback: </a:t>
            </a:r>
            <a:r>
              <a:rPr lang="en-GB" dirty="0" smtClean="0"/>
              <a:t>No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Supervisor’s feedback: </a:t>
            </a:r>
            <a:r>
              <a:rPr lang="en-GB" dirty="0" smtClean="0"/>
              <a:t>No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What needs to be corrected? Points 1, 2, 3, </a:t>
            </a:r>
            <a:r>
              <a:rPr lang="en-GB" dirty="0" smtClean="0"/>
              <a:t>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0" y="1725655"/>
            <a:ext cx="453151" cy="662298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B4973D-EB1B-4B14-A79C-24B09E5A5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890" y="70705"/>
            <a:ext cx="1345395" cy="6063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05" y="1682619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95812" y="201327"/>
            <a:ext cx="9629617" cy="16091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6312" y="5936087"/>
            <a:ext cx="4555155" cy="5436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Horizontal Workshops  - Where are we?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7845" y="201327"/>
            <a:ext cx="9179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Horizontal Workshop 1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(01.02.2019)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 2 (it is not on the platform)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195812" y="1931323"/>
            <a:ext cx="9701975" cy="16091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397844" y="1931323"/>
            <a:ext cx="9200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Horizontal Workshop 2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(15.11.2019)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58/43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Nothing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179771" y="3613582"/>
            <a:ext cx="9717050" cy="16091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81803" y="3613582"/>
            <a:ext cx="932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Horizontal Workshop 3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To be done!!!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9290F4-1F35-4FF2-9F6B-240F54ADF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497" y="384171"/>
            <a:ext cx="815861" cy="1196083"/>
          </a:xfrm>
          <a:prstGeom prst="rect">
            <a:avLst/>
          </a:prstGeom>
          <a:gradFill flip="none" rotWithShape="1">
            <a:gsLst>
              <a:gs pos="79225">
                <a:srgbClr val="3D77AC"/>
              </a:gs>
              <a:gs pos="87000">
                <a:srgbClr val="2F689C"/>
              </a:gs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5400000" scaled="1"/>
            <a:tileRect/>
          </a:gradFill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78796A2E-D469-47E6-BE95-D64FD29760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437"/>
                    </a14:imgEffect>
                    <a14:imgEffect>
                      <a14:saturation sat="3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19" y="2352999"/>
            <a:ext cx="1161416" cy="9109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8" descr="Huberlin-logo.svg.png">
            <a:extLst>
              <a:ext uri="{FF2B5EF4-FFF2-40B4-BE49-F238E27FC236}">
                <a16:creationId xmlns:a16="http://schemas.microsoft.com/office/drawing/2014/main" id="{8B9D7BFD-267C-4468-9BEC-C1809A6BB9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542" y="3897943"/>
            <a:ext cx="1043593" cy="10404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887" y="2499650"/>
            <a:ext cx="562631" cy="6176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7345" y="1005900"/>
            <a:ext cx="562631" cy="617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4415" y="284657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Pavia University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2 Agendas (16 hours)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84/16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 Point 3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2 Agendas (16 hours)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3/7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Yes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 2 and 3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33" y="1725655"/>
            <a:ext cx="453151" cy="662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E6FDDC-E28A-4780-9183-825581C20D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777" y="41815"/>
            <a:ext cx="575932" cy="8443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652" y="1703384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8437505" y="117860"/>
            <a:ext cx="3669755" cy="4964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172507" y="84899"/>
            <a:ext cx="8006751" cy="41201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6312" y="5936087"/>
            <a:ext cx="4555155" cy="54365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Regtechs</a:t>
            </a:r>
            <a:r>
              <a:rPr lang="en-GB" dirty="0" smtClean="0"/>
              <a:t>  - Where are we?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40632" y="117860"/>
            <a:ext cx="4132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err="1" smtClean="0"/>
              <a:t>Regtech</a:t>
            </a:r>
            <a:r>
              <a:rPr lang="en-GB" b="1" dirty="0" smtClean="0"/>
              <a:t> 1 </a:t>
            </a:r>
            <a:r>
              <a:rPr lang="en-GB" dirty="0" smtClean="0"/>
              <a:t>(23.03.2019)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???/14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P2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573757" y="443612"/>
            <a:ext cx="3765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Regtech</a:t>
            </a:r>
            <a:r>
              <a:rPr lang="en-GB" b="1" dirty="0" smtClean="0"/>
              <a:t> 5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r>
              <a:rPr lang="en-GB" dirty="0" smtClean="0"/>
              <a:t>                    </a:t>
            </a:r>
            <a:r>
              <a:rPr lang="en-GB" b="1" dirty="0" smtClean="0">
                <a:solidFill>
                  <a:srgbClr val="FF0000"/>
                </a:solidFill>
              </a:rPr>
              <a:t>To be done!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507" y="2342443"/>
            <a:ext cx="4117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err="1" smtClean="0"/>
              <a:t>Regtech</a:t>
            </a:r>
            <a:r>
              <a:rPr lang="en-GB" b="1" dirty="0" smtClean="0"/>
              <a:t> 3 </a:t>
            </a:r>
            <a:r>
              <a:rPr lang="en-GB" dirty="0" smtClean="0"/>
              <a:t>(04.09.2019)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18/1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P2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573757" y="2983394"/>
            <a:ext cx="3765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Regtech</a:t>
            </a:r>
            <a:r>
              <a:rPr lang="en-GB" b="1" dirty="0" smtClean="0"/>
              <a:t> 6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</a:t>
            </a:r>
          </a:p>
          <a:p>
            <a:endParaRPr lang="en-GB" dirty="0"/>
          </a:p>
          <a:p>
            <a:r>
              <a:rPr lang="en-GB" b="1" dirty="0" smtClean="0">
                <a:solidFill>
                  <a:srgbClr val="FF0000"/>
                </a:solidFill>
              </a:rPr>
              <a:t>                       To </a:t>
            </a:r>
            <a:r>
              <a:rPr lang="en-GB" b="1" dirty="0">
                <a:solidFill>
                  <a:srgbClr val="FF0000"/>
                </a:solidFill>
              </a:rPr>
              <a:t>be done!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289948" y="203516"/>
            <a:ext cx="3848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err="1" smtClean="0"/>
              <a:t>Regtech</a:t>
            </a:r>
            <a:r>
              <a:rPr lang="en-GB" b="1" dirty="0" smtClean="0"/>
              <a:t> 2 </a:t>
            </a:r>
            <a:r>
              <a:rPr lang="en-GB" dirty="0" smtClean="0"/>
              <a:t>(28.06.2019)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71/25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289948" y="2354261"/>
            <a:ext cx="3915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err="1" smtClean="0"/>
              <a:t>Regtech</a:t>
            </a:r>
            <a:r>
              <a:rPr lang="en-GB" b="1" dirty="0" smtClean="0"/>
              <a:t> 4 </a:t>
            </a:r>
            <a:r>
              <a:rPr lang="en-GB" dirty="0" smtClean="0"/>
              <a:t>(26.02.2020)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???/1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P2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5" name="Left Arrow 4"/>
          <p:cNvSpPr/>
          <p:nvPr/>
        </p:nvSpPr>
        <p:spPr>
          <a:xfrm flipH="1">
            <a:off x="492628" y="4281285"/>
            <a:ext cx="7394201" cy="522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8179258" y="387421"/>
            <a:ext cx="380240" cy="4710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1D1A6B-93A2-4C26-9B6A-B591455A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8" y="117860"/>
            <a:ext cx="1483877" cy="3741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95617C-473B-412A-9D20-15CAEC5B2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476" y="221046"/>
            <a:ext cx="1167096" cy="409907"/>
          </a:xfrm>
          <a:prstGeom prst="rect">
            <a:avLst/>
          </a:prstGeom>
        </p:spPr>
      </p:pic>
      <p:pic>
        <p:nvPicPr>
          <p:cNvPr id="24" name="Picture 23" descr="ZHAW_Logo.svg.png">
            <a:extLst>
              <a:ext uri="{FF2B5EF4-FFF2-40B4-BE49-F238E27FC236}">
                <a16:creationId xmlns:a16="http://schemas.microsoft.com/office/drawing/2014/main" id="{420D0B50-50C2-4B9E-8C80-AD215599BF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6" y="1910762"/>
            <a:ext cx="761399" cy="8869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21082C-9217-41CF-92DB-0F79DAE07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064" y="2196121"/>
            <a:ext cx="823330" cy="5302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C9C166-2D8C-4DA6-9C43-671DC6049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1518" y="292356"/>
            <a:ext cx="746651" cy="6771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107E35-90AE-4449-BE05-D61EE2F7DC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6880" y="2958824"/>
            <a:ext cx="1337181" cy="4415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0452" y="1285297"/>
            <a:ext cx="325505" cy="4757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2174" y="1396447"/>
            <a:ext cx="325505" cy="4757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1132" y="2352501"/>
            <a:ext cx="325505" cy="47573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1731" y="2323105"/>
            <a:ext cx="325505" cy="4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95813" y="201327"/>
            <a:ext cx="8274420" cy="16091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6312" y="5936087"/>
            <a:ext cx="4555155" cy="5436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Vertical Workshops  - Where are we?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7845" y="201327"/>
            <a:ext cx="8072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Vertical Workshop 1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(03.05.2019)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?????/14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 2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195813" y="1931323"/>
            <a:ext cx="8274420" cy="16091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397844" y="1931323"/>
            <a:ext cx="8072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Vertical Workshop 2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( 19.05.2020)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 No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 2 (ongoing)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179771" y="3613582"/>
            <a:ext cx="8274420" cy="16091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74607" y="3725612"/>
            <a:ext cx="8088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Vertical Workshop 3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</a:t>
            </a:r>
          </a:p>
          <a:p>
            <a:pPr marL="342900" indent="-342900">
              <a:buFontTx/>
              <a:buAutoNum type="arabicPeriod"/>
            </a:pPr>
            <a:r>
              <a:rPr lang="en-GB" dirty="0" smtClean="0"/>
              <a:t>Registration and feedback:                </a:t>
            </a:r>
            <a:r>
              <a:rPr lang="en-GB" b="1" dirty="0">
                <a:solidFill>
                  <a:srgbClr val="FF0000"/>
                </a:solidFill>
              </a:rPr>
              <a:t>To be done</a:t>
            </a:r>
            <a:r>
              <a:rPr lang="en-GB" b="1" dirty="0" smtClean="0">
                <a:solidFill>
                  <a:srgbClr val="FF0000"/>
                </a:solidFill>
              </a:rPr>
              <a:t>!!!</a:t>
            </a:r>
            <a:r>
              <a:rPr lang="en-GB" dirty="0" smtClean="0"/>
              <a:t>          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7A98A9-B809-4300-ACC2-D0649E6E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263" y="2431258"/>
            <a:ext cx="1832483" cy="5372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107E35-90AE-4449-BE05-D61EE2F7D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553" y="4140500"/>
            <a:ext cx="2308697" cy="762392"/>
          </a:xfrm>
          <a:prstGeom prst="rect">
            <a:avLst/>
          </a:prstGeom>
        </p:spPr>
      </p:pic>
      <p:pic>
        <p:nvPicPr>
          <p:cNvPr id="17" name="Picture 16" descr="ZHAW_Logo.svg.png">
            <a:extLst>
              <a:ext uri="{FF2B5EF4-FFF2-40B4-BE49-F238E27FC236}">
                <a16:creationId xmlns:a16="http://schemas.microsoft.com/office/drawing/2014/main" id="{420D0B50-50C2-4B9E-8C80-AD215599BF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347" y="448065"/>
            <a:ext cx="1082313" cy="1260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871" y="2808486"/>
            <a:ext cx="562631" cy="6176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7097" y="2001039"/>
            <a:ext cx="453151" cy="6622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7098" y="599621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22038" y="3244461"/>
            <a:ext cx="11213432" cy="61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635267" y="3897007"/>
            <a:ext cx="11213432" cy="61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35267" y="1862116"/>
            <a:ext cx="11213432" cy="61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35267" y="1108402"/>
            <a:ext cx="11213432" cy="61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77" y="246179"/>
            <a:ext cx="11067448" cy="2538713"/>
          </a:xfrm>
        </p:spPr>
        <p:txBody>
          <a:bodyPr/>
          <a:lstStyle/>
          <a:p>
            <a:pPr marL="0" indent="0" algn="just">
              <a:buNone/>
            </a:pPr>
            <a:r>
              <a:rPr lang="en-GB" b="1" dirty="0" smtClean="0"/>
              <a:t>What should each of us (partner) do for increasing the value of the network?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84999" y="1286490"/>
            <a:ext cx="1059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 dirty="0" smtClean="0"/>
              <a:t>European level Network. We have a partner and a Supervisor in almost al </a:t>
            </a:r>
            <a:r>
              <a:rPr lang="en-GB" b="1" dirty="0" smtClean="0"/>
              <a:t>EU + UK + Switzerland.</a:t>
            </a:r>
          </a:p>
          <a:p>
            <a:pPr marL="342900" indent="-342900" algn="just">
              <a:buAutoNum type="arabicPeriod"/>
            </a:pPr>
            <a:endParaRPr lang="en-GB" dirty="0" smtClean="0"/>
          </a:p>
          <a:p>
            <a:pPr marL="342900" indent="-342900" algn="just">
              <a:buAutoNum type="arabicPeriod"/>
            </a:pPr>
            <a:r>
              <a:rPr lang="en-GB" dirty="0" smtClean="0"/>
              <a:t>We try to provide common ground for: </a:t>
            </a:r>
            <a:r>
              <a:rPr lang="en-GB" b="1" dirty="0" smtClean="0"/>
              <a:t>European Supervisors, European Regulators and European Universities/Research entities on concepts related to BDA, AI and </a:t>
            </a:r>
            <a:r>
              <a:rPr lang="en-GB" b="1" dirty="0" err="1" smtClean="0"/>
              <a:t>Blockchain</a:t>
            </a:r>
            <a:r>
              <a:rPr lang="en-GB" b="1" dirty="0" smtClean="0"/>
              <a:t> in Finance (FINTECH).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4999" y="2736032"/>
            <a:ext cx="11067448" cy="1859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/>
              <a:t>1. Try to bring </a:t>
            </a:r>
            <a:r>
              <a:rPr lang="en-GB" sz="2000" b="1" dirty="0" smtClean="0"/>
              <a:t>one bank/insurance company </a:t>
            </a:r>
            <a:r>
              <a:rPr lang="en-GB" sz="2000" dirty="0" smtClean="0"/>
              <a:t>and </a:t>
            </a:r>
            <a:r>
              <a:rPr lang="en-GB" sz="2000" b="1" dirty="0" smtClean="0"/>
              <a:t>one </a:t>
            </a:r>
            <a:r>
              <a:rPr lang="en-GB" sz="2000" b="1" dirty="0" err="1" smtClean="0"/>
              <a:t>fintech</a:t>
            </a:r>
            <a:r>
              <a:rPr lang="en-GB" sz="2000" b="1" dirty="0" smtClean="0"/>
              <a:t> </a:t>
            </a:r>
            <a:r>
              <a:rPr lang="en-GB" sz="2000" dirty="0" smtClean="0"/>
              <a:t>to evaluate our work on the platform (per country). </a:t>
            </a:r>
            <a:r>
              <a:rPr lang="en-GB" sz="2000" b="1" dirty="0" smtClean="0">
                <a:solidFill>
                  <a:srgbClr val="FF0000"/>
                </a:solidFill>
              </a:rPr>
              <a:t>It is about your personal contacts and networks and it takes 2-5 calls!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/>
              <a:t>2. Fill a one pager (ASE- Vasile will provide a template) with key take-</a:t>
            </a:r>
            <a:r>
              <a:rPr lang="en-GB" sz="2000" dirty="0" err="1" smtClean="0"/>
              <a:t>aways</a:t>
            </a:r>
            <a:r>
              <a:rPr lang="en-GB" sz="2000" dirty="0" smtClean="0"/>
              <a:t> after all three </a:t>
            </a:r>
            <a:r>
              <a:rPr lang="en-GB" sz="2000" dirty="0" err="1" smtClean="0"/>
              <a:t>Suptechs</a:t>
            </a:r>
            <a:r>
              <a:rPr lang="en-GB" sz="2000" dirty="0" smtClean="0"/>
              <a:t>. </a:t>
            </a:r>
            <a:r>
              <a:rPr lang="en-GB" sz="2000" b="1" dirty="0" smtClean="0">
                <a:solidFill>
                  <a:srgbClr val="FF0000"/>
                </a:solidFill>
              </a:rPr>
              <a:t>(it will take around 30 – 45 minutes per partner!)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998816" y="608045"/>
            <a:ext cx="388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/>
              <a:t>Our Key Strengths</a:t>
            </a:r>
            <a:r>
              <a:rPr lang="en-GB" sz="3200" b="1" dirty="0" smtClean="0"/>
              <a:t>:</a:t>
            </a:r>
            <a:endParaRPr lang="en-GB" sz="3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22038" y="4545456"/>
            <a:ext cx="11213432" cy="61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05061" y="4566892"/>
            <a:ext cx="11130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3. Each partner will kindly ask the contact from the supervisor to fill </a:t>
            </a:r>
            <a:r>
              <a:rPr lang="en-GB" b="1" dirty="0" smtClean="0">
                <a:solidFill>
                  <a:srgbClr val="FF0000"/>
                </a:solidFill>
              </a:rPr>
              <a:t>a one-pager with feedback and main take-</a:t>
            </a:r>
            <a:r>
              <a:rPr lang="en-GB" b="1" dirty="0" err="1" smtClean="0">
                <a:solidFill>
                  <a:srgbClr val="FF0000"/>
                </a:solidFill>
              </a:rPr>
              <a:t>aways</a:t>
            </a:r>
            <a:r>
              <a:rPr lang="en-GB" b="1" dirty="0" smtClean="0">
                <a:solidFill>
                  <a:srgbClr val="FF0000"/>
                </a:solidFill>
              </a:rPr>
              <a:t>. </a:t>
            </a:r>
            <a:r>
              <a:rPr lang="en-GB" b="1" dirty="0">
                <a:solidFill>
                  <a:srgbClr val="FF0000"/>
                </a:solidFill>
              </a:rPr>
              <a:t>(it will take around 1</a:t>
            </a:r>
            <a:r>
              <a:rPr lang="en-GB" b="1" dirty="0" smtClean="0">
                <a:solidFill>
                  <a:srgbClr val="FF0000"/>
                </a:solidFill>
              </a:rPr>
              <a:t>5 </a:t>
            </a:r>
            <a:r>
              <a:rPr lang="en-GB" b="1" dirty="0">
                <a:solidFill>
                  <a:srgbClr val="FF0000"/>
                </a:solidFill>
              </a:rPr>
              <a:t>minutes per </a:t>
            </a:r>
            <a:r>
              <a:rPr lang="en-GB" b="1" dirty="0" smtClean="0">
                <a:solidFill>
                  <a:srgbClr val="FF0000"/>
                </a:solidFill>
              </a:rPr>
              <a:t>partner and 30 minutes per supervisor!)</a:t>
            </a:r>
            <a:endParaRPr lang="en-GB" b="1" dirty="0">
              <a:solidFill>
                <a:srgbClr val="FF0000"/>
              </a:solidFill>
            </a:endParaRPr>
          </a:p>
          <a:p>
            <a:pPr algn="just"/>
            <a:endParaRPr lang="en-GB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35267" y="4002111"/>
            <a:ext cx="11213432" cy="61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35267" y="2560970"/>
            <a:ext cx="11213432" cy="61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35267" y="1807256"/>
            <a:ext cx="11213432" cy="61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77" y="246179"/>
            <a:ext cx="11067448" cy="862223"/>
          </a:xfrm>
        </p:spPr>
        <p:txBody>
          <a:bodyPr/>
          <a:lstStyle/>
          <a:p>
            <a:pPr marL="0" indent="0" algn="just">
              <a:buNone/>
            </a:pPr>
            <a:r>
              <a:rPr lang="en-GB" b="1" dirty="0" smtClean="0"/>
              <a:t>What should each of us (partner) do for increasing the value of the network?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98228" y="1987716"/>
            <a:ext cx="1059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 dirty="0" smtClean="0"/>
              <a:t>European level Network. We have a partner and a Supervisor in almost al </a:t>
            </a:r>
            <a:r>
              <a:rPr lang="en-GB" b="1" dirty="0" smtClean="0"/>
              <a:t>EU + UK + Switzerland.</a:t>
            </a:r>
          </a:p>
          <a:p>
            <a:pPr marL="342900" indent="-342900" algn="just">
              <a:buAutoNum type="arabicPeriod"/>
            </a:pPr>
            <a:endParaRPr lang="en-GB" dirty="0" smtClean="0"/>
          </a:p>
          <a:p>
            <a:pPr marL="342900" indent="-342900" algn="just">
              <a:buAutoNum type="arabicPeriod"/>
            </a:pPr>
            <a:r>
              <a:rPr lang="en-GB" dirty="0" smtClean="0"/>
              <a:t>We try to provide common ground for: </a:t>
            </a:r>
            <a:r>
              <a:rPr lang="en-GB" b="1" dirty="0" smtClean="0"/>
              <a:t>European Supervisors, European Regulators and European Universities/Research entities on concepts related to BDA, AI and </a:t>
            </a:r>
            <a:r>
              <a:rPr lang="en-GB" b="1" dirty="0" err="1" smtClean="0"/>
              <a:t>Blockchain</a:t>
            </a:r>
            <a:r>
              <a:rPr lang="en-GB" b="1" dirty="0" smtClean="0"/>
              <a:t> in Finance (FINTECH).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8228" y="3493682"/>
            <a:ext cx="11067448" cy="13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/>
              <a:t>4. Try to produce a press release for you next </a:t>
            </a:r>
            <a:r>
              <a:rPr lang="en-GB" sz="2000" dirty="0" err="1" smtClean="0"/>
              <a:t>Suptech</a:t>
            </a:r>
            <a:r>
              <a:rPr lang="en-GB" sz="2000" dirty="0" smtClean="0"/>
              <a:t> (</a:t>
            </a:r>
            <a:r>
              <a:rPr lang="en-GB" sz="2000" dirty="0" err="1" smtClean="0"/>
              <a:t>Blockchain</a:t>
            </a:r>
            <a:r>
              <a:rPr lang="en-GB" sz="2000" dirty="0" smtClean="0"/>
              <a:t>) </a:t>
            </a:r>
            <a:r>
              <a:rPr lang="en-GB" sz="2000" b="1" dirty="0" smtClean="0">
                <a:solidFill>
                  <a:srgbClr val="FF0000"/>
                </a:solidFill>
              </a:rPr>
              <a:t>It is about your personal contacts and networks and it takes 2-4 calls and 30 minutes to write!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960093" y="1102307"/>
            <a:ext cx="388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/>
              <a:t>Our Key Strengths</a:t>
            </a:r>
            <a:r>
              <a:rPr lang="en-GB" sz="3200" b="1" dirty="0" smtClean="0"/>
              <a:t>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2497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829377" y="1281889"/>
            <a:ext cx="11213432" cy="61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70047" y="2677303"/>
            <a:ext cx="6294921" cy="2444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77" y="246179"/>
            <a:ext cx="11067448" cy="862223"/>
          </a:xfrm>
        </p:spPr>
        <p:txBody>
          <a:bodyPr/>
          <a:lstStyle/>
          <a:p>
            <a:pPr marL="0" indent="0" algn="just">
              <a:buNone/>
            </a:pPr>
            <a:r>
              <a:rPr lang="en-GB" b="1" dirty="0" smtClean="0"/>
              <a:t>What should us as a Consortium do for increasing the output, result and impact of the project?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2843" y="2084721"/>
            <a:ext cx="6142125" cy="529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0070C0"/>
                </a:solidFill>
              </a:rPr>
              <a:t>Proposal 1: </a:t>
            </a:r>
            <a:r>
              <a:rPr lang="en-GB" sz="2000" b="1" dirty="0" smtClean="0">
                <a:solidFill>
                  <a:srgbClr val="FF0000"/>
                </a:solidFill>
              </a:rPr>
              <a:t>Regional Zoom Workshop (organised by partners in a cluster)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57412" y="1270378"/>
            <a:ext cx="847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smtClean="0"/>
              <a:t>Network + Visibility + Impact + Added Value</a:t>
            </a:r>
            <a:endParaRPr lang="en-GB" sz="3200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9053" y="2721596"/>
            <a:ext cx="6065915" cy="2369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000" b="1" dirty="0" smtClean="0">
                <a:solidFill>
                  <a:srgbClr val="0070C0"/>
                </a:solidFill>
              </a:rPr>
              <a:t>Description: </a:t>
            </a:r>
          </a:p>
          <a:p>
            <a:pPr marL="457200" indent="-457200" algn="just">
              <a:buAutoNum type="alphaLcParenR"/>
            </a:pPr>
            <a:r>
              <a:rPr lang="en-GB" sz="2000" dirty="0" smtClean="0"/>
              <a:t>one </a:t>
            </a:r>
            <a:r>
              <a:rPr lang="en-GB" sz="2000" dirty="0"/>
              <a:t>intervention per partner together with its supervisor</a:t>
            </a:r>
            <a:r>
              <a:rPr lang="en-GB" sz="2000" dirty="0" smtClean="0"/>
              <a:t>, </a:t>
            </a:r>
          </a:p>
          <a:p>
            <a:pPr marL="457200" indent="-457200" algn="just">
              <a:buAutoNum type="alphaLcParenR"/>
            </a:pPr>
            <a:r>
              <a:rPr lang="en-GB" sz="2000" dirty="0" smtClean="0"/>
              <a:t>at </a:t>
            </a:r>
            <a:r>
              <a:rPr lang="en-GB" sz="2000" dirty="0"/>
              <a:t>least 3 representatives for each supervisor, </a:t>
            </a:r>
            <a:endParaRPr lang="en-GB" sz="2000" dirty="0" smtClean="0"/>
          </a:p>
          <a:p>
            <a:pPr marL="457200" indent="-457200" algn="just">
              <a:buAutoNum type="alphaLcParenR"/>
            </a:pPr>
            <a:r>
              <a:rPr lang="en-GB" sz="2000" dirty="0" smtClean="0"/>
              <a:t>one </a:t>
            </a:r>
            <a:r>
              <a:rPr lang="en-GB" sz="2000" dirty="0"/>
              <a:t>press release, </a:t>
            </a:r>
            <a:endParaRPr lang="en-GB" sz="2000" dirty="0" smtClean="0"/>
          </a:p>
          <a:p>
            <a:pPr marL="457200" indent="-457200" algn="just">
              <a:buAutoNum type="alphaLcParenR"/>
            </a:pPr>
            <a:r>
              <a:rPr lang="en-GB" sz="2000" dirty="0" smtClean="0"/>
              <a:t>at </a:t>
            </a:r>
            <a:r>
              <a:rPr lang="en-GB" sz="2000" dirty="0"/>
              <a:t>least one bank/</a:t>
            </a:r>
            <a:r>
              <a:rPr lang="en-GB" sz="2000" dirty="0" err="1"/>
              <a:t>fintech</a:t>
            </a:r>
            <a:r>
              <a:rPr lang="en-GB" sz="2000" dirty="0"/>
              <a:t> attending per partner. </a:t>
            </a:r>
            <a:endParaRPr lang="en-GB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6574055" y="2175170"/>
            <a:ext cx="5468753" cy="2958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b="1" dirty="0" smtClean="0">
                <a:solidFill>
                  <a:srgbClr val="0070C0"/>
                </a:solidFill>
              </a:rPr>
              <a:t>Benefits and resources</a:t>
            </a: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1) Network </a:t>
            </a:r>
            <a:r>
              <a:rPr lang="en-GB" dirty="0">
                <a:solidFill>
                  <a:schemeClr val="tx1"/>
                </a:solidFill>
              </a:rPr>
              <a:t>strength (this is </a:t>
            </a:r>
            <a:r>
              <a:rPr lang="en-GB" dirty="0" err="1" smtClean="0">
                <a:solidFill>
                  <a:schemeClr val="tx1"/>
                </a:solidFill>
              </a:rPr>
              <a:t>EU+UK+Switzerland</a:t>
            </a:r>
            <a:r>
              <a:rPr lang="en-GB" dirty="0" smtClean="0">
                <a:solidFill>
                  <a:schemeClr val="tx1"/>
                </a:solidFill>
              </a:rPr>
              <a:t>)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2) Mix supervisors with banks/</a:t>
            </a:r>
            <a:r>
              <a:rPr lang="en-GB" dirty="0" err="1">
                <a:solidFill>
                  <a:schemeClr val="tx1"/>
                </a:solidFill>
              </a:rPr>
              <a:t>fintechs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dirty="0" smtClean="0">
                <a:solidFill>
                  <a:schemeClr val="tx1"/>
                </a:solidFill>
              </a:rPr>
              <a:t>academia. (regional approach)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3) Increase the impact of the </a:t>
            </a:r>
            <a:r>
              <a:rPr lang="en-GB" dirty="0" smtClean="0">
                <a:solidFill>
                  <a:schemeClr val="tx1"/>
                </a:solidFill>
              </a:rPr>
              <a:t>project.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4) Increase the visibility of project and </a:t>
            </a:r>
            <a:r>
              <a:rPr lang="en-GB" dirty="0" smtClean="0">
                <a:solidFill>
                  <a:schemeClr val="tx1"/>
                </a:solidFill>
              </a:rPr>
              <a:t>network.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5) </a:t>
            </a:r>
            <a:r>
              <a:rPr lang="en-GB" dirty="0">
                <a:solidFill>
                  <a:schemeClr val="tx1"/>
                </a:solidFill>
              </a:rPr>
              <a:t>Very low </a:t>
            </a:r>
            <a:r>
              <a:rPr lang="en-GB" dirty="0" smtClean="0">
                <a:solidFill>
                  <a:schemeClr val="tx1"/>
                </a:solidFill>
              </a:rPr>
              <a:t>organisational and administrative costs </a:t>
            </a:r>
            <a:r>
              <a:rPr lang="en-GB" dirty="0">
                <a:solidFill>
                  <a:schemeClr val="tx1"/>
                </a:solidFill>
              </a:rPr>
              <a:t>(almost zero</a:t>
            </a:r>
            <a:r>
              <a:rPr lang="en-GB" dirty="0" smtClean="0">
                <a:solidFill>
                  <a:schemeClr val="tx1"/>
                </a:solidFill>
              </a:rPr>
              <a:t>).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4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829377" y="1281889"/>
            <a:ext cx="11213432" cy="61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70047" y="2677303"/>
            <a:ext cx="6294921" cy="2444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77" y="246179"/>
            <a:ext cx="11067448" cy="862223"/>
          </a:xfrm>
        </p:spPr>
        <p:txBody>
          <a:bodyPr/>
          <a:lstStyle/>
          <a:p>
            <a:pPr marL="0" indent="0" algn="just">
              <a:buNone/>
            </a:pPr>
            <a:r>
              <a:rPr lang="en-GB" b="1" dirty="0" smtClean="0"/>
              <a:t>What should us as a Consortium do for increasing the output, result and impact of the project?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2843" y="2084721"/>
            <a:ext cx="6142125" cy="529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0070C0"/>
                </a:solidFill>
              </a:rPr>
              <a:t>Proposal 2: </a:t>
            </a:r>
            <a:r>
              <a:rPr lang="en-GB" sz="2000" b="1" dirty="0" smtClean="0">
                <a:solidFill>
                  <a:srgbClr val="FF0000"/>
                </a:solidFill>
              </a:rPr>
              <a:t>Exploit the Use Cases in a more strategic manner (business &amp; marketing)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57412" y="1270378"/>
            <a:ext cx="847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smtClean="0"/>
              <a:t>Network + Visibility + Impact + Added Value</a:t>
            </a:r>
            <a:endParaRPr lang="en-GB" sz="3200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9053" y="2721596"/>
            <a:ext cx="6065915" cy="2369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600" b="1" dirty="0" smtClean="0">
                <a:solidFill>
                  <a:srgbClr val="0070C0"/>
                </a:solidFill>
              </a:rPr>
              <a:t>Description: </a:t>
            </a:r>
          </a:p>
          <a:p>
            <a:pPr marL="0" indent="0" algn="just">
              <a:buNone/>
            </a:pPr>
            <a:r>
              <a:rPr lang="en-US" sz="1600" dirty="0"/>
              <a:t>WP leaders together with the creator of the use case would create a </a:t>
            </a:r>
            <a:r>
              <a:rPr lang="en-US" sz="1600" b="1" dirty="0"/>
              <a:t>15 minutes video</a:t>
            </a:r>
            <a:r>
              <a:rPr lang="en-US" sz="1600" dirty="0"/>
              <a:t> explaining the Case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r>
              <a:rPr lang="en-GB" sz="1600" dirty="0"/>
              <a:t>WP leader together with the creator of the use case and with their supervisors, and with other partners (they manage to convince </a:t>
            </a:r>
            <a:r>
              <a:rPr lang="en-GB" sz="1600" dirty="0" smtClean="0"/>
              <a:t>to </a:t>
            </a:r>
            <a:r>
              <a:rPr lang="en-GB" sz="1600" dirty="0"/>
              <a:t>join) will create </a:t>
            </a:r>
            <a:r>
              <a:rPr lang="en-GB" sz="1600" b="1" dirty="0"/>
              <a:t>a one-pager </a:t>
            </a:r>
            <a:r>
              <a:rPr lang="en-GB" sz="1600" dirty="0"/>
              <a:t>– maximum </a:t>
            </a:r>
            <a:r>
              <a:rPr lang="en-GB" sz="1600" b="1" dirty="0" smtClean="0"/>
              <a:t>2-pagers</a:t>
            </a:r>
            <a:r>
              <a:rPr lang="en-GB" sz="1600" dirty="0" smtClean="0"/>
              <a:t> </a:t>
            </a:r>
            <a:r>
              <a:rPr lang="en-GB" sz="1600" dirty="0"/>
              <a:t>for each case explaining how it can be </a:t>
            </a:r>
            <a:r>
              <a:rPr lang="en-GB" sz="1600" dirty="0" smtClean="0"/>
              <a:t>practical (innovation). </a:t>
            </a:r>
            <a:r>
              <a:rPr lang="en-GB" sz="1600" dirty="0"/>
              <a:t>Which is the real ADDED VALUE?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74055" y="2175170"/>
            <a:ext cx="5468753" cy="2958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600" b="1" dirty="0" smtClean="0">
                <a:solidFill>
                  <a:srgbClr val="0070C0"/>
                </a:solidFill>
              </a:rPr>
              <a:t>Benefits and resources</a:t>
            </a:r>
          </a:p>
          <a:p>
            <a:pPr algn="just"/>
            <a:endParaRPr lang="en-GB" sz="1600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arenR"/>
            </a:pPr>
            <a:r>
              <a:rPr lang="en-GB" sz="1600" dirty="0" smtClean="0">
                <a:solidFill>
                  <a:schemeClr val="tx1"/>
                </a:solidFill>
              </a:rPr>
              <a:t>Main resource is time and willingness of the partners.</a:t>
            </a:r>
          </a:p>
          <a:p>
            <a:pPr marL="342900" indent="-342900" algn="just">
              <a:buAutoNum type="arabicParenR"/>
            </a:pPr>
            <a:r>
              <a:rPr lang="en-GB" sz="1600" dirty="0" smtClean="0">
                <a:solidFill>
                  <a:schemeClr val="tx1"/>
                </a:solidFill>
              </a:rPr>
              <a:t>By releasing the video we increase the visibility of the creator of the case, of the WP leader and of the project.</a:t>
            </a:r>
          </a:p>
          <a:p>
            <a:pPr marL="342900" indent="-342900" algn="just">
              <a:buAutoNum type="arabicParenR"/>
            </a:pPr>
            <a:r>
              <a:rPr lang="en-GB" sz="1600" dirty="0" smtClean="0">
                <a:solidFill>
                  <a:schemeClr val="tx1"/>
                </a:solidFill>
              </a:rPr>
              <a:t>By releasing the one-pager more people will be willing to check the use case (since they understand, in a non-technical manner which is the utility and usability).</a:t>
            </a:r>
            <a:endParaRPr lang="en-GB" dirty="0"/>
          </a:p>
          <a:p>
            <a:pPr marL="342900" indent="-342900" algn="just">
              <a:buAutoNum type="arabicParenR"/>
            </a:pPr>
            <a:r>
              <a:rPr lang="en-GB" sz="1600" dirty="0" smtClean="0">
                <a:solidFill>
                  <a:schemeClr val="tx1"/>
                </a:solidFill>
              </a:rPr>
              <a:t>By releasing both materials the Added Value of the case (in terms of practical value) would be clear.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93FD-FA69-4133-8370-C9515FB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041" y="2108721"/>
            <a:ext cx="3724698" cy="3613561"/>
          </a:xfr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GB" sz="3600" dirty="0">
                <a:ln w="12700">
                  <a:solidFill>
                    <a:schemeClr val="accent5"/>
                  </a:solidFill>
                  <a:prstDash val="solid"/>
                </a:ln>
              </a:rPr>
              <a:t>Follow us: </a:t>
            </a:r>
          </a:p>
          <a:p>
            <a:pPr marL="0" indent="0" algn="ctr">
              <a:buNone/>
            </a:pPr>
            <a:r>
              <a:rPr lang="en-GB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www.fintech-ho2020.eu</a:t>
            </a:r>
            <a:endParaRPr lang="en-GB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GB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LinkedIn</a:t>
            </a:r>
            <a:endParaRPr lang="en-GB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GB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Twitter</a:t>
            </a:r>
            <a:endParaRPr lang="en-GB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GB" dirty="0">
              <a:ln w="12700">
                <a:solidFill>
                  <a:schemeClr val="accent5"/>
                </a:solidFill>
                <a:prstDash val="solid"/>
              </a:ln>
            </a:endParaRPr>
          </a:p>
          <a:p>
            <a:pPr marL="0" indent="0" algn="ctr">
              <a:buNone/>
            </a:pPr>
            <a:r>
              <a:rPr lang="en-GB" dirty="0">
                <a:ln w="12700">
                  <a:solidFill>
                    <a:schemeClr val="accent5"/>
                  </a:solidFill>
                  <a:prstDash val="solid"/>
                </a:ln>
              </a:rPr>
              <a:t>Contact us </a:t>
            </a:r>
            <a:endParaRPr lang="en-GB" dirty="0">
              <a:ln w="12700">
                <a:solidFill>
                  <a:schemeClr val="accent5"/>
                </a:solidFill>
                <a:prstDash val="solid"/>
              </a:ln>
              <a:hlinkClick r:id="rId6"/>
            </a:endParaRPr>
          </a:p>
          <a:p>
            <a:pPr marL="0" indent="0" algn="ctr">
              <a:buNone/>
            </a:pPr>
            <a:r>
              <a:rPr lang="en-GB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/>
              </a:rPr>
              <a:t>info@fintech-ho2020.eu</a:t>
            </a:r>
            <a:r>
              <a:rPr lang="en-GB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en-GB" dirty="0">
              <a:ln/>
            </a:endParaRPr>
          </a:p>
        </p:txBody>
      </p:sp>
      <p:pic>
        <p:nvPicPr>
          <p:cNvPr id="5" name="Immagine 2" descr="Logo_EU.pdf">
            <a:extLst>
              <a:ext uri="{FF2B5EF4-FFF2-40B4-BE49-F238E27FC236}">
                <a16:creationId xmlns:a16="http://schemas.microsoft.com/office/drawing/2014/main" id="{23D6CEAA-7A90-42F8-8941-F14F54D8C2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3" y="3055921"/>
            <a:ext cx="5069382" cy="1821808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Immagine 2" descr="Logo_EU.pdf">
            <a:extLst>
              <a:ext uri="{FF2B5EF4-FFF2-40B4-BE49-F238E27FC236}">
                <a16:creationId xmlns:a16="http://schemas.microsoft.com/office/drawing/2014/main" id="{95DA7878-258E-4DC7-A825-262EED0D714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27" y="43753"/>
            <a:ext cx="1282145" cy="4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UC Dublin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(19 Hours)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14/3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Points 3 and 4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1 Agenda </a:t>
            </a:r>
            <a:r>
              <a:rPr lang="en-GB" dirty="0" smtClean="0"/>
              <a:t>(9 </a:t>
            </a:r>
            <a:r>
              <a:rPr lang="en-GB" dirty="0" smtClean="0"/>
              <a:t>hours</a:t>
            </a:r>
            <a:r>
              <a:rPr lang="en-GB" dirty="0" smtClean="0"/>
              <a:t>)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0/0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Points 2, 3, and 4.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8" y="1778596"/>
            <a:ext cx="453151" cy="662298"/>
          </a:xfrm>
          <a:prstGeom prst="rect">
            <a:avLst/>
          </a:prstGeom>
        </p:spPr>
      </p:pic>
      <p:pic>
        <p:nvPicPr>
          <p:cNvPr id="20" name="Picture 19" descr="Universitycollegedublinlogo.png">
            <a:extLst>
              <a:ext uri="{FF2B5EF4-FFF2-40B4-BE49-F238E27FC236}">
                <a16:creationId xmlns:a16="http://schemas.microsoft.com/office/drawing/2014/main" id="{AB5D367F-38A0-4754-9BB6-FD78F2C945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880" y="150886"/>
            <a:ext cx="421753" cy="6133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666" y="1668725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FIRAMIS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(14.5Hours)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30/7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Worked with UBER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1 Agenda (14 Hours)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Points 3 and 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CE3614-EE27-458A-B250-CF59EC18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187" y="213782"/>
            <a:ext cx="1234784" cy="4336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038" y="1839254"/>
            <a:ext cx="453151" cy="6622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3" y="1800909"/>
            <a:ext cx="562631" cy="6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UBER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(17 hours)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2/20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</a:t>
            </a:r>
            <a:r>
              <a:rPr lang="en-GB" dirty="0"/>
              <a:t>: sent in a different form What </a:t>
            </a:r>
            <a:r>
              <a:rPr lang="en-GB" dirty="0" smtClean="0"/>
              <a:t>needs to be corrected? Points 3 and 4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8" y="902642"/>
            <a:ext cx="5619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1 Agenda (18 Hours)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???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Points 3 and 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2" y="1816585"/>
            <a:ext cx="453151" cy="662298"/>
          </a:xfrm>
          <a:prstGeom prst="rect">
            <a:avLst/>
          </a:prstGeom>
        </p:spPr>
      </p:pic>
      <p:pic>
        <p:nvPicPr>
          <p:cNvPr id="19" name="Picture 18" descr="Huberlin-logo.svg.png">
            <a:extLst>
              <a:ext uri="{FF2B5EF4-FFF2-40B4-BE49-F238E27FC236}">
                <a16:creationId xmlns:a16="http://schemas.microsoft.com/office/drawing/2014/main" id="{8B9D7BFD-267C-4468-9BEC-C1809A6BB9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456" y="99141"/>
            <a:ext cx="626937" cy="6250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602" y="1734241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UC London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5476" y="95558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(6 hours)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??? No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No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Points 1, 2, 3  and 4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1 Agenda (17 hours)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????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needs to be corrected</a:t>
            </a:r>
            <a:r>
              <a:rPr lang="en-GB" dirty="0" smtClean="0"/>
              <a:t>? Points 2, 3, 4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9" y="1710005"/>
            <a:ext cx="453151" cy="662298"/>
          </a:xfrm>
          <a:prstGeom prst="rect">
            <a:avLst/>
          </a:prstGeom>
        </p:spPr>
      </p:pic>
      <p:pic>
        <p:nvPicPr>
          <p:cNvPr id="19" name="Picture 18" descr="ucl-logo.jpg">
            <a:extLst>
              <a:ext uri="{FF2B5EF4-FFF2-40B4-BE49-F238E27FC236}">
                <a16:creationId xmlns:a16="http://schemas.microsoft.com/office/drawing/2014/main" id="{94234320-2CF6-4CB3-A228-2B2ADA407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474" y="163845"/>
            <a:ext cx="938919" cy="6259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26" y="1682904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</a:t>
            </a:r>
            <a:r>
              <a:rPr lang="en-GB" dirty="0" err="1" smtClean="0"/>
              <a:t>zhaw</a:t>
            </a:r>
            <a:r>
              <a:rPr lang="en-GB" dirty="0" smtClean="0"/>
              <a:t> (Switzerland)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2749" y="84900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3 Agendas (16 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???? No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 2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2 Agendas (23 h)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4/1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What needs to be corrected? Points 2, 3, 4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7" y="1787063"/>
            <a:ext cx="453151" cy="662298"/>
          </a:xfrm>
          <a:prstGeom prst="rect">
            <a:avLst/>
          </a:prstGeom>
        </p:spPr>
      </p:pic>
      <p:pic>
        <p:nvPicPr>
          <p:cNvPr id="19" name="Picture 18" descr="A picture containing tableware, plate, dishware&#10;&#10;Description automatically generated">
            <a:extLst>
              <a:ext uri="{FF2B5EF4-FFF2-40B4-BE49-F238E27FC236}">
                <a16:creationId xmlns:a16="http://schemas.microsoft.com/office/drawing/2014/main" id="{DF397F09-DF0C-449D-A4C1-2FABD4B7F0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93" y="22471"/>
            <a:ext cx="720000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05" y="1705021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3393" y="3876800"/>
            <a:ext cx="11192578" cy="1384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572450" y="870779"/>
            <a:ext cx="5303521" cy="2297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683393" y="870779"/>
            <a:ext cx="5303521" cy="2286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E4B3E-31CF-4527-8F3E-2C5F72C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it-IT" sz="900">
                <a:solidFill>
                  <a:schemeClr val="bg1">
                    <a:alpha val="80000"/>
                  </a:schemeClr>
                </a:solidFill>
              </a:rPr>
              <a:t>FinTech RISK MANAGEMENT - HO2020</a:t>
            </a:r>
            <a:endParaRPr lang="en-US" sz="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Immagine 2" descr="Logo_EU.pdf">
            <a:extLst>
              <a:ext uri="{FF2B5EF4-FFF2-40B4-BE49-F238E27FC236}">
                <a16:creationId xmlns:a16="http://schemas.microsoft.com/office/drawing/2014/main" id="{2DC2BFC8-3722-42C4-B036-96DAA9BD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" y="5712446"/>
            <a:ext cx="2556585" cy="918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91114"/>
            <a:ext cx="10180320" cy="4819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was done by now by each partner?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74017" y="307695"/>
            <a:ext cx="3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Partner: </a:t>
            </a:r>
            <a:r>
              <a:rPr lang="en-GB" dirty="0" err="1" smtClean="0"/>
              <a:t>zhaw</a:t>
            </a:r>
            <a:r>
              <a:rPr lang="en-GB" dirty="0" smtClean="0"/>
              <a:t> (Hungary)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2749" y="849003"/>
            <a:ext cx="5271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BDA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Agendas on the platform: 1 Agenda (12 h)</a:t>
            </a:r>
          </a:p>
          <a:p>
            <a:pPr marL="342900" indent="-342900">
              <a:buAutoNum type="arabicPeriod"/>
            </a:pPr>
            <a:r>
              <a:rPr lang="en-GB" dirty="0" smtClean="0"/>
              <a:t>Registration and feedback: 45/24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Partner feedback: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Supervisor’s feedback:  Yes</a:t>
            </a:r>
          </a:p>
          <a:p>
            <a:pPr marL="342900" indent="-342900">
              <a:buAutoNum type="arabicPeriod"/>
            </a:pPr>
            <a:r>
              <a:rPr lang="en-GB" dirty="0" smtClean="0"/>
              <a:t>What needs to be corrected? Point 1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2449" y="902642"/>
            <a:ext cx="5276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AI </a:t>
            </a:r>
            <a:r>
              <a:rPr lang="en-GB" b="1" dirty="0" err="1" smtClean="0"/>
              <a:t>Suptech</a:t>
            </a:r>
            <a:endParaRPr lang="en-GB" b="1" dirty="0" smtClean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Agendas on the platform: </a:t>
            </a:r>
            <a:r>
              <a:rPr lang="en-GB" dirty="0" smtClean="0"/>
              <a:t>2 Agendas (16 h)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Registration and feedback: </a:t>
            </a:r>
            <a:r>
              <a:rPr lang="en-GB" dirty="0" smtClean="0"/>
              <a:t>????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Partner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Supervisor’s feedback</a:t>
            </a:r>
            <a:r>
              <a:rPr lang="en-GB" dirty="0" smtClean="0"/>
              <a:t>: No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/>
              <a:t>What needs to be corrected? Points 2, 3, 4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2805" y="3371137"/>
            <a:ext cx="6399195" cy="472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needs to be done by each partner?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0219" y="35198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Blockchain</a:t>
            </a:r>
            <a:r>
              <a:rPr lang="en-GB" b="1" dirty="0" smtClean="0"/>
              <a:t> </a:t>
            </a:r>
            <a:r>
              <a:rPr lang="en-GB" b="1" dirty="0" err="1" smtClean="0"/>
              <a:t>Suptech</a:t>
            </a:r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26970" y="3888062"/>
            <a:ext cx="1090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Structure of the Agenda: </a:t>
            </a:r>
            <a:r>
              <a:rPr lang="en-GB" sz="1600" dirty="0" smtClean="0"/>
              <a:t>Day </a:t>
            </a:r>
            <a:r>
              <a:rPr lang="en-GB" sz="1600" dirty="0"/>
              <a:t>1 (first page) Day 2 (start on a new page) Day 3 (start on a new Page) …  and so on.</a:t>
            </a:r>
          </a:p>
          <a:p>
            <a:r>
              <a:rPr lang="en-GB" sz="1600" dirty="0"/>
              <a:t>A.      If the days are consecutive or close one to the other, we will insert at the end of the Agenda a link for registration and a link for feedback.</a:t>
            </a:r>
          </a:p>
          <a:p>
            <a:r>
              <a:rPr lang="en-GB" sz="1600" dirty="0"/>
              <a:t>B.      If the days are </a:t>
            </a:r>
            <a:r>
              <a:rPr lang="en-GB" sz="1600" b="1" dirty="0"/>
              <a:t>NOT</a:t>
            </a:r>
            <a:r>
              <a:rPr lang="en-GB" sz="1600" dirty="0"/>
              <a:t> consecutive or </a:t>
            </a:r>
            <a:r>
              <a:rPr lang="en-GB" sz="1600" b="1" dirty="0"/>
              <a:t>NOT</a:t>
            </a:r>
            <a:r>
              <a:rPr lang="en-GB" sz="1600" dirty="0"/>
              <a:t> close one to the other, we will insert at the end of each day in the Agenda a link for registration and a link for feedback</a:t>
            </a:r>
            <a:r>
              <a:rPr lang="en-GB" sz="16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7" y="1787063"/>
            <a:ext cx="453151" cy="662298"/>
          </a:xfrm>
          <a:prstGeom prst="rect">
            <a:avLst/>
          </a:prstGeom>
        </p:spPr>
      </p:pic>
      <p:pic>
        <p:nvPicPr>
          <p:cNvPr id="19" name="Picture 18" descr="A picture containing tableware, plate, dishware&#10;&#10;Description automatically generated">
            <a:extLst>
              <a:ext uri="{FF2B5EF4-FFF2-40B4-BE49-F238E27FC236}">
                <a16:creationId xmlns:a16="http://schemas.microsoft.com/office/drawing/2014/main" id="{DF397F09-DF0C-449D-A4C1-2FABD4B7F0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93" y="22471"/>
            <a:ext cx="720000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05" y="1705021"/>
            <a:ext cx="453151" cy="6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4520</Words>
  <Application>Microsoft Office PowerPoint</Application>
  <PresentationFormat>Widescreen</PresentationFormat>
  <Paragraphs>723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Anca Toma</dc:creator>
  <cp:lastModifiedBy>Vasile Strat</cp:lastModifiedBy>
  <cp:revision>85</cp:revision>
  <dcterms:created xsi:type="dcterms:W3CDTF">2019-04-11T15:32:29Z</dcterms:created>
  <dcterms:modified xsi:type="dcterms:W3CDTF">2020-05-18T13:31:21Z</dcterms:modified>
</cp:coreProperties>
</file>