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45" r:id="rId3"/>
    <p:sldId id="447" r:id="rId4"/>
    <p:sldId id="448" r:id="rId5"/>
    <p:sldId id="453" r:id="rId6"/>
    <p:sldId id="451" r:id="rId7"/>
    <p:sldId id="460" r:id="rId8"/>
    <p:sldId id="576" r:id="rId9"/>
    <p:sldId id="575" r:id="rId10"/>
    <p:sldId id="5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CC8"/>
    <a:srgbClr val="656C8E"/>
    <a:srgbClr val="EEEFEE"/>
    <a:srgbClr val="9CA1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9"/>
    <p:restoredTop sz="80729" autoAdjust="0"/>
  </p:normalViewPr>
  <p:slideViewPr>
    <p:cSldViewPr snapToGrid="0">
      <p:cViewPr varScale="1">
        <p:scale>
          <a:sx n="88" d="100"/>
          <a:sy n="88" d="100"/>
        </p:scale>
        <p:origin x="117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2F872-FA27-4C9A-A9A3-353C19EA0395}" type="doc">
      <dgm:prSet loTypeId="urn:microsoft.com/office/officeart/2005/8/layout/hChevron3" loCatId="process" qsTypeId="urn:microsoft.com/office/officeart/2005/8/quickstyle/simple1" qsCatId="simple" csTypeId="urn:microsoft.com/office/officeart/2005/8/colors/colorful5" csCatId="colorful" phldr="1"/>
      <dgm:spPr/>
    </dgm:pt>
    <dgm:pt modelId="{44997E35-E557-44EB-A8BB-3A0E134000A9}">
      <dgm:prSet phldrT="[Text]" phldr="1"/>
      <dgm:spPr/>
      <dgm:t>
        <a:bodyPr/>
        <a:lstStyle/>
        <a:p>
          <a:endParaRPr lang="en-US" dirty="0"/>
        </a:p>
      </dgm:t>
    </dgm:pt>
    <dgm:pt modelId="{7E152116-CFC9-4C75-8D56-909DE24D74E8}" type="parTrans" cxnId="{DDD32530-0D25-44DF-9DC6-294C5D61C4BE}">
      <dgm:prSet/>
      <dgm:spPr/>
      <dgm:t>
        <a:bodyPr/>
        <a:lstStyle/>
        <a:p>
          <a:endParaRPr lang="en-US"/>
        </a:p>
      </dgm:t>
    </dgm:pt>
    <dgm:pt modelId="{95F688A2-CAB8-4F73-B618-5BBB2CE09D76}" type="sibTrans" cxnId="{DDD32530-0D25-44DF-9DC6-294C5D61C4BE}">
      <dgm:prSet/>
      <dgm:spPr/>
      <dgm:t>
        <a:bodyPr/>
        <a:lstStyle/>
        <a:p>
          <a:endParaRPr lang="en-US"/>
        </a:p>
      </dgm:t>
    </dgm:pt>
    <dgm:pt modelId="{BC72A9CB-1E69-4852-BB14-403519BD80D8}">
      <dgm:prSet phldrT="[Text]" phldr="1"/>
      <dgm:spPr/>
      <dgm:t>
        <a:bodyPr/>
        <a:lstStyle/>
        <a:p>
          <a:endParaRPr lang="en-US" dirty="0"/>
        </a:p>
      </dgm:t>
    </dgm:pt>
    <dgm:pt modelId="{E565E13E-884E-44D7-A087-9E9D7AD3F5DD}" type="parTrans" cxnId="{67B15CB9-1642-4633-A21B-F4E4FAC57688}">
      <dgm:prSet/>
      <dgm:spPr/>
      <dgm:t>
        <a:bodyPr/>
        <a:lstStyle/>
        <a:p>
          <a:endParaRPr lang="en-US"/>
        </a:p>
      </dgm:t>
    </dgm:pt>
    <dgm:pt modelId="{231BFE6B-517D-4EF6-9416-44C1CCAE681A}" type="sibTrans" cxnId="{67B15CB9-1642-4633-A21B-F4E4FAC57688}">
      <dgm:prSet/>
      <dgm:spPr/>
      <dgm:t>
        <a:bodyPr/>
        <a:lstStyle/>
        <a:p>
          <a:endParaRPr lang="en-US"/>
        </a:p>
      </dgm:t>
    </dgm:pt>
    <dgm:pt modelId="{1784280D-8EFB-4665-9FEB-F8EF2018AE50}">
      <dgm:prSet phldrT="[Text]" phldr="1"/>
      <dgm:spPr/>
      <dgm:t>
        <a:bodyPr/>
        <a:lstStyle/>
        <a:p>
          <a:endParaRPr lang="en-US"/>
        </a:p>
      </dgm:t>
    </dgm:pt>
    <dgm:pt modelId="{EF19651B-D5E9-4977-9E01-601CAA69DBF9}" type="parTrans" cxnId="{70393B47-9327-4744-B412-16C97A2E4E90}">
      <dgm:prSet/>
      <dgm:spPr/>
      <dgm:t>
        <a:bodyPr/>
        <a:lstStyle/>
        <a:p>
          <a:endParaRPr lang="en-US"/>
        </a:p>
      </dgm:t>
    </dgm:pt>
    <dgm:pt modelId="{8617C74B-2630-4F4E-A38A-2ED48ABDD28D}" type="sibTrans" cxnId="{70393B47-9327-4744-B412-16C97A2E4E90}">
      <dgm:prSet/>
      <dgm:spPr/>
      <dgm:t>
        <a:bodyPr/>
        <a:lstStyle/>
        <a:p>
          <a:endParaRPr lang="en-US"/>
        </a:p>
      </dgm:t>
    </dgm:pt>
    <dgm:pt modelId="{79117680-80E8-46AE-8A9E-E912B12B200B}">
      <dgm:prSet/>
      <dgm:spPr/>
      <dgm:t>
        <a:bodyPr/>
        <a:lstStyle/>
        <a:p>
          <a:endParaRPr lang="en-US"/>
        </a:p>
      </dgm:t>
    </dgm:pt>
    <dgm:pt modelId="{C82FD4DF-DD25-41D2-AD87-EB9ED5D17E6F}" type="parTrans" cxnId="{2B0FCD4F-68AE-4B05-A584-B08A958D7A0F}">
      <dgm:prSet/>
      <dgm:spPr/>
      <dgm:t>
        <a:bodyPr/>
        <a:lstStyle/>
        <a:p>
          <a:endParaRPr lang="en-US"/>
        </a:p>
      </dgm:t>
    </dgm:pt>
    <dgm:pt modelId="{398C32C1-0E58-44AE-8D56-A95DF41FC357}" type="sibTrans" cxnId="{2B0FCD4F-68AE-4B05-A584-B08A958D7A0F}">
      <dgm:prSet/>
      <dgm:spPr/>
      <dgm:t>
        <a:bodyPr/>
        <a:lstStyle/>
        <a:p>
          <a:endParaRPr lang="en-US"/>
        </a:p>
      </dgm:t>
    </dgm:pt>
    <dgm:pt modelId="{2A091979-AF69-4DCD-B186-AE3A19CA2F31}">
      <dgm:prSet/>
      <dgm:spPr/>
      <dgm:t>
        <a:bodyPr/>
        <a:lstStyle/>
        <a:p>
          <a:endParaRPr lang="en-US"/>
        </a:p>
      </dgm:t>
    </dgm:pt>
    <dgm:pt modelId="{7256F027-4A6F-473B-B421-5092AAFC8D0C}" type="parTrans" cxnId="{2DBA50E1-BE87-49FD-B591-8F9CF7EF3918}">
      <dgm:prSet/>
      <dgm:spPr/>
      <dgm:t>
        <a:bodyPr/>
        <a:lstStyle/>
        <a:p>
          <a:endParaRPr lang="en-US"/>
        </a:p>
      </dgm:t>
    </dgm:pt>
    <dgm:pt modelId="{E107A81B-077C-4D82-BA26-0731A35C1CF7}" type="sibTrans" cxnId="{2DBA50E1-BE87-49FD-B591-8F9CF7EF3918}">
      <dgm:prSet/>
      <dgm:spPr/>
      <dgm:t>
        <a:bodyPr/>
        <a:lstStyle/>
        <a:p>
          <a:endParaRPr lang="en-US"/>
        </a:p>
      </dgm:t>
    </dgm:pt>
    <dgm:pt modelId="{547D5D3C-8BF0-479D-AA42-43E0151CA10F}">
      <dgm:prSet/>
      <dgm:spPr/>
      <dgm:t>
        <a:bodyPr/>
        <a:lstStyle/>
        <a:p>
          <a:endParaRPr lang="en-US"/>
        </a:p>
      </dgm:t>
    </dgm:pt>
    <dgm:pt modelId="{206A07A4-67D6-4A10-AEAA-74046D62EB62}" type="parTrans" cxnId="{FADDAF36-5CFF-4F54-ADC4-DFBEDCAE6822}">
      <dgm:prSet/>
      <dgm:spPr/>
      <dgm:t>
        <a:bodyPr/>
        <a:lstStyle/>
        <a:p>
          <a:endParaRPr lang="en-US"/>
        </a:p>
      </dgm:t>
    </dgm:pt>
    <dgm:pt modelId="{7B3A7836-6060-42D7-9DD5-AF80760C5D1F}" type="sibTrans" cxnId="{FADDAF36-5CFF-4F54-ADC4-DFBEDCAE6822}">
      <dgm:prSet/>
      <dgm:spPr/>
      <dgm:t>
        <a:bodyPr/>
        <a:lstStyle/>
        <a:p>
          <a:endParaRPr lang="en-US"/>
        </a:p>
      </dgm:t>
    </dgm:pt>
    <dgm:pt modelId="{81443968-1B79-4409-AC84-370AF572AD57}">
      <dgm:prSet/>
      <dgm:spPr/>
      <dgm:t>
        <a:bodyPr/>
        <a:lstStyle/>
        <a:p>
          <a:endParaRPr lang="en-US"/>
        </a:p>
      </dgm:t>
    </dgm:pt>
    <dgm:pt modelId="{03D77B4D-DED6-4678-ADB9-92B3948B93E3}" type="parTrans" cxnId="{EE6DACBF-84DC-4225-8E87-ED986ABBE8C1}">
      <dgm:prSet/>
      <dgm:spPr/>
      <dgm:t>
        <a:bodyPr/>
        <a:lstStyle/>
        <a:p>
          <a:endParaRPr lang="en-US"/>
        </a:p>
      </dgm:t>
    </dgm:pt>
    <dgm:pt modelId="{39078E71-2569-4560-A699-C34DBC86DBB6}" type="sibTrans" cxnId="{EE6DACBF-84DC-4225-8E87-ED986ABBE8C1}">
      <dgm:prSet/>
      <dgm:spPr/>
      <dgm:t>
        <a:bodyPr/>
        <a:lstStyle/>
        <a:p>
          <a:endParaRPr lang="en-US"/>
        </a:p>
      </dgm:t>
    </dgm:pt>
    <dgm:pt modelId="{021B175F-E578-43BD-A314-0516023193EF}">
      <dgm:prSet/>
      <dgm:spPr/>
      <dgm:t>
        <a:bodyPr/>
        <a:lstStyle/>
        <a:p>
          <a:endParaRPr lang="en-US"/>
        </a:p>
      </dgm:t>
    </dgm:pt>
    <dgm:pt modelId="{B1F5E983-BD94-40FB-9A1E-E41761F1133E}" type="parTrans" cxnId="{AB80DBC0-609A-4224-888B-A5D5704596DD}">
      <dgm:prSet/>
      <dgm:spPr/>
      <dgm:t>
        <a:bodyPr/>
        <a:lstStyle/>
        <a:p>
          <a:endParaRPr lang="en-US"/>
        </a:p>
      </dgm:t>
    </dgm:pt>
    <dgm:pt modelId="{FD05890F-588E-4416-821C-9C2BA10F078D}" type="sibTrans" cxnId="{AB80DBC0-609A-4224-888B-A5D5704596DD}">
      <dgm:prSet/>
      <dgm:spPr/>
      <dgm:t>
        <a:bodyPr/>
        <a:lstStyle/>
        <a:p>
          <a:endParaRPr lang="en-US"/>
        </a:p>
      </dgm:t>
    </dgm:pt>
    <dgm:pt modelId="{6ADDC51F-6B78-4A03-B715-29E707745659}">
      <dgm:prSet/>
      <dgm:spPr/>
      <dgm:t>
        <a:bodyPr/>
        <a:lstStyle/>
        <a:p>
          <a:endParaRPr lang="en-US"/>
        </a:p>
      </dgm:t>
    </dgm:pt>
    <dgm:pt modelId="{8DDE95A2-00A5-48B3-8425-FA0897643B88}" type="parTrans" cxnId="{DADC39F8-F651-4B93-9DCE-C041F7B0893A}">
      <dgm:prSet/>
      <dgm:spPr/>
      <dgm:t>
        <a:bodyPr/>
        <a:lstStyle/>
        <a:p>
          <a:endParaRPr lang="en-US"/>
        </a:p>
      </dgm:t>
    </dgm:pt>
    <dgm:pt modelId="{76BD984A-28D8-47D9-9944-A86098A52A13}" type="sibTrans" cxnId="{DADC39F8-F651-4B93-9DCE-C041F7B0893A}">
      <dgm:prSet/>
      <dgm:spPr/>
      <dgm:t>
        <a:bodyPr/>
        <a:lstStyle/>
        <a:p>
          <a:endParaRPr lang="en-US"/>
        </a:p>
      </dgm:t>
    </dgm:pt>
    <dgm:pt modelId="{D0460CC2-E0BB-4E3D-B183-622554F1E891}">
      <dgm:prSet/>
      <dgm:spPr/>
      <dgm:t>
        <a:bodyPr/>
        <a:lstStyle/>
        <a:p>
          <a:endParaRPr lang="en-US"/>
        </a:p>
      </dgm:t>
    </dgm:pt>
    <dgm:pt modelId="{1D1FF031-13E7-442E-AABA-C6BBC598413F}" type="parTrans" cxnId="{604DA298-4B54-46BA-AFC9-BC046B4AA94F}">
      <dgm:prSet/>
      <dgm:spPr/>
      <dgm:t>
        <a:bodyPr/>
        <a:lstStyle/>
        <a:p>
          <a:endParaRPr lang="en-US"/>
        </a:p>
      </dgm:t>
    </dgm:pt>
    <dgm:pt modelId="{88C5F6F5-C394-4BEE-B2EA-A2F79D3544ED}" type="sibTrans" cxnId="{604DA298-4B54-46BA-AFC9-BC046B4AA94F}">
      <dgm:prSet/>
      <dgm:spPr/>
      <dgm:t>
        <a:bodyPr/>
        <a:lstStyle/>
        <a:p>
          <a:endParaRPr lang="en-US"/>
        </a:p>
      </dgm:t>
    </dgm:pt>
    <dgm:pt modelId="{898E3D51-C2E5-46B1-8E00-F94BB9097574}" type="pres">
      <dgm:prSet presAssocID="{F652F872-FA27-4C9A-A9A3-353C19EA0395}" presName="Name0" presStyleCnt="0">
        <dgm:presLayoutVars>
          <dgm:dir/>
          <dgm:resizeHandles val="exact"/>
        </dgm:presLayoutVars>
      </dgm:prSet>
      <dgm:spPr/>
    </dgm:pt>
    <dgm:pt modelId="{B0BE555A-D874-43E9-97C6-8D83734E0C1F}" type="pres">
      <dgm:prSet presAssocID="{44997E35-E557-44EB-A8BB-3A0E134000A9}" presName="parTxOnly" presStyleLbl="node1" presStyleIdx="0" presStyleCnt="10">
        <dgm:presLayoutVars>
          <dgm:bulletEnabled val="1"/>
        </dgm:presLayoutVars>
      </dgm:prSet>
      <dgm:spPr/>
    </dgm:pt>
    <dgm:pt modelId="{7BAFF789-2ADA-41F5-B107-F457185A6F21}" type="pres">
      <dgm:prSet presAssocID="{95F688A2-CAB8-4F73-B618-5BBB2CE09D76}" presName="parSpace" presStyleCnt="0"/>
      <dgm:spPr/>
    </dgm:pt>
    <dgm:pt modelId="{520EA04A-9556-41D0-8607-00036F938098}" type="pres">
      <dgm:prSet presAssocID="{79117680-80E8-46AE-8A9E-E912B12B200B}" presName="parTxOnly" presStyleLbl="node1" presStyleIdx="1" presStyleCnt="10">
        <dgm:presLayoutVars>
          <dgm:bulletEnabled val="1"/>
        </dgm:presLayoutVars>
      </dgm:prSet>
      <dgm:spPr/>
    </dgm:pt>
    <dgm:pt modelId="{5E360D52-3086-439F-91C0-16E78B7650ED}" type="pres">
      <dgm:prSet presAssocID="{398C32C1-0E58-44AE-8D56-A95DF41FC357}" presName="parSpace" presStyleCnt="0"/>
      <dgm:spPr/>
    </dgm:pt>
    <dgm:pt modelId="{ABE77F69-AE46-4291-9599-EDA048A330B1}" type="pres">
      <dgm:prSet presAssocID="{2A091979-AF69-4DCD-B186-AE3A19CA2F31}" presName="parTxOnly" presStyleLbl="node1" presStyleIdx="2" presStyleCnt="10">
        <dgm:presLayoutVars>
          <dgm:bulletEnabled val="1"/>
        </dgm:presLayoutVars>
      </dgm:prSet>
      <dgm:spPr/>
    </dgm:pt>
    <dgm:pt modelId="{4F4F484E-7C13-4B6F-8967-05BED3018A3F}" type="pres">
      <dgm:prSet presAssocID="{E107A81B-077C-4D82-BA26-0731A35C1CF7}" presName="parSpace" presStyleCnt="0"/>
      <dgm:spPr/>
    </dgm:pt>
    <dgm:pt modelId="{9664D192-B4A5-408C-B4D6-2194EEFF5C98}" type="pres">
      <dgm:prSet presAssocID="{547D5D3C-8BF0-479D-AA42-43E0151CA10F}" presName="parTxOnly" presStyleLbl="node1" presStyleIdx="3" presStyleCnt="10">
        <dgm:presLayoutVars>
          <dgm:bulletEnabled val="1"/>
        </dgm:presLayoutVars>
      </dgm:prSet>
      <dgm:spPr/>
    </dgm:pt>
    <dgm:pt modelId="{834845E1-1C7D-46B2-8E95-344515FC6BC1}" type="pres">
      <dgm:prSet presAssocID="{7B3A7836-6060-42D7-9DD5-AF80760C5D1F}" presName="parSpace" presStyleCnt="0"/>
      <dgm:spPr/>
    </dgm:pt>
    <dgm:pt modelId="{FF57AD3C-7EE8-43B4-8197-383C90D531EF}" type="pres">
      <dgm:prSet presAssocID="{81443968-1B79-4409-AC84-370AF572AD57}" presName="parTxOnly" presStyleLbl="node1" presStyleIdx="4" presStyleCnt="10">
        <dgm:presLayoutVars>
          <dgm:bulletEnabled val="1"/>
        </dgm:presLayoutVars>
      </dgm:prSet>
      <dgm:spPr/>
    </dgm:pt>
    <dgm:pt modelId="{E7762F79-9FD8-49B6-B724-6FB1B6711D3C}" type="pres">
      <dgm:prSet presAssocID="{39078E71-2569-4560-A699-C34DBC86DBB6}" presName="parSpace" presStyleCnt="0"/>
      <dgm:spPr/>
    </dgm:pt>
    <dgm:pt modelId="{927F3CDB-C73E-48D0-B9E3-D47D8C334689}" type="pres">
      <dgm:prSet presAssocID="{021B175F-E578-43BD-A314-0516023193EF}" presName="parTxOnly" presStyleLbl="node1" presStyleIdx="5" presStyleCnt="10">
        <dgm:presLayoutVars>
          <dgm:bulletEnabled val="1"/>
        </dgm:presLayoutVars>
      </dgm:prSet>
      <dgm:spPr/>
    </dgm:pt>
    <dgm:pt modelId="{9E1CBA71-A7D0-4D51-A67D-BC95D975F7AC}" type="pres">
      <dgm:prSet presAssocID="{FD05890F-588E-4416-821C-9C2BA10F078D}" presName="parSpace" presStyleCnt="0"/>
      <dgm:spPr/>
    </dgm:pt>
    <dgm:pt modelId="{0A2F344C-CF4E-4A19-9EED-5B62C802C937}" type="pres">
      <dgm:prSet presAssocID="{6ADDC51F-6B78-4A03-B715-29E707745659}" presName="parTxOnly" presStyleLbl="node1" presStyleIdx="6" presStyleCnt="10">
        <dgm:presLayoutVars>
          <dgm:bulletEnabled val="1"/>
        </dgm:presLayoutVars>
      </dgm:prSet>
      <dgm:spPr/>
    </dgm:pt>
    <dgm:pt modelId="{C9EDFDB4-01BD-4E86-A0B2-E89031164C09}" type="pres">
      <dgm:prSet presAssocID="{76BD984A-28D8-47D9-9944-A86098A52A13}" presName="parSpace" presStyleCnt="0"/>
      <dgm:spPr/>
    </dgm:pt>
    <dgm:pt modelId="{55F3BF47-2B5C-4239-821A-FA4F93017CBC}" type="pres">
      <dgm:prSet presAssocID="{D0460CC2-E0BB-4E3D-B183-622554F1E891}" presName="parTxOnly" presStyleLbl="node1" presStyleIdx="7" presStyleCnt="10">
        <dgm:presLayoutVars>
          <dgm:bulletEnabled val="1"/>
        </dgm:presLayoutVars>
      </dgm:prSet>
      <dgm:spPr/>
    </dgm:pt>
    <dgm:pt modelId="{C018F0E8-1E7D-4F6C-B76F-6F5DA51CB2F7}" type="pres">
      <dgm:prSet presAssocID="{88C5F6F5-C394-4BEE-B2EA-A2F79D3544ED}" presName="parSpace" presStyleCnt="0"/>
      <dgm:spPr/>
    </dgm:pt>
    <dgm:pt modelId="{1D911E45-518E-4BD2-85E4-7C13BF7FB33E}" type="pres">
      <dgm:prSet presAssocID="{BC72A9CB-1E69-4852-BB14-403519BD80D8}" presName="parTxOnly" presStyleLbl="node1" presStyleIdx="8" presStyleCnt="10">
        <dgm:presLayoutVars>
          <dgm:bulletEnabled val="1"/>
        </dgm:presLayoutVars>
      </dgm:prSet>
      <dgm:spPr/>
    </dgm:pt>
    <dgm:pt modelId="{023E7D50-3FE2-4F52-BAFE-0DE0E3522722}" type="pres">
      <dgm:prSet presAssocID="{231BFE6B-517D-4EF6-9416-44C1CCAE681A}" presName="parSpace" presStyleCnt="0"/>
      <dgm:spPr/>
    </dgm:pt>
    <dgm:pt modelId="{9BE04800-8D28-42AD-B36F-903ED297EA30}" type="pres">
      <dgm:prSet presAssocID="{1784280D-8EFB-4665-9FEB-F8EF2018AE50}" presName="parTxOnly" presStyleLbl="node1" presStyleIdx="9" presStyleCnt="10">
        <dgm:presLayoutVars>
          <dgm:bulletEnabled val="1"/>
        </dgm:presLayoutVars>
      </dgm:prSet>
      <dgm:spPr/>
    </dgm:pt>
  </dgm:ptLst>
  <dgm:cxnLst>
    <dgm:cxn modelId="{E0B97700-48D5-448E-9049-3CD76115EF87}" type="presOf" srcId="{81443968-1B79-4409-AC84-370AF572AD57}" destId="{FF57AD3C-7EE8-43B4-8197-383C90D531EF}" srcOrd="0" destOrd="0" presId="urn:microsoft.com/office/officeart/2005/8/layout/hChevron3"/>
    <dgm:cxn modelId="{365ECB22-D553-4EAF-8D12-85F88587A6AF}" type="presOf" srcId="{D0460CC2-E0BB-4E3D-B183-622554F1E891}" destId="{55F3BF47-2B5C-4239-821A-FA4F93017CBC}" srcOrd="0" destOrd="0" presId="urn:microsoft.com/office/officeart/2005/8/layout/hChevron3"/>
    <dgm:cxn modelId="{DD28AC26-16FD-4A00-BD9E-C205DF03BF01}" type="presOf" srcId="{6ADDC51F-6B78-4A03-B715-29E707745659}" destId="{0A2F344C-CF4E-4A19-9EED-5B62C802C937}" srcOrd="0" destOrd="0" presId="urn:microsoft.com/office/officeart/2005/8/layout/hChevron3"/>
    <dgm:cxn modelId="{DDD32530-0D25-44DF-9DC6-294C5D61C4BE}" srcId="{F652F872-FA27-4C9A-A9A3-353C19EA0395}" destId="{44997E35-E557-44EB-A8BB-3A0E134000A9}" srcOrd="0" destOrd="0" parTransId="{7E152116-CFC9-4C75-8D56-909DE24D74E8}" sibTransId="{95F688A2-CAB8-4F73-B618-5BBB2CE09D76}"/>
    <dgm:cxn modelId="{FADDAF36-5CFF-4F54-ADC4-DFBEDCAE6822}" srcId="{F652F872-FA27-4C9A-A9A3-353C19EA0395}" destId="{547D5D3C-8BF0-479D-AA42-43E0151CA10F}" srcOrd="3" destOrd="0" parTransId="{206A07A4-67D6-4A10-AEAA-74046D62EB62}" sibTransId="{7B3A7836-6060-42D7-9DD5-AF80760C5D1F}"/>
    <dgm:cxn modelId="{A06E073E-FB4D-4B9C-BF29-C98C5FF0DFCE}" type="presOf" srcId="{021B175F-E578-43BD-A314-0516023193EF}" destId="{927F3CDB-C73E-48D0-B9E3-D47D8C334689}" srcOrd="0" destOrd="0" presId="urn:microsoft.com/office/officeart/2005/8/layout/hChevron3"/>
    <dgm:cxn modelId="{0DBF5061-0D7A-4659-BE1E-DD5B9298D7E4}" type="presOf" srcId="{1784280D-8EFB-4665-9FEB-F8EF2018AE50}" destId="{9BE04800-8D28-42AD-B36F-903ED297EA30}" srcOrd="0" destOrd="0" presId="urn:microsoft.com/office/officeart/2005/8/layout/hChevron3"/>
    <dgm:cxn modelId="{70393B47-9327-4744-B412-16C97A2E4E90}" srcId="{F652F872-FA27-4C9A-A9A3-353C19EA0395}" destId="{1784280D-8EFB-4665-9FEB-F8EF2018AE50}" srcOrd="9" destOrd="0" parTransId="{EF19651B-D5E9-4977-9E01-601CAA69DBF9}" sibTransId="{8617C74B-2630-4F4E-A38A-2ED48ABDD28D}"/>
    <dgm:cxn modelId="{2B0FCD4F-68AE-4B05-A584-B08A958D7A0F}" srcId="{F652F872-FA27-4C9A-A9A3-353C19EA0395}" destId="{79117680-80E8-46AE-8A9E-E912B12B200B}" srcOrd="1" destOrd="0" parTransId="{C82FD4DF-DD25-41D2-AD87-EB9ED5D17E6F}" sibTransId="{398C32C1-0E58-44AE-8D56-A95DF41FC357}"/>
    <dgm:cxn modelId="{CA270A89-4CDA-4D32-BA64-DD3C59902585}" type="presOf" srcId="{F652F872-FA27-4C9A-A9A3-353C19EA0395}" destId="{898E3D51-C2E5-46B1-8E00-F94BB9097574}" srcOrd="0" destOrd="0" presId="urn:microsoft.com/office/officeart/2005/8/layout/hChevron3"/>
    <dgm:cxn modelId="{604DA298-4B54-46BA-AFC9-BC046B4AA94F}" srcId="{F652F872-FA27-4C9A-A9A3-353C19EA0395}" destId="{D0460CC2-E0BB-4E3D-B183-622554F1E891}" srcOrd="7" destOrd="0" parTransId="{1D1FF031-13E7-442E-AABA-C6BBC598413F}" sibTransId="{88C5F6F5-C394-4BEE-B2EA-A2F79D3544ED}"/>
    <dgm:cxn modelId="{F08CD9B7-624A-4D33-949B-366DD4ACFEB1}" type="presOf" srcId="{44997E35-E557-44EB-A8BB-3A0E134000A9}" destId="{B0BE555A-D874-43E9-97C6-8D83734E0C1F}" srcOrd="0" destOrd="0" presId="urn:microsoft.com/office/officeart/2005/8/layout/hChevron3"/>
    <dgm:cxn modelId="{67B15CB9-1642-4633-A21B-F4E4FAC57688}" srcId="{F652F872-FA27-4C9A-A9A3-353C19EA0395}" destId="{BC72A9CB-1E69-4852-BB14-403519BD80D8}" srcOrd="8" destOrd="0" parTransId="{E565E13E-884E-44D7-A087-9E9D7AD3F5DD}" sibTransId="{231BFE6B-517D-4EF6-9416-44C1CCAE681A}"/>
    <dgm:cxn modelId="{EE6DACBF-84DC-4225-8E87-ED986ABBE8C1}" srcId="{F652F872-FA27-4C9A-A9A3-353C19EA0395}" destId="{81443968-1B79-4409-AC84-370AF572AD57}" srcOrd="4" destOrd="0" parTransId="{03D77B4D-DED6-4678-ADB9-92B3948B93E3}" sibTransId="{39078E71-2569-4560-A699-C34DBC86DBB6}"/>
    <dgm:cxn modelId="{AB80DBC0-609A-4224-888B-A5D5704596DD}" srcId="{F652F872-FA27-4C9A-A9A3-353C19EA0395}" destId="{021B175F-E578-43BD-A314-0516023193EF}" srcOrd="5" destOrd="0" parTransId="{B1F5E983-BD94-40FB-9A1E-E41761F1133E}" sibTransId="{FD05890F-588E-4416-821C-9C2BA10F078D}"/>
    <dgm:cxn modelId="{2BC863CA-DBB3-40E9-B973-B285BCB6B4DB}" type="presOf" srcId="{79117680-80E8-46AE-8A9E-E912B12B200B}" destId="{520EA04A-9556-41D0-8607-00036F938098}" srcOrd="0" destOrd="0" presId="urn:microsoft.com/office/officeart/2005/8/layout/hChevron3"/>
    <dgm:cxn modelId="{DF3C91CB-A88D-41E6-84D2-2E491C476C45}" type="presOf" srcId="{BC72A9CB-1E69-4852-BB14-403519BD80D8}" destId="{1D911E45-518E-4BD2-85E4-7C13BF7FB33E}" srcOrd="0" destOrd="0" presId="urn:microsoft.com/office/officeart/2005/8/layout/hChevron3"/>
    <dgm:cxn modelId="{FC7235DE-43AB-439A-A073-81C302979A8E}" type="presOf" srcId="{547D5D3C-8BF0-479D-AA42-43E0151CA10F}" destId="{9664D192-B4A5-408C-B4D6-2194EEFF5C98}" srcOrd="0" destOrd="0" presId="urn:microsoft.com/office/officeart/2005/8/layout/hChevron3"/>
    <dgm:cxn modelId="{E14989E0-5778-4899-AC23-457236E77951}" type="presOf" srcId="{2A091979-AF69-4DCD-B186-AE3A19CA2F31}" destId="{ABE77F69-AE46-4291-9599-EDA048A330B1}" srcOrd="0" destOrd="0" presId="urn:microsoft.com/office/officeart/2005/8/layout/hChevron3"/>
    <dgm:cxn modelId="{2DBA50E1-BE87-49FD-B591-8F9CF7EF3918}" srcId="{F652F872-FA27-4C9A-A9A3-353C19EA0395}" destId="{2A091979-AF69-4DCD-B186-AE3A19CA2F31}" srcOrd="2" destOrd="0" parTransId="{7256F027-4A6F-473B-B421-5092AAFC8D0C}" sibTransId="{E107A81B-077C-4D82-BA26-0731A35C1CF7}"/>
    <dgm:cxn modelId="{DADC39F8-F651-4B93-9DCE-C041F7B0893A}" srcId="{F652F872-FA27-4C9A-A9A3-353C19EA0395}" destId="{6ADDC51F-6B78-4A03-B715-29E707745659}" srcOrd="6" destOrd="0" parTransId="{8DDE95A2-00A5-48B3-8425-FA0897643B88}" sibTransId="{76BD984A-28D8-47D9-9944-A86098A52A13}"/>
    <dgm:cxn modelId="{D89520BE-F96A-464B-AB94-212C6B10E352}" type="presParOf" srcId="{898E3D51-C2E5-46B1-8E00-F94BB9097574}" destId="{B0BE555A-D874-43E9-97C6-8D83734E0C1F}" srcOrd="0" destOrd="0" presId="urn:microsoft.com/office/officeart/2005/8/layout/hChevron3"/>
    <dgm:cxn modelId="{F3E157DF-5EA6-4B0E-93A5-AEE58E829088}" type="presParOf" srcId="{898E3D51-C2E5-46B1-8E00-F94BB9097574}" destId="{7BAFF789-2ADA-41F5-B107-F457185A6F21}" srcOrd="1" destOrd="0" presId="urn:microsoft.com/office/officeart/2005/8/layout/hChevron3"/>
    <dgm:cxn modelId="{48B6DBB0-FC80-48D7-BA1B-FEA11502E8BB}" type="presParOf" srcId="{898E3D51-C2E5-46B1-8E00-F94BB9097574}" destId="{520EA04A-9556-41D0-8607-00036F938098}" srcOrd="2" destOrd="0" presId="urn:microsoft.com/office/officeart/2005/8/layout/hChevron3"/>
    <dgm:cxn modelId="{C123A67B-7720-4FF7-AE87-1FF7D910FAAC}" type="presParOf" srcId="{898E3D51-C2E5-46B1-8E00-F94BB9097574}" destId="{5E360D52-3086-439F-91C0-16E78B7650ED}" srcOrd="3" destOrd="0" presId="urn:microsoft.com/office/officeart/2005/8/layout/hChevron3"/>
    <dgm:cxn modelId="{C1286BFE-79EB-41B5-9B52-B6B02F0CED57}" type="presParOf" srcId="{898E3D51-C2E5-46B1-8E00-F94BB9097574}" destId="{ABE77F69-AE46-4291-9599-EDA048A330B1}" srcOrd="4" destOrd="0" presId="urn:microsoft.com/office/officeart/2005/8/layout/hChevron3"/>
    <dgm:cxn modelId="{DB7F0658-5D63-4370-A6C0-48A2F814CA44}" type="presParOf" srcId="{898E3D51-C2E5-46B1-8E00-F94BB9097574}" destId="{4F4F484E-7C13-4B6F-8967-05BED3018A3F}" srcOrd="5" destOrd="0" presId="urn:microsoft.com/office/officeart/2005/8/layout/hChevron3"/>
    <dgm:cxn modelId="{0DB5D026-C6FC-4422-8661-25966E6619B7}" type="presParOf" srcId="{898E3D51-C2E5-46B1-8E00-F94BB9097574}" destId="{9664D192-B4A5-408C-B4D6-2194EEFF5C98}" srcOrd="6" destOrd="0" presId="urn:microsoft.com/office/officeart/2005/8/layout/hChevron3"/>
    <dgm:cxn modelId="{E9F967D7-A26A-479D-A12A-45588EBA613E}" type="presParOf" srcId="{898E3D51-C2E5-46B1-8E00-F94BB9097574}" destId="{834845E1-1C7D-46B2-8E95-344515FC6BC1}" srcOrd="7" destOrd="0" presId="urn:microsoft.com/office/officeart/2005/8/layout/hChevron3"/>
    <dgm:cxn modelId="{FAFFA561-D4C5-4E5D-94C4-7C0C321D1B93}" type="presParOf" srcId="{898E3D51-C2E5-46B1-8E00-F94BB9097574}" destId="{FF57AD3C-7EE8-43B4-8197-383C90D531EF}" srcOrd="8" destOrd="0" presId="urn:microsoft.com/office/officeart/2005/8/layout/hChevron3"/>
    <dgm:cxn modelId="{9605868B-A649-49B7-8991-A15741C9945D}" type="presParOf" srcId="{898E3D51-C2E5-46B1-8E00-F94BB9097574}" destId="{E7762F79-9FD8-49B6-B724-6FB1B6711D3C}" srcOrd="9" destOrd="0" presId="urn:microsoft.com/office/officeart/2005/8/layout/hChevron3"/>
    <dgm:cxn modelId="{175F7388-26B4-4821-A6A8-158ABE68D7FD}" type="presParOf" srcId="{898E3D51-C2E5-46B1-8E00-F94BB9097574}" destId="{927F3CDB-C73E-48D0-B9E3-D47D8C334689}" srcOrd="10" destOrd="0" presId="urn:microsoft.com/office/officeart/2005/8/layout/hChevron3"/>
    <dgm:cxn modelId="{CC669E79-1443-4F23-AFB9-EE560CBBA741}" type="presParOf" srcId="{898E3D51-C2E5-46B1-8E00-F94BB9097574}" destId="{9E1CBA71-A7D0-4D51-A67D-BC95D975F7AC}" srcOrd="11" destOrd="0" presId="urn:microsoft.com/office/officeart/2005/8/layout/hChevron3"/>
    <dgm:cxn modelId="{844BE1FE-D115-4D98-A92C-06D35DFECEC5}" type="presParOf" srcId="{898E3D51-C2E5-46B1-8E00-F94BB9097574}" destId="{0A2F344C-CF4E-4A19-9EED-5B62C802C937}" srcOrd="12" destOrd="0" presId="urn:microsoft.com/office/officeart/2005/8/layout/hChevron3"/>
    <dgm:cxn modelId="{33FA514A-B3C1-45E1-A685-5DD3A1FF967B}" type="presParOf" srcId="{898E3D51-C2E5-46B1-8E00-F94BB9097574}" destId="{C9EDFDB4-01BD-4E86-A0B2-E89031164C09}" srcOrd="13" destOrd="0" presId="urn:microsoft.com/office/officeart/2005/8/layout/hChevron3"/>
    <dgm:cxn modelId="{8570C069-5A41-4FE9-B48F-0046BEB5F777}" type="presParOf" srcId="{898E3D51-C2E5-46B1-8E00-F94BB9097574}" destId="{55F3BF47-2B5C-4239-821A-FA4F93017CBC}" srcOrd="14" destOrd="0" presId="urn:microsoft.com/office/officeart/2005/8/layout/hChevron3"/>
    <dgm:cxn modelId="{829F7F17-884C-47EF-B7C9-0859145A80DE}" type="presParOf" srcId="{898E3D51-C2E5-46B1-8E00-F94BB9097574}" destId="{C018F0E8-1E7D-4F6C-B76F-6F5DA51CB2F7}" srcOrd="15" destOrd="0" presId="urn:microsoft.com/office/officeart/2005/8/layout/hChevron3"/>
    <dgm:cxn modelId="{F752961A-7094-4600-BC24-EB006752FCB2}" type="presParOf" srcId="{898E3D51-C2E5-46B1-8E00-F94BB9097574}" destId="{1D911E45-518E-4BD2-85E4-7C13BF7FB33E}" srcOrd="16" destOrd="0" presId="urn:microsoft.com/office/officeart/2005/8/layout/hChevron3"/>
    <dgm:cxn modelId="{6E251096-704E-473D-98BE-81BA45E08BEA}" type="presParOf" srcId="{898E3D51-C2E5-46B1-8E00-F94BB9097574}" destId="{023E7D50-3FE2-4F52-BAFE-0DE0E3522722}" srcOrd="17" destOrd="0" presId="urn:microsoft.com/office/officeart/2005/8/layout/hChevron3"/>
    <dgm:cxn modelId="{07CC8591-D640-40E6-AEA0-56563C07CE19}" type="presParOf" srcId="{898E3D51-C2E5-46B1-8E00-F94BB9097574}" destId="{9BE04800-8D28-42AD-B36F-903ED297EA30}" srcOrd="1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E555A-D874-43E9-97C6-8D83734E0C1F}">
      <dsp:nvSpPr>
        <dsp:cNvPr id="0" name=""/>
        <dsp:cNvSpPr/>
      </dsp:nvSpPr>
      <dsp:spPr>
        <a:xfrm>
          <a:off x="139" y="0"/>
          <a:ext cx="1396965" cy="365125"/>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39" y="0"/>
        <a:ext cx="1305684" cy="365125"/>
      </dsp:txXfrm>
    </dsp:sp>
    <dsp:sp modelId="{520EA04A-9556-41D0-8607-00036F938098}">
      <dsp:nvSpPr>
        <dsp:cNvPr id="0" name=""/>
        <dsp:cNvSpPr/>
      </dsp:nvSpPr>
      <dsp:spPr>
        <a:xfrm>
          <a:off x="1117712" y="0"/>
          <a:ext cx="1396965" cy="365125"/>
        </a:xfrm>
        <a:prstGeom prst="chevron">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300275" y="0"/>
        <a:ext cx="1031840" cy="365125"/>
      </dsp:txXfrm>
    </dsp:sp>
    <dsp:sp modelId="{ABE77F69-AE46-4291-9599-EDA048A330B1}">
      <dsp:nvSpPr>
        <dsp:cNvPr id="0" name=""/>
        <dsp:cNvSpPr/>
      </dsp:nvSpPr>
      <dsp:spPr>
        <a:xfrm>
          <a:off x="2235285" y="0"/>
          <a:ext cx="1396965" cy="365125"/>
        </a:xfrm>
        <a:prstGeom prst="chevron">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417848" y="0"/>
        <a:ext cx="1031840" cy="365125"/>
      </dsp:txXfrm>
    </dsp:sp>
    <dsp:sp modelId="{9664D192-B4A5-408C-B4D6-2194EEFF5C98}">
      <dsp:nvSpPr>
        <dsp:cNvPr id="0" name=""/>
        <dsp:cNvSpPr/>
      </dsp:nvSpPr>
      <dsp:spPr>
        <a:xfrm>
          <a:off x="3352857" y="0"/>
          <a:ext cx="1396965" cy="365125"/>
        </a:xfrm>
        <a:prstGeom prst="chevr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535420" y="0"/>
        <a:ext cx="1031840" cy="365125"/>
      </dsp:txXfrm>
    </dsp:sp>
    <dsp:sp modelId="{FF57AD3C-7EE8-43B4-8197-383C90D531EF}">
      <dsp:nvSpPr>
        <dsp:cNvPr id="0" name=""/>
        <dsp:cNvSpPr/>
      </dsp:nvSpPr>
      <dsp:spPr>
        <a:xfrm>
          <a:off x="4470430" y="0"/>
          <a:ext cx="1396965" cy="365125"/>
        </a:xfrm>
        <a:prstGeom prst="chevron">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652993" y="0"/>
        <a:ext cx="1031840" cy="365125"/>
      </dsp:txXfrm>
    </dsp:sp>
    <dsp:sp modelId="{927F3CDB-C73E-48D0-B9E3-D47D8C334689}">
      <dsp:nvSpPr>
        <dsp:cNvPr id="0" name=""/>
        <dsp:cNvSpPr/>
      </dsp:nvSpPr>
      <dsp:spPr>
        <a:xfrm>
          <a:off x="5588003" y="0"/>
          <a:ext cx="1396965" cy="365125"/>
        </a:xfrm>
        <a:prstGeom prst="chevron">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770566" y="0"/>
        <a:ext cx="1031840" cy="365125"/>
      </dsp:txXfrm>
    </dsp:sp>
    <dsp:sp modelId="{0A2F344C-CF4E-4A19-9EED-5B62C802C937}">
      <dsp:nvSpPr>
        <dsp:cNvPr id="0" name=""/>
        <dsp:cNvSpPr/>
      </dsp:nvSpPr>
      <dsp:spPr>
        <a:xfrm>
          <a:off x="6705576" y="0"/>
          <a:ext cx="1396965" cy="365125"/>
        </a:xfrm>
        <a:prstGeom prst="chevr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88139" y="0"/>
        <a:ext cx="1031840" cy="365125"/>
      </dsp:txXfrm>
    </dsp:sp>
    <dsp:sp modelId="{55F3BF47-2B5C-4239-821A-FA4F93017CBC}">
      <dsp:nvSpPr>
        <dsp:cNvPr id="0" name=""/>
        <dsp:cNvSpPr/>
      </dsp:nvSpPr>
      <dsp:spPr>
        <a:xfrm>
          <a:off x="7823148" y="0"/>
          <a:ext cx="1396965" cy="365125"/>
        </a:xfrm>
        <a:prstGeom prst="chevron">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05711" y="0"/>
        <a:ext cx="1031840" cy="365125"/>
      </dsp:txXfrm>
    </dsp:sp>
    <dsp:sp modelId="{1D911E45-518E-4BD2-85E4-7C13BF7FB33E}">
      <dsp:nvSpPr>
        <dsp:cNvPr id="0" name=""/>
        <dsp:cNvSpPr/>
      </dsp:nvSpPr>
      <dsp:spPr>
        <a:xfrm>
          <a:off x="8940721" y="0"/>
          <a:ext cx="1396965" cy="365125"/>
        </a:xfrm>
        <a:prstGeom prst="chevron">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9123284" y="0"/>
        <a:ext cx="1031840" cy="365125"/>
      </dsp:txXfrm>
    </dsp:sp>
    <dsp:sp modelId="{9BE04800-8D28-42AD-B36F-903ED297EA30}">
      <dsp:nvSpPr>
        <dsp:cNvPr id="0" name=""/>
        <dsp:cNvSpPr/>
      </dsp:nvSpPr>
      <dsp:spPr>
        <a:xfrm>
          <a:off x="10058294" y="0"/>
          <a:ext cx="1396965" cy="365125"/>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0240857" y="0"/>
        <a:ext cx="1031840"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2511B-6BC1-4B8B-B7BE-0D960407ED3A}" type="datetimeFigureOut">
              <a:rPr lang="en-US" smtClean="0"/>
              <a:t>16-Jun-21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13AAC-7D61-4147-BA39-B02D9AAD80B9}" type="slidenum">
              <a:rPr lang="en-US" smtClean="0"/>
              <a:t>‹#›</a:t>
            </a:fld>
            <a:endParaRPr lang="en-US"/>
          </a:p>
        </p:txBody>
      </p:sp>
    </p:spTree>
    <p:extLst>
      <p:ext uri="{BB962C8B-B14F-4D97-AF65-F5344CB8AC3E}">
        <p14:creationId xmlns:p14="http://schemas.microsoft.com/office/powerpoint/2010/main" val="40675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13AAC-7D61-4147-BA39-B02D9AAD80B9}" type="slidenum">
              <a:rPr lang="en-US" smtClean="0"/>
              <a:t>1</a:t>
            </a:fld>
            <a:endParaRPr lang="en-US"/>
          </a:p>
        </p:txBody>
      </p:sp>
    </p:spTree>
    <p:extLst>
      <p:ext uri="{BB962C8B-B14F-4D97-AF65-F5344CB8AC3E}">
        <p14:creationId xmlns:p14="http://schemas.microsoft.com/office/powerpoint/2010/main" val="2552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13AAC-7D61-4147-BA39-B02D9AAD80B9}" type="slidenum">
              <a:rPr lang="en-US" smtClean="0"/>
              <a:t>10</a:t>
            </a:fld>
            <a:endParaRPr lang="en-US"/>
          </a:p>
        </p:txBody>
      </p:sp>
    </p:spTree>
    <p:extLst>
      <p:ext uri="{BB962C8B-B14F-4D97-AF65-F5344CB8AC3E}">
        <p14:creationId xmlns:p14="http://schemas.microsoft.com/office/powerpoint/2010/main" val="318917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FCADE-E02D-49F4-B2D0-52225FEFD6BF}" type="slidenum">
              <a:rPr lang="en-US" smtClean="0"/>
              <a:t>2</a:t>
            </a:fld>
            <a:endParaRPr lang="en-US"/>
          </a:p>
        </p:txBody>
      </p:sp>
    </p:spTree>
    <p:extLst>
      <p:ext uri="{BB962C8B-B14F-4D97-AF65-F5344CB8AC3E}">
        <p14:creationId xmlns:p14="http://schemas.microsoft.com/office/powerpoint/2010/main" val="334373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FCADE-E02D-49F4-B2D0-52225FEFD6BF}" type="slidenum">
              <a:rPr lang="en-US" smtClean="0"/>
              <a:t>3</a:t>
            </a:fld>
            <a:endParaRPr lang="en-US"/>
          </a:p>
        </p:txBody>
      </p:sp>
    </p:spTree>
    <p:extLst>
      <p:ext uri="{BB962C8B-B14F-4D97-AF65-F5344CB8AC3E}">
        <p14:creationId xmlns:p14="http://schemas.microsoft.com/office/powerpoint/2010/main" val="386433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FCADE-E02D-49F4-B2D0-52225FEFD6BF}" type="slidenum">
              <a:rPr lang="en-US" smtClean="0"/>
              <a:t>4</a:t>
            </a:fld>
            <a:endParaRPr lang="en-US"/>
          </a:p>
        </p:txBody>
      </p:sp>
    </p:spTree>
    <p:extLst>
      <p:ext uri="{BB962C8B-B14F-4D97-AF65-F5344CB8AC3E}">
        <p14:creationId xmlns:p14="http://schemas.microsoft.com/office/powerpoint/2010/main" val="161215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FCADE-E02D-49F4-B2D0-52225FEFD6BF}" type="slidenum">
              <a:rPr lang="en-US" smtClean="0"/>
              <a:t>5</a:t>
            </a:fld>
            <a:endParaRPr lang="en-US"/>
          </a:p>
        </p:txBody>
      </p:sp>
    </p:spTree>
    <p:extLst>
      <p:ext uri="{BB962C8B-B14F-4D97-AF65-F5344CB8AC3E}">
        <p14:creationId xmlns:p14="http://schemas.microsoft.com/office/powerpoint/2010/main" val="346898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FCADE-E02D-49F4-B2D0-52225FEFD6BF}" type="slidenum">
              <a:rPr lang="en-US" smtClean="0"/>
              <a:t>6</a:t>
            </a:fld>
            <a:endParaRPr lang="en-US"/>
          </a:p>
        </p:txBody>
      </p:sp>
    </p:spTree>
    <p:extLst>
      <p:ext uri="{BB962C8B-B14F-4D97-AF65-F5344CB8AC3E}">
        <p14:creationId xmlns:p14="http://schemas.microsoft.com/office/powerpoint/2010/main" val="42714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13AAC-7D61-4147-BA39-B02D9AAD80B9}" type="slidenum">
              <a:rPr lang="en-US" smtClean="0"/>
              <a:t>7</a:t>
            </a:fld>
            <a:endParaRPr lang="en-US"/>
          </a:p>
        </p:txBody>
      </p:sp>
    </p:spTree>
    <p:extLst>
      <p:ext uri="{BB962C8B-B14F-4D97-AF65-F5344CB8AC3E}">
        <p14:creationId xmlns:p14="http://schemas.microsoft.com/office/powerpoint/2010/main" val="379828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13AAC-7D61-4147-BA39-B02D9AAD80B9}" type="slidenum">
              <a:rPr lang="en-US" smtClean="0"/>
              <a:t>8</a:t>
            </a:fld>
            <a:endParaRPr lang="en-US"/>
          </a:p>
        </p:txBody>
      </p:sp>
    </p:spTree>
    <p:extLst>
      <p:ext uri="{BB962C8B-B14F-4D97-AF65-F5344CB8AC3E}">
        <p14:creationId xmlns:p14="http://schemas.microsoft.com/office/powerpoint/2010/main" val="364344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91016-1C89-4683-90C9-604BA48527A7}" type="slidenum">
              <a:rPr lang="en-US" smtClean="0"/>
              <a:t>9</a:t>
            </a:fld>
            <a:endParaRPr lang="en-US"/>
          </a:p>
        </p:txBody>
      </p:sp>
    </p:spTree>
    <p:extLst>
      <p:ext uri="{BB962C8B-B14F-4D97-AF65-F5344CB8AC3E}">
        <p14:creationId xmlns:p14="http://schemas.microsoft.com/office/powerpoint/2010/main" val="230036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6AB3-DA56-4BF6-ADE0-C96C2AABC6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3FAFEB-2227-4B6D-BCA1-B7EAE2238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34B00-F872-4117-8E26-449787D3E875}"/>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5" name="Footer Placeholder 4">
            <a:extLst>
              <a:ext uri="{FF2B5EF4-FFF2-40B4-BE49-F238E27FC236}">
                <a16:creationId xmlns:a16="http://schemas.microsoft.com/office/drawing/2014/main" id="{F226BB1B-56AA-4B6D-A80A-BB9ECBD2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9B884-8A91-4A58-A067-EF13DFA1A618}"/>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18479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6105-9E65-4CAB-A51E-F07B90FF94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750C67-3F6C-4F8D-8200-21D8E2F96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8482E-94A0-4A67-A8DF-0452415A470B}"/>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5" name="Footer Placeholder 4">
            <a:extLst>
              <a:ext uri="{FF2B5EF4-FFF2-40B4-BE49-F238E27FC236}">
                <a16:creationId xmlns:a16="http://schemas.microsoft.com/office/drawing/2014/main" id="{F86E82D9-6D94-4B06-B580-05C5EDDBD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CDC52-C93F-40FD-87BE-B755B070189B}"/>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92678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5AC89-CD31-4DC3-B4AD-495D33F8DE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F625E8-A4F8-4D16-B90F-C7FA31EB9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C546F-D5AC-4937-8EDF-7AA14E68CE40}"/>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5" name="Footer Placeholder 4">
            <a:extLst>
              <a:ext uri="{FF2B5EF4-FFF2-40B4-BE49-F238E27FC236}">
                <a16:creationId xmlns:a16="http://schemas.microsoft.com/office/drawing/2014/main" id="{ECD2D572-5E51-48BA-917F-616A8D6DF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1529F-3FB7-45DC-A855-AB8C66D97562}"/>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410277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209E-B908-416C-B578-40409FCB2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8EE21-2770-4B0D-9C75-E86D695322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62D4F-5EA9-47BD-8CB1-3AAA94C1BC0F}"/>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5" name="Footer Placeholder 4">
            <a:extLst>
              <a:ext uri="{FF2B5EF4-FFF2-40B4-BE49-F238E27FC236}">
                <a16:creationId xmlns:a16="http://schemas.microsoft.com/office/drawing/2014/main" id="{03A8A812-E647-4D93-B72A-F2DE15F6C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A6673-B22D-46E5-93A0-7E245DBBB4F4}"/>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378613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6E89-B38E-4B67-9021-695C01E24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99CC0E-B428-408E-AD37-9D5FE2C19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E045C-D800-451D-A032-F5083EAD394A}"/>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5" name="Footer Placeholder 4">
            <a:extLst>
              <a:ext uri="{FF2B5EF4-FFF2-40B4-BE49-F238E27FC236}">
                <a16:creationId xmlns:a16="http://schemas.microsoft.com/office/drawing/2014/main" id="{8482F234-755E-4539-9BF3-D80292D3C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D4B3B-AD3B-45F4-A7F0-BE224DC907A4}"/>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355522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E2A7-152A-4C08-9874-2A3CBCE39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7220E-21E2-493B-B1D4-42EEE6F6A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698140-2C81-44D5-B9D7-B187FF200F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3A8CD6-FB48-4BC9-B161-36AA9060752F}"/>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6" name="Footer Placeholder 5">
            <a:extLst>
              <a:ext uri="{FF2B5EF4-FFF2-40B4-BE49-F238E27FC236}">
                <a16:creationId xmlns:a16="http://schemas.microsoft.com/office/drawing/2014/main" id="{B04BE3DF-5AC5-4931-B2EA-A22876883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DB304-8153-48E4-A73A-CEB5D8036068}"/>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295301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184-5A64-46E4-A335-29B3E05349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4A8F8D-0DC0-4CD8-9851-D44DB0EA0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7C30F4-51A9-4317-9861-346857B4A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2FD26-5545-46A5-8407-3324DF5E8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149F0-ADAB-47DD-BE93-4B6E3CEBC8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AA5EA5-2748-4B3B-B5A1-4BB82053AEFB}"/>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8" name="Footer Placeholder 7">
            <a:extLst>
              <a:ext uri="{FF2B5EF4-FFF2-40B4-BE49-F238E27FC236}">
                <a16:creationId xmlns:a16="http://schemas.microsoft.com/office/drawing/2014/main" id="{6158E1BA-31CC-4C41-B9BB-B66FD3694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B9FE0-82BE-4D5F-AE5E-7C4043A97827}"/>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21503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810D-1E73-42E1-856E-77D25D12C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42AAAF-9652-44C2-918C-F962C7FEA7A5}"/>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4" name="Footer Placeholder 3">
            <a:extLst>
              <a:ext uri="{FF2B5EF4-FFF2-40B4-BE49-F238E27FC236}">
                <a16:creationId xmlns:a16="http://schemas.microsoft.com/office/drawing/2014/main" id="{E88292F8-F436-407E-A1D0-153B32D403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91A95-51FE-4E0B-8E8C-593D54AE1772}"/>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228549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6793C-5069-41AD-B3CE-3414E405F381}"/>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3" name="Footer Placeholder 2">
            <a:extLst>
              <a:ext uri="{FF2B5EF4-FFF2-40B4-BE49-F238E27FC236}">
                <a16:creationId xmlns:a16="http://schemas.microsoft.com/office/drawing/2014/main" id="{4EF2DEB3-8595-4183-9DD1-E3A1DD4A0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090F0-2E6B-414B-AA69-9AC1F0EF566F}"/>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53337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2708-9BC7-489F-B05C-A91A726CD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52A4C5-F017-44CF-A50F-E87599242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6E6B93-66FD-41C8-AEBC-191CDE657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976F5-AF82-46D0-8FDA-0267DD6CBBC7}"/>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6" name="Footer Placeholder 5">
            <a:extLst>
              <a:ext uri="{FF2B5EF4-FFF2-40B4-BE49-F238E27FC236}">
                <a16:creationId xmlns:a16="http://schemas.microsoft.com/office/drawing/2014/main" id="{7AE3E2A0-C404-44EE-A9D4-E928C1047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2AF06-02A5-4EE5-AB69-FBE216AFC794}"/>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397612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9D9E-0BD3-4533-BA81-E08A20A3B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BA0F3B-847F-462B-A028-74A281E6A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7546C4-9051-46C7-8B79-FC3CB7236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469E7-94A7-4E16-A65B-AA0138C6C392}"/>
              </a:ext>
            </a:extLst>
          </p:cNvPr>
          <p:cNvSpPr>
            <a:spLocks noGrp="1"/>
          </p:cNvSpPr>
          <p:nvPr>
            <p:ph type="dt" sz="half" idx="10"/>
          </p:nvPr>
        </p:nvSpPr>
        <p:spPr/>
        <p:txBody>
          <a:bodyPr/>
          <a:lstStyle/>
          <a:p>
            <a:fld id="{E670F84C-2764-48C4-A4C6-9EBF339F7B14}" type="datetimeFigureOut">
              <a:rPr lang="en-US" smtClean="0"/>
              <a:t>16-Jun-21</a:t>
            </a:fld>
            <a:endParaRPr lang="en-US"/>
          </a:p>
        </p:txBody>
      </p:sp>
      <p:sp>
        <p:nvSpPr>
          <p:cNvPr id="6" name="Footer Placeholder 5">
            <a:extLst>
              <a:ext uri="{FF2B5EF4-FFF2-40B4-BE49-F238E27FC236}">
                <a16:creationId xmlns:a16="http://schemas.microsoft.com/office/drawing/2014/main" id="{627F7E70-BD82-4E36-BBE1-EA7F87F6F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043F8-233A-4CBC-A333-2F614C2377BD}"/>
              </a:ext>
            </a:extLst>
          </p:cNvPr>
          <p:cNvSpPr>
            <a:spLocks noGrp="1"/>
          </p:cNvSpPr>
          <p:nvPr>
            <p:ph type="sldNum" sz="quarter" idx="12"/>
          </p:nvPr>
        </p:nvSpPr>
        <p:spPr/>
        <p:txBody>
          <a:bodyPr/>
          <a:lstStyle/>
          <a:p>
            <a:fld id="{49ADA16A-8873-47F5-8F19-36F72C785244}" type="slidenum">
              <a:rPr lang="en-US" smtClean="0"/>
              <a:t>‹#›</a:t>
            </a:fld>
            <a:endParaRPr lang="en-US"/>
          </a:p>
        </p:txBody>
      </p:sp>
    </p:spTree>
    <p:extLst>
      <p:ext uri="{BB962C8B-B14F-4D97-AF65-F5344CB8AC3E}">
        <p14:creationId xmlns:p14="http://schemas.microsoft.com/office/powerpoint/2010/main" val="258086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D7A70-2EFF-4202-BFC0-09868AA21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CE97B4-A87E-4716-85F0-589B602E1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D14CE-B4B0-4549-9558-1EAA4D5C2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0F84C-2764-48C4-A4C6-9EBF339F7B14}" type="datetimeFigureOut">
              <a:rPr lang="en-US" smtClean="0"/>
              <a:t>16-Jun-21</a:t>
            </a:fld>
            <a:endParaRPr lang="en-US"/>
          </a:p>
        </p:txBody>
      </p:sp>
      <p:sp>
        <p:nvSpPr>
          <p:cNvPr id="5" name="Footer Placeholder 4">
            <a:extLst>
              <a:ext uri="{FF2B5EF4-FFF2-40B4-BE49-F238E27FC236}">
                <a16:creationId xmlns:a16="http://schemas.microsoft.com/office/drawing/2014/main" id="{B2BE54B5-4E67-40B7-ABF9-DBEAE05F3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47AB0-CCB9-4481-93BD-EC114F1AE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DA16A-8873-47F5-8F19-36F72C785244}" type="slidenum">
              <a:rPr lang="en-US" smtClean="0"/>
              <a:t>‹#›</a:t>
            </a:fld>
            <a:endParaRPr lang="en-US"/>
          </a:p>
        </p:txBody>
      </p:sp>
    </p:spTree>
    <p:extLst>
      <p:ext uri="{BB962C8B-B14F-4D97-AF65-F5344CB8AC3E}">
        <p14:creationId xmlns:p14="http://schemas.microsoft.com/office/powerpoint/2010/main" val="3958805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svg"/><Relationship Id="rId9" Type="http://schemas.openxmlformats.org/officeDocument/2006/relationships/image" Target="../media/image34.jpe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8.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ZHAW_Logo.svg.png">
            <a:extLst>
              <a:ext uri="{FF2B5EF4-FFF2-40B4-BE49-F238E27FC236}">
                <a16:creationId xmlns:a16="http://schemas.microsoft.com/office/drawing/2014/main" id="{940B68A2-10B0-47A7-8529-482F2663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618" y="4984019"/>
            <a:ext cx="692158" cy="807182"/>
          </a:xfrm>
          <a:prstGeom prst="rect">
            <a:avLst/>
          </a:prstGeom>
        </p:spPr>
      </p:pic>
      <p:pic>
        <p:nvPicPr>
          <p:cNvPr id="6" name="Immagine 2" descr="Logo_EU.pdf">
            <a:extLst>
              <a:ext uri="{FF2B5EF4-FFF2-40B4-BE49-F238E27FC236}">
                <a16:creationId xmlns:a16="http://schemas.microsoft.com/office/drawing/2014/main" id="{D2842D05-F412-4DFA-894E-5031A1B0E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1415" y="5863764"/>
            <a:ext cx="1760270" cy="632597"/>
          </a:xfrm>
          <a:prstGeom prst="rect">
            <a:avLst/>
          </a:prstGeom>
        </p:spPr>
      </p:pic>
      <p:pic>
        <p:nvPicPr>
          <p:cNvPr id="7" name="Picture 3">
            <a:extLst>
              <a:ext uri="{FF2B5EF4-FFF2-40B4-BE49-F238E27FC236}">
                <a16:creationId xmlns:a16="http://schemas.microsoft.com/office/drawing/2014/main" id="{64385F7D-2F5E-4294-ACE6-C197209EC395}"/>
              </a:ext>
            </a:extLst>
          </p:cNvPr>
          <p:cNvPicPr>
            <a:picLocks noChangeAspect="1"/>
          </p:cNvPicPr>
          <p:nvPr/>
        </p:nvPicPr>
        <p:blipFill>
          <a:blip r:embed="rId5"/>
          <a:stretch>
            <a:fillRect/>
          </a:stretch>
        </p:blipFill>
        <p:spPr>
          <a:xfrm>
            <a:off x="9711506" y="5071311"/>
            <a:ext cx="930044" cy="632597"/>
          </a:xfrm>
          <a:prstGeom prst="rect">
            <a:avLst/>
          </a:prstGeom>
        </p:spPr>
      </p:pic>
      <p:pic>
        <p:nvPicPr>
          <p:cNvPr id="8" name="Immagine 9">
            <a:extLst>
              <a:ext uri="{FF2B5EF4-FFF2-40B4-BE49-F238E27FC236}">
                <a16:creationId xmlns:a16="http://schemas.microsoft.com/office/drawing/2014/main" id="{E5CCE1EB-5584-4B56-B301-902A05DD7089}"/>
              </a:ext>
            </a:extLst>
          </p:cNvPr>
          <p:cNvPicPr>
            <a:picLocks noChangeAspect="1"/>
          </p:cNvPicPr>
          <p:nvPr/>
        </p:nvPicPr>
        <p:blipFill rotWithShape="1">
          <a:blip r:embed="rId6">
            <a:extLst>
              <a:ext uri="{28A0092B-C50C-407E-A947-70E740481C1C}">
                <a14:useLocalDpi xmlns:a14="http://schemas.microsoft.com/office/drawing/2010/main" val="0"/>
              </a:ext>
            </a:extLst>
          </a:blip>
          <a:srcRect t="11902" r="4085" b="18362"/>
          <a:stretch/>
        </p:blipFill>
        <p:spPr>
          <a:xfrm>
            <a:off x="0" y="0"/>
            <a:ext cx="12192000" cy="4603750"/>
          </a:xfrm>
          <a:prstGeom prst="rect">
            <a:avLst/>
          </a:prstGeom>
        </p:spPr>
      </p:pic>
      <p:sp>
        <p:nvSpPr>
          <p:cNvPr id="4" name="Title 1">
            <a:extLst>
              <a:ext uri="{FF2B5EF4-FFF2-40B4-BE49-F238E27FC236}">
                <a16:creationId xmlns:a16="http://schemas.microsoft.com/office/drawing/2014/main" id="{F6117375-BEAE-4A77-9361-9F38AE15E46E}"/>
              </a:ext>
            </a:extLst>
          </p:cNvPr>
          <p:cNvSpPr txBox="1">
            <a:spLocks/>
          </p:cNvSpPr>
          <p:nvPr/>
        </p:nvSpPr>
        <p:spPr>
          <a:xfrm>
            <a:off x="3088326" y="209852"/>
            <a:ext cx="6786466" cy="1101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b="1" dirty="0">
                <a:solidFill>
                  <a:schemeClr val="accent1">
                    <a:lumMod val="50000"/>
                  </a:schemeClr>
                </a:solidFill>
                <a:latin typeface="Century Gothic" panose="020B0502020202020204" pitchFamily="34" charset="0"/>
              </a:rPr>
              <a:t>FinTech-ho2020: </a:t>
            </a:r>
            <a:r>
              <a:rPr lang="en-GB" sz="2400" dirty="0">
                <a:solidFill>
                  <a:schemeClr val="accent1">
                    <a:lumMod val="50000"/>
                  </a:schemeClr>
                </a:solidFill>
                <a:latin typeface="Century Gothic" panose="020B0502020202020204" pitchFamily="34" charset="0"/>
              </a:rPr>
              <a:t>A Financial supervision and Technology compliance programme</a:t>
            </a:r>
          </a:p>
        </p:txBody>
      </p:sp>
      <p:sp>
        <p:nvSpPr>
          <p:cNvPr id="9" name="TextBox 8">
            <a:extLst>
              <a:ext uri="{FF2B5EF4-FFF2-40B4-BE49-F238E27FC236}">
                <a16:creationId xmlns:a16="http://schemas.microsoft.com/office/drawing/2014/main" id="{889391B0-EFD9-4D11-B14B-CCC2D9ACCF30}"/>
              </a:ext>
            </a:extLst>
          </p:cNvPr>
          <p:cNvSpPr txBox="1"/>
          <p:nvPr/>
        </p:nvSpPr>
        <p:spPr>
          <a:xfrm>
            <a:off x="947737" y="4875626"/>
            <a:ext cx="6580149" cy="369332"/>
          </a:xfrm>
          <a:prstGeom prst="rect">
            <a:avLst/>
          </a:prstGeom>
          <a:noFill/>
        </p:spPr>
        <p:txBody>
          <a:bodyPr wrap="square" rtlCol="0">
            <a:spAutoFit/>
          </a:bodyPr>
          <a:lstStyle/>
          <a:p>
            <a:r>
              <a:rPr lang="en-US" b="1" dirty="0">
                <a:solidFill>
                  <a:schemeClr val="accent1">
                    <a:lumMod val="50000"/>
                  </a:schemeClr>
                </a:solidFill>
                <a:latin typeface="Century Gothic" panose="020B0502020202020204" pitchFamily="34" charset="0"/>
              </a:rPr>
              <a:t>FinTech Risk Management: Credit Risk in P2P Systems</a:t>
            </a:r>
            <a:endParaRPr lang="en-US" dirty="0">
              <a:solidFill>
                <a:schemeClr val="accent1">
                  <a:lumMod val="50000"/>
                </a:schemeClr>
              </a:solidFill>
              <a:latin typeface="Century Gothic" panose="020B0502020202020204" pitchFamily="34" charset="0"/>
            </a:endParaRPr>
          </a:p>
        </p:txBody>
      </p:sp>
      <p:pic>
        <p:nvPicPr>
          <p:cNvPr id="12" name="Picture 2" descr="Image result for branka hadji misheva">
            <a:extLst>
              <a:ext uri="{FF2B5EF4-FFF2-40B4-BE49-F238E27FC236}">
                <a16:creationId xmlns:a16="http://schemas.microsoft.com/office/drawing/2014/main" id="{46AF0337-3951-457B-AAE9-F94832BD4F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962525"/>
            <a:ext cx="1895475" cy="1895475"/>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A98F94B6-E62C-4C5A-B77A-89D6A7D97852}"/>
              </a:ext>
            </a:extLst>
          </p:cNvPr>
          <p:cNvSpPr txBox="1">
            <a:spLocks/>
          </p:cNvSpPr>
          <p:nvPr/>
        </p:nvSpPr>
        <p:spPr>
          <a:xfrm>
            <a:off x="670315" y="6213595"/>
            <a:ext cx="3486240" cy="869106"/>
          </a:xfrm>
          <a:prstGeom prst="rect">
            <a:avLst/>
          </a:prstGeom>
          <a:no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600" b="1" dirty="0">
                <a:solidFill>
                  <a:schemeClr val="accent1">
                    <a:lumMod val="50000"/>
                  </a:schemeClr>
                </a:solidFill>
              </a:rPr>
              <a:t>Dr. Branka Hadji Misheva</a:t>
            </a:r>
          </a:p>
          <a:p>
            <a:pPr marL="0" indent="0" algn="ctr">
              <a:spcBef>
                <a:spcPts val="0"/>
              </a:spcBef>
              <a:buNone/>
            </a:pPr>
            <a:r>
              <a:rPr lang="en-US" sz="1600" dirty="0">
                <a:solidFill>
                  <a:schemeClr val="accent1">
                    <a:lumMod val="50000"/>
                  </a:schemeClr>
                </a:solidFill>
              </a:rPr>
              <a:t>Scientific Employee @ZHAW</a:t>
            </a:r>
          </a:p>
          <a:p>
            <a:pPr algn="ctr">
              <a:spcBef>
                <a:spcPts val="0"/>
              </a:spcBef>
              <a:spcAft>
                <a:spcPts val="600"/>
              </a:spcAft>
            </a:pPr>
            <a:endParaRPr lang="en-US" sz="1800" dirty="0"/>
          </a:p>
          <a:p>
            <a:pPr algn="ctr">
              <a:spcBef>
                <a:spcPts val="0"/>
              </a:spcBef>
              <a:spcAft>
                <a:spcPts val="600"/>
              </a:spcAft>
            </a:pPr>
            <a:endParaRPr lang="en-US" sz="1800" dirty="0"/>
          </a:p>
          <a:p>
            <a:pPr algn="ctr">
              <a:spcBef>
                <a:spcPts val="0"/>
              </a:spcBef>
              <a:spcAft>
                <a:spcPts val="600"/>
              </a:spcAft>
            </a:pPr>
            <a:endParaRPr lang="en-US" sz="1800" dirty="0"/>
          </a:p>
        </p:txBody>
      </p:sp>
    </p:spTree>
    <p:extLst>
      <p:ext uri="{BB962C8B-B14F-4D97-AF65-F5344CB8AC3E}">
        <p14:creationId xmlns:p14="http://schemas.microsoft.com/office/powerpoint/2010/main" val="26106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ZHAW_Logo.svg.png">
            <a:extLst>
              <a:ext uri="{FF2B5EF4-FFF2-40B4-BE49-F238E27FC236}">
                <a16:creationId xmlns:a16="http://schemas.microsoft.com/office/drawing/2014/main" id="{940B68A2-10B0-47A7-8529-482F2663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618" y="4984019"/>
            <a:ext cx="692158" cy="807182"/>
          </a:xfrm>
          <a:prstGeom prst="rect">
            <a:avLst/>
          </a:prstGeom>
        </p:spPr>
      </p:pic>
      <p:pic>
        <p:nvPicPr>
          <p:cNvPr id="6" name="Immagine 2" descr="Logo_EU.pdf">
            <a:extLst>
              <a:ext uri="{FF2B5EF4-FFF2-40B4-BE49-F238E27FC236}">
                <a16:creationId xmlns:a16="http://schemas.microsoft.com/office/drawing/2014/main" id="{D2842D05-F412-4DFA-894E-5031A1B0E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1415" y="5863764"/>
            <a:ext cx="1760270" cy="632597"/>
          </a:xfrm>
          <a:prstGeom prst="rect">
            <a:avLst/>
          </a:prstGeom>
        </p:spPr>
      </p:pic>
      <p:pic>
        <p:nvPicPr>
          <p:cNvPr id="7" name="Picture 3">
            <a:extLst>
              <a:ext uri="{FF2B5EF4-FFF2-40B4-BE49-F238E27FC236}">
                <a16:creationId xmlns:a16="http://schemas.microsoft.com/office/drawing/2014/main" id="{64385F7D-2F5E-4294-ACE6-C197209EC395}"/>
              </a:ext>
            </a:extLst>
          </p:cNvPr>
          <p:cNvPicPr>
            <a:picLocks noChangeAspect="1"/>
          </p:cNvPicPr>
          <p:nvPr/>
        </p:nvPicPr>
        <p:blipFill>
          <a:blip r:embed="rId5"/>
          <a:stretch>
            <a:fillRect/>
          </a:stretch>
        </p:blipFill>
        <p:spPr>
          <a:xfrm>
            <a:off x="9711506" y="5071311"/>
            <a:ext cx="930044" cy="632597"/>
          </a:xfrm>
          <a:prstGeom prst="rect">
            <a:avLst/>
          </a:prstGeom>
        </p:spPr>
      </p:pic>
      <p:pic>
        <p:nvPicPr>
          <p:cNvPr id="8" name="Immagine 9">
            <a:extLst>
              <a:ext uri="{FF2B5EF4-FFF2-40B4-BE49-F238E27FC236}">
                <a16:creationId xmlns:a16="http://schemas.microsoft.com/office/drawing/2014/main" id="{E5CCE1EB-5584-4B56-B301-902A05DD7089}"/>
              </a:ext>
            </a:extLst>
          </p:cNvPr>
          <p:cNvPicPr>
            <a:picLocks noChangeAspect="1"/>
          </p:cNvPicPr>
          <p:nvPr/>
        </p:nvPicPr>
        <p:blipFill rotWithShape="1">
          <a:blip r:embed="rId6">
            <a:extLst>
              <a:ext uri="{28A0092B-C50C-407E-A947-70E740481C1C}">
                <a14:useLocalDpi xmlns:a14="http://schemas.microsoft.com/office/drawing/2010/main" val="0"/>
              </a:ext>
            </a:extLst>
          </a:blip>
          <a:srcRect t="11902" r="4085" b="18362"/>
          <a:stretch/>
        </p:blipFill>
        <p:spPr>
          <a:xfrm>
            <a:off x="0" y="0"/>
            <a:ext cx="12192000" cy="4603750"/>
          </a:xfrm>
          <a:prstGeom prst="rect">
            <a:avLst/>
          </a:prstGeom>
        </p:spPr>
      </p:pic>
      <p:sp>
        <p:nvSpPr>
          <p:cNvPr id="9" name="TextBox 8">
            <a:extLst>
              <a:ext uri="{FF2B5EF4-FFF2-40B4-BE49-F238E27FC236}">
                <a16:creationId xmlns:a16="http://schemas.microsoft.com/office/drawing/2014/main" id="{889391B0-EFD9-4D11-B14B-CCC2D9ACCF30}"/>
              </a:ext>
            </a:extLst>
          </p:cNvPr>
          <p:cNvSpPr txBox="1"/>
          <p:nvPr/>
        </p:nvSpPr>
        <p:spPr>
          <a:xfrm>
            <a:off x="1289869" y="5545255"/>
            <a:ext cx="6580149" cy="338554"/>
          </a:xfrm>
          <a:prstGeom prst="rect">
            <a:avLst/>
          </a:prstGeom>
          <a:noFill/>
        </p:spPr>
        <p:txBody>
          <a:bodyPr wrap="square" rtlCol="0">
            <a:spAutoFit/>
          </a:bodyPr>
          <a:lstStyle/>
          <a:p>
            <a:r>
              <a:rPr lang="en-US" sz="1600" b="1" dirty="0">
                <a:solidFill>
                  <a:schemeClr val="accent1">
                    <a:lumMod val="50000"/>
                  </a:schemeClr>
                </a:solidFill>
                <a:latin typeface="Century Gothic" panose="020B0502020202020204" pitchFamily="34" charset="0"/>
              </a:rPr>
              <a:t>Thank you for your attention!</a:t>
            </a:r>
          </a:p>
        </p:txBody>
      </p:sp>
      <p:pic>
        <p:nvPicPr>
          <p:cNvPr id="11" name="Picture 10">
            <a:extLst>
              <a:ext uri="{FF2B5EF4-FFF2-40B4-BE49-F238E27FC236}">
                <a16:creationId xmlns:a16="http://schemas.microsoft.com/office/drawing/2014/main" id="{DDBC9826-DABA-4CE3-9D4E-ECCE76EFAE85}"/>
              </a:ext>
            </a:extLst>
          </p:cNvPr>
          <p:cNvPicPr>
            <a:picLocks noChangeAspect="1"/>
          </p:cNvPicPr>
          <p:nvPr/>
        </p:nvPicPr>
        <p:blipFill>
          <a:blip r:embed="rId7"/>
          <a:stretch>
            <a:fillRect/>
          </a:stretch>
        </p:blipFill>
        <p:spPr>
          <a:xfrm>
            <a:off x="0" y="5578222"/>
            <a:ext cx="1151801" cy="1279778"/>
          </a:xfrm>
          <a:prstGeom prst="rect">
            <a:avLst/>
          </a:prstGeom>
        </p:spPr>
      </p:pic>
    </p:spTree>
    <p:extLst>
      <p:ext uri="{BB962C8B-B14F-4D97-AF65-F5344CB8AC3E}">
        <p14:creationId xmlns:p14="http://schemas.microsoft.com/office/powerpoint/2010/main" val="63957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5A48A-9007-4BF8-A181-9B8FD50937A6}"/>
              </a:ext>
            </a:extLst>
          </p:cNvPr>
          <p:cNvSpPr txBox="1"/>
          <p:nvPr/>
        </p:nvSpPr>
        <p:spPr>
          <a:xfrm>
            <a:off x="9249704" y="162371"/>
            <a:ext cx="2671363" cy="523220"/>
          </a:xfrm>
          <a:prstGeom prst="rect">
            <a:avLst/>
          </a:prstGeom>
          <a:noFill/>
        </p:spPr>
        <p:txBody>
          <a:bodyPr wrap="square" rtlCol="0">
            <a:spAutoFit/>
          </a:bodyPr>
          <a:lstStyle/>
          <a:p>
            <a:r>
              <a:rPr lang="en-US" sz="2800" dirty="0">
                <a:solidFill>
                  <a:schemeClr val="accent1">
                    <a:lumMod val="75000"/>
                  </a:schemeClr>
                </a:solidFill>
                <a:latin typeface="Century Gothic" panose="020B0502020202020204" pitchFamily="34" charset="0"/>
              </a:rPr>
              <a:t>The </a:t>
            </a:r>
            <a:r>
              <a:rPr lang="en-US" sz="2800" b="1" dirty="0">
                <a:solidFill>
                  <a:schemeClr val="accent1">
                    <a:lumMod val="75000"/>
                  </a:schemeClr>
                </a:solidFill>
                <a:latin typeface="Century Gothic" panose="020B0502020202020204" pitchFamily="34" charset="0"/>
              </a:rPr>
              <a:t>RESEARCH</a:t>
            </a:r>
          </a:p>
        </p:txBody>
      </p:sp>
      <p:cxnSp>
        <p:nvCxnSpPr>
          <p:cNvPr id="3" name="Straight Connector 2">
            <a:extLst>
              <a:ext uri="{FF2B5EF4-FFF2-40B4-BE49-F238E27FC236}">
                <a16:creationId xmlns:a16="http://schemas.microsoft.com/office/drawing/2014/main" id="{995673E7-3157-49F6-A270-53977E5D22CB}"/>
              </a:ext>
            </a:extLst>
          </p:cNvPr>
          <p:cNvCxnSpPr>
            <a:cxnSpLocks/>
          </p:cNvCxnSpPr>
          <p:nvPr/>
        </p:nvCxnSpPr>
        <p:spPr>
          <a:xfrm>
            <a:off x="11345032" y="698396"/>
            <a:ext cx="36945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76991D8-AB8A-4D8A-A9F6-4AD9828EA647}"/>
              </a:ext>
            </a:extLst>
          </p:cNvPr>
          <p:cNvGrpSpPr/>
          <p:nvPr/>
        </p:nvGrpSpPr>
        <p:grpSpPr>
          <a:xfrm>
            <a:off x="839547" y="1158592"/>
            <a:ext cx="10696066" cy="4741886"/>
            <a:chOff x="839547" y="1158592"/>
            <a:chExt cx="10696066" cy="4741886"/>
          </a:xfrm>
        </p:grpSpPr>
        <p:pic>
          <p:nvPicPr>
            <p:cNvPr id="5" name="Picture 4">
              <a:extLst>
                <a:ext uri="{FF2B5EF4-FFF2-40B4-BE49-F238E27FC236}">
                  <a16:creationId xmlns:a16="http://schemas.microsoft.com/office/drawing/2014/main" id="{46EEB3FC-30FC-47E1-A4B2-74684D13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689" y="1527924"/>
              <a:ext cx="4198622" cy="4198622"/>
            </a:xfrm>
            <a:prstGeom prst="rect">
              <a:avLst/>
            </a:prstGeom>
          </p:spPr>
        </p:pic>
        <p:pic>
          <p:nvPicPr>
            <p:cNvPr id="7" name="Picture 6">
              <a:extLst>
                <a:ext uri="{FF2B5EF4-FFF2-40B4-BE49-F238E27FC236}">
                  <a16:creationId xmlns:a16="http://schemas.microsoft.com/office/drawing/2014/main" id="{207E93F6-A347-4E4F-B311-851C1ABAF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1280" y="4440166"/>
              <a:ext cx="519965" cy="519965"/>
            </a:xfrm>
            <a:prstGeom prst="rect">
              <a:avLst/>
            </a:prstGeom>
          </p:spPr>
        </p:pic>
        <p:pic>
          <p:nvPicPr>
            <p:cNvPr id="9" name="Picture 8">
              <a:extLst>
                <a:ext uri="{FF2B5EF4-FFF2-40B4-BE49-F238E27FC236}">
                  <a16:creationId xmlns:a16="http://schemas.microsoft.com/office/drawing/2014/main" id="{7C840D4D-D57E-48A7-A0EB-2B7F729F46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5131" y="1665300"/>
              <a:ext cx="521738" cy="520719"/>
            </a:xfrm>
            <a:prstGeom prst="rect">
              <a:avLst/>
            </a:prstGeom>
          </p:spPr>
        </p:pic>
        <p:pic>
          <p:nvPicPr>
            <p:cNvPr id="11" name="Picture 10">
              <a:extLst>
                <a:ext uri="{FF2B5EF4-FFF2-40B4-BE49-F238E27FC236}">
                  <a16:creationId xmlns:a16="http://schemas.microsoft.com/office/drawing/2014/main" id="{459000F3-E279-477A-B74D-B0D106DB6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2156" y="4487275"/>
              <a:ext cx="425748" cy="425748"/>
            </a:xfrm>
            <a:prstGeom prst="rect">
              <a:avLst/>
            </a:prstGeom>
          </p:spPr>
        </p:pic>
        <p:sp>
          <p:nvSpPr>
            <p:cNvPr id="12" name="TextBox 11">
              <a:extLst>
                <a:ext uri="{FF2B5EF4-FFF2-40B4-BE49-F238E27FC236}">
                  <a16:creationId xmlns:a16="http://schemas.microsoft.com/office/drawing/2014/main" id="{367B8BD5-2F21-4A11-B32C-4B1097E515A8}"/>
                </a:ext>
              </a:extLst>
            </p:cNvPr>
            <p:cNvSpPr txBox="1"/>
            <p:nvPr/>
          </p:nvSpPr>
          <p:spPr>
            <a:xfrm>
              <a:off x="2448160" y="1158592"/>
              <a:ext cx="2843318" cy="369332"/>
            </a:xfrm>
            <a:prstGeom prst="rect">
              <a:avLst/>
            </a:prstGeom>
            <a:noFill/>
          </p:spPr>
          <p:txBody>
            <a:bodyPr wrap="square" rtlCol="0">
              <a:spAutoFit/>
            </a:bodyPr>
            <a:lstStyle/>
            <a:p>
              <a:r>
                <a:rPr lang="en-US" b="1" dirty="0">
                  <a:solidFill>
                    <a:schemeClr val="accent1">
                      <a:lumMod val="50000"/>
                    </a:schemeClr>
                  </a:solidFill>
                  <a:latin typeface="Century Gothic" panose="020B0502020202020204" pitchFamily="34" charset="0"/>
                </a:rPr>
                <a:t>BIG DATA ANALYTICS </a:t>
              </a:r>
            </a:p>
          </p:txBody>
        </p:sp>
        <p:sp>
          <p:nvSpPr>
            <p:cNvPr id="13" name="TextBox 12">
              <a:extLst>
                <a:ext uri="{FF2B5EF4-FFF2-40B4-BE49-F238E27FC236}">
                  <a16:creationId xmlns:a16="http://schemas.microsoft.com/office/drawing/2014/main" id="{17F8F1C2-F7A4-4074-A18C-0C6D8D2DD5DE}"/>
                </a:ext>
              </a:extLst>
            </p:cNvPr>
            <p:cNvSpPr txBox="1"/>
            <p:nvPr/>
          </p:nvSpPr>
          <p:spPr>
            <a:xfrm>
              <a:off x="8428842" y="4253675"/>
              <a:ext cx="3106771" cy="369332"/>
            </a:xfrm>
            <a:prstGeom prst="rect">
              <a:avLst/>
            </a:prstGeom>
            <a:noFill/>
          </p:spPr>
          <p:txBody>
            <a:bodyPr wrap="square" rtlCol="0">
              <a:spAutoFit/>
            </a:bodyPr>
            <a:lstStyle/>
            <a:p>
              <a:r>
                <a:rPr lang="en-US" b="1" dirty="0">
                  <a:solidFill>
                    <a:schemeClr val="accent1">
                      <a:lumMod val="50000"/>
                    </a:schemeClr>
                  </a:solidFill>
                  <a:latin typeface="Century Gothic" panose="020B0502020202020204" pitchFamily="34" charset="0"/>
                </a:rPr>
                <a:t>ARTIFICIAL INTELLIGENCE</a:t>
              </a:r>
            </a:p>
          </p:txBody>
        </p:sp>
        <p:sp>
          <p:nvSpPr>
            <p:cNvPr id="14" name="TextBox 13">
              <a:extLst>
                <a:ext uri="{FF2B5EF4-FFF2-40B4-BE49-F238E27FC236}">
                  <a16:creationId xmlns:a16="http://schemas.microsoft.com/office/drawing/2014/main" id="{0D3A243E-8D86-449B-A3C3-E23903E97AA1}"/>
                </a:ext>
              </a:extLst>
            </p:cNvPr>
            <p:cNvSpPr txBox="1"/>
            <p:nvPr/>
          </p:nvSpPr>
          <p:spPr>
            <a:xfrm>
              <a:off x="1022427" y="4253675"/>
              <a:ext cx="1808484" cy="369332"/>
            </a:xfrm>
            <a:prstGeom prst="rect">
              <a:avLst/>
            </a:prstGeom>
            <a:noFill/>
          </p:spPr>
          <p:txBody>
            <a:bodyPr wrap="square" rtlCol="0">
              <a:spAutoFit/>
            </a:bodyPr>
            <a:lstStyle/>
            <a:p>
              <a:r>
                <a:rPr lang="en-US" b="1" dirty="0">
                  <a:solidFill>
                    <a:schemeClr val="accent1">
                      <a:lumMod val="50000"/>
                    </a:schemeClr>
                  </a:solidFill>
                  <a:latin typeface="Century Gothic" panose="020B0502020202020204" pitchFamily="34" charset="0"/>
                </a:rPr>
                <a:t>BLOCKCHAIN</a:t>
              </a:r>
            </a:p>
          </p:txBody>
        </p:sp>
        <p:sp>
          <p:nvSpPr>
            <p:cNvPr id="19" name="TextBox 18">
              <a:extLst>
                <a:ext uri="{FF2B5EF4-FFF2-40B4-BE49-F238E27FC236}">
                  <a16:creationId xmlns:a16="http://schemas.microsoft.com/office/drawing/2014/main" id="{1C54E532-5B89-4FF4-840B-ECD726AAC1D0}"/>
                </a:ext>
              </a:extLst>
            </p:cNvPr>
            <p:cNvSpPr txBox="1"/>
            <p:nvPr/>
          </p:nvSpPr>
          <p:spPr>
            <a:xfrm>
              <a:off x="2448160" y="1665300"/>
              <a:ext cx="3014487" cy="646331"/>
            </a:xfrm>
            <a:prstGeom prst="rect">
              <a:avLst/>
            </a:prstGeom>
            <a:noFill/>
          </p:spPr>
          <p:txBody>
            <a:bodyPr wrap="square" rtlCol="0">
              <a:spAutoFit/>
            </a:bodyPr>
            <a:lstStyle/>
            <a:p>
              <a:r>
                <a:rPr lang="en-US" dirty="0">
                  <a:solidFill>
                    <a:schemeClr val="accent1">
                      <a:lumMod val="50000"/>
                    </a:schemeClr>
                  </a:solidFill>
                  <a:latin typeface="Century Gothic" panose="020B0502020202020204" pitchFamily="34" charset="0"/>
                </a:rPr>
                <a:t>P2P lending; </a:t>
              </a:r>
              <a:r>
                <a:rPr lang="en-US" dirty="0">
                  <a:solidFill>
                    <a:schemeClr val="accent1">
                      <a:lumMod val="50000"/>
                    </a:schemeClr>
                  </a:solidFill>
                  <a:latin typeface="Century Gothic" panose="020B0502020202020204" pitchFamily="34" charset="0"/>
                  <a:sym typeface="Wingdings" panose="05000000000000000000" pitchFamily="2" charset="2"/>
                </a:rPr>
                <a:t>Credit and systemic risk</a:t>
              </a:r>
              <a:endParaRPr lang="en-US" dirty="0">
                <a:solidFill>
                  <a:schemeClr val="accent1">
                    <a:lumMod val="50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02A8F554-82E6-4E84-92DC-C2BCA213950E}"/>
                </a:ext>
              </a:extLst>
            </p:cNvPr>
            <p:cNvSpPr txBox="1"/>
            <p:nvPr/>
          </p:nvSpPr>
          <p:spPr>
            <a:xfrm>
              <a:off x="8428842" y="4700149"/>
              <a:ext cx="3014487" cy="923330"/>
            </a:xfrm>
            <a:prstGeom prst="rect">
              <a:avLst/>
            </a:prstGeom>
            <a:noFill/>
          </p:spPr>
          <p:txBody>
            <a:bodyPr wrap="square" rtlCol="0">
              <a:spAutoFit/>
            </a:bodyPr>
            <a:lstStyle/>
            <a:p>
              <a:r>
                <a:rPr lang="en-US" dirty="0">
                  <a:solidFill>
                    <a:schemeClr val="accent1">
                      <a:lumMod val="50000"/>
                    </a:schemeClr>
                  </a:solidFill>
                  <a:latin typeface="Century Gothic" panose="020B0502020202020204" pitchFamily="34" charset="0"/>
                </a:rPr>
                <a:t>Robo-advice; Compliance and market risk</a:t>
              </a:r>
            </a:p>
          </p:txBody>
        </p:sp>
        <p:sp>
          <p:nvSpPr>
            <p:cNvPr id="21" name="TextBox 20">
              <a:extLst>
                <a:ext uri="{FF2B5EF4-FFF2-40B4-BE49-F238E27FC236}">
                  <a16:creationId xmlns:a16="http://schemas.microsoft.com/office/drawing/2014/main" id="{9D6B9464-FCD5-4C0F-B4BC-EE1AB7D78F90}"/>
                </a:ext>
              </a:extLst>
            </p:cNvPr>
            <p:cNvSpPr txBox="1"/>
            <p:nvPr/>
          </p:nvSpPr>
          <p:spPr>
            <a:xfrm>
              <a:off x="1056809" y="4700149"/>
              <a:ext cx="3014487" cy="1200329"/>
            </a:xfrm>
            <a:prstGeom prst="rect">
              <a:avLst/>
            </a:prstGeom>
            <a:noFill/>
          </p:spPr>
          <p:txBody>
            <a:bodyPr wrap="square" rtlCol="0">
              <a:spAutoFit/>
            </a:bodyPr>
            <a:lstStyle/>
            <a:p>
              <a:r>
                <a:rPr lang="en-US" dirty="0">
                  <a:solidFill>
                    <a:schemeClr val="accent1">
                      <a:lumMod val="50000"/>
                    </a:schemeClr>
                  </a:solidFill>
                  <a:latin typeface="Century Gothic" panose="020B0502020202020204" pitchFamily="34" charset="0"/>
                </a:rPr>
                <a:t>ICO and crypto-assets; Fraud detection, money laundering and operational risk</a:t>
              </a:r>
            </a:p>
          </p:txBody>
        </p:sp>
        <p:cxnSp>
          <p:nvCxnSpPr>
            <p:cNvPr id="23" name="Straight Connector 22">
              <a:extLst>
                <a:ext uri="{FF2B5EF4-FFF2-40B4-BE49-F238E27FC236}">
                  <a16:creationId xmlns:a16="http://schemas.microsoft.com/office/drawing/2014/main" id="{E706F218-57EB-41C3-955B-3C58AC6025FA}"/>
                </a:ext>
              </a:extLst>
            </p:cNvPr>
            <p:cNvCxnSpPr>
              <a:cxnSpLocks/>
            </p:cNvCxnSpPr>
            <p:nvPr/>
          </p:nvCxnSpPr>
          <p:spPr>
            <a:xfrm>
              <a:off x="839547" y="4291622"/>
              <a:ext cx="0" cy="1553007"/>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4090681A-D285-48D4-A066-2428D3A952C0}"/>
                </a:ext>
              </a:extLst>
            </p:cNvPr>
            <p:cNvCxnSpPr>
              <a:cxnSpLocks/>
            </p:cNvCxnSpPr>
            <p:nvPr/>
          </p:nvCxnSpPr>
          <p:spPr>
            <a:xfrm>
              <a:off x="2238856" y="1203211"/>
              <a:ext cx="0" cy="110842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6DC86C76-AB4C-46CA-B38D-F9B3FF85CFE8}"/>
                </a:ext>
              </a:extLst>
            </p:cNvPr>
            <p:cNvCxnSpPr>
              <a:cxnSpLocks/>
            </p:cNvCxnSpPr>
            <p:nvPr/>
          </p:nvCxnSpPr>
          <p:spPr>
            <a:xfrm>
              <a:off x="11494969" y="4291622"/>
              <a:ext cx="0" cy="1331857"/>
            </a:xfrm>
            <a:prstGeom prst="line">
              <a:avLst/>
            </a:prstGeom>
            <a:ln w="28575"/>
          </p:spPr>
          <p:style>
            <a:lnRef idx="3">
              <a:schemeClr val="accent1"/>
            </a:lnRef>
            <a:fillRef idx="0">
              <a:schemeClr val="accent1"/>
            </a:fillRef>
            <a:effectRef idx="2">
              <a:schemeClr val="accent1"/>
            </a:effectRef>
            <a:fontRef idx="minor">
              <a:schemeClr val="tx1"/>
            </a:fontRef>
          </p:style>
        </p:cxnSp>
      </p:grpSp>
      <p:pic>
        <p:nvPicPr>
          <p:cNvPr id="18" name="Immagine 16">
            <a:extLst>
              <a:ext uri="{FF2B5EF4-FFF2-40B4-BE49-F238E27FC236}">
                <a16:creationId xmlns:a16="http://schemas.microsoft.com/office/drawing/2014/main" id="{45F166A0-E081-4D11-B833-8A07549678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3055" y="588636"/>
            <a:ext cx="3439614" cy="1886872"/>
          </a:xfrm>
          <a:prstGeom prst="rect">
            <a:avLst/>
          </a:prstGeom>
        </p:spPr>
      </p:pic>
    </p:spTree>
    <p:extLst>
      <p:ext uri="{BB962C8B-B14F-4D97-AF65-F5344CB8AC3E}">
        <p14:creationId xmlns:p14="http://schemas.microsoft.com/office/powerpoint/2010/main" val="161333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4558E76B-2951-4AC6-98D8-560FAA8E4216}"/>
              </a:ext>
            </a:extLst>
          </p:cNvPr>
          <p:cNvSpPr txBox="1"/>
          <p:nvPr/>
        </p:nvSpPr>
        <p:spPr>
          <a:xfrm>
            <a:off x="1515232" y="1983845"/>
            <a:ext cx="9829800" cy="646331"/>
          </a:xfrm>
          <a:prstGeom prst="rect">
            <a:avLst/>
          </a:prstGeom>
          <a:noFill/>
        </p:spPr>
        <p:txBody>
          <a:bodyPr wrap="square" rtlCol="0">
            <a:spAutoFit/>
          </a:bodyPr>
          <a:lstStyle/>
          <a:p>
            <a:r>
              <a:rPr lang="en-US" dirty="0">
                <a:solidFill>
                  <a:schemeClr val="accent1">
                    <a:lumMod val="50000"/>
                  </a:schemeClr>
                </a:solidFill>
                <a:latin typeface="Century Gothic" panose="020B0502020202020204" pitchFamily="34" charset="0"/>
              </a:rPr>
              <a:t>Financial Stability Board: FinTech Credit </a:t>
            </a:r>
            <a:r>
              <a:rPr lang="en-US" dirty="0">
                <a:solidFill>
                  <a:schemeClr val="accent1">
                    <a:lumMod val="50000"/>
                  </a:schemeClr>
                </a:solidFill>
                <a:latin typeface="Century Gothic" panose="020B0502020202020204" pitchFamily="34" charset="0"/>
                <a:sym typeface="Wingdings" panose="05000000000000000000" pitchFamily="2" charset="2"/>
              </a:rPr>
              <a:t> “</a:t>
            </a:r>
            <a:r>
              <a:rPr lang="en-US" b="1" i="1" dirty="0">
                <a:solidFill>
                  <a:schemeClr val="accent1">
                    <a:lumMod val="50000"/>
                  </a:schemeClr>
                </a:solidFill>
                <a:latin typeface="Century Gothic" panose="020B0502020202020204" pitchFamily="34" charset="0"/>
                <a:sym typeface="Wingdings" panose="05000000000000000000" pitchFamily="2" charset="2"/>
              </a:rPr>
              <a:t>All credit activity facilitated by platforms that match borrowers with lenders</a:t>
            </a:r>
            <a:r>
              <a:rPr lang="en-US" dirty="0">
                <a:solidFill>
                  <a:schemeClr val="accent1">
                    <a:lumMod val="50000"/>
                  </a:schemeClr>
                </a:solidFill>
                <a:latin typeface="Century Gothic" panose="020B0502020202020204" pitchFamily="34" charset="0"/>
                <a:sym typeface="Wingdings" panose="05000000000000000000" pitchFamily="2" charset="2"/>
              </a:rPr>
              <a:t>”</a:t>
            </a:r>
          </a:p>
        </p:txBody>
      </p:sp>
      <p:sp>
        <p:nvSpPr>
          <p:cNvPr id="4" name="Rectangle 3">
            <a:extLst>
              <a:ext uri="{FF2B5EF4-FFF2-40B4-BE49-F238E27FC236}">
                <a16:creationId xmlns:a16="http://schemas.microsoft.com/office/drawing/2014/main" id="{DCABA158-5B4C-42AE-B702-FB9828583486}"/>
              </a:ext>
            </a:extLst>
          </p:cNvPr>
          <p:cNvSpPr/>
          <p:nvPr/>
        </p:nvSpPr>
        <p:spPr>
          <a:xfrm>
            <a:off x="3929449" y="3303809"/>
            <a:ext cx="7117491" cy="1477328"/>
          </a:xfrm>
          <a:prstGeom prst="rect">
            <a:avLst/>
          </a:prstGeom>
        </p:spPr>
        <p:txBody>
          <a:bodyPr wrap="square">
            <a:spAutoFit/>
          </a:bodyPr>
          <a:lstStyle/>
          <a:p>
            <a:pPr marL="285750" indent="-285750">
              <a:buFont typeface="Calibri Light" panose="020F0302020204030204" pitchFamily="34" charset="0"/>
              <a:buChar char="□"/>
            </a:pPr>
            <a:r>
              <a:rPr lang="en-US" dirty="0">
                <a:solidFill>
                  <a:schemeClr val="accent1">
                    <a:lumMod val="50000"/>
                  </a:schemeClr>
                </a:solidFill>
                <a:latin typeface="Century Gothic" panose="020B0502020202020204" pitchFamily="34" charset="0"/>
              </a:rPr>
              <a:t>P2P lending - practice of lending money to individuals or businesses through online services; </a:t>
            </a:r>
          </a:p>
          <a:p>
            <a:pPr marL="285750" indent="-285750">
              <a:buFont typeface="Calibri Light" panose="020F0302020204030204" pitchFamily="34" charset="0"/>
              <a:buChar char="□"/>
            </a:pPr>
            <a:r>
              <a:rPr lang="en-US" dirty="0">
                <a:solidFill>
                  <a:schemeClr val="accent1">
                    <a:lumMod val="50000"/>
                  </a:schemeClr>
                </a:solidFill>
                <a:latin typeface="Century Gothic" panose="020B0502020202020204" pitchFamily="34" charset="0"/>
              </a:rPr>
              <a:t>Lenders and borrowers to match themselves; </a:t>
            </a:r>
          </a:p>
          <a:p>
            <a:pPr marL="285750" indent="-285750">
              <a:buFont typeface="Calibri Light" panose="020F0302020204030204" pitchFamily="34" charset="0"/>
              <a:buChar char="□"/>
            </a:pPr>
            <a:r>
              <a:rPr lang="en-US" dirty="0">
                <a:solidFill>
                  <a:schemeClr val="accent1">
                    <a:lumMod val="50000"/>
                  </a:schemeClr>
                </a:solidFill>
                <a:latin typeface="Century Gothic" panose="020B0502020202020204" pitchFamily="34" charset="0"/>
              </a:rPr>
              <a:t>The platform provides ratings;</a:t>
            </a:r>
          </a:p>
          <a:p>
            <a:pPr marL="285750" indent="-285750">
              <a:buFont typeface="Calibri Light" panose="020F0302020204030204" pitchFamily="34" charset="0"/>
              <a:buChar char="□"/>
            </a:pPr>
            <a:r>
              <a:rPr lang="en-US" dirty="0">
                <a:solidFill>
                  <a:schemeClr val="accent1">
                    <a:lumMod val="50000"/>
                  </a:schemeClr>
                </a:solidFill>
                <a:latin typeface="Century Gothic" panose="020B0502020202020204" pitchFamily="34" charset="0"/>
              </a:rPr>
              <a:t>Micro-financing without traditional financial intermediary.</a:t>
            </a:r>
          </a:p>
        </p:txBody>
      </p:sp>
      <p:pic>
        <p:nvPicPr>
          <p:cNvPr id="26" name="Graphic 25">
            <a:extLst>
              <a:ext uri="{FF2B5EF4-FFF2-40B4-BE49-F238E27FC236}">
                <a16:creationId xmlns:a16="http://schemas.microsoft.com/office/drawing/2014/main" id="{5BC11EC2-57D5-4B11-A271-E12FF4DBA2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1179" y="3249582"/>
            <a:ext cx="1585783" cy="1585783"/>
          </a:xfrm>
          <a:prstGeom prst="rect">
            <a:avLst/>
          </a:prstGeom>
        </p:spPr>
      </p:pic>
      <p:sp>
        <p:nvSpPr>
          <p:cNvPr id="7" name="TextBox 6">
            <a:extLst>
              <a:ext uri="{FF2B5EF4-FFF2-40B4-BE49-F238E27FC236}">
                <a16:creationId xmlns:a16="http://schemas.microsoft.com/office/drawing/2014/main" id="{ED84E6D6-6441-4F7B-9CB4-AE702A083B4F}"/>
              </a:ext>
            </a:extLst>
          </p:cNvPr>
          <p:cNvSpPr txBox="1"/>
          <p:nvPr/>
        </p:nvSpPr>
        <p:spPr>
          <a:xfrm>
            <a:off x="7990114" y="162371"/>
            <a:ext cx="3930954" cy="523220"/>
          </a:xfrm>
          <a:prstGeom prst="rect">
            <a:avLst/>
          </a:prstGeom>
          <a:noFill/>
        </p:spPr>
        <p:txBody>
          <a:bodyPr wrap="square" rtlCol="0">
            <a:spAutoFit/>
          </a:bodyPr>
          <a:lstStyle/>
          <a:p>
            <a:r>
              <a:rPr lang="en-US" sz="2800" dirty="0">
                <a:solidFill>
                  <a:schemeClr val="accent1">
                    <a:lumMod val="75000"/>
                  </a:schemeClr>
                </a:solidFill>
                <a:latin typeface="Century Gothic" panose="020B0502020202020204" pitchFamily="34" charset="0"/>
              </a:rPr>
              <a:t>FinTech and </a:t>
            </a:r>
            <a:r>
              <a:rPr lang="en-US" sz="2800" b="1" dirty="0">
                <a:solidFill>
                  <a:schemeClr val="accent1">
                    <a:lumMod val="75000"/>
                  </a:schemeClr>
                </a:solidFill>
                <a:latin typeface="Century Gothic" panose="020B0502020202020204" pitchFamily="34" charset="0"/>
              </a:rPr>
              <a:t>LENDING</a:t>
            </a:r>
          </a:p>
        </p:txBody>
      </p:sp>
      <p:cxnSp>
        <p:nvCxnSpPr>
          <p:cNvPr id="8" name="Straight Connector 7">
            <a:extLst>
              <a:ext uri="{FF2B5EF4-FFF2-40B4-BE49-F238E27FC236}">
                <a16:creationId xmlns:a16="http://schemas.microsoft.com/office/drawing/2014/main" id="{1F16A30B-C73E-4D02-A28D-D923EEB5C6F3}"/>
              </a:ext>
            </a:extLst>
          </p:cNvPr>
          <p:cNvCxnSpPr>
            <a:cxnSpLocks/>
          </p:cNvCxnSpPr>
          <p:nvPr/>
        </p:nvCxnSpPr>
        <p:spPr>
          <a:xfrm>
            <a:off x="11345032" y="698396"/>
            <a:ext cx="36945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90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FB288-95DC-4EE2-8B07-6429D16DD4E8}"/>
              </a:ext>
            </a:extLst>
          </p:cNvPr>
          <p:cNvSpPr txBox="1"/>
          <p:nvPr/>
        </p:nvSpPr>
        <p:spPr>
          <a:xfrm>
            <a:off x="1006771" y="4885302"/>
            <a:ext cx="4702050" cy="461665"/>
          </a:xfrm>
          <a:prstGeom prst="rect">
            <a:avLst/>
          </a:prstGeom>
          <a:noFill/>
        </p:spPr>
        <p:txBody>
          <a:bodyPr wrap="square" rtlCol="0">
            <a:spAutoFit/>
          </a:bodyPr>
          <a:lstStyle/>
          <a:p>
            <a:pPr algn="ctr"/>
            <a:r>
              <a:rPr lang="en-US" sz="1200" b="1" dirty="0">
                <a:solidFill>
                  <a:schemeClr val="accent1">
                    <a:lumMod val="50000"/>
                  </a:schemeClr>
                </a:solidFill>
                <a:latin typeface="Century Gothic" panose="020B0502020202020204" pitchFamily="34" charset="0"/>
              </a:rPr>
              <a:t>Figure 1</a:t>
            </a:r>
            <a:r>
              <a:rPr lang="en-US" sz="1200" dirty="0">
                <a:solidFill>
                  <a:schemeClr val="accent1">
                    <a:lumMod val="50000"/>
                  </a:schemeClr>
                </a:solidFill>
                <a:latin typeface="Century Gothic" panose="020B0502020202020204" pitchFamily="34" charset="0"/>
              </a:rPr>
              <a:t>. European Online Alternative Finance Market Volumes 2013-2018 in €billions (Including the UK) </a:t>
            </a:r>
          </a:p>
        </p:txBody>
      </p:sp>
      <p:sp>
        <p:nvSpPr>
          <p:cNvPr id="10" name="TextBox 9">
            <a:extLst>
              <a:ext uri="{FF2B5EF4-FFF2-40B4-BE49-F238E27FC236}">
                <a16:creationId xmlns:a16="http://schemas.microsoft.com/office/drawing/2014/main" id="{F59211D0-3582-4089-8458-7DA65EEEBAE5}"/>
              </a:ext>
            </a:extLst>
          </p:cNvPr>
          <p:cNvSpPr txBox="1"/>
          <p:nvPr/>
        </p:nvSpPr>
        <p:spPr>
          <a:xfrm>
            <a:off x="6795510" y="4885302"/>
            <a:ext cx="4702050" cy="461665"/>
          </a:xfrm>
          <a:prstGeom prst="rect">
            <a:avLst/>
          </a:prstGeom>
          <a:noFill/>
        </p:spPr>
        <p:txBody>
          <a:bodyPr wrap="square" rtlCol="0">
            <a:spAutoFit/>
          </a:bodyPr>
          <a:lstStyle/>
          <a:p>
            <a:pPr algn="ctr"/>
            <a:r>
              <a:rPr lang="en-US" sz="1200" b="1" dirty="0">
                <a:solidFill>
                  <a:schemeClr val="accent1">
                    <a:lumMod val="50000"/>
                  </a:schemeClr>
                </a:solidFill>
                <a:latin typeface="Century Gothic" panose="020B0502020202020204" pitchFamily="34" charset="0"/>
              </a:rPr>
              <a:t>Figure 2</a:t>
            </a:r>
            <a:r>
              <a:rPr lang="en-US" sz="1200" dirty="0">
                <a:solidFill>
                  <a:schemeClr val="accent1">
                    <a:lumMod val="50000"/>
                  </a:schemeClr>
                </a:solidFill>
                <a:latin typeface="Century Gothic" panose="020B0502020202020204" pitchFamily="34" charset="0"/>
              </a:rPr>
              <a:t>. Regional Online Alternative Finance Market Volumes 2016-2018 (€</a:t>
            </a:r>
            <a:r>
              <a:rPr lang="en-US" sz="1200" dirty="0" err="1">
                <a:solidFill>
                  <a:schemeClr val="accent1">
                    <a:lumMod val="50000"/>
                  </a:schemeClr>
                </a:solidFill>
                <a:latin typeface="Century Gothic" panose="020B0502020202020204" pitchFamily="34" charset="0"/>
              </a:rPr>
              <a:t>milions</a:t>
            </a:r>
            <a:r>
              <a:rPr lang="en-US" sz="1200" dirty="0">
                <a:solidFill>
                  <a:schemeClr val="accent1">
                    <a:lumMod val="50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7B7270C7-CD4D-42C4-AAE4-B360FB90757D}"/>
              </a:ext>
            </a:extLst>
          </p:cNvPr>
          <p:cNvSpPr txBox="1"/>
          <p:nvPr/>
        </p:nvSpPr>
        <p:spPr>
          <a:xfrm>
            <a:off x="127415" y="6528216"/>
            <a:ext cx="3230381" cy="261610"/>
          </a:xfrm>
          <a:prstGeom prst="rect">
            <a:avLst/>
          </a:prstGeom>
          <a:noFill/>
        </p:spPr>
        <p:txBody>
          <a:bodyPr wrap="square" rtlCol="0">
            <a:spAutoFit/>
          </a:bodyPr>
          <a:lstStyle/>
          <a:p>
            <a:r>
              <a:rPr lang="en-US" sz="1100" i="1" dirty="0">
                <a:latin typeface="Century Gothic" panose="020B0502020202020204" pitchFamily="34" charset="0"/>
              </a:rPr>
              <a:t>Source: CCAF, 2020</a:t>
            </a:r>
          </a:p>
        </p:txBody>
      </p:sp>
      <p:pic>
        <p:nvPicPr>
          <p:cNvPr id="4" name="Picture 3">
            <a:extLst>
              <a:ext uri="{FF2B5EF4-FFF2-40B4-BE49-F238E27FC236}">
                <a16:creationId xmlns:a16="http://schemas.microsoft.com/office/drawing/2014/main" id="{13C48347-C517-4214-9087-54CAF1664556}"/>
              </a:ext>
            </a:extLst>
          </p:cNvPr>
          <p:cNvPicPr>
            <a:picLocks noChangeAspect="1"/>
          </p:cNvPicPr>
          <p:nvPr/>
        </p:nvPicPr>
        <p:blipFill>
          <a:blip r:embed="rId3"/>
          <a:stretch>
            <a:fillRect/>
          </a:stretch>
        </p:blipFill>
        <p:spPr>
          <a:xfrm>
            <a:off x="420021" y="2265704"/>
            <a:ext cx="5514975" cy="2124075"/>
          </a:xfrm>
          <a:prstGeom prst="rect">
            <a:avLst/>
          </a:prstGeom>
        </p:spPr>
      </p:pic>
      <p:pic>
        <p:nvPicPr>
          <p:cNvPr id="8" name="Picture 7">
            <a:extLst>
              <a:ext uri="{FF2B5EF4-FFF2-40B4-BE49-F238E27FC236}">
                <a16:creationId xmlns:a16="http://schemas.microsoft.com/office/drawing/2014/main" id="{13937DFF-8ECD-4009-B0F7-4A3E743F96CF}"/>
              </a:ext>
            </a:extLst>
          </p:cNvPr>
          <p:cNvPicPr>
            <a:picLocks noChangeAspect="1"/>
          </p:cNvPicPr>
          <p:nvPr/>
        </p:nvPicPr>
        <p:blipFill>
          <a:blip r:embed="rId4"/>
          <a:stretch>
            <a:fillRect/>
          </a:stretch>
        </p:blipFill>
        <p:spPr>
          <a:xfrm>
            <a:off x="6322177" y="1744062"/>
            <a:ext cx="5734050" cy="3095625"/>
          </a:xfrm>
          <a:prstGeom prst="rect">
            <a:avLst/>
          </a:prstGeom>
        </p:spPr>
      </p:pic>
      <p:sp>
        <p:nvSpPr>
          <p:cNvPr id="15" name="TextBox 14">
            <a:extLst>
              <a:ext uri="{FF2B5EF4-FFF2-40B4-BE49-F238E27FC236}">
                <a16:creationId xmlns:a16="http://schemas.microsoft.com/office/drawing/2014/main" id="{CF966A86-A997-46A6-9769-92871064D9F3}"/>
              </a:ext>
            </a:extLst>
          </p:cNvPr>
          <p:cNvSpPr txBox="1"/>
          <p:nvPr/>
        </p:nvSpPr>
        <p:spPr>
          <a:xfrm>
            <a:off x="9133114" y="162371"/>
            <a:ext cx="2787953" cy="523220"/>
          </a:xfrm>
          <a:prstGeom prst="rect">
            <a:avLst/>
          </a:prstGeom>
          <a:noFill/>
        </p:spPr>
        <p:txBody>
          <a:bodyPr wrap="square" rtlCol="0">
            <a:spAutoFit/>
          </a:bodyPr>
          <a:lstStyle/>
          <a:p>
            <a:r>
              <a:rPr lang="en-US" sz="2800" dirty="0">
                <a:solidFill>
                  <a:schemeClr val="accent1">
                    <a:lumMod val="75000"/>
                  </a:schemeClr>
                </a:solidFill>
                <a:latin typeface="Century Gothic" panose="020B0502020202020204" pitchFamily="34" charset="0"/>
              </a:rPr>
              <a:t>FinTech </a:t>
            </a:r>
            <a:r>
              <a:rPr lang="en-US" sz="2800" b="1" dirty="0">
                <a:solidFill>
                  <a:schemeClr val="accent1">
                    <a:lumMod val="75000"/>
                  </a:schemeClr>
                </a:solidFill>
                <a:latin typeface="Century Gothic" panose="020B0502020202020204" pitchFamily="34" charset="0"/>
              </a:rPr>
              <a:t>CREDIT</a:t>
            </a:r>
          </a:p>
        </p:txBody>
      </p:sp>
      <p:cxnSp>
        <p:nvCxnSpPr>
          <p:cNvPr id="16" name="Straight Connector 15">
            <a:extLst>
              <a:ext uri="{FF2B5EF4-FFF2-40B4-BE49-F238E27FC236}">
                <a16:creationId xmlns:a16="http://schemas.microsoft.com/office/drawing/2014/main" id="{EDC36A70-21DF-4B40-89A9-E27048E7D7F6}"/>
              </a:ext>
            </a:extLst>
          </p:cNvPr>
          <p:cNvCxnSpPr>
            <a:cxnSpLocks/>
          </p:cNvCxnSpPr>
          <p:nvPr/>
        </p:nvCxnSpPr>
        <p:spPr>
          <a:xfrm>
            <a:off x="11345032" y="698396"/>
            <a:ext cx="36945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85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8A4E664-EDBC-4C30-A810-0978F7D2EBFF}"/>
              </a:ext>
            </a:extLst>
          </p:cNvPr>
          <p:cNvSpPr txBox="1"/>
          <p:nvPr/>
        </p:nvSpPr>
        <p:spPr>
          <a:xfrm>
            <a:off x="1036344" y="5521047"/>
            <a:ext cx="10119311" cy="307777"/>
          </a:xfrm>
          <a:prstGeom prst="rect">
            <a:avLst/>
          </a:prstGeom>
          <a:noFill/>
        </p:spPr>
        <p:txBody>
          <a:bodyPr wrap="square" rtlCol="0">
            <a:spAutoFit/>
          </a:bodyPr>
          <a:lstStyle/>
          <a:p>
            <a:pPr algn="ctr"/>
            <a:r>
              <a:rPr lang="en-US" sz="1400" b="1" dirty="0">
                <a:solidFill>
                  <a:schemeClr val="accent1">
                    <a:lumMod val="50000"/>
                  </a:schemeClr>
                </a:solidFill>
                <a:latin typeface="Century Gothic" panose="020B0502020202020204" pitchFamily="34" charset="0"/>
              </a:rPr>
              <a:t>Figure 3</a:t>
            </a:r>
            <a:r>
              <a:rPr lang="en-US" sz="1400" dirty="0">
                <a:solidFill>
                  <a:schemeClr val="accent1">
                    <a:lumMod val="50000"/>
                  </a:schemeClr>
                </a:solidFill>
                <a:latin typeface="Century Gothic" panose="020B0502020202020204" pitchFamily="34" charset="0"/>
              </a:rPr>
              <a:t>: Difference is risk ownership (Banking vs P2P Platforms)</a:t>
            </a:r>
            <a:endParaRPr lang="de-CH" sz="1400" dirty="0">
              <a:solidFill>
                <a:schemeClr val="accent1">
                  <a:lumMod val="50000"/>
                </a:schemeClr>
              </a:solidFill>
              <a:latin typeface="Century Gothic" panose="020B0502020202020204" pitchFamily="34" charset="0"/>
            </a:endParaRPr>
          </a:p>
        </p:txBody>
      </p:sp>
      <p:pic>
        <p:nvPicPr>
          <p:cNvPr id="6" name="Picture 5">
            <a:extLst>
              <a:ext uri="{FF2B5EF4-FFF2-40B4-BE49-F238E27FC236}">
                <a16:creationId xmlns:a16="http://schemas.microsoft.com/office/drawing/2014/main" id="{7F0D8280-BC16-4BA8-A1B8-A57A4BB8113C}"/>
              </a:ext>
            </a:extLst>
          </p:cNvPr>
          <p:cNvPicPr>
            <a:picLocks noChangeAspect="1"/>
          </p:cNvPicPr>
          <p:nvPr/>
        </p:nvPicPr>
        <p:blipFill>
          <a:blip r:embed="rId3"/>
          <a:stretch>
            <a:fillRect/>
          </a:stretch>
        </p:blipFill>
        <p:spPr>
          <a:xfrm>
            <a:off x="3418481" y="2540721"/>
            <a:ext cx="923277" cy="1139363"/>
          </a:xfrm>
          <a:prstGeom prst="rect">
            <a:avLst/>
          </a:prstGeom>
        </p:spPr>
      </p:pic>
      <p:pic>
        <p:nvPicPr>
          <p:cNvPr id="7" name="Picture 6">
            <a:extLst>
              <a:ext uri="{FF2B5EF4-FFF2-40B4-BE49-F238E27FC236}">
                <a16:creationId xmlns:a16="http://schemas.microsoft.com/office/drawing/2014/main" id="{7A500D35-87BA-49AC-B3F6-B5CABEFD7476}"/>
              </a:ext>
            </a:extLst>
          </p:cNvPr>
          <p:cNvPicPr>
            <a:picLocks noChangeAspect="1"/>
          </p:cNvPicPr>
          <p:nvPr/>
        </p:nvPicPr>
        <p:blipFill>
          <a:blip r:embed="rId3"/>
          <a:stretch>
            <a:fillRect/>
          </a:stretch>
        </p:blipFill>
        <p:spPr>
          <a:xfrm>
            <a:off x="7595921" y="2540721"/>
            <a:ext cx="923277" cy="1139363"/>
          </a:xfrm>
          <a:prstGeom prst="rect">
            <a:avLst/>
          </a:prstGeom>
        </p:spPr>
      </p:pic>
      <p:pic>
        <p:nvPicPr>
          <p:cNvPr id="8" name="Graphic 7">
            <a:extLst>
              <a:ext uri="{FF2B5EF4-FFF2-40B4-BE49-F238E27FC236}">
                <a16:creationId xmlns:a16="http://schemas.microsoft.com/office/drawing/2014/main" id="{C95B17A0-3BA0-4C74-8F93-4530E3907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3959" y="2362255"/>
            <a:ext cx="1323397" cy="1323397"/>
          </a:xfrm>
          <a:prstGeom prst="rect">
            <a:avLst/>
          </a:prstGeom>
        </p:spPr>
      </p:pic>
      <p:pic>
        <p:nvPicPr>
          <p:cNvPr id="9" name="Picture 8">
            <a:extLst>
              <a:ext uri="{FF2B5EF4-FFF2-40B4-BE49-F238E27FC236}">
                <a16:creationId xmlns:a16="http://schemas.microsoft.com/office/drawing/2014/main" id="{1310EE4B-AE1B-428B-9675-AB36DDA53023}"/>
              </a:ext>
            </a:extLst>
          </p:cNvPr>
          <p:cNvPicPr>
            <a:picLocks noChangeAspect="1"/>
          </p:cNvPicPr>
          <p:nvPr/>
        </p:nvPicPr>
        <p:blipFill>
          <a:blip r:embed="rId6"/>
          <a:stretch>
            <a:fillRect/>
          </a:stretch>
        </p:blipFill>
        <p:spPr>
          <a:xfrm>
            <a:off x="4303072" y="2603373"/>
            <a:ext cx="766123" cy="432172"/>
          </a:xfrm>
          <a:prstGeom prst="rect">
            <a:avLst/>
          </a:prstGeom>
        </p:spPr>
      </p:pic>
      <p:pic>
        <p:nvPicPr>
          <p:cNvPr id="10" name="Picture 9">
            <a:extLst>
              <a:ext uri="{FF2B5EF4-FFF2-40B4-BE49-F238E27FC236}">
                <a16:creationId xmlns:a16="http://schemas.microsoft.com/office/drawing/2014/main" id="{3409FB98-608F-48B1-B291-520038E8A3AB}"/>
              </a:ext>
            </a:extLst>
          </p:cNvPr>
          <p:cNvPicPr>
            <a:picLocks noChangeAspect="1"/>
          </p:cNvPicPr>
          <p:nvPr/>
        </p:nvPicPr>
        <p:blipFill>
          <a:blip r:embed="rId6"/>
          <a:stretch>
            <a:fillRect/>
          </a:stretch>
        </p:blipFill>
        <p:spPr>
          <a:xfrm>
            <a:off x="6774502" y="2603373"/>
            <a:ext cx="766123" cy="432172"/>
          </a:xfrm>
          <a:prstGeom prst="rect">
            <a:avLst/>
          </a:prstGeom>
        </p:spPr>
      </p:pic>
      <p:sp>
        <p:nvSpPr>
          <p:cNvPr id="11" name="TextBox 10">
            <a:extLst>
              <a:ext uri="{FF2B5EF4-FFF2-40B4-BE49-F238E27FC236}">
                <a16:creationId xmlns:a16="http://schemas.microsoft.com/office/drawing/2014/main" id="{4DB3EDCD-EF1F-442E-BB0D-A9F9418F41C2}"/>
              </a:ext>
            </a:extLst>
          </p:cNvPr>
          <p:cNvSpPr txBox="1"/>
          <p:nvPr/>
        </p:nvSpPr>
        <p:spPr>
          <a:xfrm>
            <a:off x="4264640" y="2362254"/>
            <a:ext cx="903501" cy="285639"/>
          </a:xfrm>
          <a:prstGeom prst="rect">
            <a:avLst/>
          </a:prstGeom>
          <a:noFill/>
        </p:spPr>
        <p:txBody>
          <a:bodyPr wrap="square" rtlCol="0">
            <a:spAutoFit/>
          </a:bodyPr>
          <a:lstStyle/>
          <a:p>
            <a:r>
              <a:rPr lang="en-US" sz="1200" dirty="0">
                <a:latin typeface="Century Gothic" panose="020B0502020202020204" pitchFamily="34" charset="0"/>
              </a:rPr>
              <a:t>Deposit</a:t>
            </a:r>
          </a:p>
        </p:txBody>
      </p:sp>
      <p:sp>
        <p:nvSpPr>
          <p:cNvPr id="12" name="TextBox 11">
            <a:extLst>
              <a:ext uri="{FF2B5EF4-FFF2-40B4-BE49-F238E27FC236}">
                <a16:creationId xmlns:a16="http://schemas.microsoft.com/office/drawing/2014/main" id="{11283716-DF4C-4FD3-8A80-AF8E9B7C4BE1}"/>
              </a:ext>
            </a:extLst>
          </p:cNvPr>
          <p:cNvSpPr txBox="1"/>
          <p:nvPr/>
        </p:nvSpPr>
        <p:spPr>
          <a:xfrm>
            <a:off x="6852971" y="2362255"/>
            <a:ext cx="903501" cy="285639"/>
          </a:xfrm>
          <a:prstGeom prst="rect">
            <a:avLst/>
          </a:prstGeom>
          <a:noFill/>
        </p:spPr>
        <p:txBody>
          <a:bodyPr wrap="square" rtlCol="0">
            <a:spAutoFit/>
          </a:bodyPr>
          <a:lstStyle/>
          <a:p>
            <a:r>
              <a:rPr lang="en-US" sz="1200" dirty="0">
                <a:latin typeface="Century Gothic" panose="020B0502020202020204" pitchFamily="34" charset="0"/>
              </a:rPr>
              <a:t>Loan</a:t>
            </a:r>
          </a:p>
        </p:txBody>
      </p:sp>
      <p:pic>
        <p:nvPicPr>
          <p:cNvPr id="15" name="Picture 14">
            <a:extLst>
              <a:ext uri="{FF2B5EF4-FFF2-40B4-BE49-F238E27FC236}">
                <a16:creationId xmlns:a16="http://schemas.microsoft.com/office/drawing/2014/main" id="{6763A933-B460-4605-A95B-B17E2B343DD3}"/>
              </a:ext>
            </a:extLst>
          </p:cNvPr>
          <p:cNvPicPr>
            <a:picLocks noChangeAspect="1"/>
          </p:cNvPicPr>
          <p:nvPr/>
        </p:nvPicPr>
        <p:blipFill>
          <a:blip r:embed="rId7"/>
          <a:stretch>
            <a:fillRect/>
          </a:stretch>
        </p:blipFill>
        <p:spPr>
          <a:xfrm>
            <a:off x="4313832" y="3085124"/>
            <a:ext cx="746478" cy="461638"/>
          </a:xfrm>
          <a:prstGeom prst="rect">
            <a:avLst/>
          </a:prstGeom>
        </p:spPr>
      </p:pic>
      <p:pic>
        <p:nvPicPr>
          <p:cNvPr id="16" name="Picture 15">
            <a:extLst>
              <a:ext uri="{FF2B5EF4-FFF2-40B4-BE49-F238E27FC236}">
                <a16:creationId xmlns:a16="http://schemas.microsoft.com/office/drawing/2014/main" id="{F6E97262-1948-46B2-8607-284EA9BDB13C}"/>
              </a:ext>
            </a:extLst>
          </p:cNvPr>
          <p:cNvPicPr>
            <a:picLocks noChangeAspect="1"/>
          </p:cNvPicPr>
          <p:nvPr/>
        </p:nvPicPr>
        <p:blipFill>
          <a:blip r:embed="rId7"/>
          <a:stretch>
            <a:fillRect/>
          </a:stretch>
        </p:blipFill>
        <p:spPr>
          <a:xfrm>
            <a:off x="6735601" y="3085124"/>
            <a:ext cx="746478" cy="461638"/>
          </a:xfrm>
          <a:prstGeom prst="rect">
            <a:avLst/>
          </a:prstGeom>
        </p:spPr>
      </p:pic>
      <p:pic>
        <p:nvPicPr>
          <p:cNvPr id="17" name="Picture 16">
            <a:extLst>
              <a:ext uri="{FF2B5EF4-FFF2-40B4-BE49-F238E27FC236}">
                <a16:creationId xmlns:a16="http://schemas.microsoft.com/office/drawing/2014/main" id="{8365D88D-6F08-487C-86B2-A5802C47B065}"/>
              </a:ext>
            </a:extLst>
          </p:cNvPr>
          <p:cNvPicPr>
            <a:picLocks noChangeAspect="1"/>
          </p:cNvPicPr>
          <p:nvPr/>
        </p:nvPicPr>
        <p:blipFill>
          <a:blip r:embed="rId8"/>
          <a:stretch>
            <a:fillRect/>
          </a:stretch>
        </p:blipFill>
        <p:spPr>
          <a:xfrm>
            <a:off x="4410693" y="3478453"/>
            <a:ext cx="529272" cy="473975"/>
          </a:xfrm>
          <a:prstGeom prst="rect">
            <a:avLst/>
          </a:prstGeom>
        </p:spPr>
      </p:pic>
      <p:pic>
        <p:nvPicPr>
          <p:cNvPr id="18" name="Picture 17">
            <a:extLst>
              <a:ext uri="{FF2B5EF4-FFF2-40B4-BE49-F238E27FC236}">
                <a16:creationId xmlns:a16="http://schemas.microsoft.com/office/drawing/2014/main" id="{4DE7A7A9-66FF-4C0D-94A0-22F6984DC458}"/>
              </a:ext>
            </a:extLst>
          </p:cNvPr>
          <p:cNvPicPr>
            <a:picLocks noChangeAspect="1"/>
          </p:cNvPicPr>
          <p:nvPr/>
        </p:nvPicPr>
        <p:blipFill>
          <a:blip r:embed="rId8"/>
          <a:stretch>
            <a:fillRect/>
          </a:stretch>
        </p:blipFill>
        <p:spPr>
          <a:xfrm>
            <a:off x="6873518" y="3471812"/>
            <a:ext cx="529272" cy="473975"/>
          </a:xfrm>
          <a:prstGeom prst="rect">
            <a:avLst/>
          </a:prstGeom>
        </p:spPr>
      </p:pic>
      <p:pic>
        <p:nvPicPr>
          <p:cNvPr id="19" name="Picture 18">
            <a:extLst>
              <a:ext uri="{FF2B5EF4-FFF2-40B4-BE49-F238E27FC236}">
                <a16:creationId xmlns:a16="http://schemas.microsoft.com/office/drawing/2014/main" id="{0352E05A-FFF9-4674-B4D3-EE057B344C4E}"/>
              </a:ext>
            </a:extLst>
          </p:cNvPr>
          <p:cNvPicPr>
            <a:picLocks noChangeAspect="1"/>
          </p:cNvPicPr>
          <p:nvPr/>
        </p:nvPicPr>
        <p:blipFill>
          <a:blip r:embed="rId9"/>
          <a:stretch>
            <a:fillRect/>
          </a:stretch>
        </p:blipFill>
        <p:spPr>
          <a:xfrm>
            <a:off x="5649703" y="3731763"/>
            <a:ext cx="529272" cy="477091"/>
          </a:xfrm>
          <a:prstGeom prst="rect">
            <a:avLst/>
          </a:prstGeom>
        </p:spPr>
      </p:pic>
      <p:pic>
        <p:nvPicPr>
          <p:cNvPr id="5" name="Graphic 4">
            <a:extLst>
              <a:ext uri="{FF2B5EF4-FFF2-40B4-BE49-F238E27FC236}">
                <a16:creationId xmlns:a16="http://schemas.microsoft.com/office/drawing/2014/main" id="{F4978C55-2EFC-44FA-BAF7-D697ADACE8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09313" y="4447999"/>
            <a:ext cx="852688" cy="852688"/>
          </a:xfrm>
          <a:prstGeom prst="rect">
            <a:avLst/>
          </a:prstGeom>
        </p:spPr>
      </p:pic>
      <p:pic>
        <p:nvPicPr>
          <p:cNvPr id="20" name="Picture 19">
            <a:extLst>
              <a:ext uri="{FF2B5EF4-FFF2-40B4-BE49-F238E27FC236}">
                <a16:creationId xmlns:a16="http://schemas.microsoft.com/office/drawing/2014/main" id="{11F70AEF-1565-49FF-86C8-C375E615FA75}"/>
              </a:ext>
            </a:extLst>
          </p:cNvPr>
          <p:cNvPicPr>
            <a:picLocks noChangeAspect="1"/>
          </p:cNvPicPr>
          <p:nvPr/>
        </p:nvPicPr>
        <p:blipFill>
          <a:blip r:embed="rId6"/>
          <a:stretch>
            <a:fillRect/>
          </a:stretch>
        </p:blipFill>
        <p:spPr>
          <a:xfrm rot="6848036">
            <a:off x="6310964" y="3992768"/>
            <a:ext cx="848947" cy="432172"/>
          </a:xfrm>
          <a:prstGeom prst="rect">
            <a:avLst/>
          </a:prstGeom>
        </p:spPr>
      </p:pic>
      <p:sp>
        <p:nvSpPr>
          <p:cNvPr id="21" name="TextBox 20">
            <a:extLst>
              <a:ext uri="{FF2B5EF4-FFF2-40B4-BE49-F238E27FC236}">
                <a16:creationId xmlns:a16="http://schemas.microsoft.com/office/drawing/2014/main" id="{5A5359A7-DC42-43AF-9540-3A01F5B1D622}"/>
              </a:ext>
            </a:extLst>
          </p:cNvPr>
          <p:cNvSpPr txBox="1"/>
          <p:nvPr/>
        </p:nvSpPr>
        <p:spPr>
          <a:xfrm>
            <a:off x="6818658" y="4286205"/>
            <a:ext cx="903501" cy="285639"/>
          </a:xfrm>
          <a:prstGeom prst="rect">
            <a:avLst/>
          </a:prstGeom>
          <a:noFill/>
        </p:spPr>
        <p:txBody>
          <a:bodyPr wrap="square" rtlCol="0">
            <a:spAutoFit/>
          </a:bodyPr>
          <a:lstStyle/>
          <a:p>
            <a:r>
              <a:rPr lang="en-US" sz="1200" dirty="0">
                <a:latin typeface="Century Gothic" panose="020B0502020202020204" pitchFamily="34" charset="0"/>
              </a:rPr>
              <a:t>Fee</a:t>
            </a:r>
          </a:p>
        </p:txBody>
      </p:sp>
      <p:pic>
        <p:nvPicPr>
          <p:cNvPr id="24" name="Picture 23">
            <a:extLst>
              <a:ext uri="{FF2B5EF4-FFF2-40B4-BE49-F238E27FC236}">
                <a16:creationId xmlns:a16="http://schemas.microsoft.com/office/drawing/2014/main" id="{7B381293-8D7F-458A-9A32-04D9DB841AD4}"/>
              </a:ext>
            </a:extLst>
          </p:cNvPr>
          <p:cNvPicPr>
            <a:picLocks noChangeAspect="1"/>
          </p:cNvPicPr>
          <p:nvPr/>
        </p:nvPicPr>
        <p:blipFill>
          <a:blip r:embed="rId6"/>
          <a:stretch>
            <a:fillRect/>
          </a:stretch>
        </p:blipFill>
        <p:spPr>
          <a:xfrm rot="13185578">
            <a:off x="4697297" y="4009451"/>
            <a:ext cx="856755" cy="436147"/>
          </a:xfrm>
          <a:prstGeom prst="rect">
            <a:avLst/>
          </a:prstGeom>
        </p:spPr>
      </p:pic>
      <p:sp>
        <p:nvSpPr>
          <p:cNvPr id="25" name="TextBox 24">
            <a:extLst>
              <a:ext uri="{FF2B5EF4-FFF2-40B4-BE49-F238E27FC236}">
                <a16:creationId xmlns:a16="http://schemas.microsoft.com/office/drawing/2014/main" id="{82FCBFF3-9E67-43BC-AE43-EFF3E7548274}"/>
              </a:ext>
            </a:extLst>
          </p:cNvPr>
          <p:cNvSpPr txBox="1"/>
          <p:nvPr/>
        </p:nvSpPr>
        <p:spPr>
          <a:xfrm>
            <a:off x="4441594" y="4286204"/>
            <a:ext cx="903501" cy="285639"/>
          </a:xfrm>
          <a:prstGeom prst="rect">
            <a:avLst/>
          </a:prstGeom>
          <a:noFill/>
        </p:spPr>
        <p:txBody>
          <a:bodyPr wrap="square" rtlCol="0">
            <a:spAutoFit/>
          </a:bodyPr>
          <a:lstStyle/>
          <a:p>
            <a:r>
              <a:rPr lang="en-US" sz="1200" dirty="0">
                <a:latin typeface="Century Gothic" panose="020B0502020202020204" pitchFamily="34" charset="0"/>
              </a:rPr>
              <a:t>Score</a:t>
            </a:r>
          </a:p>
        </p:txBody>
      </p:sp>
      <p:pic>
        <p:nvPicPr>
          <p:cNvPr id="13" name="Graphic 12">
            <a:extLst>
              <a:ext uri="{FF2B5EF4-FFF2-40B4-BE49-F238E27FC236}">
                <a16:creationId xmlns:a16="http://schemas.microsoft.com/office/drawing/2014/main" id="{1590F167-77BC-45A7-8073-1126C2A5CC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24423" y="2115441"/>
            <a:ext cx="425280" cy="425280"/>
          </a:xfrm>
          <a:prstGeom prst="rect">
            <a:avLst/>
          </a:prstGeom>
        </p:spPr>
      </p:pic>
      <p:sp>
        <p:nvSpPr>
          <p:cNvPr id="23" name="TextBox 22">
            <a:extLst>
              <a:ext uri="{FF2B5EF4-FFF2-40B4-BE49-F238E27FC236}">
                <a16:creationId xmlns:a16="http://schemas.microsoft.com/office/drawing/2014/main" id="{9652B5C3-05E5-4B64-A518-33C30172BE50}"/>
              </a:ext>
            </a:extLst>
          </p:cNvPr>
          <p:cNvSpPr txBox="1"/>
          <p:nvPr/>
        </p:nvSpPr>
        <p:spPr>
          <a:xfrm>
            <a:off x="7540626" y="162371"/>
            <a:ext cx="4380442" cy="523220"/>
          </a:xfrm>
          <a:prstGeom prst="rect">
            <a:avLst/>
          </a:prstGeom>
          <a:noFill/>
        </p:spPr>
        <p:txBody>
          <a:bodyPr wrap="square" rtlCol="0">
            <a:spAutoFit/>
          </a:bodyPr>
          <a:lstStyle/>
          <a:p>
            <a:r>
              <a:rPr lang="en-US" sz="2800" dirty="0">
                <a:solidFill>
                  <a:schemeClr val="accent1">
                    <a:lumMod val="75000"/>
                  </a:schemeClr>
                </a:solidFill>
                <a:latin typeface="Century Gothic" panose="020B0502020202020204" pitchFamily="34" charset="0"/>
              </a:rPr>
              <a:t>FinTech and </a:t>
            </a:r>
            <a:r>
              <a:rPr lang="en-US" sz="2800" b="1" dirty="0">
                <a:solidFill>
                  <a:schemeClr val="accent1">
                    <a:lumMod val="75000"/>
                  </a:schemeClr>
                </a:solidFill>
                <a:latin typeface="Century Gothic" panose="020B0502020202020204" pitchFamily="34" charset="0"/>
              </a:rPr>
              <a:t>CREDIT RISK</a:t>
            </a:r>
          </a:p>
        </p:txBody>
      </p:sp>
      <p:cxnSp>
        <p:nvCxnSpPr>
          <p:cNvPr id="26" name="Straight Connector 25">
            <a:extLst>
              <a:ext uri="{FF2B5EF4-FFF2-40B4-BE49-F238E27FC236}">
                <a16:creationId xmlns:a16="http://schemas.microsoft.com/office/drawing/2014/main" id="{CFE847E4-3860-45C4-A6A8-8CE015D0DF8E}"/>
              </a:ext>
            </a:extLst>
          </p:cNvPr>
          <p:cNvCxnSpPr>
            <a:cxnSpLocks/>
          </p:cNvCxnSpPr>
          <p:nvPr/>
        </p:nvCxnSpPr>
        <p:spPr>
          <a:xfrm>
            <a:off x="11345032" y="698396"/>
            <a:ext cx="36945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08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8.33333E-7 -2.22222E-6 L 0.10612 -0.00116 " pathEditMode="relative" rAng="0" ptsTypes="AA">
                                      <p:cBhvr>
                                        <p:cTn id="8" dur="2000" fill="hold"/>
                                        <p:tgtEl>
                                          <p:spTgt spid="6"/>
                                        </p:tgtEl>
                                        <p:attrNameLst>
                                          <p:attrName>ppt_x</p:attrName>
                                          <p:attrName>ppt_y</p:attrName>
                                        </p:attrNameLst>
                                      </p:cBhvr>
                                      <p:rCtr x="5299" y="-69"/>
                                    </p:animMotion>
                                  </p:childTnLst>
                                </p:cTn>
                              </p:par>
                              <p:par>
                                <p:cTn id="9" presetID="42" presetClass="path" presetSubtype="0" accel="50000" decel="50000" fill="hold" nodeType="withEffect">
                                  <p:stCondLst>
                                    <p:cond delay="0"/>
                                  </p:stCondLst>
                                  <p:childTnLst>
                                    <p:animMotion origin="layout" path="M 2.70833E-6 -2.22222E-6 L -0.10417 -0.00116 " pathEditMode="relative" rAng="0" ptsTypes="AA">
                                      <p:cBhvr>
                                        <p:cTn id="10" dur="2000" fill="hold"/>
                                        <p:tgtEl>
                                          <p:spTgt spid="7"/>
                                        </p:tgtEl>
                                        <p:attrNameLst>
                                          <p:attrName>ppt_x</p:attrName>
                                          <p:attrName>ppt_y</p:attrName>
                                        </p:attrNameLst>
                                      </p:cBhvr>
                                      <p:rCtr x="-5208" y="-69"/>
                                    </p:animMotion>
                                  </p:childTnLst>
                                </p:cTn>
                              </p:par>
                              <p:par>
                                <p:cTn id="11" presetID="42" presetClass="path" presetSubtype="0" accel="50000" decel="50000" fill="hold" nodeType="withEffect">
                                  <p:stCondLst>
                                    <p:cond delay="0"/>
                                  </p:stCondLst>
                                  <p:childTnLst>
                                    <p:animMotion origin="layout" path="M 5E-6 -1.11111E-6 L 0.10274 -0.04028 " pathEditMode="relative" rAng="0" ptsTypes="AA">
                                      <p:cBhvr>
                                        <p:cTn id="12" dur="2000" fill="hold"/>
                                        <p:tgtEl>
                                          <p:spTgt spid="9"/>
                                        </p:tgtEl>
                                        <p:attrNameLst>
                                          <p:attrName>ppt_x</p:attrName>
                                          <p:attrName>ppt_y</p:attrName>
                                        </p:attrNameLst>
                                      </p:cBhvr>
                                      <p:rCtr x="5130" y="-2014"/>
                                    </p:animMotion>
                                  </p:childTnLst>
                                </p:cTn>
                              </p:par>
                              <p:par>
                                <p:cTn id="13" presetID="42" presetClass="path" presetSubtype="0" accel="50000" decel="50000" fill="hold" nodeType="withEffect">
                                  <p:stCondLst>
                                    <p:cond delay="0"/>
                                  </p:stCondLst>
                                  <p:childTnLst>
                                    <p:animMotion origin="layout" path="M -2.91667E-6 -3.33333E-6 L -0.09557 0.03264 " pathEditMode="relative" rAng="0" ptsTypes="AA">
                                      <p:cBhvr>
                                        <p:cTn id="14" dur="2000" fill="hold"/>
                                        <p:tgtEl>
                                          <p:spTgt spid="16"/>
                                        </p:tgtEl>
                                        <p:attrNameLst>
                                          <p:attrName>ppt_x</p:attrName>
                                          <p:attrName>ppt_y</p:attrName>
                                        </p:attrNameLst>
                                      </p:cBhvr>
                                      <p:rCtr x="-4779" y="1620"/>
                                    </p:animMotion>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42" presetClass="path" presetSubtype="0" accel="50000" decel="50000" fill="hold" nodeType="withEffect">
                                  <p:stCondLst>
                                    <p:cond delay="0"/>
                                  </p:stCondLst>
                                  <p:childTnLst>
                                    <p:animMotion origin="layout" path="M -3.54167E-6 3.33333E-6 L 0.10625 -0.22709 " pathEditMode="relative" rAng="0" ptsTypes="AA">
                                      <p:cBhvr>
                                        <p:cTn id="26" dur="2000" fill="hold"/>
                                        <p:tgtEl>
                                          <p:spTgt spid="17"/>
                                        </p:tgtEl>
                                        <p:attrNameLst>
                                          <p:attrName>ppt_x</p:attrName>
                                          <p:attrName>ppt_y</p:attrName>
                                        </p:attrNameLst>
                                      </p:cBhvr>
                                      <p:rCtr x="5313" y="-11366"/>
                                    </p:animMotion>
                                  </p:childTnLst>
                                </p:cTn>
                              </p:par>
                              <p:par>
                                <p:cTn id="27" presetID="42" presetClass="path" presetSubtype="0" accel="50000" decel="50000" fill="hold" nodeType="withEffect">
                                  <p:stCondLst>
                                    <p:cond delay="0"/>
                                  </p:stCondLst>
                                  <p:childTnLst>
                                    <p:animMotion origin="layout" path="M -3.54167E-6 -1.85185E-6 L -0.04869 -0.00208 " pathEditMode="relative" rAng="0" ptsTypes="AA">
                                      <p:cBhvr>
                                        <p:cTn id="28" dur="2000" fill="hold"/>
                                        <p:tgtEl>
                                          <p:spTgt spid="13"/>
                                        </p:tgtEl>
                                        <p:attrNameLst>
                                          <p:attrName>ppt_x</p:attrName>
                                          <p:attrName>ppt_y</p:attrName>
                                        </p:attrNameLst>
                                      </p:cBhvr>
                                      <p:rCtr x="-2435" y="-116"/>
                                    </p:animMotion>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95673E7-3157-49F6-A270-53977E5D22CB}"/>
              </a:ext>
            </a:extLst>
          </p:cNvPr>
          <p:cNvCxnSpPr>
            <a:cxnSpLocks/>
          </p:cNvCxnSpPr>
          <p:nvPr/>
        </p:nvCxnSpPr>
        <p:spPr>
          <a:xfrm>
            <a:off x="11345032" y="698396"/>
            <a:ext cx="36945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E34820EB-7505-4A1A-9324-F636975198C5}"/>
              </a:ext>
            </a:extLst>
          </p:cNvPr>
          <p:cNvSpPr>
            <a:spLocks noGrp="1"/>
          </p:cNvSpPr>
          <p:nvPr>
            <p:ph idx="1"/>
          </p:nvPr>
        </p:nvSpPr>
        <p:spPr/>
        <p:txBody>
          <a:bodyPr>
            <a:normAutofit/>
          </a:bodyPr>
          <a:lstStyle/>
          <a:p>
            <a:pPr marL="0" indent="0">
              <a:buNone/>
            </a:pPr>
            <a:r>
              <a:rPr lang="en-US" sz="2400" dirty="0">
                <a:solidFill>
                  <a:schemeClr val="accent1">
                    <a:lumMod val="50000"/>
                  </a:schemeClr>
                </a:solidFill>
                <a:latin typeface="Century Gothic" panose="020B0502020202020204" pitchFamily="34" charset="0"/>
              </a:rPr>
              <a:t>Objective of research efforts:</a:t>
            </a:r>
          </a:p>
          <a:p>
            <a:endParaRPr lang="en-US" sz="2400" dirty="0">
              <a:solidFill>
                <a:schemeClr val="accent1">
                  <a:lumMod val="50000"/>
                </a:schemeClr>
              </a:solidFill>
              <a:latin typeface="Century Gothic" panose="020B0502020202020204" pitchFamily="34" charset="0"/>
            </a:endParaRPr>
          </a:p>
          <a:p>
            <a:pPr lvl="1"/>
            <a:r>
              <a:rPr lang="en-US" sz="2000" dirty="0">
                <a:solidFill>
                  <a:schemeClr val="accent1">
                    <a:lumMod val="50000"/>
                  </a:schemeClr>
                </a:solidFill>
                <a:latin typeface="Century Gothic" panose="020B0502020202020204" pitchFamily="34" charset="0"/>
              </a:rPr>
              <a:t>Identify </a:t>
            </a:r>
            <a:r>
              <a:rPr lang="en-US" sz="2000" b="1" dirty="0">
                <a:solidFill>
                  <a:schemeClr val="accent1">
                    <a:lumMod val="50000"/>
                  </a:schemeClr>
                </a:solidFill>
                <a:latin typeface="Century Gothic" panose="020B0502020202020204" pitchFamily="34" charset="0"/>
              </a:rPr>
              <a:t>fintech risk management tools </a:t>
            </a:r>
            <a:r>
              <a:rPr lang="en-US" sz="2000" dirty="0">
                <a:solidFill>
                  <a:schemeClr val="accent1">
                    <a:lumMod val="50000"/>
                  </a:schemeClr>
                </a:solidFill>
                <a:latin typeface="Century Gothic" panose="020B0502020202020204" pitchFamily="34" charset="0"/>
              </a:rPr>
              <a:t>that can </a:t>
            </a:r>
            <a:r>
              <a:rPr lang="en-US" sz="2000" b="1" dirty="0">
                <a:solidFill>
                  <a:schemeClr val="accent1">
                    <a:lumMod val="50000"/>
                  </a:schemeClr>
                </a:solidFill>
                <a:latin typeface="Century Gothic" panose="020B0502020202020204" pitchFamily="34" charset="0"/>
              </a:rPr>
              <a:t>improve credit risk estimation </a:t>
            </a:r>
            <a:r>
              <a:rPr lang="en-US" sz="2000" dirty="0">
                <a:solidFill>
                  <a:schemeClr val="accent1">
                    <a:lumMod val="50000"/>
                  </a:schemeClr>
                </a:solidFill>
                <a:latin typeface="Century Gothic" panose="020B0502020202020204" pitchFamily="34" charset="0"/>
              </a:rPr>
              <a:t>in the context of P2P lending platforms</a:t>
            </a:r>
          </a:p>
          <a:p>
            <a:pPr marL="457200" lvl="1" indent="0">
              <a:buNone/>
            </a:pPr>
            <a:endParaRPr lang="en-US" sz="2000" dirty="0">
              <a:solidFill>
                <a:schemeClr val="accent1">
                  <a:lumMod val="50000"/>
                </a:schemeClr>
              </a:solidFill>
              <a:latin typeface="Century Gothic" panose="020B0502020202020204" pitchFamily="34" charset="0"/>
            </a:endParaRPr>
          </a:p>
          <a:p>
            <a:pPr lvl="1"/>
            <a:r>
              <a:rPr lang="en-US" sz="2000" b="1" dirty="0">
                <a:solidFill>
                  <a:schemeClr val="accent1">
                    <a:lumMod val="50000"/>
                  </a:schemeClr>
                </a:solidFill>
                <a:latin typeface="Century Gothic" panose="020B0502020202020204" pitchFamily="34" charset="0"/>
              </a:rPr>
              <a:t>4 use cases</a:t>
            </a:r>
            <a:r>
              <a:rPr lang="en-US" sz="2000" dirty="0">
                <a:solidFill>
                  <a:schemeClr val="accent1">
                    <a:lumMod val="50000"/>
                  </a:schemeClr>
                </a:solidFill>
                <a:latin typeface="Century Gothic" panose="020B0502020202020204" pitchFamily="34" charset="0"/>
              </a:rPr>
              <a:t> selected and disseminated through training and coding sessions;</a:t>
            </a:r>
          </a:p>
          <a:p>
            <a:pPr lvl="1"/>
            <a:endParaRPr lang="en-US" sz="2000" dirty="0">
              <a:solidFill>
                <a:schemeClr val="accent1">
                  <a:lumMod val="50000"/>
                </a:schemeClr>
              </a:solidFill>
              <a:latin typeface="Century Gothic" panose="020B0502020202020204" pitchFamily="34" charset="0"/>
            </a:endParaRPr>
          </a:p>
          <a:p>
            <a:pPr lvl="1"/>
            <a:r>
              <a:rPr lang="en-US" sz="2000" b="1" dirty="0">
                <a:solidFill>
                  <a:schemeClr val="accent1">
                    <a:lumMod val="50000"/>
                  </a:schemeClr>
                </a:solidFill>
                <a:latin typeface="Century Gothic" panose="020B0502020202020204" pitchFamily="34" charset="0"/>
              </a:rPr>
              <a:t>Network-based </a:t>
            </a:r>
            <a:r>
              <a:rPr lang="en-US" sz="2000" dirty="0">
                <a:solidFill>
                  <a:schemeClr val="accent1">
                    <a:lumMod val="50000"/>
                  </a:schemeClr>
                </a:solidFill>
                <a:latin typeface="Century Gothic" panose="020B0502020202020204" pitchFamily="34" charset="0"/>
              </a:rPr>
              <a:t>credit scoring </a:t>
            </a:r>
            <a:r>
              <a:rPr lang="en-US" sz="2000" dirty="0">
                <a:solidFill>
                  <a:schemeClr val="accent1">
                    <a:lumMod val="50000"/>
                  </a:schemeClr>
                </a:solidFill>
                <a:latin typeface="Century Gothic" panose="020B0502020202020204" pitchFamily="34" charset="0"/>
                <a:sym typeface="Wingdings" panose="05000000000000000000" pitchFamily="2" charset="2"/>
              </a:rPr>
              <a:t> we investigate whether network information can improve loan default predictions</a:t>
            </a:r>
          </a:p>
          <a:p>
            <a:pPr lvl="2"/>
            <a:r>
              <a:rPr lang="en-US" sz="1600" dirty="0">
                <a:solidFill>
                  <a:schemeClr val="accent1">
                    <a:lumMod val="50000"/>
                  </a:schemeClr>
                </a:solidFill>
                <a:latin typeface="Century Gothic" panose="020B0502020202020204" pitchFamily="34" charset="0"/>
                <a:sym typeface="Wingdings" panose="05000000000000000000" pitchFamily="2" charset="2"/>
              </a:rPr>
              <a:t>Multi-layer perspective:</a:t>
            </a:r>
          </a:p>
          <a:p>
            <a:pPr lvl="3"/>
            <a:r>
              <a:rPr lang="en-US" sz="1400" dirty="0">
                <a:solidFill>
                  <a:schemeClr val="accent1">
                    <a:lumMod val="50000"/>
                  </a:schemeClr>
                </a:solidFill>
                <a:latin typeface="Century Gothic" panose="020B0502020202020204" pitchFamily="34" charset="0"/>
                <a:sym typeface="Wingdings" panose="05000000000000000000" pitchFamily="2" charset="2"/>
              </a:rPr>
              <a:t>Financial transactions  </a:t>
            </a:r>
          </a:p>
          <a:p>
            <a:pPr lvl="3"/>
            <a:r>
              <a:rPr lang="en-US" sz="1400" dirty="0">
                <a:solidFill>
                  <a:schemeClr val="accent1">
                    <a:lumMod val="50000"/>
                  </a:schemeClr>
                </a:solidFill>
                <a:latin typeface="Century Gothic" panose="020B0502020202020204" pitchFamily="34" charset="0"/>
                <a:sym typeface="Wingdings" panose="05000000000000000000" pitchFamily="2" charset="2"/>
              </a:rPr>
              <a:t>Economic similarity </a:t>
            </a:r>
          </a:p>
          <a:p>
            <a:pPr lvl="3"/>
            <a:r>
              <a:rPr lang="en-US" sz="1400" dirty="0">
                <a:solidFill>
                  <a:schemeClr val="accent1">
                    <a:lumMod val="50000"/>
                  </a:schemeClr>
                </a:solidFill>
                <a:latin typeface="Century Gothic" panose="020B0502020202020204" pitchFamily="34" charset="0"/>
                <a:sym typeface="Wingdings" panose="05000000000000000000" pitchFamily="2" charset="2"/>
              </a:rPr>
              <a:t>Common ownership and governance</a:t>
            </a:r>
            <a:endParaRPr lang="en-US" sz="2000" dirty="0">
              <a:solidFill>
                <a:schemeClr val="accent1">
                  <a:lumMod val="50000"/>
                </a:schemeClr>
              </a:solidFill>
              <a:latin typeface="Century Gothic" panose="020B0502020202020204" pitchFamily="34" charset="0"/>
              <a:sym typeface="Wingdings" panose="05000000000000000000" pitchFamily="2" charset="2"/>
            </a:endParaRPr>
          </a:p>
          <a:p>
            <a:pPr lvl="1"/>
            <a:endParaRPr lang="en-US" sz="2000" dirty="0">
              <a:solidFill>
                <a:schemeClr val="accent1">
                  <a:lumMod val="50000"/>
                </a:schemeClr>
              </a:solidFill>
              <a:latin typeface="Century Gothic" panose="020B0502020202020204" pitchFamily="34" charset="0"/>
            </a:endParaRPr>
          </a:p>
          <a:p>
            <a:pPr lvl="1"/>
            <a:endParaRPr lang="en-US" sz="2000" dirty="0">
              <a:solidFill>
                <a:schemeClr val="accent1">
                  <a:lumMod val="50000"/>
                </a:schemeClr>
              </a:solidFill>
              <a:latin typeface="Century Gothic" panose="020B0502020202020204" pitchFamily="34" charset="0"/>
            </a:endParaRPr>
          </a:p>
        </p:txBody>
      </p:sp>
      <p:sp>
        <p:nvSpPr>
          <p:cNvPr id="6" name="TextBox 5">
            <a:extLst>
              <a:ext uri="{FF2B5EF4-FFF2-40B4-BE49-F238E27FC236}">
                <a16:creationId xmlns:a16="http://schemas.microsoft.com/office/drawing/2014/main" id="{EAB8337E-A36A-491B-AF13-420ABE529F6B}"/>
              </a:ext>
            </a:extLst>
          </p:cNvPr>
          <p:cNvSpPr txBox="1"/>
          <p:nvPr/>
        </p:nvSpPr>
        <p:spPr>
          <a:xfrm>
            <a:off x="6901543" y="162371"/>
            <a:ext cx="5019525" cy="523220"/>
          </a:xfrm>
          <a:prstGeom prst="rect">
            <a:avLst/>
          </a:prstGeom>
          <a:noFill/>
        </p:spPr>
        <p:txBody>
          <a:bodyPr wrap="square" rtlCol="0">
            <a:spAutoFit/>
          </a:bodyPr>
          <a:lstStyle/>
          <a:p>
            <a:r>
              <a:rPr lang="en-US" sz="2800" dirty="0">
                <a:solidFill>
                  <a:schemeClr val="accent1">
                    <a:lumMod val="75000"/>
                  </a:schemeClr>
                </a:solidFill>
                <a:latin typeface="Century Gothic" panose="020B0502020202020204" pitchFamily="34" charset="0"/>
              </a:rPr>
              <a:t>FinTech-ho2020 – </a:t>
            </a:r>
            <a:r>
              <a:rPr lang="en-US" sz="2800" b="1" dirty="0">
                <a:solidFill>
                  <a:schemeClr val="accent1">
                    <a:lumMod val="75000"/>
                  </a:schemeClr>
                </a:solidFill>
                <a:latin typeface="Century Gothic" panose="020B0502020202020204" pitchFamily="34" charset="0"/>
              </a:rPr>
              <a:t>USE CASES</a:t>
            </a:r>
          </a:p>
        </p:txBody>
      </p:sp>
    </p:spTree>
    <p:extLst>
      <p:ext uri="{BB962C8B-B14F-4D97-AF65-F5344CB8AC3E}">
        <p14:creationId xmlns:p14="http://schemas.microsoft.com/office/powerpoint/2010/main" val="12467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A close up of a map&#10;&#10;Description automatically generated">
            <a:extLst>
              <a:ext uri="{FF2B5EF4-FFF2-40B4-BE49-F238E27FC236}">
                <a16:creationId xmlns:a16="http://schemas.microsoft.com/office/drawing/2014/main" id="{7A5A7621-EB4F-48D2-8FC7-4AF7D4E24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449" y="1254043"/>
            <a:ext cx="3734062" cy="1470596"/>
          </a:xfrm>
          <a:prstGeom prst="rect">
            <a:avLst/>
          </a:prstGeom>
        </p:spPr>
      </p:pic>
      <p:sp>
        <p:nvSpPr>
          <p:cNvPr id="5" name="Rectangle 4">
            <a:extLst>
              <a:ext uri="{FF2B5EF4-FFF2-40B4-BE49-F238E27FC236}">
                <a16:creationId xmlns:a16="http://schemas.microsoft.com/office/drawing/2014/main" id="{070FFB41-0011-4878-9727-0B88FD7F5172}"/>
              </a:ext>
            </a:extLst>
          </p:cNvPr>
          <p:cNvSpPr/>
          <p:nvPr/>
        </p:nvSpPr>
        <p:spPr>
          <a:xfrm>
            <a:off x="5921696" y="2886889"/>
            <a:ext cx="3589567" cy="1200329"/>
          </a:xfrm>
          <a:prstGeom prst="rect">
            <a:avLst/>
          </a:prstGeom>
        </p:spPr>
        <p:txBody>
          <a:bodyPr wrap="square">
            <a:spAutoFit/>
          </a:bodyPr>
          <a:lstStyle/>
          <a:p>
            <a:pPr>
              <a:lnSpc>
                <a:spcPct val="90000"/>
              </a:lnSpc>
              <a:spcAft>
                <a:spcPts val="600"/>
              </a:spcAft>
            </a:pPr>
            <a:r>
              <a:rPr lang="en-US" sz="1000" b="1" dirty="0">
                <a:solidFill>
                  <a:schemeClr val="accent1">
                    <a:lumMod val="50000"/>
                  </a:schemeClr>
                </a:solidFill>
                <a:latin typeface="Century Gothic" panose="020B0502020202020204" pitchFamily="34" charset="0"/>
              </a:rPr>
              <a:t>Figure 4. </a:t>
            </a:r>
            <a:r>
              <a:rPr lang="en-US" sz="1000" dirty="0">
                <a:solidFill>
                  <a:schemeClr val="accent1">
                    <a:lumMod val="50000"/>
                  </a:schemeClr>
                </a:solidFill>
                <a:latin typeface="Century Gothic" panose="020B0502020202020204" pitchFamily="34" charset="0"/>
              </a:rPr>
              <a:t>Precision Recall (PR) and Receiver Operating Characteristic (ROC) curves for the baseline credit risk models and for the network-augmented models. In each panel, dotted lines represent the ROC curves while solid lines refer to PR curves. In blue, we show the results related to the baseline models while in red we show the results related to the network-augmented models.</a:t>
            </a:r>
          </a:p>
        </p:txBody>
      </p:sp>
      <p:pic>
        <p:nvPicPr>
          <p:cNvPr id="6" name="Picture 5">
            <a:extLst>
              <a:ext uri="{FF2B5EF4-FFF2-40B4-BE49-F238E27FC236}">
                <a16:creationId xmlns:a16="http://schemas.microsoft.com/office/drawing/2014/main" id="{E3C74020-AC61-45B0-8CC9-661BAE334A29}"/>
              </a:ext>
            </a:extLst>
          </p:cNvPr>
          <p:cNvPicPr>
            <a:picLocks noChangeAspect="1"/>
          </p:cNvPicPr>
          <p:nvPr/>
        </p:nvPicPr>
        <p:blipFill>
          <a:blip r:embed="rId4"/>
          <a:stretch>
            <a:fillRect/>
          </a:stretch>
        </p:blipFill>
        <p:spPr>
          <a:xfrm>
            <a:off x="5742081" y="4400375"/>
            <a:ext cx="4147720" cy="569965"/>
          </a:xfrm>
          <a:prstGeom prst="rect">
            <a:avLst/>
          </a:prstGeom>
        </p:spPr>
      </p:pic>
      <p:sp>
        <p:nvSpPr>
          <p:cNvPr id="7" name="Rectangle 6">
            <a:extLst>
              <a:ext uri="{FF2B5EF4-FFF2-40B4-BE49-F238E27FC236}">
                <a16:creationId xmlns:a16="http://schemas.microsoft.com/office/drawing/2014/main" id="{4C504D7B-D045-4CC0-B50E-F5094C8ED00C}"/>
              </a:ext>
            </a:extLst>
          </p:cNvPr>
          <p:cNvSpPr/>
          <p:nvPr/>
        </p:nvSpPr>
        <p:spPr>
          <a:xfrm>
            <a:off x="5921696" y="5225992"/>
            <a:ext cx="3788491" cy="861774"/>
          </a:xfrm>
          <a:prstGeom prst="rect">
            <a:avLst/>
          </a:prstGeom>
        </p:spPr>
        <p:txBody>
          <a:bodyPr wrap="square">
            <a:spAutoFit/>
          </a:bodyPr>
          <a:lstStyle/>
          <a:p>
            <a:r>
              <a:rPr lang="en-US" sz="1000" b="1" dirty="0">
                <a:solidFill>
                  <a:schemeClr val="accent1">
                    <a:lumMod val="50000"/>
                  </a:schemeClr>
                </a:solidFill>
                <a:latin typeface="Century Gothic" panose="020B0502020202020204" pitchFamily="34" charset="0"/>
              </a:rPr>
              <a:t>Table 1. </a:t>
            </a:r>
            <a:r>
              <a:rPr lang="en-US" sz="1000" dirty="0">
                <a:solidFill>
                  <a:schemeClr val="accent1">
                    <a:lumMod val="50000"/>
                  </a:schemeClr>
                </a:solidFill>
                <a:latin typeface="Century Gothic" panose="020B0502020202020204" pitchFamily="34" charset="0"/>
              </a:rPr>
              <a:t>Comparing model performance of the prediction of the probability of default from the conventional single credit score model (Single-CSM) and the network-based segmented credit score models (Net-Seg-CSM) for threshold values of “ = {0.01, 0.05, 0.1}.</a:t>
            </a:r>
          </a:p>
        </p:txBody>
      </p:sp>
      <p:sp>
        <p:nvSpPr>
          <p:cNvPr id="15" name="TextBox 14">
            <a:extLst>
              <a:ext uri="{FF2B5EF4-FFF2-40B4-BE49-F238E27FC236}">
                <a16:creationId xmlns:a16="http://schemas.microsoft.com/office/drawing/2014/main" id="{EC8DF7E1-5BBD-42F6-8ED7-4205E5A08AB1}"/>
              </a:ext>
            </a:extLst>
          </p:cNvPr>
          <p:cNvSpPr txBox="1"/>
          <p:nvPr/>
        </p:nvSpPr>
        <p:spPr>
          <a:xfrm>
            <a:off x="2945943" y="1071007"/>
            <a:ext cx="2242457" cy="1815882"/>
          </a:xfrm>
          <a:prstGeom prst="rect">
            <a:avLst/>
          </a:prstGeom>
          <a:noFill/>
        </p:spPr>
        <p:txBody>
          <a:bodyPr wrap="square" rtlCol="0">
            <a:spAutoFit/>
          </a:bodyPr>
          <a:lstStyle/>
          <a:p>
            <a:r>
              <a:rPr lang="en-US" sz="1400" u="sng" dirty="0">
                <a:solidFill>
                  <a:schemeClr val="accent1">
                    <a:lumMod val="50000"/>
                  </a:schemeClr>
                </a:solidFill>
                <a:latin typeface="Century Gothic" panose="020B0502020202020204" pitchFamily="34" charset="0"/>
              </a:rPr>
              <a:t>Use Case 1</a:t>
            </a:r>
          </a:p>
          <a:p>
            <a:endParaRPr lang="en-US" sz="1200" dirty="0">
              <a:solidFill>
                <a:schemeClr val="accent1">
                  <a:lumMod val="50000"/>
                </a:schemeClr>
              </a:solidFill>
              <a:latin typeface="Century Gothic" panose="020B0502020202020204" pitchFamily="34" charset="0"/>
            </a:endParaRPr>
          </a:p>
          <a:p>
            <a:pPr marL="171450" indent="-171450">
              <a:buFont typeface="Wingdings" panose="05000000000000000000" pitchFamily="2" charset="2"/>
              <a:buChar char="q"/>
            </a:pPr>
            <a:r>
              <a:rPr lang="en-US" sz="1200" dirty="0">
                <a:solidFill>
                  <a:schemeClr val="accent1">
                    <a:lumMod val="50000"/>
                  </a:schemeClr>
                </a:solidFill>
                <a:latin typeface="Century Gothic" panose="020B0502020202020204" pitchFamily="34" charset="0"/>
              </a:rPr>
              <a:t>We propose to exploit the </a:t>
            </a:r>
            <a:r>
              <a:rPr lang="en-US" sz="1200" dirty="0">
                <a:solidFill>
                  <a:srgbClr val="0E0CC8"/>
                </a:solidFill>
                <a:latin typeface="Century Gothic" panose="020B0502020202020204" pitchFamily="34" charset="0"/>
              </a:rPr>
              <a:t>topological information embedded into similarity networks generated by P2P participants</a:t>
            </a:r>
          </a:p>
          <a:p>
            <a:endParaRPr lang="en-US" sz="1400" dirty="0"/>
          </a:p>
        </p:txBody>
      </p:sp>
      <p:sp>
        <p:nvSpPr>
          <p:cNvPr id="16" name="TextBox 15">
            <a:extLst>
              <a:ext uri="{FF2B5EF4-FFF2-40B4-BE49-F238E27FC236}">
                <a16:creationId xmlns:a16="http://schemas.microsoft.com/office/drawing/2014/main" id="{F9BE2BA8-2238-4158-AF95-108CEE3AFE4D}"/>
              </a:ext>
            </a:extLst>
          </p:cNvPr>
          <p:cNvSpPr txBox="1"/>
          <p:nvPr/>
        </p:nvSpPr>
        <p:spPr>
          <a:xfrm>
            <a:off x="2945944" y="4249468"/>
            <a:ext cx="2242458" cy="2000548"/>
          </a:xfrm>
          <a:prstGeom prst="rect">
            <a:avLst/>
          </a:prstGeom>
          <a:noFill/>
        </p:spPr>
        <p:txBody>
          <a:bodyPr wrap="square" rtlCol="0">
            <a:spAutoFit/>
          </a:bodyPr>
          <a:lstStyle/>
          <a:p>
            <a:r>
              <a:rPr lang="en-US" sz="1400" u="sng" dirty="0">
                <a:solidFill>
                  <a:schemeClr val="accent1">
                    <a:lumMod val="50000"/>
                  </a:schemeClr>
                </a:solidFill>
                <a:latin typeface="Century Gothic" panose="020B0502020202020204" pitchFamily="34" charset="0"/>
              </a:rPr>
              <a:t>Use Case 2</a:t>
            </a:r>
          </a:p>
          <a:p>
            <a:endParaRPr lang="en-US" sz="1400" dirty="0">
              <a:solidFill>
                <a:schemeClr val="accent1">
                  <a:lumMod val="50000"/>
                </a:schemeClr>
              </a:solidFill>
              <a:latin typeface="Century Gothic" panose="020B0502020202020204" pitchFamily="34" charset="0"/>
            </a:endParaRPr>
          </a:p>
          <a:p>
            <a:pPr marL="171450" indent="-171450">
              <a:buFont typeface="Wingdings" panose="05000000000000000000" pitchFamily="2" charset="2"/>
              <a:buChar char="q"/>
            </a:pPr>
            <a:r>
              <a:rPr lang="en-US" sz="1200" dirty="0">
                <a:solidFill>
                  <a:schemeClr val="accent1">
                    <a:lumMod val="50000"/>
                  </a:schemeClr>
                </a:solidFill>
                <a:latin typeface="Century Gothic" panose="020B0502020202020204" pitchFamily="34" charset="0"/>
              </a:rPr>
              <a:t>The approach first constructs a network of SMEs where links emerge from the </a:t>
            </a:r>
            <a:r>
              <a:rPr lang="en-US" sz="1200" dirty="0">
                <a:solidFill>
                  <a:srgbClr val="0E0CC8"/>
                </a:solidFill>
                <a:latin typeface="Century Gothic" panose="020B0502020202020204" pitchFamily="34" charset="0"/>
              </a:rPr>
              <a:t>co-movement of the latent factors that drive the observed data </a:t>
            </a:r>
            <a:r>
              <a:rPr lang="en-US" sz="1200" dirty="0">
                <a:solidFill>
                  <a:schemeClr val="accent1">
                    <a:lumMod val="50000"/>
                  </a:schemeClr>
                </a:solidFill>
                <a:latin typeface="Century Gothic" panose="020B0502020202020204" pitchFamily="34" charset="0"/>
              </a:rPr>
              <a:t>on individual/firm financial characteristics. </a:t>
            </a:r>
            <a:endParaRPr lang="en-US" sz="1200" dirty="0"/>
          </a:p>
        </p:txBody>
      </p:sp>
      <p:cxnSp>
        <p:nvCxnSpPr>
          <p:cNvPr id="20" name="Straight Arrow Connector 19">
            <a:extLst>
              <a:ext uri="{FF2B5EF4-FFF2-40B4-BE49-F238E27FC236}">
                <a16:creationId xmlns:a16="http://schemas.microsoft.com/office/drawing/2014/main" id="{21E8BA15-6A9D-426D-9EE6-4ED0590B8258}"/>
              </a:ext>
            </a:extLst>
          </p:cNvPr>
          <p:cNvCxnSpPr>
            <a:cxnSpLocks/>
          </p:cNvCxnSpPr>
          <p:nvPr/>
        </p:nvCxnSpPr>
        <p:spPr>
          <a:xfrm flipV="1">
            <a:off x="5241577" y="2199334"/>
            <a:ext cx="400259" cy="9675"/>
          </a:xfrm>
          <a:prstGeom prst="straightConnector1">
            <a:avLst/>
          </a:prstGeom>
          <a:ln w="19050">
            <a:solidFill>
              <a:srgbClr val="0E0CC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468262-A243-4F97-83F5-20A37AD4A222}"/>
              </a:ext>
            </a:extLst>
          </p:cNvPr>
          <p:cNvCxnSpPr>
            <a:cxnSpLocks/>
          </p:cNvCxnSpPr>
          <p:nvPr/>
        </p:nvCxnSpPr>
        <p:spPr>
          <a:xfrm flipV="1">
            <a:off x="5240008" y="5250968"/>
            <a:ext cx="400259" cy="9675"/>
          </a:xfrm>
          <a:prstGeom prst="straightConnector1">
            <a:avLst/>
          </a:prstGeom>
          <a:ln w="19050">
            <a:solidFill>
              <a:srgbClr val="0E0CC8"/>
            </a:solidFill>
            <a:tailEnd type="triangle"/>
          </a:ln>
        </p:spPr>
        <p:style>
          <a:lnRef idx="1">
            <a:schemeClr val="accent1"/>
          </a:lnRef>
          <a:fillRef idx="0">
            <a:schemeClr val="accent1"/>
          </a:fillRef>
          <a:effectRef idx="0">
            <a:schemeClr val="accent1"/>
          </a:effectRef>
          <a:fontRef idx="minor">
            <a:schemeClr val="tx1"/>
          </a:fontRef>
        </p:style>
      </p:cxnSp>
      <p:sp>
        <p:nvSpPr>
          <p:cNvPr id="22" name="Arc 21">
            <a:extLst>
              <a:ext uri="{FF2B5EF4-FFF2-40B4-BE49-F238E27FC236}">
                <a16:creationId xmlns:a16="http://schemas.microsoft.com/office/drawing/2014/main" id="{602EBE3D-02D2-42D3-99A7-7E2F533493E9}"/>
              </a:ext>
            </a:extLst>
          </p:cNvPr>
          <p:cNvSpPr/>
          <p:nvPr/>
        </p:nvSpPr>
        <p:spPr>
          <a:xfrm>
            <a:off x="9568542" y="1863904"/>
            <a:ext cx="1055914" cy="1023257"/>
          </a:xfrm>
          <a:prstGeom prst="arc">
            <a:avLst/>
          </a:prstGeom>
          <a:ln w="19050">
            <a:solidFill>
              <a:srgbClr val="0E0CC8"/>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45F92399-89D0-4091-BB41-F7C647EB9D11}"/>
              </a:ext>
            </a:extLst>
          </p:cNvPr>
          <p:cNvSpPr/>
          <p:nvPr/>
        </p:nvSpPr>
        <p:spPr>
          <a:xfrm flipV="1">
            <a:off x="9568542" y="4343928"/>
            <a:ext cx="1055914" cy="1023257"/>
          </a:xfrm>
          <a:prstGeom prst="arc">
            <a:avLst/>
          </a:prstGeom>
          <a:ln w="19050">
            <a:solidFill>
              <a:srgbClr val="0E0CC8"/>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2C9A2FD7-413F-4769-A361-7CD905184DF2}"/>
              </a:ext>
            </a:extLst>
          </p:cNvPr>
          <p:cNvSpPr/>
          <p:nvPr/>
        </p:nvSpPr>
        <p:spPr>
          <a:xfrm>
            <a:off x="10096499" y="2724639"/>
            <a:ext cx="1959429" cy="1754326"/>
          </a:xfrm>
          <a:prstGeom prst="rect">
            <a:avLst/>
          </a:prstGeom>
        </p:spPr>
        <p:txBody>
          <a:bodyPr wrap="square">
            <a:spAutoFit/>
          </a:bodyPr>
          <a:lstStyle/>
          <a:p>
            <a:r>
              <a:rPr lang="en-US" sz="1200" dirty="0">
                <a:solidFill>
                  <a:schemeClr val="accent1">
                    <a:lumMod val="50000"/>
                  </a:schemeClr>
                </a:solidFill>
                <a:latin typeface="Century Gothic" panose="020B0502020202020204" pitchFamily="34" charset="0"/>
              </a:rPr>
              <a:t>The result suggest that credit risk modeling using topological information or network-based segmentation </a:t>
            </a:r>
            <a:r>
              <a:rPr lang="en-US" sz="1200" b="1" dirty="0">
                <a:solidFill>
                  <a:srgbClr val="0E0CC8"/>
                </a:solidFill>
                <a:latin typeface="Century Gothic" panose="020B0502020202020204" pitchFamily="34" charset="0"/>
              </a:rPr>
              <a:t>achieves higher predictive performance than the conventional model</a:t>
            </a:r>
            <a:r>
              <a:rPr lang="en-US" sz="1200" dirty="0">
                <a:solidFill>
                  <a:srgbClr val="0E0CC8"/>
                </a:solidFill>
                <a:latin typeface="Century Gothic" panose="020B0502020202020204" pitchFamily="34" charset="0"/>
              </a:rPr>
              <a:t>.</a:t>
            </a:r>
          </a:p>
        </p:txBody>
      </p:sp>
      <p:sp>
        <p:nvSpPr>
          <p:cNvPr id="13" name="Rectangle 12">
            <a:extLst>
              <a:ext uri="{FF2B5EF4-FFF2-40B4-BE49-F238E27FC236}">
                <a16:creationId xmlns:a16="http://schemas.microsoft.com/office/drawing/2014/main" id="{AB608AEF-8A72-4A05-BEE8-DD68E70825F6}"/>
              </a:ext>
            </a:extLst>
          </p:cNvPr>
          <p:cNvSpPr/>
          <p:nvPr/>
        </p:nvSpPr>
        <p:spPr>
          <a:xfrm>
            <a:off x="89545" y="2148225"/>
            <a:ext cx="2752592" cy="2677656"/>
          </a:xfrm>
          <a:prstGeom prst="rect">
            <a:avLst/>
          </a:prstGeom>
        </p:spPr>
        <p:txBody>
          <a:bodyPr wrap="square">
            <a:spAutoFit/>
          </a:bodyPr>
          <a:lstStyle/>
          <a:p>
            <a:r>
              <a:rPr lang="en-US" sz="1400" u="sng" dirty="0">
                <a:solidFill>
                  <a:schemeClr val="accent1">
                    <a:lumMod val="50000"/>
                  </a:schemeClr>
                </a:solidFill>
                <a:latin typeface="Century Gothic" panose="020B0502020202020204" pitchFamily="34" charset="0"/>
              </a:rPr>
              <a:t>Motivation:</a:t>
            </a:r>
          </a:p>
          <a:p>
            <a:endParaRPr lang="en-US" sz="1400" u="sng" dirty="0">
              <a:solidFill>
                <a:schemeClr val="accent1">
                  <a:lumMod val="50000"/>
                </a:schemeClr>
              </a:solidFill>
              <a:latin typeface="Century Gothic" panose="020B0502020202020204" pitchFamily="34" charset="0"/>
            </a:endParaRPr>
          </a:p>
          <a:p>
            <a:pPr marL="171450" indent="-171450">
              <a:buFont typeface="Arial" panose="020B0604020202020204" pitchFamily="34" charset="0"/>
              <a:buChar char="•"/>
            </a:pPr>
            <a:r>
              <a:rPr lang="en-US" sz="1400" dirty="0">
                <a:latin typeface="Century Gothic" panose="020B0502020202020204" pitchFamily="34" charset="0"/>
              </a:rPr>
              <a:t>Incentives to push volumes even at the expense of credit standard</a:t>
            </a:r>
          </a:p>
          <a:p>
            <a:pPr marL="171450" indent="-171450">
              <a:buFont typeface="Arial" panose="020B0604020202020204" pitchFamily="34" charset="0"/>
              <a:buChar char="•"/>
            </a:pPr>
            <a:r>
              <a:rPr lang="en-US" sz="1400" dirty="0">
                <a:latin typeface="Century Gothic" panose="020B0502020202020204" pitchFamily="34" charset="0"/>
              </a:rPr>
              <a:t>Less data</a:t>
            </a:r>
          </a:p>
          <a:p>
            <a:pPr marL="171450" indent="-171450">
              <a:buFont typeface="Arial" panose="020B0604020202020204" pitchFamily="34" charset="0"/>
              <a:buChar char="•"/>
            </a:pPr>
            <a:endParaRPr lang="en-US" sz="1400" dirty="0">
              <a:solidFill>
                <a:srgbClr val="0E0CC8"/>
              </a:solidFill>
              <a:latin typeface="Century Gothic" panose="020B0502020202020204" pitchFamily="34" charset="0"/>
            </a:endParaRPr>
          </a:p>
          <a:p>
            <a:pPr marL="171450" indent="-171450">
              <a:buFont typeface="Arial" panose="020B0604020202020204" pitchFamily="34" charset="0"/>
              <a:buChar char="•"/>
            </a:pPr>
            <a:r>
              <a:rPr lang="en-US" sz="1400" dirty="0">
                <a:solidFill>
                  <a:srgbClr val="0E0CC8"/>
                </a:solidFill>
                <a:latin typeface="Century Gothic" panose="020B0502020202020204" pitchFamily="34" charset="0"/>
              </a:rPr>
              <a:t>Yet:</a:t>
            </a:r>
          </a:p>
          <a:p>
            <a:pPr marL="628650" lvl="1" indent="-171450">
              <a:buFont typeface="Arial" panose="020B0604020202020204" pitchFamily="34" charset="0"/>
              <a:buChar char="•"/>
            </a:pPr>
            <a:r>
              <a:rPr lang="en-US" sz="1400" dirty="0">
                <a:solidFill>
                  <a:srgbClr val="0E0CC8"/>
                </a:solidFill>
                <a:latin typeface="Century Gothic" panose="020B0502020202020204" pitchFamily="34" charset="0"/>
              </a:rPr>
              <a:t>ability to use alternative data </a:t>
            </a:r>
          </a:p>
          <a:p>
            <a:pPr marL="628650" lvl="1" indent="-171450">
              <a:buFont typeface="Arial" panose="020B0604020202020204" pitchFamily="34" charset="0"/>
              <a:buChar char="•"/>
            </a:pPr>
            <a:r>
              <a:rPr lang="en-US" sz="1400" dirty="0">
                <a:solidFill>
                  <a:srgbClr val="0E0CC8"/>
                </a:solidFill>
                <a:latin typeface="Century Gothic" panose="020B0502020202020204" pitchFamily="34" charset="0"/>
              </a:rPr>
              <a:t>flexibility to use novel methodologies</a:t>
            </a:r>
          </a:p>
        </p:txBody>
      </p:sp>
      <p:cxnSp>
        <p:nvCxnSpPr>
          <p:cNvPr id="14" name="Straight Arrow Connector 13">
            <a:extLst>
              <a:ext uri="{FF2B5EF4-FFF2-40B4-BE49-F238E27FC236}">
                <a16:creationId xmlns:a16="http://schemas.microsoft.com/office/drawing/2014/main" id="{05D034BA-4228-43FC-ADDC-C255BF062EEF}"/>
              </a:ext>
            </a:extLst>
          </p:cNvPr>
          <p:cNvCxnSpPr>
            <a:cxnSpLocks/>
          </p:cNvCxnSpPr>
          <p:nvPr/>
        </p:nvCxnSpPr>
        <p:spPr>
          <a:xfrm flipV="1">
            <a:off x="1790923" y="1738766"/>
            <a:ext cx="690595" cy="250575"/>
          </a:xfrm>
          <a:prstGeom prst="straightConnector1">
            <a:avLst/>
          </a:prstGeom>
          <a:ln w="19050">
            <a:solidFill>
              <a:srgbClr val="0E0CC8"/>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7FA8CE-C7CC-471F-86DD-A183C0F1C57B}"/>
              </a:ext>
            </a:extLst>
          </p:cNvPr>
          <p:cNvCxnSpPr>
            <a:cxnSpLocks/>
          </p:cNvCxnSpPr>
          <p:nvPr/>
        </p:nvCxnSpPr>
        <p:spPr>
          <a:xfrm>
            <a:off x="1790923" y="5225992"/>
            <a:ext cx="690595" cy="250575"/>
          </a:xfrm>
          <a:prstGeom prst="straightConnector1">
            <a:avLst/>
          </a:prstGeom>
          <a:ln w="19050">
            <a:solidFill>
              <a:srgbClr val="0E0CC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3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2" grpId="0" animBg="1"/>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id="{2B1C320A-2405-48C7-B4F8-442CBAD44238}"/>
              </a:ext>
            </a:extLst>
          </p:cNvPr>
          <p:cNvSpPr>
            <a:spLocks noGrp="1"/>
          </p:cNvSpPr>
          <p:nvPr>
            <p:ph idx="1"/>
          </p:nvPr>
        </p:nvSpPr>
        <p:spPr>
          <a:xfrm>
            <a:off x="677246" y="1303863"/>
            <a:ext cx="10515600" cy="4351338"/>
          </a:xfrm>
        </p:spPr>
        <p:txBody>
          <a:bodyPr>
            <a:normAutofit/>
          </a:bodyPr>
          <a:lstStyle/>
          <a:p>
            <a:pPr lvl="1"/>
            <a:endParaRPr lang="en-US" sz="2000" dirty="0">
              <a:solidFill>
                <a:schemeClr val="accent1">
                  <a:lumMod val="50000"/>
                </a:schemeClr>
              </a:solidFill>
              <a:latin typeface="Century Gothic" panose="020B0502020202020204" pitchFamily="34" charset="0"/>
            </a:endParaRPr>
          </a:p>
          <a:p>
            <a:pPr lvl="1"/>
            <a:endParaRPr lang="en-US" sz="2000" dirty="0">
              <a:solidFill>
                <a:schemeClr val="accent1">
                  <a:lumMod val="50000"/>
                </a:schemeClr>
              </a:solidFill>
              <a:latin typeface="Century Gothic" panose="020B0502020202020204" pitchFamily="34" charset="0"/>
            </a:endParaRPr>
          </a:p>
        </p:txBody>
      </p:sp>
      <p:grpSp>
        <p:nvGrpSpPr>
          <p:cNvPr id="14" name="Group 13">
            <a:extLst>
              <a:ext uri="{FF2B5EF4-FFF2-40B4-BE49-F238E27FC236}">
                <a16:creationId xmlns:a16="http://schemas.microsoft.com/office/drawing/2014/main" id="{73665F4F-A9E1-4111-B9FA-CE8B655F2290}"/>
              </a:ext>
            </a:extLst>
          </p:cNvPr>
          <p:cNvGrpSpPr/>
          <p:nvPr/>
        </p:nvGrpSpPr>
        <p:grpSpPr>
          <a:xfrm>
            <a:off x="3263981" y="2434974"/>
            <a:ext cx="1512395" cy="1351675"/>
            <a:chOff x="2885504" y="4287998"/>
            <a:chExt cx="1512395" cy="1351675"/>
          </a:xfrm>
        </p:grpSpPr>
        <p:sp>
          <p:nvSpPr>
            <p:cNvPr id="15" name="Oval 14">
              <a:extLst>
                <a:ext uri="{FF2B5EF4-FFF2-40B4-BE49-F238E27FC236}">
                  <a16:creationId xmlns:a16="http://schemas.microsoft.com/office/drawing/2014/main" id="{A625A80B-76AE-4E5C-B4B8-8E6F5C29201B}"/>
                </a:ext>
              </a:extLst>
            </p:cNvPr>
            <p:cNvSpPr/>
            <p:nvPr/>
          </p:nvSpPr>
          <p:spPr>
            <a:xfrm>
              <a:off x="3319162" y="4287998"/>
              <a:ext cx="686662" cy="684071"/>
            </a:xfrm>
            <a:prstGeom prst="ellipse">
              <a:avLst/>
            </a:prstGeom>
            <a:solidFill>
              <a:srgbClr val="656C8E"/>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6" name="Rectangle 15" descr="Server">
              <a:extLst>
                <a:ext uri="{FF2B5EF4-FFF2-40B4-BE49-F238E27FC236}">
                  <a16:creationId xmlns:a16="http://schemas.microsoft.com/office/drawing/2014/main" id="{D1B17FA0-3B96-405D-B1B7-7D3C6687B6E2}"/>
                </a:ext>
              </a:extLst>
            </p:cNvPr>
            <p:cNvSpPr/>
            <p:nvPr/>
          </p:nvSpPr>
          <p:spPr>
            <a:xfrm>
              <a:off x="3453601" y="4444864"/>
              <a:ext cx="393987" cy="3925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BE9CCC5F-6DCB-43C6-8FD9-47E979425062}"/>
                </a:ext>
              </a:extLst>
            </p:cNvPr>
            <p:cNvGrpSpPr/>
            <p:nvPr/>
          </p:nvGrpSpPr>
          <p:grpSpPr>
            <a:xfrm>
              <a:off x="2885504" y="5047590"/>
              <a:ext cx="1512395" cy="592083"/>
              <a:chOff x="-56681" y="2173907"/>
              <a:chExt cx="1512395" cy="592083"/>
            </a:xfrm>
          </p:grpSpPr>
          <p:sp>
            <p:nvSpPr>
              <p:cNvPr id="18" name="Rectangle 17">
                <a:extLst>
                  <a:ext uri="{FF2B5EF4-FFF2-40B4-BE49-F238E27FC236}">
                    <a16:creationId xmlns:a16="http://schemas.microsoft.com/office/drawing/2014/main" id="{84C6C4E4-CAAE-4D3D-BDA8-4068EF0F0E86}"/>
                  </a:ext>
                </a:extLst>
              </p:cNvPr>
              <p:cNvSpPr/>
              <p:nvPr/>
            </p:nvSpPr>
            <p:spPr>
              <a:xfrm>
                <a:off x="246" y="2183803"/>
                <a:ext cx="1455468" cy="5821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743378B8-0F3E-41CE-ABC5-12314443D051}"/>
                  </a:ext>
                </a:extLst>
              </p:cNvPr>
              <p:cNvSpPr txBox="1"/>
              <p:nvPr/>
            </p:nvSpPr>
            <p:spPr>
              <a:xfrm>
                <a:off x="-56681" y="2173907"/>
                <a:ext cx="1455468" cy="58218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000" kern="1200" dirty="0">
                    <a:latin typeface="Century Gothic" panose="020B0502020202020204" pitchFamily="34" charset="0"/>
                  </a:rPr>
                  <a:t>Volumes of</a:t>
                </a:r>
              </a:p>
              <a:p>
                <a:pPr marL="0" lvl="0" indent="0" algn="ctr" defTabSz="533400">
                  <a:lnSpc>
                    <a:spcPct val="100000"/>
                  </a:lnSpc>
                  <a:spcBef>
                    <a:spcPct val="0"/>
                  </a:spcBef>
                  <a:spcAft>
                    <a:spcPct val="35000"/>
                  </a:spcAft>
                  <a:buNone/>
                  <a:defRPr cap="all"/>
                </a:pPr>
                <a:r>
                  <a:rPr lang="en-US" sz="1000" kern="1200" dirty="0">
                    <a:latin typeface="Century Gothic" panose="020B0502020202020204" pitchFamily="34" charset="0"/>
                  </a:rPr>
                  <a:t>data</a:t>
                </a:r>
              </a:p>
            </p:txBody>
          </p:sp>
        </p:grpSp>
      </p:grpSp>
      <p:grpSp>
        <p:nvGrpSpPr>
          <p:cNvPr id="20" name="Group 19">
            <a:extLst>
              <a:ext uri="{FF2B5EF4-FFF2-40B4-BE49-F238E27FC236}">
                <a16:creationId xmlns:a16="http://schemas.microsoft.com/office/drawing/2014/main" id="{33910361-6C10-47DE-A0F8-27A08AEB59AB}"/>
              </a:ext>
            </a:extLst>
          </p:cNvPr>
          <p:cNvGrpSpPr/>
          <p:nvPr/>
        </p:nvGrpSpPr>
        <p:grpSpPr>
          <a:xfrm>
            <a:off x="4236439" y="2434974"/>
            <a:ext cx="1512395" cy="1346726"/>
            <a:chOff x="3857962" y="4287998"/>
            <a:chExt cx="1512395" cy="1346726"/>
          </a:xfrm>
        </p:grpSpPr>
        <p:sp>
          <p:nvSpPr>
            <p:cNvPr id="21" name="Oval 20">
              <a:extLst>
                <a:ext uri="{FF2B5EF4-FFF2-40B4-BE49-F238E27FC236}">
                  <a16:creationId xmlns:a16="http://schemas.microsoft.com/office/drawing/2014/main" id="{2862CE8F-FAE1-418A-BD2A-9A95E0663717}"/>
                </a:ext>
              </a:extLst>
            </p:cNvPr>
            <p:cNvSpPr/>
            <p:nvPr/>
          </p:nvSpPr>
          <p:spPr>
            <a:xfrm>
              <a:off x="4234043" y="4287998"/>
              <a:ext cx="686662" cy="684071"/>
            </a:xfrm>
            <a:prstGeom prst="ellipse">
              <a:avLst/>
            </a:prstGeom>
            <a:solidFill>
              <a:srgbClr val="656C8E"/>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2" name="Rectangle 21" descr="Bar chart">
              <a:extLst>
                <a:ext uri="{FF2B5EF4-FFF2-40B4-BE49-F238E27FC236}">
                  <a16:creationId xmlns:a16="http://schemas.microsoft.com/office/drawing/2014/main" id="{8A622C06-09E3-471B-BA21-FB142FF5D22E}"/>
                </a:ext>
              </a:extLst>
            </p:cNvPr>
            <p:cNvSpPr/>
            <p:nvPr/>
          </p:nvSpPr>
          <p:spPr>
            <a:xfrm>
              <a:off x="4378630" y="4435321"/>
              <a:ext cx="393987" cy="35994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23" name="Group 22">
              <a:extLst>
                <a:ext uri="{FF2B5EF4-FFF2-40B4-BE49-F238E27FC236}">
                  <a16:creationId xmlns:a16="http://schemas.microsoft.com/office/drawing/2014/main" id="{08E56C8D-BC62-4A74-9C2B-9FCADFA4BA1D}"/>
                </a:ext>
              </a:extLst>
            </p:cNvPr>
            <p:cNvGrpSpPr/>
            <p:nvPr/>
          </p:nvGrpSpPr>
          <p:grpSpPr>
            <a:xfrm>
              <a:off x="3857962" y="5042641"/>
              <a:ext cx="1512395" cy="592083"/>
              <a:chOff x="-56681" y="2173907"/>
              <a:chExt cx="1512395" cy="592083"/>
            </a:xfrm>
          </p:grpSpPr>
          <p:sp>
            <p:nvSpPr>
              <p:cNvPr id="24" name="Rectangle 23">
                <a:extLst>
                  <a:ext uri="{FF2B5EF4-FFF2-40B4-BE49-F238E27FC236}">
                    <a16:creationId xmlns:a16="http://schemas.microsoft.com/office/drawing/2014/main" id="{3413627A-0B95-4912-A9C4-131EB2993776}"/>
                  </a:ext>
                </a:extLst>
              </p:cNvPr>
              <p:cNvSpPr/>
              <p:nvPr/>
            </p:nvSpPr>
            <p:spPr>
              <a:xfrm>
                <a:off x="246" y="2183803"/>
                <a:ext cx="1455468" cy="5821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a:extLst>
                  <a:ext uri="{FF2B5EF4-FFF2-40B4-BE49-F238E27FC236}">
                    <a16:creationId xmlns:a16="http://schemas.microsoft.com/office/drawing/2014/main" id="{CDA308E6-AA87-4281-A9D5-53B0C08791FF}"/>
                  </a:ext>
                </a:extLst>
              </p:cNvPr>
              <p:cNvSpPr txBox="1"/>
              <p:nvPr/>
            </p:nvSpPr>
            <p:spPr>
              <a:xfrm>
                <a:off x="-56681" y="2173907"/>
                <a:ext cx="1455468" cy="58218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000" kern="1200" dirty="0">
                    <a:latin typeface="Century Gothic" panose="020B0502020202020204" pitchFamily="34" charset="0"/>
                  </a:rPr>
                  <a:t>Quantitative </a:t>
                </a:r>
              </a:p>
              <a:p>
                <a:pPr marL="0" lvl="0" indent="0" algn="ctr" defTabSz="533400">
                  <a:lnSpc>
                    <a:spcPct val="100000"/>
                  </a:lnSpc>
                  <a:spcBef>
                    <a:spcPct val="0"/>
                  </a:spcBef>
                  <a:spcAft>
                    <a:spcPct val="35000"/>
                  </a:spcAft>
                  <a:buNone/>
                  <a:defRPr cap="all"/>
                </a:pPr>
                <a:r>
                  <a:rPr lang="en-US" sz="1000" dirty="0">
                    <a:latin typeface="Century Gothic" panose="020B0502020202020204" pitchFamily="34" charset="0"/>
                  </a:rPr>
                  <a:t>Problems</a:t>
                </a:r>
                <a:endParaRPr lang="en-US" sz="1000" kern="1200" dirty="0">
                  <a:latin typeface="Century Gothic" panose="020B0502020202020204" pitchFamily="34" charset="0"/>
                </a:endParaRPr>
              </a:p>
            </p:txBody>
          </p:sp>
        </p:grpSp>
      </p:grpSp>
      <p:sp>
        <p:nvSpPr>
          <p:cNvPr id="26" name="Left Brace 25">
            <a:extLst>
              <a:ext uri="{FF2B5EF4-FFF2-40B4-BE49-F238E27FC236}">
                <a16:creationId xmlns:a16="http://schemas.microsoft.com/office/drawing/2014/main" id="{FE75C393-7658-4471-9D3D-F79D8FAA8D6D}"/>
              </a:ext>
            </a:extLst>
          </p:cNvPr>
          <p:cNvSpPr/>
          <p:nvPr/>
        </p:nvSpPr>
        <p:spPr>
          <a:xfrm rot="16200000">
            <a:off x="4320804" y="3301867"/>
            <a:ext cx="407014" cy="1121229"/>
          </a:xfrm>
          <a:prstGeom prst="leftBrace">
            <a:avLst>
              <a:gd name="adj1" fmla="val 37753"/>
              <a:gd name="adj2" fmla="val 50000"/>
            </a:avLst>
          </a:prstGeom>
          <a:ln>
            <a:solidFill>
              <a:srgbClr val="656C8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16983E25-2F6A-4601-A2AB-0E7CAA5CDA08}"/>
              </a:ext>
            </a:extLst>
          </p:cNvPr>
          <p:cNvSpPr txBox="1"/>
          <p:nvPr/>
        </p:nvSpPr>
        <p:spPr>
          <a:xfrm>
            <a:off x="4041257" y="4144792"/>
            <a:ext cx="1121230" cy="307777"/>
          </a:xfrm>
          <a:prstGeom prst="rect">
            <a:avLst/>
          </a:prstGeom>
          <a:noFill/>
        </p:spPr>
        <p:txBody>
          <a:bodyPr wrap="square" rtlCol="0">
            <a:spAutoFit/>
          </a:bodyPr>
          <a:lstStyle/>
          <a:p>
            <a:r>
              <a:rPr lang="en-US" sz="1400" dirty="0">
                <a:latin typeface="Century Gothic" panose="020B0502020202020204" pitchFamily="34" charset="0"/>
              </a:rPr>
              <a:t>Lending </a:t>
            </a:r>
          </a:p>
        </p:txBody>
      </p:sp>
      <p:grpSp>
        <p:nvGrpSpPr>
          <p:cNvPr id="50" name="Group 49">
            <a:extLst>
              <a:ext uri="{FF2B5EF4-FFF2-40B4-BE49-F238E27FC236}">
                <a16:creationId xmlns:a16="http://schemas.microsoft.com/office/drawing/2014/main" id="{FFE7F976-6132-431D-927D-EAA71914F580}"/>
              </a:ext>
            </a:extLst>
          </p:cNvPr>
          <p:cNvGrpSpPr/>
          <p:nvPr/>
        </p:nvGrpSpPr>
        <p:grpSpPr>
          <a:xfrm>
            <a:off x="313363" y="2448193"/>
            <a:ext cx="1769327" cy="1667982"/>
            <a:chOff x="6614987" y="3728237"/>
            <a:chExt cx="1769327" cy="1667982"/>
          </a:xfrm>
        </p:grpSpPr>
        <p:sp>
          <p:nvSpPr>
            <p:cNvPr id="28" name="Oval 27">
              <a:extLst>
                <a:ext uri="{FF2B5EF4-FFF2-40B4-BE49-F238E27FC236}">
                  <a16:creationId xmlns:a16="http://schemas.microsoft.com/office/drawing/2014/main" id="{DCBC2C44-1C1D-490D-B36A-980806615CA5}"/>
                </a:ext>
              </a:extLst>
            </p:cNvPr>
            <p:cNvSpPr/>
            <p:nvPr/>
          </p:nvSpPr>
          <p:spPr>
            <a:xfrm>
              <a:off x="7239326" y="4262712"/>
              <a:ext cx="511630" cy="535644"/>
            </a:xfrm>
            <a:prstGeom prst="ellipse">
              <a:avLst/>
            </a:prstGeom>
            <a:ln>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10C79AF-B519-43E5-BCD6-CC222767C04A}"/>
                </a:ext>
              </a:extLst>
            </p:cNvPr>
            <p:cNvCxnSpPr>
              <a:cxnSpLocks/>
              <a:stCxn id="28" idx="0"/>
            </p:cNvCxnSpPr>
            <p:nvPr/>
          </p:nvCxnSpPr>
          <p:spPr>
            <a:xfrm flipV="1">
              <a:off x="7495141" y="3911117"/>
              <a:ext cx="0" cy="351595"/>
            </a:xfrm>
            <a:prstGeom prst="line">
              <a:avLst/>
            </a:prstGeom>
            <a:ln w="19050">
              <a:solidFill>
                <a:srgbClr val="656C8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BC15BF-BD45-4774-A8BB-F1B3D03F04D3}"/>
                </a:ext>
              </a:extLst>
            </p:cNvPr>
            <p:cNvCxnSpPr>
              <a:cxnSpLocks/>
            </p:cNvCxnSpPr>
            <p:nvPr/>
          </p:nvCxnSpPr>
          <p:spPr>
            <a:xfrm flipV="1">
              <a:off x="7773816" y="4255258"/>
              <a:ext cx="427618" cy="186708"/>
            </a:xfrm>
            <a:prstGeom prst="line">
              <a:avLst/>
            </a:prstGeom>
            <a:ln w="19050">
              <a:solidFill>
                <a:srgbClr val="656C8E"/>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DAEB1A-2B67-4370-87EC-45AFBDA8342E}"/>
                </a:ext>
              </a:extLst>
            </p:cNvPr>
            <p:cNvCxnSpPr>
              <a:cxnSpLocks/>
            </p:cNvCxnSpPr>
            <p:nvPr/>
          </p:nvCxnSpPr>
          <p:spPr>
            <a:xfrm flipH="1">
              <a:off x="7489699" y="4798356"/>
              <a:ext cx="5442" cy="425693"/>
            </a:xfrm>
            <a:prstGeom prst="line">
              <a:avLst/>
            </a:prstGeom>
            <a:ln w="19050">
              <a:solidFill>
                <a:srgbClr val="656C8E"/>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001DB3-0149-4B50-8EA9-38B441B6DBE5}"/>
                </a:ext>
              </a:extLst>
            </p:cNvPr>
            <p:cNvCxnSpPr>
              <a:cxnSpLocks/>
            </p:cNvCxnSpPr>
            <p:nvPr/>
          </p:nvCxnSpPr>
          <p:spPr>
            <a:xfrm flipV="1">
              <a:off x="6799964" y="4742381"/>
              <a:ext cx="397330" cy="175798"/>
            </a:xfrm>
            <a:prstGeom prst="line">
              <a:avLst/>
            </a:prstGeom>
            <a:ln w="19050">
              <a:solidFill>
                <a:srgbClr val="656C8E"/>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402E9E-1A9B-46A7-AE83-E7FBE308CB5B}"/>
                </a:ext>
              </a:extLst>
            </p:cNvPr>
            <p:cNvCxnSpPr>
              <a:cxnSpLocks/>
            </p:cNvCxnSpPr>
            <p:nvPr/>
          </p:nvCxnSpPr>
          <p:spPr>
            <a:xfrm>
              <a:off x="6998629" y="4262712"/>
              <a:ext cx="311455" cy="171800"/>
            </a:xfrm>
            <a:prstGeom prst="line">
              <a:avLst/>
            </a:prstGeom>
            <a:ln w="19050">
              <a:solidFill>
                <a:srgbClr val="656C8E"/>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EACFD06-8714-4667-A3C3-90142C617D1E}"/>
                </a:ext>
              </a:extLst>
            </p:cNvPr>
            <p:cNvSpPr/>
            <p:nvPr/>
          </p:nvSpPr>
          <p:spPr>
            <a:xfrm>
              <a:off x="8201434" y="4130662"/>
              <a:ext cx="182880" cy="182880"/>
            </a:xfrm>
            <a:prstGeom prst="ellipse">
              <a:avLst/>
            </a:prstGeom>
            <a:noFill/>
            <a:ln w="19050">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3CC08E7-E042-4B18-845C-8B1DE66C555A}"/>
                </a:ext>
              </a:extLst>
            </p:cNvPr>
            <p:cNvSpPr/>
            <p:nvPr/>
          </p:nvSpPr>
          <p:spPr>
            <a:xfrm>
              <a:off x="6614987" y="4860804"/>
              <a:ext cx="182880" cy="182880"/>
            </a:xfrm>
            <a:prstGeom prst="ellipse">
              <a:avLst/>
            </a:prstGeom>
            <a:noFill/>
            <a:ln w="19050">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DE98F5B-1049-4A87-8A3F-6DF7B9FEC878}"/>
                </a:ext>
              </a:extLst>
            </p:cNvPr>
            <p:cNvSpPr/>
            <p:nvPr/>
          </p:nvSpPr>
          <p:spPr>
            <a:xfrm>
              <a:off x="7398259" y="5213339"/>
              <a:ext cx="182880" cy="182880"/>
            </a:xfrm>
            <a:prstGeom prst="ellipse">
              <a:avLst/>
            </a:prstGeom>
            <a:noFill/>
            <a:ln w="19050">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BFFFF5F-B84D-493B-8154-2AC072F60893}"/>
                </a:ext>
              </a:extLst>
            </p:cNvPr>
            <p:cNvSpPr/>
            <p:nvPr/>
          </p:nvSpPr>
          <p:spPr>
            <a:xfrm>
              <a:off x="7409472" y="3728237"/>
              <a:ext cx="182880" cy="182880"/>
            </a:xfrm>
            <a:prstGeom prst="ellipse">
              <a:avLst/>
            </a:prstGeom>
            <a:noFill/>
            <a:ln w="19050">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664A1E1-6E7B-4421-AA2A-9F212BB68D2F}"/>
                </a:ext>
              </a:extLst>
            </p:cNvPr>
            <p:cNvSpPr/>
            <p:nvPr/>
          </p:nvSpPr>
          <p:spPr>
            <a:xfrm>
              <a:off x="6827978" y="4140265"/>
              <a:ext cx="182880" cy="182880"/>
            </a:xfrm>
            <a:prstGeom prst="ellipse">
              <a:avLst/>
            </a:prstGeom>
            <a:noFill/>
            <a:ln w="19050">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1024978-57ED-4754-9661-85104FB67C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8608" y="4102639"/>
              <a:ext cx="842181" cy="842181"/>
            </a:xfrm>
            <a:prstGeom prst="rect">
              <a:avLst/>
            </a:prstGeom>
          </p:spPr>
        </p:pic>
      </p:grpSp>
      <p:cxnSp>
        <p:nvCxnSpPr>
          <p:cNvPr id="52" name="Straight Arrow Connector 51">
            <a:extLst>
              <a:ext uri="{FF2B5EF4-FFF2-40B4-BE49-F238E27FC236}">
                <a16:creationId xmlns:a16="http://schemas.microsoft.com/office/drawing/2014/main" id="{F5BC3C0B-DA76-4DD0-9E6E-0A141C94198B}"/>
              </a:ext>
            </a:extLst>
          </p:cNvPr>
          <p:cNvCxnSpPr/>
          <p:nvPr/>
        </p:nvCxnSpPr>
        <p:spPr>
          <a:xfrm>
            <a:off x="2113558" y="3312417"/>
            <a:ext cx="1093528" cy="0"/>
          </a:xfrm>
          <a:prstGeom prst="straightConnector1">
            <a:avLst/>
          </a:prstGeom>
          <a:ln w="19050">
            <a:solidFill>
              <a:srgbClr val="656C8E"/>
            </a:solidFill>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C7DFCAD4-658B-4379-935A-63DC315FCDD6}"/>
              </a:ext>
            </a:extLst>
          </p:cNvPr>
          <p:cNvCxnSpPr/>
          <p:nvPr/>
        </p:nvCxnSpPr>
        <p:spPr>
          <a:xfrm>
            <a:off x="5801593" y="3312417"/>
            <a:ext cx="1093528" cy="0"/>
          </a:xfrm>
          <a:prstGeom prst="straightConnector1">
            <a:avLst/>
          </a:prstGeom>
          <a:ln w="19050">
            <a:solidFill>
              <a:srgbClr val="656C8E"/>
            </a:solidFill>
            <a:tailEnd type="triangle"/>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95B53E10-5CBD-497B-B229-2DDA4315670A}"/>
              </a:ext>
            </a:extLst>
          </p:cNvPr>
          <p:cNvSpPr/>
          <p:nvPr/>
        </p:nvSpPr>
        <p:spPr>
          <a:xfrm>
            <a:off x="6691495" y="2232460"/>
            <a:ext cx="1909738" cy="584775"/>
          </a:xfrm>
          <a:prstGeom prst="rect">
            <a:avLst/>
          </a:prstGeom>
        </p:spPr>
        <p:txBody>
          <a:bodyPr wrap="square">
            <a:spAutoFit/>
          </a:bodyPr>
          <a:lstStyle/>
          <a:p>
            <a:pPr algn="ctr"/>
            <a:r>
              <a:rPr lang="en-US" sz="1600" dirty="0">
                <a:latin typeface="Century Gothic" panose="020B0502020202020204" pitchFamily="34" charset="0"/>
                <a:ea typeface="Calibri" panose="020F0502020204030204" pitchFamily="34" charset="0"/>
              </a:rPr>
              <a:t>Where is the progress?</a:t>
            </a:r>
            <a:endParaRPr lang="en-US" sz="1600" dirty="0">
              <a:latin typeface="Century Gothic" panose="020B0502020202020204" pitchFamily="34" charset="0"/>
            </a:endParaRPr>
          </a:p>
        </p:txBody>
      </p:sp>
      <p:pic>
        <p:nvPicPr>
          <p:cNvPr id="58" name="Picture 2" descr="Detroit become Detroit : memes">
            <a:extLst>
              <a:ext uri="{FF2B5EF4-FFF2-40B4-BE49-F238E27FC236}">
                <a16:creationId xmlns:a16="http://schemas.microsoft.com/office/drawing/2014/main" id="{B9485E4F-863D-4C4B-8C9C-C7B7BB4BD1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6335" y="1475183"/>
            <a:ext cx="2793160" cy="2770076"/>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DF73E74B-38F3-4CCE-95D2-7FEAA01996B1}"/>
              </a:ext>
            </a:extLst>
          </p:cNvPr>
          <p:cNvSpPr/>
          <p:nvPr/>
        </p:nvSpPr>
        <p:spPr>
          <a:xfrm>
            <a:off x="8976335" y="844839"/>
            <a:ext cx="2301348" cy="338554"/>
          </a:xfrm>
          <a:prstGeom prst="rect">
            <a:avLst/>
          </a:prstGeom>
        </p:spPr>
        <p:txBody>
          <a:bodyPr wrap="square">
            <a:spAutoFit/>
          </a:bodyPr>
          <a:lstStyle/>
          <a:p>
            <a:r>
              <a:rPr lang="en-US" sz="1600" dirty="0">
                <a:latin typeface="Century Gothic" panose="020B0502020202020204" pitchFamily="34" charset="0"/>
                <a:ea typeface="Calibri" panose="020F0502020204030204" pitchFamily="34" charset="0"/>
              </a:rPr>
              <a:t>Well … </a:t>
            </a:r>
            <a:endParaRPr lang="en-US" sz="1600" dirty="0">
              <a:latin typeface="Century Gothic" panose="020B0502020202020204" pitchFamily="34" charset="0"/>
            </a:endParaRPr>
          </a:p>
        </p:txBody>
      </p:sp>
      <p:pic>
        <p:nvPicPr>
          <p:cNvPr id="60" name="Picture 59">
            <a:extLst>
              <a:ext uri="{FF2B5EF4-FFF2-40B4-BE49-F238E27FC236}">
                <a16:creationId xmlns:a16="http://schemas.microsoft.com/office/drawing/2014/main" id="{0310957E-53D6-4DE9-83B7-E12B73CC67E3}"/>
              </a:ext>
            </a:extLst>
          </p:cNvPr>
          <p:cNvPicPr>
            <a:picLocks noChangeAspect="1"/>
          </p:cNvPicPr>
          <p:nvPr/>
        </p:nvPicPr>
        <p:blipFill>
          <a:blip r:embed="rId10"/>
          <a:stretch>
            <a:fillRect/>
          </a:stretch>
        </p:blipFill>
        <p:spPr>
          <a:xfrm>
            <a:off x="5376434" y="4742797"/>
            <a:ext cx="6449597" cy="1418236"/>
          </a:xfrm>
          <a:prstGeom prst="rect">
            <a:avLst/>
          </a:prstGeom>
        </p:spPr>
      </p:pic>
      <p:cxnSp>
        <p:nvCxnSpPr>
          <p:cNvPr id="62" name="Straight Connector 61">
            <a:extLst>
              <a:ext uri="{FF2B5EF4-FFF2-40B4-BE49-F238E27FC236}">
                <a16:creationId xmlns:a16="http://schemas.microsoft.com/office/drawing/2014/main" id="{8266DB34-D16B-4162-977E-6E6CF75159AC}"/>
              </a:ext>
            </a:extLst>
          </p:cNvPr>
          <p:cNvCxnSpPr>
            <a:cxnSpLocks/>
          </p:cNvCxnSpPr>
          <p:nvPr/>
        </p:nvCxnSpPr>
        <p:spPr>
          <a:xfrm>
            <a:off x="4000851" y="742448"/>
            <a:ext cx="36945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BFA18DC-96D6-4B9E-8BC3-81926ECA5EA3}"/>
              </a:ext>
            </a:extLst>
          </p:cNvPr>
          <p:cNvSpPr txBox="1"/>
          <p:nvPr/>
        </p:nvSpPr>
        <p:spPr>
          <a:xfrm>
            <a:off x="308476" y="206423"/>
            <a:ext cx="4268411" cy="523220"/>
          </a:xfrm>
          <a:prstGeom prst="rect">
            <a:avLst/>
          </a:prstGeom>
          <a:noFill/>
        </p:spPr>
        <p:txBody>
          <a:bodyPr wrap="square" rtlCol="0">
            <a:spAutoFit/>
          </a:bodyPr>
          <a:lstStyle/>
          <a:p>
            <a:r>
              <a:rPr lang="en-US" sz="2800" dirty="0">
                <a:solidFill>
                  <a:schemeClr val="accent1">
                    <a:lumMod val="75000"/>
                  </a:schemeClr>
                </a:solidFill>
                <a:latin typeface="Century Gothic" panose="020B0502020202020204" pitchFamily="34" charset="0"/>
              </a:rPr>
              <a:t>Use Cases: </a:t>
            </a:r>
            <a:r>
              <a:rPr lang="en-US" sz="2800" b="1" dirty="0">
                <a:solidFill>
                  <a:schemeClr val="accent1">
                    <a:lumMod val="75000"/>
                  </a:schemeClr>
                </a:solidFill>
                <a:latin typeface="Century Gothic" panose="020B0502020202020204" pitchFamily="34" charset="0"/>
              </a:rPr>
              <a:t>EXTENSIONS</a:t>
            </a:r>
          </a:p>
        </p:txBody>
      </p:sp>
      <p:pic>
        <p:nvPicPr>
          <p:cNvPr id="3" name="Graphic 2">
            <a:extLst>
              <a:ext uri="{FF2B5EF4-FFF2-40B4-BE49-F238E27FC236}">
                <a16:creationId xmlns:a16="http://schemas.microsoft.com/office/drawing/2014/main" id="{3F81CE4A-404F-41D5-BEEF-706BC24E46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81655" y="2958902"/>
            <a:ext cx="649736" cy="649736"/>
          </a:xfrm>
          <a:prstGeom prst="rect">
            <a:avLst/>
          </a:prstGeom>
        </p:spPr>
      </p:pic>
      <p:sp>
        <p:nvSpPr>
          <p:cNvPr id="41" name="Rectangle 40">
            <a:extLst>
              <a:ext uri="{FF2B5EF4-FFF2-40B4-BE49-F238E27FC236}">
                <a16:creationId xmlns:a16="http://schemas.microsoft.com/office/drawing/2014/main" id="{805DEB33-B954-43BC-9DDA-A4231B49E2C8}"/>
              </a:ext>
            </a:extLst>
          </p:cNvPr>
          <p:cNvSpPr/>
          <p:nvPr/>
        </p:nvSpPr>
        <p:spPr>
          <a:xfrm>
            <a:off x="0" y="0"/>
            <a:ext cx="12240965" cy="6858000"/>
          </a:xfrm>
          <a:prstGeom prst="rect">
            <a:avLst/>
          </a:prstGeom>
          <a:solidFill>
            <a:schemeClr val="bg1">
              <a:lumMod val="95000"/>
              <a:alpha val="92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EF115B7-A46B-4395-BC85-0060A673E732}"/>
              </a:ext>
            </a:extLst>
          </p:cNvPr>
          <p:cNvSpPr/>
          <p:nvPr/>
        </p:nvSpPr>
        <p:spPr>
          <a:xfrm>
            <a:off x="2367167" y="3197501"/>
            <a:ext cx="7852528" cy="522412"/>
          </a:xfrm>
          <a:prstGeom prst="rect">
            <a:avLst/>
          </a:prstGeom>
          <a:solidFill>
            <a:srgbClr val="656C8E"/>
          </a:solidFill>
          <a:ln>
            <a:solidFill>
              <a:srgbClr val="656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Explainability is the name of the game!</a:t>
            </a:r>
            <a:endParaRPr lang="en-US" sz="1400"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0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1" presetClass="entr" presetSubtype="0" fill="hold" nodeType="withEffect">
                                  <p:stCondLst>
                                    <p:cond delay="0"/>
                                  </p:stCondLst>
                                  <p:iterate type="wd">
                                    <p:tmAbs val="200"/>
                                  </p:iterate>
                                  <p:childTnLst>
                                    <p:set>
                                      <p:cBhvr>
                                        <p:cTn id="47"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55" grpId="0"/>
      <p:bldP spid="59" grpId="0"/>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E819F6E-0A40-4A1B-B287-E04F9B25025C}"/>
              </a:ext>
            </a:extLst>
          </p:cNvPr>
          <p:cNvPicPr>
            <a:picLocks noChangeAspect="1"/>
          </p:cNvPicPr>
          <p:nvPr/>
        </p:nvPicPr>
        <p:blipFill>
          <a:blip r:embed="rId3"/>
          <a:stretch>
            <a:fillRect/>
          </a:stretch>
        </p:blipFill>
        <p:spPr>
          <a:xfrm>
            <a:off x="988180" y="465781"/>
            <a:ext cx="10084483" cy="5519839"/>
          </a:xfrm>
          <a:prstGeom prst="rect">
            <a:avLst/>
          </a:prstGeom>
        </p:spPr>
      </p:pic>
      <p:sp>
        <p:nvSpPr>
          <p:cNvPr id="2" name="Slide Number Placeholder 1">
            <a:extLst>
              <a:ext uri="{FF2B5EF4-FFF2-40B4-BE49-F238E27FC236}">
                <a16:creationId xmlns:a16="http://schemas.microsoft.com/office/drawing/2014/main" id="{281E835E-C97C-4692-AA16-05D7282E4934}"/>
              </a:ext>
            </a:extLst>
          </p:cNvPr>
          <p:cNvSpPr>
            <a:spLocks noGrp="1"/>
          </p:cNvSpPr>
          <p:nvPr>
            <p:ph type="sldNum" sz="quarter" idx="12"/>
          </p:nvPr>
        </p:nvSpPr>
        <p:spPr>
          <a:xfrm>
            <a:off x="9117851" y="6478355"/>
            <a:ext cx="2743200" cy="365125"/>
          </a:xfrm>
        </p:spPr>
        <p:txBody>
          <a:bodyPr/>
          <a:lstStyle/>
          <a:p>
            <a:fld id="{6D9D89A0-785F-43A1-AC55-89E62F82BAFC}" type="slidenum">
              <a:rPr lang="en-US" smtClean="0"/>
              <a:t>9</a:t>
            </a:fld>
            <a:endParaRPr lang="en-US" dirty="0"/>
          </a:p>
        </p:txBody>
      </p:sp>
      <p:graphicFrame>
        <p:nvGraphicFramePr>
          <p:cNvPr id="3" name="Diagram 2">
            <a:extLst>
              <a:ext uri="{FF2B5EF4-FFF2-40B4-BE49-F238E27FC236}">
                <a16:creationId xmlns:a16="http://schemas.microsoft.com/office/drawing/2014/main" id="{110FCF26-AFFA-48F8-9BC9-3462F431F4F9}"/>
              </a:ext>
            </a:extLst>
          </p:cNvPr>
          <p:cNvGraphicFramePr/>
          <p:nvPr/>
        </p:nvGraphicFramePr>
        <p:xfrm>
          <a:off x="357790" y="4842750"/>
          <a:ext cx="11455400" cy="365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0" name="Group 19">
            <a:extLst>
              <a:ext uri="{FF2B5EF4-FFF2-40B4-BE49-F238E27FC236}">
                <a16:creationId xmlns:a16="http://schemas.microsoft.com/office/drawing/2014/main" id="{6EA9CC71-D1B1-4484-A34D-2A2BBD6F1922}"/>
              </a:ext>
            </a:extLst>
          </p:cNvPr>
          <p:cNvGrpSpPr/>
          <p:nvPr/>
        </p:nvGrpSpPr>
        <p:grpSpPr>
          <a:xfrm>
            <a:off x="10986731" y="1825494"/>
            <a:ext cx="323850" cy="3149388"/>
            <a:chOff x="13693774" y="1819486"/>
            <a:chExt cx="323850" cy="3149388"/>
          </a:xfrm>
        </p:grpSpPr>
        <p:sp>
          <p:nvSpPr>
            <p:cNvPr id="9" name="Oval 8">
              <a:extLst>
                <a:ext uri="{FF2B5EF4-FFF2-40B4-BE49-F238E27FC236}">
                  <a16:creationId xmlns:a16="http://schemas.microsoft.com/office/drawing/2014/main" id="{BF4954AA-8775-4FAC-A33F-AEFAA5565F33}"/>
                </a:ext>
              </a:extLst>
            </p:cNvPr>
            <p:cNvSpPr/>
            <p:nvPr/>
          </p:nvSpPr>
          <p:spPr>
            <a:xfrm>
              <a:off x="13693774" y="4645024"/>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9E9F24E-A34C-46AD-8E5E-4F12FC9367D9}"/>
                </a:ext>
              </a:extLst>
            </p:cNvPr>
            <p:cNvCxnSpPr>
              <a:cxnSpLocks/>
            </p:cNvCxnSpPr>
            <p:nvPr/>
          </p:nvCxnSpPr>
          <p:spPr>
            <a:xfrm flipH="1" flipV="1">
              <a:off x="13855699" y="1819486"/>
              <a:ext cx="9525" cy="29668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2DFC060E-29C3-4CF9-B6ED-B0B173C1A310}"/>
              </a:ext>
            </a:extLst>
          </p:cNvPr>
          <p:cNvSpPr txBox="1"/>
          <p:nvPr/>
        </p:nvSpPr>
        <p:spPr>
          <a:xfrm>
            <a:off x="10253413" y="872380"/>
            <a:ext cx="1856921" cy="830997"/>
          </a:xfrm>
          <a:prstGeom prst="rect">
            <a:avLst/>
          </a:prstGeom>
          <a:noFill/>
        </p:spPr>
        <p:txBody>
          <a:bodyPr wrap="square" rtlCol="0">
            <a:spAutoFit/>
          </a:bodyPr>
          <a:lstStyle/>
          <a:p>
            <a:r>
              <a:rPr lang="en-US" sz="1600" b="1" dirty="0">
                <a:latin typeface="Century Gothic" panose="020B0502020202020204" pitchFamily="34" charset="0"/>
              </a:rPr>
              <a:t>Wider adoption of AI-systems in finance</a:t>
            </a:r>
          </a:p>
        </p:txBody>
      </p:sp>
      <p:sp>
        <p:nvSpPr>
          <p:cNvPr id="13" name="Left Brace 12">
            <a:extLst>
              <a:ext uri="{FF2B5EF4-FFF2-40B4-BE49-F238E27FC236}">
                <a16:creationId xmlns:a16="http://schemas.microsoft.com/office/drawing/2014/main" id="{4F783DF4-7432-491F-9DE2-EFC88D3CE80B}"/>
              </a:ext>
            </a:extLst>
          </p:cNvPr>
          <p:cNvSpPr/>
          <p:nvPr/>
        </p:nvSpPr>
        <p:spPr>
          <a:xfrm rot="16200000">
            <a:off x="1259034" y="4609461"/>
            <a:ext cx="611720" cy="22593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E15B2FC-A867-4F68-8298-DE6A3CA6764A}"/>
              </a:ext>
            </a:extLst>
          </p:cNvPr>
          <p:cNvSpPr txBox="1"/>
          <p:nvPr/>
        </p:nvSpPr>
        <p:spPr>
          <a:xfrm>
            <a:off x="728497" y="6144405"/>
            <a:ext cx="1732898" cy="369332"/>
          </a:xfrm>
          <a:prstGeom prst="rect">
            <a:avLst/>
          </a:prstGeom>
          <a:noFill/>
        </p:spPr>
        <p:txBody>
          <a:bodyPr wrap="square" rtlCol="0">
            <a:spAutoFit/>
          </a:bodyPr>
          <a:lstStyle/>
          <a:p>
            <a:r>
              <a:rPr lang="en-US" dirty="0">
                <a:latin typeface="Century Gothic" panose="020B0502020202020204" pitchFamily="34" charset="0"/>
              </a:rPr>
              <a:t>XAI Research </a:t>
            </a:r>
          </a:p>
        </p:txBody>
      </p:sp>
      <p:sp>
        <p:nvSpPr>
          <p:cNvPr id="15" name="Left Brace 14">
            <a:extLst>
              <a:ext uri="{FF2B5EF4-FFF2-40B4-BE49-F238E27FC236}">
                <a16:creationId xmlns:a16="http://schemas.microsoft.com/office/drawing/2014/main" id="{0C0409C3-D335-4CAC-AF1D-4EA85C0141F1}"/>
              </a:ext>
            </a:extLst>
          </p:cNvPr>
          <p:cNvSpPr/>
          <p:nvPr/>
        </p:nvSpPr>
        <p:spPr>
          <a:xfrm rot="16200000">
            <a:off x="4904979" y="3531006"/>
            <a:ext cx="562611" cy="446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ED0D953-4D9E-4470-AE0A-185EBA9513EC}"/>
              </a:ext>
            </a:extLst>
          </p:cNvPr>
          <p:cNvSpPr txBox="1"/>
          <p:nvPr/>
        </p:nvSpPr>
        <p:spPr>
          <a:xfrm>
            <a:off x="3741310" y="6164632"/>
            <a:ext cx="2897275" cy="369332"/>
          </a:xfrm>
          <a:prstGeom prst="rect">
            <a:avLst/>
          </a:prstGeom>
          <a:noFill/>
        </p:spPr>
        <p:txBody>
          <a:bodyPr wrap="square" rtlCol="0">
            <a:spAutoFit/>
          </a:bodyPr>
          <a:lstStyle/>
          <a:p>
            <a:r>
              <a:rPr lang="en-US" dirty="0">
                <a:latin typeface="Century Gothic" panose="020B0502020202020204" pitchFamily="34" charset="0"/>
              </a:rPr>
              <a:t>XAI research in </a:t>
            </a:r>
            <a:r>
              <a:rPr lang="en-US" b="1" dirty="0">
                <a:latin typeface="Century Gothic" panose="020B0502020202020204" pitchFamily="34" charset="0"/>
              </a:rPr>
              <a:t>FINANCE </a:t>
            </a:r>
          </a:p>
        </p:txBody>
      </p:sp>
      <p:sp>
        <p:nvSpPr>
          <p:cNvPr id="17" name="Left Brace 16">
            <a:extLst>
              <a:ext uri="{FF2B5EF4-FFF2-40B4-BE49-F238E27FC236}">
                <a16:creationId xmlns:a16="http://schemas.microsoft.com/office/drawing/2014/main" id="{56CE6474-E286-4837-945E-92A85D7C04F6}"/>
              </a:ext>
            </a:extLst>
          </p:cNvPr>
          <p:cNvSpPr/>
          <p:nvPr/>
        </p:nvSpPr>
        <p:spPr>
          <a:xfrm rot="16200000">
            <a:off x="8314340" y="4738084"/>
            <a:ext cx="571500" cy="20798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F6B409C-BA56-4F27-8EC2-B865B64CC774}"/>
              </a:ext>
            </a:extLst>
          </p:cNvPr>
          <p:cNvSpPr txBox="1"/>
          <p:nvPr/>
        </p:nvSpPr>
        <p:spPr>
          <a:xfrm>
            <a:off x="7837575" y="6144405"/>
            <a:ext cx="1732898" cy="369332"/>
          </a:xfrm>
          <a:prstGeom prst="rect">
            <a:avLst/>
          </a:prstGeom>
          <a:noFill/>
        </p:spPr>
        <p:txBody>
          <a:bodyPr wrap="square" rtlCol="0">
            <a:spAutoFit/>
          </a:bodyPr>
          <a:lstStyle/>
          <a:p>
            <a:r>
              <a:rPr lang="en-US" dirty="0">
                <a:latin typeface="Century Gothic" panose="020B0502020202020204" pitchFamily="34" charset="0"/>
              </a:rPr>
              <a:t>Deployment </a:t>
            </a:r>
          </a:p>
        </p:txBody>
      </p:sp>
      <p:grpSp>
        <p:nvGrpSpPr>
          <p:cNvPr id="21" name="Group 20">
            <a:extLst>
              <a:ext uri="{FF2B5EF4-FFF2-40B4-BE49-F238E27FC236}">
                <a16:creationId xmlns:a16="http://schemas.microsoft.com/office/drawing/2014/main" id="{9224ECB8-4BFB-4BD4-9F7C-DF2A9B8B2D9E}"/>
              </a:ext>
            </a:extLst>
          </p:cNvPr>
          <p:cNvGrpSpPr/>
          <p:nvPr/>
        </p:nvGrpSpPr>
        <p:grpSpPr>
          <a:xfrm>
            <a:off x="8718412" y="3131803"/>
            <a:ext cx="323850" cy="1871637"/>
            <a:chOff x="13693774" y="3097237"/>
            <a:chExt cx="323850" cy="1871637"/>
          </a:xfrm>
        </p:grpSpPr>
        <p:sp>
          <p:nvSpPr>
            <p:cNvPr id="22" name="Oval 21">
              <a:extLst>
                <a:ext uri="{FF2B5EF4-FFF2-40B4-BE49-F238E27FC236}">
                  <a16:creationId xmlns:a16="http://schemas.microsoft.com/office/drawing/2014/main" id="{3B78B159-15B2-4BE7-A2F4-D3FB18346F74}"/>
                </a:ext>
              </a:extLst>
            </p:cNvPr>
            <p:cNvSpPr/>
            <p:nvPr/>
          </p:nvSpPr>
          <p:spPr>
            <a:xfrm>
              <a:off x="13693774" y="4645024"/>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72C0050-8A40-459D-A549-09E2475B271C}"/>
                </a:ext>
              </a:extLst>
            </p:cNvPr>
            <p:cNvCxnSpPr>
              <a:cxnSpLocks/>
            </p:cNvCxnSpPr>
            <p:nvPr/>
          </p:nvCxnSpPr>
          <p:spPr>
            <a:xfrm flipH="1" flipV="1">
              <a:off x="13855699" y="3097237"/>
              <a:ext cx="9525" cy="16890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1838860-C717-44FE-BC1A-643B7FE1F8C6}"/>
              </a:ext>
            </a:extLst>
          </p:cNvPr>
          <p:cNvSpPr/>
          <p:nvPr/>
        </p:nvSpPr>
        <p:spPr>
          <a:xfrm>
            <a:off x="7846765" y="1524004"/>
            <a:ext cx="2406648" cy="1323439"/>
          </a:xfrm>
          <a:prstGeom prst="rect">
            <a:avLst/>
          </a:prstGeom>
        </p:spPr>
        <p:txBody>
          <a:bodyPr wrap="square">
            <a:spAutoFit/>
          </a:bodyPr>
          <a:lstStyle/>
          <a:p>
            <a:r>
              <a:rPr lang="en-GB" sz="1600" dirty="0">
                <a:latin typeface="Century Gothic" panose="020B0502020202020204" pitchFamily="34" charset="0"/>
              </a:rPr>
              <a:t>What is the best way to bring those explanations to different stakeholders in the financial world?</a:t>
            </a:r>
            <a:endParaRPr lang="en-US" sz="1600" dirty="0">
              <a:latin typeface="Century Gothic" panose="020B0502020202020204" pitchFamily="34" charset="0"/>
            </a:endParaRPr>
          </a:p>
        </p:txBody>
      </p:sp>
      <p:grpSp>
        <p:nvGrpSpPr>
          <p:cNvPr id="26" name="Group 25">
            <a:extLst>
              <a:ext uri="{FF2B5EF4-FFF2-40B4-BE49-F238E27FC236}">
                <a16:creationId xmlns:a16="http://schemas.microsoft.com/office/drawing/2014/main" id="{0D2DC78E-B36C-4C3B-97EC-E7E01FE8CF40}"/>
              </a:ext>
            </a:extLst>
          </p:cNvPr>
          <p:cNvGrpSpPr/>
          <p:nvPr/>
        </p:nvGrpSpPr>
        <p:grpSpPr>
          <a:xfrm>
            <a:off x="3870832" y="4095660"/>
            <a:ext cx="323850" cy="946016"/>
            <a:chOff x="13693774" y="4022858"/>
            <a:chExt cx="323850" cy="946016"/>
          </a:xfrm>
        </p:grpSpPr>
        <p:sp>
          <p:nvSpPr>
            <p:cNvPr id="27" name="Oval 26">
              <a:extLst>
                <a:ext uri="{FF2B5EF4-FFF2-40B4-BE49-F238E27FC236}">
                  <a16:creationId xmlns:a16="http://schemas.microsoft.com/office/drawing/2014/main" id="{A9841895-2DF4-4F30-8660-423C565D624C}"/>
                </a:ext>
              </a:extLst>
            </p:cNvPr>
            <p:cNvSpPr/>
            <p:nvPr/>
          </p:nvSpPr>
          <p:spPr>
            <a:xfrm>
              <a:off x="13693774" y="4645024"/>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A28BEC0-8E1B-45A3-9DEC-74CCDE291A84}"/>
                </a:ext>
              </a:extLst>
            </p:cNvPr>
            <p:cNvCxnSpPr>
              <a:cxnSpLocks/>
            </p:cNvCxnSpPr>
            <p:nvPr/>
          </p:nvCxnSpPr>
          <p:spPr>
            <a:xfrm flipV="1">
              <a:off x="13865224" y="4022858"/>
              <a:ext cx="0" cy="7634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3E9C634-170C-49C5-AC80-0642598C2BE5}"/>
              </a:ext>
            </a:extLst>
          </p:cNvPr>
          <p:cNvGrpSpPr/>
          <p:nvPr/>
        </p:nvGrpSpPr>
        <p:grpSpPr>
          <a:xfrm>
            <a:off x="1364267" y="4483976"/>
            <a:ext cx="323850" cy="557700"/>
            <a:chOff x="13693774" y="4411174"/>
            <a:chExt cx="323850" cy="557700"/>
          </a:xfrm>
        </p:grpSpPr>
        <p:sp>
          <p:nvSpPr>
            <p:cNvPr id="31" name="Oval 30">
              <a:extLst>
                <a:ext uri="{FF2B5EF4-FFF2-40B4-BE49-F238E27FC236}">
                  <a16:creationId xmlns:a16="http://schemas.microsoft.com/office/drawing/2014/main" id="{AEB29A48-803A-4984-8B16-E646C74E3EA7}"/>
                </a:ext>
              </a:extLst>
            </p:cNvPr>
            <p:cNvSpPr/>
            <p:nvPr/>
          </p:nvSpPr>
          <p:spPr>
            <a:xfrm>
              <a:off x="13693774" y="4645024"/>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7EAD21F4-059E-4E5C-AC82-39E8E9D60CB4}"/>
                </a:ext>
              </a:extLst>
            </p:cNvPr>
            <p:cNvCxnSpPr>
              <a:cxnSpLocks/>
            </p:cNvCxnSpPr>
            <p:nvPr/>
          </p:nvCxnSpPr>
          <p:spPr>
            <a:xfrm flipV="1">
              <a:off x="13865224" y="4411174"/>
              <a:ext cx="0" cy="3751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69BD1BCD-DA51-42D3-9050-52C77FB1D58B}"/>
              </a:ext>
            </a:extLst>
          </p:cNvPr>
          <p:cNvSpPr/>
          <p:nvPr/>
        </p:nvSpPr>
        <p:spPr>
          <a:xfrm>
            <a:off x="3163125" y="2854953"/>
            <a:ext cx="2357556" cy="830997"/>
          </a:xfrm>
          <a:prstGeom prst="rect">
            <a:avLst/>
          </a:prstGeom>
        </p:spPr>
        <p:txBody>
          <a:bodyPr wrap="square">
            <a:spAutoFit/>
          </a:bodyPr>
          <a:lstStyle/>
          <a:p>
            <a:r>
              <a:rPr lang="en-GB" sz="1600" dirty="0">
                <a:latin typeface="Century Gothic" panose="020B0502020202020204" pitchFamily="34" charset="0"/>
              </a:rPr>
              <a:t>Match </a:t>
            </a:r>
            <a:r>
              <a:rPr lang="en-GB" sz="1600" dirty="0" err="1">
                <a:latin typeface="Century Gothic" panose="020B0502020202020204" pitchFamily="34" charset="0"/>
              </a:rPr>
              <a:t>explainability</a:t>
            </a:r>
            <a:r>
              <a:rPr lang="en-GB" sz="1600" dirty="0">
                <a:latin typeface="Century Gothic" panose="020B0502020202020204" pitchFamily="34" charset="0"/>
              </a:rPr>
              <a:t> needs of stakeholders with the XAI methods</a:t>
            </a:r>
            <a:endParaRPr lang="en-US" sz="1600" dirty="0">
              <a:latin typeface="Century Gothic" panose="020B0502020202020204" pitchFamily="34" charset="0"/>
            </a:endParaRPr>
          </a:p>
        </p:txBody>
      </p:sp>
      <p:grpSp>
        <p:nvGrpSpPr>
          <p:cNvPr id="35" name="Group 34">
            <a:extLst>
              <a:ext uri="{FF2B5EF4-FFF2-40B4-BE49-F238E27FC236}">
                <a16:creationId xmlns:a16="http://schemas.microsoft.com/office/drawing/2014/main" id="{39645B37-CE71-4F0D-9E97-56B85466DE54}"/>
              </a:ext>
            </a:extLst>
          </p:cNvPr>
          <p:cNvGrpSpPr/>
          <p:nvPr/>
        </p:nvGrpSpPr>
        <p:grpSpPr>
          <a:xfrm>
            <a:off x="6219102" y="3615735"/>
            <a:ext cx="323850" cy="1405414"/>
            <a:chOff x="13693774" y="3563460"/>
            <a:chExt cx="323850" cy="1405414"/>
          </a:xfrm>
        </p:grpSpPr>
        <p:sp>
          <p:nvSpPr>
            <p:cNvPr id="36" name="Oval 35">
              <a:extLst>
                <a:ext uri="{FF2B5EF4-FFF2-40B4-BE49-F238E27FC236}">
                  <a16:creationId xmlns:a16="http://schemas.microsoft.com/office/drawing/2014/main" id="{368A1633-2567-4689-9B36-3ABF114411CF}"/>
                </a:ext>
              </a:extLst>
            </p:cNvPr>
            <p:cNvSpPr/>
            <p:nvPr/>
          </p:nvSpPr>
          <p:spPr>
            <a:xfrm>
              <a:off x="13693774" y="4645024"/>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9CB4679C-BE11-4DD3-B420-205E1C4CA88F}"/>
                </a:ext>
              </a:extLst>
            </p:cNvPr>
            <p:cNvCxnSpPr>
              <a:cxnSpLocks/>
            </p:cNvCxnSpPr>
            <p:nvPr/>
          </p:nvCxnSpPr>
          <p:spPr>
            <a:xfrm flipV="1">
              <a:off x="13865224" y="3563460"/>
              <a:ext cx="0" cy="12228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8E97EB95-F20B-4B03-8B25-6640755D41AF}"/>
              </a:ext>
            </a:extLst>
          </p:cNvPr>
          <p:cNvSpPr/>
          <p:nvPr/>
        </p:nvSpPr>
        <p:spPr>
          <a:xfrm>
            <a:off x="5566848" y="2343667"/>
            <a:ext cx="2357556" cy="1077218"/>
          </a:xfrm>
          <a:prstGeom prst="rect">
            <a:avLst/>
          </a:prstGeom>
        </p:spPr>
        <p:txBody>
          <a:bodyPr wrap="square">
            <a:spAutoFit/>
          </a:bodyPr>
          <a:lstStyle/>
          <a:p>
            <a:r>
              <a:rPr lang="en-US" sz="1600" dirty="0">
                <a:latin typeface="Century Gothic" panose="020B0502020202020204" pitchFamily="34" charset="0"/>
              </a:rPr>
              <a:t>Performance of XAI methods in view of the unique features of financial data</a:t>
            </a:r>
          </a:p>
        </p:txBody>
      </p:sp>
      <p:sp>
        <p:nvSpPr>
          <p:cNvPr id="44" name="Left Brace 43">
            <a:extLst>
              <a:ext uri="{FF2B5EF4-FFF2-40B4-BE49-F238E27FC236}">
                <a16:creationId xmlns:a16="http://schemas.microsoft.com/office/drawing/2014/main" id="{65281405-D980-48E0-ADC3-5755B3905C80}"/>
              </a:ext>
            </a:extLst>
          </p:cNvPr>
          <p:cNvSpPr/>
          <p:nvPr/>
        </p:nvSpPr>
        <p:spPr>
          <a:xfrm rot="16200000">
            <a:off x="10466221" y="4834391"/>
            <a:ext cx="611720" cy="19274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99C2295A-57FD-4EC4-B2A7-F8317E03BE10}"/>
              </a:ext>
            </a:extLst>
          </p:cNvPr>
          <p:cNvSpPr txBox="1"/>
          <p:nvPr/>
        </p:nvSpPr>
        <p:spPr>
          <a:xfrm>
            <a:off x="10015599" y="6144405"/>
            <a:ext cx="1507728" cy="369332"/>
          </a:xfrm>
          <a:prstGeom prst="rect">
            <a:avLst/>
          </a:prstGeom>
          <a:noFill/>
        </p:spPr>
        <p:txBody>
          <a:bodyPr wrap="square" rtlCol="0">
            <a:spAutoFit/>
          </a:bodyPr>
          <a:lstStyle/>
          <a:p>
            <a:r>
              <a:rPr lang="en-US" dirty="0">
                <a:latin typeface="Century Gothic" panose="020B0502020202020204" pitchFamily="34" charset="0"/>
              </a:rPr>
              <a:t>Productivity </a:t>
            </a:r>
          </a:p>
        </p:txBody>
      </p:sp>
      <p:sp>
        <p:nvSpPr>
          <p:cNvPr id="4" name="TextBox 3">
            <a:extLst>
              <a:ext uri="{FF2B5EF4-FFF2-40B4-BE49-F238E27FC236}">
                <a16:creationId xmlns:a16="http://schemas.microsoft.com/office/drawing/2014/main" id="{8DAAC779-F4E0-4560-8B73-0449DD0452D8}"/>
              </a:ext>
            </a:extLst>
          </p:cNvPr>
          <p:cNvSpPr txBox="1"/>
          <p:nvPr/>
        </p:nvSpPr>
        <p:spPr>
          <a:xfrm>
            <a:off x="230043" y="6443014"/>
            <a:ext cx="7866580" cy="276999"/>
          </a:xfrm>
          <a:prstGeom prst="rect">
            <a:avLst/>
          </a:prstGeom>
          <a:noFill/>
        </p:spPr>
        <p:txBody>
          <a:bodyPr wrap="square" rtlCol="0">
            <a:spAutoFit/>
          </a:bodyPr>
          <a:lstStyle/>
          <a:p>
            <a:r>
              <a:rPr lang="en-US" sz="1200" b="1" i="1" dirty="0">
                <a:latin typeface="Century Gothic" panose="020B0502020202020204" pitchFamily="34" charset="0"/>
              </a:rPr>
              <a:t>Source:</a:t>
            </a:r>
            <a:r>
              <a:rPr lang="en-US" sz="1200" i="1" dirty="0">
                <a:latin typeface="Century Gothic" panose="020B0502020202020204" pitchFamily="34" charset="0"/>
              </a:rPr>
              <a:t> Arya et al. (2019) One Explanation Does Not Fit All</a:t>
            </a:r>
          </a:p>
        </p:txBody>
      </p:sp>
    </p:spTree>
    <p:extLst>
      <p:ext uri="{BB962C8B-B14F-4D97-AF65-F5344CB8AC3E}">
        <p14:creationId xmlns:p14="http://schemas.microsoft.com/office/powerpoint/2010/main" val="265308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
                                        </p:tgtEl>
                                      </p:cBhvr>
                                      <p:by x="25000" y="25000"/>
                                    </p:animScale>
                                  </p:childTnLst>
                                </p:cTn>
                              </p:par>
                              <p:par>
                                <p:cTn id="7" presetID="42" presetClass="path" presetSubtype="0" accel="50000" decel="50000" fill="hold" nodeType="withEffect">
                                  <p:stCondLst>
                                    <p:cond delay="0"/>
                                  </p:stCondLst>
                                  <p:childTnLst>
                                    <p:animMotion origin="layout" path="M -0.20065 1.11111E-6 L -0.35208 0.08704 " pathEditMode="relative" rAng="0" ptsTypes="AA">
                                      <p:cBhvr>
                                        <p:cTn id="8" dur="2000" fill="hold"/>
                                        <p:tgtEl>
                                          <p:spTgt spid="19"/>
                                        </p:tgtEl>
                                        <p:attrNameLst>
                                          <p:attrName>ppt_x</p:attrName>
                                          <p:attrName>ppt_y</p:attrName>
                                        </p:attrNameLst>
                                      </p:cBhvr>
                                      <p:rCtr x="-7578" y="4352"/>
                                    </p:animMotion>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2" grpId="0"/>
      <p:bldP spid="13" grpId="0" animBg="1"/>
      <p:bldP spid="14" grpId="0"/>
      <p:bldP spid="15" grpId="0" animBg="1"/>
      <p:bldP spid="16" grpId="0"/>
      <p:bldP spid="17" grpId="0" animBg="1"/>
      <p:bldP spid="18" grpId="0"/>
      <p:bldP spid="25" grpId="0"/>
      <p:bldP spid="34" grpId="0"/>
      <p:bldP spid="39" grpId="0"/>
      <p:bldP spid="44" grpId="0" animBg="1"/>
      <p:bldP spid="46"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Widescreen</PresentationFormat>
  <Paragraphs>87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Hadji Misheva Branka (hadj)</dc:creator>
  <cp:lastModifiedBy>Hadji Misheva Branka (hadj)</cp:lastModifiedBy>
  <cp:revision>67</cp:revision>
  <dcterms:created xsi:type="dcterms:W3CDTF">2019-10-28T12:33:33Z</dcterms:created>
  <dcterms:modified xsi:type="dcterms:W3CDTF">2021-06-16T10:54:06Z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2021-06-14T07:35:50Z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288aaf91-da22-4506-87aa-1e26fbdf6633</vt:lpwstr>
  </property>
  <property fmtid="{D5CDD505-2E9C-101B-9397-08002B2CF9AE}" pid="8" name="MSIP_Label_10d9bad3-6dac-4e9a-89a3-89f3b8d247b2_ContentBits">
    <vt:lpwstr>0</vt:lpwstr>
  </property>
</Properties>
</file>