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  <p:sldMasterId id="2147483707" r:id="rId3"/>
  </p:sldMasterIdLst>
  <p:notesMasterIdLst>
    <p:notesMasterId r:id="rId14"/>
  </p:notesMasterIdLst>
  <p:sldIdLst>
    <p:sldId id="1153" r:id="rId4"/>
    <p:sldId id="1152" r:id="rId5"/>
    <p:sldId id="256" r:id="rId6"/>
    <p:sldId id="1383" r:id="rId7"/>
    <p:sldId id="1384" r:id="rId8"/>
    <p:sldId id="1389" r:id="rId9"/>
    <p:sldId id="1385" r:id="rId10"/>
    <p:sldId id="1387" r:id="rId11"/>
    <p:sldId id="1388" r:id="rId12"/>
    <p:sldId id="1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, Ashraf" initials="KA" lastIdx="1" clrIdx="0">
    <p:extLst>
      <p:ext uri="{19B8F6BF-5375-455C-9EA6-DF929625EA0E}">
        <p15:presenceInfo xmlns:p15="http://schemas.microsoft.com/office/powerpoint/2012/main" userId="S::AKhan4@imf.org::d7b5ea25-3793-4b00-8cb2-66b9878d0b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85166-F2AF-46F4-976B-C9D985A154B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78E6-C5B1-4A07-B212-7F2B8E85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4E862-E263-8B4A-AFB5-DFAAA754BCA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49F774-CCF9-492C-9AEB-F2814D4A66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3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0921-0945-4D21-91AF-C2977FF65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25952-88F1-4EE9-ABA9-F11B15BE7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C296-7384-4196-B10A-9186EB35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0FB6-226D-4A56-8F51-C23A3758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E802-0087-4A88-B9F3-B27074E5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8AB-18B3-4ABB-AF25-FA92B8C7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18D1E-91B1-4140-A3EA-6B47C56DE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0F89-DF94-4119-B118-AF43CA35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7795-55A4-4008-9FE8-8CDABB3B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79DE-8748-42E8-84FA-9F27B601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7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F2DE8-553D-4336-9435-E72E3D74C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A1EFC-DC85-4D0C-8805-D80FC18B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F78A-D982-40A2-8B4E-E1D6DAFC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3B12-3D2C-4708-A2BB-F007E716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AD0D-D61D-4010-877B-1D61B0BB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3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605BF9-2A92-FA4A-AE68-6B1AFBD208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10" y="488409"/>
            <a:ext cx="4954818" cy="11311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35A615-44B8-AC4C-BDEB-B9D50F7261D9}"/>
              </a:ext>
            </a:extLst>
          </p:cNvPr>
          <p:cNvSpPr/>
          <p:nvPr userDrawn="1"/>
        </p:nvSpPr>
        <p:spPr>
          <a:xfrm>
            <a:off x="11938958" y="-2"/>
            <a:ext cx="253042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1048" y="1940930"/>
            <a:ext cx="5515284" cy="2239337"/>
          </a:xfrm>
        </p:spPr>
        <p:txBody>
          <a:bodyPr lIns="0" tIns="0" rIns="0" bIns="45720" anchor="b" anchorCtr="0">
            <a:normAutofit/>
          </a:bodyPr>
          <a:lstStyle>
            <a:lvl1pPr algn="l">
              <a:lnSpc>
                <a:spcPct val="95000"/>
              </a:lnSpc>
              <a:defRPr sz="4000" b="0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 up to three lines in length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1048" y="4180267"/>
            <a:ext cx="5515284" cy="465240"/>
          </a:xfrm>
        </p:spPr>
        <p:txBody>
          <a:bodyPr lIns="0" tIns="91440" rIns="0" bIns="0"/>
          <a:lstStyle>
            <a:lvl1pPr marL="0" indent="0" algn="l">
              <a:buNone/>
              <a:defRPr b="1" cap="all" baseline="0">
                <a:solidFill>
                  <a:schemeClr val="tx2"/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FC6B8-AF18-8A44-98A9-C2E79C685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1048" y="4879731"/>
            <a:ext cx="5515284" cy="1213338"/>
          </a:xfrm>
        </p:spPr>
        <p:txBody>
          <a:bodyPr lIns="0" tIns="0" rIns="0" bIns="0" anchor="b" anchorCtr="0"/>
          <a:lstStyle>
            <a:lvl1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Division/Title/Affiliation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D8EAEE-101A-B04C-9480-47C14533CE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891088" cy="6858000"/>
          </a:xfrm>
          <a:solidFill>
            <a:schemeClr val="tx2"/>
          </a:solidFill>
        </p:spPr>
        <p:txBody>
          <a:bodyPr lIns="365760" tIns="365760" rIns="365760" bIns="2971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EFAF05C-419E-4343-8983-4850A83FB6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597160"/>
            <a:ext cx="4891089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743114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799">
          <p15:clr>
            <a:srgbClr val="FBAE40"/>
          </p15:clr>
        </p15:guide>
        <p15:guide id="3" pos="3600">
          <p15:clr>
            <a:srgbClr val="FBAE40"/>
          </p15:clr>
        </p15:guide>
        <p15:guide id="4" pos="30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Column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Slide Title for Single-Column, White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9715500" cy="4860591"/>
          </a:xfrm>
        </p:spPr>
        <p:txBody>
          <a:bodyPr/>
          <a:lstStyle>
            <a:lvl1pPr>
              <a:spcBef>
                <a:spcPts val="2400"/>
              </a:spcBef>
              <a:defRPr>
                <a:solidFill>
                  <a:schemeClr val="tx1"/>
                </a:solidFill>
              </a:defRPr>
            </a:lvl1pPr>
            <a:lvl2pPr>
              <a:defRPr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</p:spTree>
    <p:extLst>
      <p:ext uri="{BB962C8B-B14F-4D97-AF65-F5344CB8AC3E}">
        <p14:creationId xmlns:p14="http://schemas.microsoft.com/office/powerpoint/2010/main" val="4003954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+Tex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Photo+Text</a:t>
            </a:r>
            <a:r>
              <a:rPr lang="en-US" dirty="0"/>
              <a:t>, White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 marL="917575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marL="917575" marR="0" lvl="4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/>
            </a:pPr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39838" y="1669499"/>
            <a:ext cx="4856162" cy="44805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9839" y="5889219"/>
            <a:ext cx="4856162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54259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Two-Column, White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B71F5-23BD-A943-8CA6-64D3C92123D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70538"/>
            <a:ext cx="0" cy="442546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75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-Photo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F27426-24A7-3845-8E05-8360D202A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7607" y="5349451"/>
            <a:ext cx="10216785" cy="978486"/>
          </a:xfrm>
          <a:prstGeom prst="rect">
            <a:avLst/>
          </a:prstGeom>
        </p:spPr>
        <p:txBody>
          <a:bodyPr vert="horz" lIns="0" tIns="182880" rIns="0" bIns="0" rtlCol="0" anchor="t">
            <a:noAutofit/>
          </a:bodyPr>
          <a:lstStyle>
            <a:lvl1pPr algn="ctr">
              <a:defRPr lang="en-US" sz="24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Large-Photo, White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349875"/>
          </a:xfrm>
          <a:solidFill>
            <a:schemeClr val="bg1">
              <a:lumMod val="90000"/>
            </a:schemeClr>
          </a:solidFill>
        </p:spPr>
        <p:txBody>
          <a:bodyPr tIns="0" bIns="20574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9386856" y="2544308"/>
            <a:ext cx="5349451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70222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-Column,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Single-Column, Blue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9715500" cy="4860591"/>
          </a:xfrm>
        </p:spPr>
        <p:txBody>
          <a:bodyPr/>
          <a:lstStyle>
            <a:lvl1pPr marL="0" marR="0" indent="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charset="2"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charset="2"/>
              <a:buNone/>
              <a:tabLst/>
              <a:defRPr/>
            </a:pPr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1EA4B-58AD-3842-9BEC-4B9FF60E019D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|</a:t>
            </a: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 CORPORATE SERVICES AND FACILITIES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FD9C8-9F14-B64C-88D7-AFEADAB39B39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25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+Text,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Photo+Text</a:t>
            </a:r>
            <a:r>
              <a:rPr lang="en-US" dirty="0"/>
              <a:t>, Blue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B0CE-B013-7641-9551-DA60CF80B4AC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|</a:t>
            </a: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 CORPORATE SERVICES AND FACILITIES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2889-E692-BF4A-B8C8-D6FF23EE4CF0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ADC7D600-7783-1F4F-AD62-06B784E129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838" y="1672046"/>
            <a:ext cx="4855464" cy="44805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893C67-9BAE-6946-9896-78E2472B0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9838" y="5891766"/>
            <a:ext cx="4855464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2659188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Column,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Two-Column, Blue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B0CE-B013-7641-9551-DA60CF80B4AC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|</a:t>
            </a: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 CORPORATE SERVICES AND FACILITIES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2889-E692-BF4A-B8C8-D6FF23EE4CF0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B5B26B-2A1F-084E-BAF6-BEA91A8E38A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70538"/>
            <a:ext cx="0" cy="4425462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4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2553-C367-47C5-9C45-809E9816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630A-1A90-41F1-927A-5E786784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AF00-3109-4875-A0D5-2D6D22F5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17AB-7A0D-4E39-8185-FB313A3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6FC8B-FBA6-4B6E-8844-8C536047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2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-Photo,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87607" y="5349451"/>
            <a:ext cx="10216785" cy="978486"/>
          </a:xfrm>
          <a:prstGeom prst="rect">
            <a:avLst/>
          </a:prstGeom>
        </p:spPr>
        <p:txBody>
          <a:bodyPr vert="horz" lIns="0" tIns="182880" rIns="0" bIns="0" rtlCol="0" anchor="t">
            <a:noAutofit/>
          </a:bodyPr>
          <a:lstStyle>
            <a:lvl1pPr algn="ctr">
              <a:defRPr lang="en-US" sz="24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Large-Photo, Blue Layout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7DE7E-D5A7-934A-BDAA-810E25C7A2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349875"/>
          </a:xfrm>
          <a:solidFill>
            <a:schemeClr val="tx2">
              <a:lumMod val="50000"/>
            </a:schemeClr>
          </a:solidFill>
        </p:spPr>
        <p:txBody>
          <a:bodyPr tIns="0" bIns="2057400" anchor="b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E3DB-FA3A-7842-8A68-4AE4AACEC5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9386856" y="2544308"/>
            <a:ext cx="5349451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FF97F-5A7B-3544-BBF1-8D9147069589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|</a:t>
            </a: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 CORPORATE SERVICES AND FACILITIES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8205F-7910-2A4D-9D13-3F4027CE12D3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21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265B-E53B-4E12-B9B0-DD817073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77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pt.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35A615-44B8-AC4C-BDEB-B9D50F7261D9}"/>
              </a:ext>
            </a:extLst>
          </p:cNvPr>
          <p:cNvSpPr/>
          <p:nvPr/>
        </p:nvSpPr>
        <p:spPr>
          <a:xfrm>
            <a:off x="11938958" y="-2"/>
            <a:ext cx="253042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1048" y="1940930"/>
            <a:ext cx="5515284" cy="2239337"/>
          </a:xfrm>
        </p:spPr>
        <p:txBody>
          <a:bodyPr lIns="0" tIns="0" rIns="0" bIns="45720" anchor="b" anchorCtr="0">
            <a:normAutofit/>
          </a:bodyPr>
          <a:lstStyle>
            <a:lvl1pPr algn="l">
              <a:lnSpc>
                <a:spcPct val="95000"/>
              </a:lnSpc>
              <a:defRPr sz="4000" b="0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 up to three lines in length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1048" y="4180267"/>
            <a:ext cx="5515284" cy="465240"/>
          </a:xfrm>
        </p:spPr>
        <p:txBody>
          <a:bodyPr lIns="0" tIns="91440" rIns="0" bIns="0"/>
          <a:lstStyle>
            <a:lvl1pPr marL="0" indent="0" algn="l">
              <a:buNone/>
              <a:defRPr b="1" cap="all" baseline="0">
                <a:solidFill>
                  <a:schemeClr val="tx2"/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FC6B8-AF18-8A44-98A9-C2E79C685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1048" y="4879731"/>
            <a:ext cx="5515284" cy="1213338"/>
          </a:xfrm>
        </p:spPr>
        <p:txBody>
          <a:bodyPr lIns="0" tIns="0" rIns="0" bIns="0" anchor="b" anchorCtr="0"/>
          <a:lstStyle>
            <a:lvl1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Division/Title/Affiliation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D8EAEE-101A-B04C-9480-47C14533CE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891088" cy="6858000"/>
          </a:xfrm>
          <a:solidFill>
            <a:schemeClr val="tx2"/>
          </a:solidFill>
        </p:spPr>
        <p:txBody>
          <a:bodyPr lIns="365760" tIns="365760" rIns="365760" bIns="2971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EFAF05C-419E-4343-8983-4850A83FB6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597160"/>
            <a:ext cx="4891089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7D2D33-B99A-B046-B49A-16CB982B1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281"/>
          <a:stretch/>
        </p:blipFill>
        <p:spPr>
          <a:xfrm>
            <a:off x="5623560" y="749808"/>
            <a:ext cx="1121797" cy="11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99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799">
          <p15:clr>
            <a:srgbClr val="FBAE40"/>
          </p15:clr>
        </p15:guide>
        <p15:guide id="3" pos="3600">
          <p15:clr>
            <a:srgbClr val="FBAE40"/>
          </p15:clr>
        </p15:guide>
        <p15:guide id="4" pos="3081">
          <p15:clr>
            <a:srgbClr val="FBAE40"/>
          </p15:clr>
        </p15:guide>
        <p15:guide id="5" pos="3632">
          <p15:clr>
            <a:srgbClr val="FBAE40"/>
          </p15:clr>
        </p15:guide>
        <p15:guide id="6" orient="horz" pos="83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pt.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35A615-44B8-AC4C-BDEB-B9D50F7261D9}"/>
              </a:ext>
            </a:extLst>
          </p:cNvPr>
          <p:cNvSpPr/>
          <p:nvPr/>
        </p:nvSpPr>
        <p:spPr>
          <a:xfrm>
            <a:off x="11938958" y="-2"/>
            <a:ext cx="253042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1048" y="1940930"/>
            <a:ext cx="5515284" cy="2239337"/>
          </a:xfrm>
        </p:spPr>
        <p:txBody>
          <a:bodyPr lIns="0" tIns="0" rIns="0" bIns="45720" anchor="b" anchorCtr="0">
            <a:normAutofit/>
          </a:bodyPr>
          <a:lstStyle>
            <a:lvl1pPr algn="l">
              <a:lnSpc>
                <a:spcPct val="95000"/>
              </a:lnSpc>
              <a:defRPr sz="4000" b="0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 up to three lines in length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1048" y="4180267"/>
            <a:ext cx="5515284" cy="465240"/>
          </a:xfrm>
        </p:spPr>
        <p:txBody>
          <a:bodyPr lIns="0" tIns="91440" rIns="0" bIns="0"/>
          <a:lstStyle>
            <a:lvl1pPr marL="0" indent="0" algn="l">
              <a:buNone/>
              <a:defRPr b="1" cap="all" baseline="0">
                <a:solidFill>
                  <a:schemeClr val="tx2"/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FC6B8-AF18-8A44-98A9-C2E79C685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1048" y="4879731"/>
            <a:ext cx="5515284" cy="1213338"/>
          </a:xfrm>
        </p:spPr>
        <p:txBody>
          <a:bodyPr lIns="0" tIns="0" rIns="0" bIns="0" anchor="b" anchorCtr="0"/>
          <a:lstStyle>
            <a:lvl1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Division/Title/Affiliation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D8EAEE-101A-B04C-9480-47C14533CE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891088" cy="6858000"/>
          </a:xfrm>
          <a:solidFill>
            <a:schemeClr val="tx2"/>
          </a:solidFill>
        </p:spPr>
        <p:txBody>
          <a:bodyPr lIns="365760" tIns="365760" rIns="365760" bIns="2971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EFAF05C-419E-4343-8983-4850A83FB6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597160"/>
            <a:ext cx="4891089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7D2D33-B99A-B046-B49A-16CB982B1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23560" y="749808"/>
            <a:ext cx="4937760" cy="11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076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799">
          <p15:clr>
            <a:srgbClr val="FBAE40"/>
          </p15:clr>
        </p15:guide>
        <p15:guide id="3" pos="3600">
          <p15:clr>
            <a:srgbClr val="FBAE40"/>
          </p15:clr>
        </p15:guide>
        <p15:guide id="4" pos="3081">
          <p15:clr>
            <a:srgbClr val="FBAE40"/>
          </p15:clr>
        </p15:guide>
        <p15:guide id="5" pos="3632">
          <p15:clr>
            <a:srgbClr val="FBAE40"/>
          </p15:clr>
        </p15:guide>
        <p15:guide id="6" orient="horz" pos="8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Cya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CFC-0C7C-7E42-AAEE-3FB70C592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371600"/>
            <a:ext cx="9601200" cy="41148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for Divider (Cyan)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4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Gree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CFC-0C7C-7E42-AAEE-3FB70C592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371600"/>
            <a:ext cx="9601200" cy="41148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for Divider (Green)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38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Yellow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CFC-0C7C-7E42-AAEE-3FB70C592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371600"/>
            <a:ext cx="9601200" cy="41148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for Divider (Yellow)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790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DC936A-9C43-D84B-9C24-0185515D689C}"/>
              </a:ext>
            </a:extLst>
          </p:cNvPr>
          <p:cNvSpPr/>
          <p:nvPr/>
        </p:nvSpPr>
        <p:spPr>
          <a:xfrm>
            <a:off x="-1" y="6638778"/>
            <a:ext cx="12192001" cy="219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CE3741-921D-834E-8354-54991BEB2BD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35964" y="683639"/>
            <a:ext cx="9372600" cy="5486400"/>
          </a:xfrm>
        </p:spPr>
        <p:txBody>
          <a:bodyPr tIns="0" bIns="365760" anchor="ctr" anchorCtr="0"/>
          <a:lstStyle>
            <a:lvl1pPr>
              <a:spcBef>
                <a:spcPts val="0"/>
              </a:spcBef>
              <a:spcAft>
                <a:spcPts val="2400"/>
              </a:spcAft>
              <a:buClrTx/>
              <a:defRPr sz="3400" b="0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42900" indent="-342900">
              <a:spcBef>
                <a:spcPts val="900"/>
              </a:spcBef>
              <a:spcAft>
                <a:spcPts val="0"/>
              </a:spcAft>
              <a:buClrTx/>
              <a:tabLst/>
              <a:defRPr sz="3200" b="0">
                <a:solidFill>
                  <a:schemeClr val="bg1"/>
                </a:solidFill>
              </a:defRPr>
            </a:lvl2pPr>
            <a:lvl3pPr marL="342900" indent="-342900">
              <a:spcBef>
                <a:spcPts val="9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 marL="514350" indent="-171450"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tabLst/>
              <a:defRPr sz="2100" b="0">
                <a:solidFill>
                  <a:schemeClr val="bg1"/>
                </a:solidFill>
              </a:defRPr>
            </a:lvl4pPr>
            <a:lvl5pPr marL="514350" indent="-171450"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tabLst/>
              <a:defRPr sz="21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for Divider–Agenda</a:t>
            </a:r>
          </a:p>
          <a:p>
            <a:pPr lvl="1"/>
            <a:r>
              <a:rPr lang="en-US" dirty="0"/>
              <a:t>Agenda Item—Inactive</a:t>
            </a:r>
          </a:p>
          <a:p>
            <a:pPr lvl="2"/>
            <a:r>
              <a:rPr lang="en-US" dirty="0"/>
              <a:t>Agenda Item—Active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5842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9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60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lumn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Slide Title for Single-Column (W)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9715500" cy="4860591"/>
          </a:xfrm>
        </p:spPr>
        <p:txBody>
          <a:bodyPr/>
          <a:lstStyle>
            <a:lvl1pPr>
              <a:spcBef>
                <a:spcPts val="2400"/>
              </a:spcBef>
              <a:defRPr>
                <a:solidFill>
                  <a:schemeClr val="tx1"/>
                </a:solidFill>
              </a:defRPr>
            </a:lvl1pPr>
            <a:lvl2pPr>
              <a:defRPr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</p:spTree>
    <p:extLst>
      <p:ext uri="{BB962C8B-B14F-4D97-AF65-F5344CB8AC3E}">
        <p14:creationId xmlns:p14="http://schemas.microsoft.com/office/powerpoint/2010/main" val="25936272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64D4-FB83-4E32-884F-60A568ED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96B00-14D3-4F30-BF2D-500F8F2A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637F-BB97-4606-9F71-1F76426E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5E08-74A1-4F84-AEE8-312215C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E056-CD53-4E4C-9C7D-179F53A3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9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Slide Title for Two-Column (W)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BF7038D-D496-7248-87EC-9540380F1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</p:spTree>
    <p:extLst>
      <p:ext uri="{BB962C8B-B14F-4D97-AF65-F5344CB8AC3E}">
        <p14:creationId xmlns:p14="http://schemas.microsoft.com/office/powerpoint/2010/main" val="1906147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+Text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Photo+Text</a:t>
            </a:r>
            <a:r>
              <a:rPr lang="en-US" dirty="0"/>
              <a:t> (W)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 marL="917575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marL="917575" marR="0" lvl="4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/>
            </a:pPr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39838" y="1669499"/>
            <a:ext cx="4856162" cy="44805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9839" y="5889219"/>
            <a:ext cx="4856162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26868969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+Photo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0806" y="491385"/>
            <a:ext cx="3670259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4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Text+Photo</a:t>
            </a:r>
            <a:r>
              <a:rPr lang="en-US" dirty="0"/>
              <a:t> (W)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806" y="1469871"/>
            <a:ext cx="3670259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7569D7D-6010-454B-A86B-B6C69D7E2E6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91000" y="-1"/>
            <a:ext cx="8001000" cy="6629400"/>
          </a:xfrm>
          <a:solidFill>
            <a:schemeClr val="bg1">
              <a:lumMod val="90000"/>
            </a:schemeClr>
          </a:solidFill>
        </p:spPr>
        <p:txBody>
          <a:bodyPr tIns="0" bIns="27432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D26CCD3-E500-1F49-8DD8-1545E2CBF0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8746884" y="3184281"/>
            <a:ext cx="6629396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723380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+Photo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Photo+Photo</a:t>
            </a:r>
            <a:r>
              <a:rPr lang="en-US" dirty="0"/>
              <a:t> (W) Layout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9871"/>
            <a:ext cx="6096000" cy="42519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7E259A3-746A-2044-822B-3F7D859E7F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3439" y="1469871"/>
            <a:ext cx="6096000" cy="42519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F54B41-918E-644B-B610-DDE8277FB2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3440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42267223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+Title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F27426-24A7-3845-8E05-8360D202A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5349453"/>
            <a:ext cx="12192000" cy="1508547"/>
          </a:xfrm>
          <a:prstGeom prst="rect">
            <a:avLst/>
          </a:prstGeom>
        </p:spPr>
        <p:txBody>
          <a:bodyPr vert="horz" lIns="457200" tIns="182880" rIns="457200" bIns="182880" rtlCol="0" anchor="t" anchorCtr="0">
            <a:noAutofit/>
          </a:bodyPr>
          <a:lstStyle>
            <a:lvl1pPr algn="ctr">
              <a:defRPr lang="en-US" sz="24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Large Photo (W)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349875"/>
          </a:xfrm>
          <a:solidFill>
            <a:schemeClr val="bg1">
              <a:lumMod val="90000"/>
            </a:schemeClr>
          </a:solidFill>
        </p:spPr>
        <p:txBody>
          <a:bodyPr tIns="0" bIns="20574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9386856" y="2544308"/>
            <a:ext cx="5349451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23787046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-Large Photo+Title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172200"/>
          </a:xfrm>
          <a:solidFill>
            <a:schemeClr val="bg1">
              <a:lumMod val="90000"/>
            </a:schemeClr>
          </a:solidFill>
        </p:spPr>
        <p:txBody>
          <a:bodyPr tIns="0" bIns="256032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975483" y="2955682"/>
            <a:ext cx="6172198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F27426-24A7-3845-8E05-8360D202A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172200"/>
            <a:ext cx="12202245" cy="685800"/>
          </a:xfrm>
          <a:prstGeom prst="rect">
            <a:avLst/>
          </a:prstGeom>
        </p:spPr>
        <p:txBody>
          <a:bodyPr vert="horz" lIns="457200" tIns="91440" rIns="457200" bIns="182880" rtlCol="0" anchor="t" anchorCtr="0">
            <a:normAutofit/>
          </a:bodyPr>
          <a:lstStyle>
            <a:lvl1pPr algn="ctr">
              <a:defRPr lang="en-US" sz="22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Extra-Large </a:t>
            </a:r>
            <a:r>
              <a:rPr lang="en-US" dirty="0" err="1"/>
              <a:t>Photo+Title</a:t>
            </a:r>
            <a:r>
              <a:rPr lang="en-US" dirty="0"/>
              <a:t> (W) Layout</a:t>
            </a:r>
          </a:p>
        </p:txBody>
      </p:sp>
    </p:spTree>
    <p:extLst>
      <p:ext uri="{BB962C8B-B14F-4D97-AF65-F5344CB8AC3E}">
        <p14:creationId xmlns:p14="http://schemas.microsoft.com/office/powerpoint/2010/main" val="216817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-Large Photo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583680"/>
          </a:xfrm>
          <a:solidFill>
            <a:schemeClr val="bg1">
              <a:lumMod val="90000"/>
            </a:schemeClr>
          </a:solidFill>
        </p:spPr>
        <p:txBody>
          <a:bodyPr tIns="0" bIns="27432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769743" y="3161422"/>
            <a:ext cx="6583678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5792814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-Column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Single-Column (B)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9715500" cy="4860591"/>
          </a:xfrm>
        </p:spPr>
        <p:txBody>
          <a:bodyPr/>
          <a:lstStyle>
            <a:lvl1pPr marL="0" marR="0" indent="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charset="2"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charset="2"/>
              <a:buNone/>
              <a:tabLst/>
              <a:defRPr/>
            </a:pPr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1EA4B-58AD-3842-9BEC-4B9FF60E019D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FD9C8-9F14-B64C-88D7-AFEADAB39B39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7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-Column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Two-Column (B)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B0CE-B013-7641-9551-DA60CF80B4AC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2889-E692-BF4A-B8C8-D6FF23EE4CF0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B5B26B-2A1F-084E-BAF6-BEA91A8E38A5}"/>
              </a:ext>
            </a:extLst>
          </p:cNvPr>
          <p:cNvCxnSpPr>
            <a:cxnSpLocks/>
          </p:cNvCxnSpPr>
          <p:nvPr/>
        </p:nvCxnSpPr>
        <p:spPr>
          <a:xfrm>
            <a:off x="6096000" y="1670538"/>
            <a:ext cx="0" cy="4425462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554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+Text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Photo+Text</a:t>
            </a:r>
            <a:r>
              <a:rPr lang="en-US" dirty="0"/>
              <a:t> (B)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B0CE-B013-7641-9551-DA60CF80B4AC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2889-E692-BF4A-B8C8-D6FF23EE4CF0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ADC7D600-7783-1F4F-AD62-06B784E129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838" y="1672046"/>
            <a:ext cx="4855464" cy="44805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893C67-9BAE-6946-9896-78E2472B0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9838" y="5891766"/>
            <a:ext cx="4855464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2865141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CE7A-C0D9-4D3B-84BB-416BBAB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13CA-735A-4229-80F4-98462DCE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237EC-A62F-45BB-8CA7-D6C71FEBD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5C611-48C4-47D4-B39B-F4B1FEFE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C0549-3144-420F-85A9-9EE6F887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FB0F2-EB53-47B2-9ACF-492E26F1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07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+Photo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Photo+Photo</a:t>
            </a:r>
            <a:r>
              <a:rPr lang="en-US" dirty="0"/>
              <a:t> (B) Layout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9871"/>
            <a:ext cx="6096000" cy="42519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7E259A3-746A-2044-822B-3F7D859E7F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3439" y="1469871"/>
            <a:ext cx="6096000" cy="42519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F54B41-918E-644B-B610-DDE8277FB2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3440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A7720-BFE2-8541-8CCE-E6CF2AEB21D5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AC3A-914C-D94C-9254-C253E5803F2C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76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-Photo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5349450"/>
            <a:ext cx="12191999" cy="1508547"/>
          </a:xfrm>
          <a:prstGeom prst="rect">
            <a:avLst/>
          </a:prstGeom>
        </p:spPr>
        <p:txBody>
          <a:bodyPr vert="horz" lIns="457200" tIns="182880" rIns="457200" bIns="182880" rtlCol="0" anchor="t">
            <a:normAutofit/>
          </a:bodyPr>
          <a:lstStyle>
            <a:lvl1pPr algn="ctr">
              <a:defRPr lang="en-US" sz="24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Large-Photo (B) Layout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7DE7E-D5A7-934A-BDAA-810E25C7A2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349875"/>
          </a:xfrm>
          <a:solidFill>
            <a:schemeClr val="tx2">
              <a:lumMod val="50000"/>
            </a:schemeClr>
          </a:solidFill>
        </p:spPr>
        <p:txBody>
          <a:bodyPr tIns="0" bIns="2057400" anchor="b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E3DB-FA3A-7842-8A68-4AE4AACEC5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9386856" y="2544308"/>
            <a:ext cx="5349451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FF97F-5A7B-3544-BBF1-8D9147069589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8205F-7910-2A4D-9D13-3F4027CE12D3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779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3DD6BFB-FDE1-4F1F-8B97-3DE7190025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187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0" y="952500"/>
            <a:ext cx="5100919" cy="2119313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8CC19-CAD4-7945-A074-6E11AE3D05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3199" y="3513888"/>
            <a:ext cx="5114928" cy="1673225"/>
          </a:xfrm>
        </p:spPr>
        <p:txBody>
          <a:bodyPr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125">
                <a:solidFill>
                  <a:schemeClr val="bg1"/>
                </a:solidFill>
              </a:defRPr>
            </a:lvl2pPr>
            <a:lvl3pPr marL="142869" indent="-142869">
              <a:lnSpc>
                <a:spcPct val="105000"/>
              </a:lnSpc>
              <a:spcAft>
                <a:spcPts val="0"/>
              </a:spcAft>
              <a:tabLst/>
              <a:defRPr sz="1125">
                <a:solidFill>
                  <a:schemeClr val="bg1"/>
                </a:solidFill>
              </a:defRPr>
            </a:lvl3pPr>
            <a:lvl4pPr marL="285739" indent="-142869">
              <a:lnSpc>
                <a:spcPct val="105000"/>
              </a:lnSpc>
              <a:spcAft>
                <a:spcPts val="0"/>
              </a:spcAft>
              <a:defRPr sz="1125">
                <a:solidFill>
                  <a:schemeClr val="bg1"/>
                </a:solidFill>
              </a:defRPr>
            </a:lvl4pPr>
            <a:lvl5pPr marL="428608" indent="-142869">
              <a:lnSpc>
                <a:spcPct val="105000"/>
              </a:lnSpc>
              <a:spcAft>
                <a:spcPts val="0"/>
              </a:spcAft>
              <a:defRPr sz="11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8A630-059E-F647-8BBD-A8610288B4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43"/>
          <a:stretch/>
        </p:blipFill>
        <p:spPr>
          <a:xfrm>
            <a:off x="4267200" y="5397500"/>
            <a:ext cx="1752600" cy="1335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45356-E60F-4C53-879B-1608E2FD9DC2}"/>
              </a:ext>
            </a:extLst>
          </p:cNvPr>
          <p:cNvSpPr txBox="1"/>
          <p:nvPr userDrawn="1"/>
        </p:nvSpPr>
        <p:spPr>
          <a:xfrm flipH="1">
            <a:off x="5912385" y="5880818"/>
            <a:ext cx="482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INTERNATIONAL MONETARY FUND</a:t>
            </a:r>
          </a:p>
        </p:txBody>
      </p:sp>
    </p:spTree>
    <p:extLst>
      <p:ext uri="{BB962C8B-B14F-4D97-AF65-F5344CB8AC3E}">
        <p14:creationId xmlns:p14="http://schemas.microsoft.com/office/powerpoint/2010/main" val="346534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02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B66-CDFC-4A1D-941B-FE4E28B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042E-303A-4FA5-BEFE-54442E08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B6CB-FA38-4CF2-93CE-15D7D8D9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9E28-5681-4C8C-A9D7-E7140A66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0E1A-3DAA-4D06-A489-F2A0B2CC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016-669A-4D5C-90EE-3D542DCD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1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73D1-86FC-402B-9DFB-8AE983BE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0565-1925-4698-8609-96F518D2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6558A-EA83-409B-87F7-A068A16D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79EA8-D3BB-4B48-B1CE-E847E93A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EEDC1-927A-41BB-912D-345A3F154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3FCC7-5C5E-46EB-900A-ECBBB888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05FB6-20A7-4F06-989C-8815B6CB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1AFD6-C1B8-40D2-9788-B982A0C0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5038-805B-490A-A6C8-6B5A3AF2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51C64-BF3C-44A2-B91B-A6365C04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820E7-C217-4AC6-BA5C-2711E081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090C4-689D-443F-9A91-3C939AF2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D7E41-9A4D-4AFB-BFF2-5949DB73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5ED1F-8D6E-4AD7-9D40-429E92FA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B318B-C9E1-405A-94F6-D365B6AA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AC3C-58F9-43E2-A7D3-CEED5181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146D-DEC2-437A-BD81-F2F37881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EDF9-F68F-4CC3-B038-D7E735D68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9F8EC-5ED4-4629-8DF4-557D5F8F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C1A1E-9673-46F5-89FD-FFCC61C3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B270-4CB0-4831-B39F-1AC0D950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961-0AAB-4A55-90D0-CF350C6F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8220A-E8EE-4C66-A880-518D122EB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C972E-DF36-41CC-8485-C9D891796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87EE9-5E8D-45B4-9AF0-AF32209A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1CE0-5405-4C5A-BAEE-7C330552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E7F74-9153-4576-B726-7BCC602C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1A74D-E979-4BD7-9464-ACF04C2C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53AF0-61A4-4299-8EB8-F83D2A24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7129-72C6-4B5E-A635-36F91D706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9B87-B8EF-4B97-8F9B-825B15AB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EA48-BB6D-4406-A363-6B9B55306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0EF9D1-8FE4-4A6C-8373-E5034EFA4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2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791806"/>
          </a:xfrm>
          <a:prstGeom prst="rect">
            <a:avLst/>
          </a:prstGeom>
        </p:spPr>
        <p:txBody>
          <a:bodyPr vert="horz" lIns="0" tIns="137160" rIns="0" bIns="0" rtlCol="0">
            <a:normAutofit/>
          </a:bodyPr>
          <a:lstStyle/>
          <a:p>
            <a:pPr lvl="0"/>
            <a:r>
              <a:rPr lang="en-US" dirty="0"/>
              <a:t>Paragraph type</a:t>
            </a:r>
          </a:p>
          <a:p>
            <a:pPr lvl="1"/>
            <a:r>
              <a:rPr lang="en-US" dirty="0"/>
              <a:t>Click the “Indent More” button (above) for first-level bullets</a:t>
            </a:r>
          </a:p>
          <a:p>
            <a:pPr lvl="2"/>
            <a:r>
              <a:rPr lang="en-US" dirty="0"/>
              <a:t>Click the “Indent More” button (above) twice for second-level bullets</a:t>
            </a:r>
          </a:p>
          <a:p>
            <a:pPr lvl="3"/>
            <a:r>
              <a:rPr lang="en-US" dirty="0"/>
              <a:t>Click the “Indent More” button (above) three times for third-level bullets</a:t>
            </a:r>
          </a:p>
          <a:p>
            <a:pPr lvl="4"/>
            <a:r>
              <a:rPr lang="en-US" dirty="0"/>
              <a:t>Click the “Indent More” button (above) four times for fourth-level bullets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82138"/>
            <a:ext cx="10972800" cy="1118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Master Slide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9C718-696D-8C48-95E3-35ACB84AD8D9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Arial Black" charset="0"/>
                <a:cs typeface="Arial Black" charset="0"/>
              </a:rPr>
              <a:t>IMF | CORPORATE SERVICES AND FACILITIES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5D478-FD4A-2240-B032-46F4E3BAB6E8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accent1"/>
                </a:solidFill>
              </a:rPr>
              <a:pPr algn="r"/>
              <a:t>‹#›</a:t>
            </a:fld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ransition>
    <p:fade/>
  </p:transition>
  <p:hf hdr="0" ftr="0" dt="0"/>
  <p:txStyles>
    <p:titleStyle>
      <a:lvl1pPr algn="l" defTabSz="914314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914314" rtl="0" eaLnBrk="1" latinLnBrk="0" hangingPunct="1">
        <a:spcBef>
          <a:spcPts val="2400"/>
        </a:spcBef>
        <a:buClr>
          <a:schemeClr val="accent1"/>
        </a:buClr>
        <a:buSzPct val="110000"/>
        <a:buFont typeface="Wingdings" charset="2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314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8788" indent="-225425" algn="l" defTabSz="914314" rtl="0" eaLnBrk="1" latinLnBrk="0" hangingPunct="1">
        <a:spcBef>
          <a:spcPts val="600"/>
        </a:spcBef>
        <a:buClr>
          <a:schemeClr val="bg1">
            <a:lumMod val="50000"/>
          </a:schemeClr>
        </a:buClr>
        <a:buSzPct val="65000"/>
        <a:buFont typeface="ArialMT"/>
        <a:buChar char="►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92150" indent="-233363" algn="l" defTabSz="914314" rtl="0" eaLnBrk="1" latinLnBrk="0" hangingPunct="1">
        <a:spcBef>
          <a:spcPts val="600"/>
        </a:spcBef>
        <a:buClr>
          <a:schemeClr val="accent1"/>
        </a:buClr>
        <a:buSzPct val="100000"/>
        <a:buFont typeface="LucidaGrande" charset="0"/>
        <a:buChar char="◆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17575" indent="-225425" algn="l" defTabSz="914314" rtl="0" eaLnBrk="1" latinLnBrk="0" hangingPunct="1">
        <a:spcBef>
          <a:spcPts val="600"/>
        </a:spcBef>
        <a:buClr>
          <a:schemeClr val="bg1">
            <a:lumMod val="50000"/>
          </a:schemeClr>
        </a:buClr>
        <a:buFont typeface=".HelveticaNeueDeskInterface-Regular"/>
        <a:buChar char="●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4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2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9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5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8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791806"/>
          </a:xfrm>
          <a:prstGeom prst="rect">
            <a:avLst/>
          </a:prstGeom>
        </p:spPr>
        <p:txBody>
          <a:bodyPr vert="horz" lIns="0" tIns="137160" rIns="0" bIns="0" rtlCol="0">
            <a:normAutofit/>
          </a:bodyPr>
          <a:lstStyle/>
          <a:p>
            <a:pPr lvl="0"/>
            <a:r>
              <a:rPr lang="en-US" dirty="0"/>
              <a:t>Paragraph type</a:t>
            </a:r>
          </a:p>
          <a:p>
            <a:pPr lvl="1"/>
            <a:r>
              <a:rPr lang="en-US" dirty="0"/>
              <a:t>Click the “Indent More” button (above) for first-level bullets</a:t>
            </a:r>
          </a:p>
          <a:p>
            <a:pPr lvl="2"/>
            <a:r>
              <a:rPr lang="en-US" dirty="0"/>
              <a:t>Click the “Indent More” button (above) twice for second-level bullets</a:t>
            </a:r>
          </a:p>
          <a:p>
            <a:pPr lvl="3"/>
            <a:r>
              <a:rPr lang="en-US" dirty="0"/>
              <a:t>Click the “Indent More” button (above) three times for third-level bullets</a:t>
            </a:r>
          </a:p>
          <a:p>
            <a:pPr lvl="4"/>
            <a:r>
              <a:rPr lang="en-US" dirty="0"/>
              <a:t>Click the “Indent More” button (above) four times for fourth-level bullets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82138"/>
            <a:ext cx="10972800" cy="1118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Master Slide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9C718-696D-8C48-95E3-35ACB84AD8D9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 Black" charset="0"/>
              </a:rPr>
              <a:t>| Information Technology – Digital Advisory Unit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5D478-FD4A-2240-B032-46F4E3BAB6E8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accent1"/>
                </a:solidFill>
              </a:rPr>
              <a:pPr algn="r"/>
              <a:t>‹#›</a:t>
            </a:fld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</p:sldLayoutIdLst>
  <p:transition>
    <p:fade/>
  </p:transition>
  <p:hf hdr="0" ftr="0" dt="0"/>
  <p:txStyles>
    <p:titleStyle>
      <a:lvl1pPr algn="l" defTabSz="914314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914314" rtl="0" eaLnBrk="1" latinLnBrk="0" hangingPunct="1">
        <a:spcBef>
          <a:spcPts val="2400"/>
        </a:spcBef>
        <a:buClr>
          <a:schemeClr val="accent1"/>
        </a:buClr>
        <a:buSzPct val="110000"/>
        <a:buFont typeface="Wingdings" charset="2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314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8788" indent="-225425" algn="l" defTabSz="914314" rtl="0" eaLnBrk="1" latinLnBrk="0" hangingPunct="1">
        <a:spcBef>
          <a:spcPts val="600"/>
        </a:spcBef>
        <a:buClr>
          <a:schemeClr val="bg1">
            <a:lumMod val="50000"/>
          </a:schemeClr>
        </a:buClr>
        <a:buSzPct val="65000"/>
        <a:buFont typeface="Lucida Grande" panose="020B0600040502020204" pitchFamily="34" charset="0"/>
        <a:buChar char="▶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92150" indent="-233363" algn="l" defTabSz="914314" rtl="0" eaLnBrk="1" latinLnBrk="0" hangingPunct="1">
        <a:spcBef>
          <a:spcPts val="600"/>
        </a:spcBef>
        <a:buClr>
          <a:schemeClr val="accent1"/>
        </a:buClr>
        <a:buSzPct val="100000"/>
        <a:buFont typeface="LucidaGrande" charset="0"/>
        <a:buChar char="◆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17575" indent="-225425" algn="l" defTabSz="914314" rtl="0" eaLnBrk="1" latinLnBrk="0" hangingPunct="1">
        <a:spcBef>
          <a:spcPts val="600"/>
        </a:spcBef>
        <a:buClr>
          <a:schemeClr val="bg1">
            <a:lumMod val="50000"/>
          </a:schemeClr>
        </a:buClr>
        <a:buFont typeface=".HelveticaNeueDeskInterface-Regular"/>
        <a:buChar char="●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4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2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9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5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8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4EC1-60D1-CD48-8690-FF0B6D8AC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971" y="1403614"/>
            <a:ext cx="6728603" cy="2239337"/>
          </a:xfrm>
        </p:spPr>
        <p:txBody>
          <a:bodyPr>
            <a:normAutofit/>
          </a:bodyPr>
          <a:lstStyle/>
          <a:p>
            <a:r>
              <a:rPr lang="en-US" sz="3600" dirty="0"/>
              <a:t>Fintech Risk Management</a:t>
            </a:r>
            <a:br>
              <a:rPr lang="en-US" dirty="0"/>
            </a:br>
            <a:r>
              <a:rPr lang="en-US" sz="2000" dirty="0"/>
              <a:t>Sleepless Nights for Central Bank Governors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4567D-8DF8-2F4C-807C-947F097BF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1048" y="4180266"/>
            <a:ext cx="5515284" cy="1274119"/>
          </a:xfrm>
        </p:spPr>
        <p:txBody>
          <a:bodyPr>
            <a:normAutofit/>
          </a:bodyPr>
          <a:lstStyle/>
          <a:p>
            <a:r>
              <a:rPr lang="en-US" sz="1800" dirty="0"/>
              <a:t>Presentation at EU Fin-Tech Horizon 2020 final workshop</a:t>
            </a:r>
          </a:p>
          <a:p>
            <a:r>
              <a:rPr lang="en-US" sz="1800" dirty="0"/>
              <a:t>JUNE 18,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EA944-E770-B641-8381-99B0FD277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048" y="5472067"/>
            <a:ext cx="5515284" cy="1213338"/>
          </a:xfrm>
        </p:spPr>
        <p:txBody>
          <a:bodyPr/>
          <a:lstStyle/>
          <a:p>
            <a:r>
              <a:rPr lang="en-US" dirty="0"/>
              <a:t>Ashraf Khan</a:t>
            </a:r>
          </a:p>
          <a:p>
            <a:r>
              <a:rPr lang="en-US" dirty="0"/>
              <a:t>Monetary and Capital Markets Department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505A090-C786-49BC-89EE-C74421F15C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9" r="26179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7C6D8A-CE6C-104A-8E75-5BB9958B67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©  The Sociable, 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84A0F-4210-4EED-A4B1-9D65F5941FAA}"/>
              </a:ext>
            </a:extLst>
          </p:cNvPr>
          <p:cNvSpPr txBox="1"/>
          <p:nvPr/>
        </p:nvSpPr>
        <p:spPr>
          <a:xfrm>
            <a:off x="6684579" y="493986"/>
            <a:ext cx="4435366" cy="12127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86AE8-37A1-4BCE-BE65-8DD3C5EA9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968" y="620072"/>
            <a:ext cx="2684606" cy="9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144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6EA6E81-FA6A-4501-AB18-4110A892A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6662" y="1506024"/>
            <a:ext cx="10350500" cy="486059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akhan4@imf.org</a:t>
            </a:r>
          </a:p>
          <a:p>
            <a:r>
              <a:rPr lang="en-US" kern="0" dirty="0"/>
              <a:t>Khan, A., Malaika, M., 2021, </a:t>
            </a:r>
            <a:r>
              <a:rPr lang="en-US" i="1" kern="0" dirty="0"/>
              <a:t>Central Bank Risk Management, Fintech, and Cybersecurity</a:t>
            </a:r>
            <a:r>
              <a:rPr lang="en-US" kern="0" dirty="0"/>
              <a:t>. IMF Working Paper 21/105</a:t>
            </a:r>
          </a:p>
          <a:p>
            <a:r>
              <a:rPr lang="en-US" kern="0" dirty="0"/>
              <a:t>Kiff, J. </a:t>
            </a:r>
            <a:r>
              <a:rPr lang="en-US" kern="0" dirty="0" err="1"/>
              <a:t>e.a.</a:t>
            </a:r>
            <a:r>
              <a:rPr lang="en-US" kern="0" dirty="0"/>
              <a:t>, 2001, </a:t>
            </a:r>
            <a:r>
              <a:rPr lang="en-US" i="1" kern="0" dirty="0"/>
              <a:t>A Survey of Research on Retail CBDC</a:t>
            </a:r>
            <a:r>
              <a:rPr lang="en-US" kern="0" dirty="0"/>
              <a:t>. IMF Working Paper 20/104.</a:t>
            </a:r>
          </a:p>
          <a:p>
            <a:r>
              <a:rPr lang="en-US" b="1" kern="0" dirty="0">
                <a:solidFill>
                  <a:srgbClr val="FFFF00"/>
                </a:solidFill>
              </a:rPr>
              <a:t>Upcoming event: EU Fin-Tech Horizon 2020 Seminar on Central Bank Risk Management, Fintech, and Cybersecurity (September 30, 2021)</a:t>
            </a:r>
          </a:p>
          <a:p>
            <a:pPr lvl="0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9BE84-AD48-4FDF-865A-1A010EE4FF05}"/>
              </a:ext>
            </a:extLst>
          </p:cNvPr>
          <p:cNvSpPr txBox="1"/>
          <p:nvPr/>
        </p:nvSpPr>
        <p:spPr>
          <a:xfrm>
            <a:off x="74506" y="6330462"/>
            <a:ext cx="2885440" cy="508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5933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6EA6E81-FA6A-4501-AB18-4110A892A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6662" y="1469871"/>
            <a:ext cx="9715500" cy="4860591"/>
          </a:xfrm>
        </p:spPr>
        <p:txBody>
          <a:bodyPr>
            <a:normAutofit/>
          </a:bodyPr>
          <a:lstStyle/>
          <a:p>
            <a:pPr marL="457200" lvl="0" indent="-457200">
              <a:buAutoNum type="arabicParenR"/>
            </a:pPr>
            <a:r>
              <a:rPr lang="en-US" dirty="0"/>
              <a:t>The Pervasiveness of Fintech</a:t>
            </a:r>
          </a:p>
          <a:p>
            <a:pPr marL="457200" lvl="0" indent="-457200">
              <a:buAutoNum type="arabicParenR"/>
            </a:pPr>
            <a:r>
              <a:rPr lang="en-US" dirty="0"/>
              <a:t>Risks – Strategy, Policy, Operational</a:t>
            </a:r>
          </a:p>
          <a:p>
            <a:pPr marL="457200" lvl="0" indent="-457200">
              <a:buAutoNum type="arabicParenR"/>
            </a:pPr>
            <a:r>
              <a:rPr lang="en-US" dirty="0"/>
              <a:t>IMF Experience: Surveillance and Technical Assistance</a:t>
            </a:r>
          </a:p>
          <a:p>
            <a:pPr marL="457200" lvl="0" indent="-457200">
              <a:buAutoNum type="arabicParenR"/>
            </a:pPr>
            <a:r>
              <a:rPr lang="en-US" dirty="0"/>
              <a:t>An Example: CBDC</a:t>
            </a:r>
          </a:p>
          <a:p>
            <a:pPr marL="457200" lvl="0" indent="-457200">
              <a:buAutoNum type="arabicParenR"/>
            </a:pPr>
            <a:r>
              <a:rPr lang="en-US" dirty="0"/>
              <a:t>Avoiding Sleepless Nights for Governors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9BE84-AD48-4FDF-865A-1A010EE4FF05}"/>
              </a:ext>
            </a:extLst>
          </p:cNvPr>
          <p:cNvSpPr txBox="1"/>
          <p:nvPr/>
        </p:nvSpPr>
        <p:spPr>
          <a:xfrm>
            <a:off x="74506" y="6330462"/>
            <a:ext cx="2885440" cy="508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58E1A-9A05-4DEA-9914-381434CA1CF6}"/>
              </a:ext>
            </a:extLst>
          </p:cNvPr>
          <p:cNvSpPr/>
          <p:nvPr/>
        </p:nvSpPr>
        <p:spPr>
          <a:xfrm>
            <a:off x="8678424" y="4623709"/>
            <a:ext cx="316835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DISCLAIMER</a:t>
            </a:r>
          </a:p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view expressed here are those of the IMF’s staff, and not necessarily those of the IMF’s management or Executive Board.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7E56357-0972-42BD-AD2A-82E965BF8EDC}"/>
              </a:ext>
            </a:extLst>
          </p:cNvPr>
          <p:cNvSpPr txBox="1">
            <a:spLocks/>
          </p:cNvSpPr>
          <p:nvPr/>
        </p:nvSpPr>
        <p:spPr>
          <a:xfrm>
            <a:off x="8678424" y="5615278"/>
            <a:ext cx="31683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</a:t>
            </a: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material is the property of the IMF and is intended for use only by IMF staff.</a:t>
            </a:r>
          </a:p>
        </p:txBody>
      </p:sp>
    </p:spTree>
    <p:extLst>
      <p:ext uri="{BB962C8B-B14F-4D97-AF65-F5344CB8AC3E}">
        <p14:creationId xmlns:p14="http://schemas.microsoft.com/office/powerpoint/2010/main" val="4958543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ASN Mobiel Bankieren - Apps on Google Play">
            <a:extLst>
              <a:ext uri="{FF2B5EF4-FFF2-40B4-BE49-F238E27FC236}">
                <a16:creationId xmlns:a16="http://schemas.microsoft.com/office/drawing/2014/main" id="{40A2B3F0-2041-46AA-9C72-1794FB0A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54" y="5140469"/>
            <a:ext cx="1015803" cy="101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CICI Bank (@ICICIBank) | Twitter">
            <a:extLst>
              <a:ext uri="{FF2B5EF4-FFF2-40B4-BE49-F238E27FC236}">
                <a16:creationId xmlns:a16="http://schemas.microsoft.com/office/drawing/2014/main" id="{B811E5EC-65B6-42E8-883E-223FAA283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73" y="3982685"/>
            <a:ext cx="1101128" cy="11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mazon Pay - WooCommerce">
            <a:extLst>
              <a:ext uri="{FF2B5EF4-FFF2-40B4-BE49-F238E27FC236}">
                <a16:creationId xmlns:a16="http://schemas.microsoft.com/office/drawing/2014/main" id="{EBD179B4-522C-429A-88FB-6AB8BE33E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06" y="99165"/>
            <a:ext cx="1622473" cy="16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elle App Review: Should You Use It to Send Money?">
            <a:extLst>
              <a:ext uri="{FF2B5EF4-FFF2-40B4-BE49-F238E27FC236}">
                <a16:creationId xmlns:a16="http://schemas.microsoft.com/office/drawing/2014/main" id="{916C68B4-13D2-4E3A-B56A-882AA1112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97" y="1369915"/>
            <a:ext cx="1783500" cy="11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se, Formerly TransferWise Review | Rates &amp; Fees 2021 | MoneyTransfers.com">
            <a:extLst>
              <a:ext uri="{FF2B5EF4-FFF2-40B4-BE49-F238E27FC236}">
                <a16:creationId xmlns:a16="http://schemas.microsoft.com/office/drawing/2014/main" id="{5C4D5E83-E49C-46E9-89B7-8E0A70FB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47" y="602091"/>
            <a:ext cx="1427544" cy="67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SI | What Parents Should Know About Venmo">
            <a:extLst>
              <a:ext uri="{FF2B5EF4-FFF2-40B4-BE49-F238E27FC236}">
                <a16:creationId xmlns:a16="http://schemas.microsoft.com/office/drawing/2014/main" id="{C5CD4D0A-22B0-4683-AF18-8E81B226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85" y="1950515"/>
            <a:ext cx="941268" cy="94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inbase (@coinbase) | Twitter">
            <a:extLst>
              <a:ext uri="{FF2B5EF4-FFF2-40B4-BE49-F238E27FC236}">
                <a16:creationId xmlns:a16="http://schemas.microsoft.com/office/drawing/2014/main" id="{AAA205A1-FE94-462A-8C1E-7E596DFB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10" y="502760"/>
            <a:ext cx="999131" cy="99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orking at Robinhood | Glassdoor">
            <a:extLst>
              <a:ext uri="{FF2B5EF4-FFF2-40B4-BE49-F238E27FC236}">
                <a16:creationId xmlns:a16="http://schemas.microsoft.com/office/drawing/2014/main" id="{B93B3596-5BC1-4039-9C24-6F08AE9F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0" y="1083626"/>
            <a:ext cx="1101128" cy="11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G Bankieren - Apps on Google Play">
            <a:extLst>
              <a:ext uri="{FF2B5EF4-FFF2-40B4-BE49-F238E27FC236}">
                <a16:creationId xmlns:a16="http://schemas.microsoft.com/office/drawing/2014/main" id="{8A228DAA-75E6-4602-9E44-C6D583B3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55" y="4547783"/>
            <a:ext cx="899958" cy="89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rgent (@argentHQ) | Twitter">
            <a:extLst>
              <a:ext uri="{FF2B5EF4-FFF2-40B4-BE49-F238E27FC236}">
                <a16:creationId xmlns:a16="http://schemas.microsoft.com/office/drawing/2014/main" id="{02612704-49C1-40BE-BD58-8784F8657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717" y="3820998"/>
            <a:ext cx="1274719" cy="12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ave - Open Source Liquidity Protocol">
            <a:extLst>
              <a:ext uri="{FF2B5EF4-FFF2-40B4-BE49-F238E27FC236}">
                <a16:creationId xmlns:a16="http://schemas.microsoft.com/office/drawing/2014/main" id="{136005F9-BC6C-41F0-86C4-EA29108B7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108" y="4939239"/>
            <a:ext cx="1101129" cy="11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mpleforth #AMPL (@AmpleforthOrg) | Twitter">
            <a:extLst>
              <a:ext uri="{FF2B5EF4-FFF2-40B4-BE49-F238E27FC236}">
                <a16:creationId xmlns:a16="http://schemas.microsoft.com/office/drawing/2014/main" id="{65C32CB1-287E-451D-BCEA-BAA870BAF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86" y="4582052"/>
            <a:ext cx="1161200" cy="11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merican Express - Newsroom - Media Library - Media Library">
            <a:extLst>
              <a:ext uri="{FF2B5EF4-FFF2-40B4-BE49-F238E27FC236}">
                <a16:creationId xmlns:a16="http://schemas.microsoft.com/office/drawing/2014/main" id="{E07BABC9-BFDE-4F37-AE2D-5694D7C25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26" y="1066998"/>
            <a:ext cx="1284663" cy="12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ParkMobile Parking App | Contactless Payments - On-street &amp; Reservation">
            <a:extLst>
              <a:ext uri="{FF2B5EF4-FFF2-40B4-BE49-F238E27FC236}">
                <a16:creationId xmlns:a16="http://schemas.microsoft.com/office/drawing/2014/main" id="{6B790755-4692-4801-98B3-0CEA3CA8A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57" y="4710716"/>
            <a:ext cx="809574" cy="8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igiD | Home English">
            <a:extLst>
              <a:ext uri="{FF2B5EF4-FFF2-40B4-BE49-F238E27FC236}">
                <a16:creationId xmlns:a16="http://schemas.microsoft.com/office/drawing/2014/main" id="{990D59FF-6C28-4A7D-9C51-26A1ABEF0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231" y="4115145"/>
            <a:ext cx="809573" cy="80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9578BD-E1BF-412A-B8BB-5189DD61D964}"/>
              </a:ext>
            </a:extLst>
          </p:cNvPr>
          <p:cNvSpPr/>
          <p:nvPr/>
        </p:nvSpPr>
        <p:spPr>
          <a:xfrm>
            <a:off x="7112000" y="223520"/>
            <a:ext cx="3640515" cy="2221374"/>
          </a:xfrm>
          <a:prstGeom prst="round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811D1B-F72E-4DFE-8AA7-3F42DA31A1EC}"/>
              </a:ext>
            </a:extLst>
          </p:cNvPr>
          <p:cNvSpPr/>
          <p:nvPr/>
        </p:nvSpPr>
        <p:spPr>
          <a:xfrm>
            <a:off x="8745489" y="3931344"/>
            <a:ext cx="2479297" cy="2221374"/>
          </a:xfrm>
          <a:prstGeom prst="roundRect">
            <a:avLst/>
          </a:prstGeom>
          <a:solidFill>
            <a:srgbClr val="FFFF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EED07-3204-47CD-8762-26130E836A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50392" y="4917275"/>
            <a:ext cx="912090" cy="867957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82F4B90-1234-49B8-AEFF-3907B80BE6B6}"/>
              </a:ext>
            </a:extLst>
          </p:cNvPr>
          <p:cNvSpPr/>
          <p:nvPr/>
        </p:nvSpPr>
        <p:spPr>
          <a:xfrm>
            <a:off x="3588577" y="4011354"/>
            <a:ext cx="3784684" cy="2101527"/>
          </a:xfrm>
          <a:prstGeom prst="roundRect">
            <a:avLst/>
          </a:prstGeom>
          <a:solidFill>
            <a:srgbClr val="8031A7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A510B8-CBCB-415B-A045-C943AC9B6D55}"/>
              </a:ext>
            </a:extLst>
          </p:cNvPr>
          <p:cNvSpPr/>
          <p:nvPr/>
        </p:nvSpPr>
        <p:spPr>
          <a:xfrm>
            <a:off x="727927" y="3997114"/>
            <a:ext cx="1833254" cy="1599687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6" name="Picture 32" descr="Free Paytm Logo Icon of Flat style - Available in SVG, PNG, EPS, AI &amp; Icon  fonts">
            <a:extLst>
              <a:ext uri="{FF2B5EF4-FFF2-40B4-BE49-F238E27FC236}">
                <a16:creationId xmlns:a16="http://schemas.microsoft.com/office/drawing/2014/main" id="{A81AFD1B-4E9B-414A-925F-5708CFCA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18" y="2005404"/>
            <a:ext cx="1198958" cy="119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706280-3552-4FC5-B561-47A00E6D873D}"/>
              </a:ext>
            </a:extLst>
          </p:cNvPr>
          <p:cNvSpPr/>
          <p:nvPr/>
        </p:nvSpPr>
        <p:spPr>
          <a:xfrm>
            <a:off x="852603" y="451871"/>
            <a:ext cx="3915123" cy="2514916"/>
          </a:xfrm>
          <a:prstGeom prst="roundRect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38B52-F35A-4725-9714-230BA4870C73}"/>
              </a:ext>
            </a:extLst>
          </p:cNvPr>
          <p:cNvSpPr txBox="1"/>
          <p:nvPr/>
        </p:nvSpPr>
        <p:spPr>
          <a:xfrm>
            <a:off x="3013982" y="6508462"/>
            <a:ext cx="5347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All icons / logos are owned by their respective trademark owners.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47E35-B3E5-42A7-884D-E266F1D78831}"/>
              </a:ext>
            </a:extLst>
          </p:cNvPr>
          <p:cNvSpPr txBox="1"/>
          <p:nvPr/>
        </p:nvSpPr>
        <p:spPr>
          <a:xfrm>
            <a:off x="2128952" y="3151333"/>
            <a:ext cx="72428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chemeClr val="bg2"/>
                </a:solidFill>
                <a:latin typeface="Arial Black" charset="0"/>
              </a:rPr>
              <a:t>The Pervasiveness of Fintech – Part I</a:t>
            </a:r>
          </a:p>
        </p:txBody>
      </p:sp>
    </p:spTree>
    <p:extLst>
      <p:ext uri="{BB962C8B-B14F-4D97-AF65-F5344CB8AC3E}">
        <p14:creationId xmlns:p14="http://schemas.microsoft.com/office/powerpoint/2010/main" val="201755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2ACEE-0311-4277-B43F-3C31AFCA2AD8}"/>
              </a:ext>
            </a:extLst>
          </p:cNvPr>
          <p:cNvSpPr txBox="1"/>
          <p:nvPr/>
        </p:nvSpPr>
        <p:spPr>
          <a:xfrm>
            <a:off x="3014999" y="5396454"/>
            <a:ext cx="9177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4C97"/>
                </a:solidFill>
                <a:latin typeface="Bahnschrift" panose="020B0502040204020203" pitchFamily="34" charset="0"/>
              </a:rPr>
              <a:t>Dominican Republic’s central bank plans </a:t>
            </a:r>
            <a:r>
              <a:rPr lang="en-US" sz="2400" b="1" u="sng" dirty="0">
                <a:solidFill>
                  <a:srgbClr val="FF0000"/>
                </a:solidFill>
                <a:latin typeface="Bahnschrift" panose="020B0502040204020203" pitchFamily="34" charset="0"/>
              </a:rPr>
              <a:t>financial innovation hub 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(May 28, 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86851-E293-4F3B-81F3-7D05B17EB330}"/>
              </a:ext>
            </a:extLst>
          </p:cNvPr>
          <p:cNvSpPr txBox="1"/>
          <p:nvPr/>
        </p:nvSpPr>
        <p:spPr>
          <a:xfrm>
            <a:off x="2220392" y="597049"/>
            <a:ext cx="73775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chemeClr val="bg2"/>
                </a:solidFill>
                <a:latin typeface="Arial Black" charset="0"/>
              </a:rPr>
              <a:t>The Pervasiveness of Fintech – Part 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A84CC-1ABB-489F-8C38-79FB0E14315C}"/>
              </a:ext>
            </a:extLst>
          </p:cNvPr>
          <p:cNvSpPr/>
          <p:nvPr/>
        </p:nvSpPr>
        <p:spPr>
          <a:xfrm>
            <a:off x="152400" y="1558335"/>
            <a:ext cx="10904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4C97"/>
                </a:solidFill>
                <a:latin typeface="Bahnschrift" panose="020B0502040204020203" pitchFamily="34" charset="0"/>
              </a:rPr>
              <a:t>BIS and French and Swiss central banks announce </a:t>
            </a:r>
            <a:r>
              <a:rPr lang="en-US" sz="2400" b="1" u="sng" dirty="0">
                <a:solidFill>
                  <a:srgbClr val="FF0000"/>
                </a:solidFill>
                <a:latin typeface="Bahnschrift" panose="020B0502040204020203" pitchFamily="34" charset="0"/>
              </a:rPr>
              <a:t>joint CBDC project 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(June 10, 2021)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806BF-73AA-439B-8178-68566D69D778}"/>
              </a:ext>
            </a:extLst>
          </p:cNvPr>
          <p:cNvSpPr/>
          <p:nvPr/>
        </p:nvSpPr>
        <p:spPr>
          <a:xfrm>
            <a:off x="617220" y="2526768"/>
            <a:ext cx="6454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4C97"/>
                </a:solidFill>
                <a:latin typeface="Bahnschrift" panose="020B0502040204020203" pitchFamily="34" charset="0"/>
              </a:rPr>
              <a:t>El Salvador to make </a:t>
            </a:r>
            <a:r>
              <a:rPr lang="en-US" sz="2400" b="1" u="sng" dirty="0">
                <a:solidFill>
                  <a:srgbClr val="FF0000"/>
                </a:solidFill>
                <a:latin typeface="Bahnschrift" panose="020B0502040204020203" pitchFamily="34" charset="0"/>
              </a:rPr>
              <a:t>bitcoin legal tender 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(June 8, 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AD1CC-E1CF-4114-975C-646EF8CB6A76}"/>
              </a:ext>
            </a:extLst>
          </p:cNvPr>
          <p:cNvSpPr/>
          <p:nvPr/>
        </p:nvSpPr>
        <p:spPr>
          <a:xfrm>
            <a:off x="1313180" y="3477545"/>
            <a:ext cx="8089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4C97"/>
                </a:solidFill>
                <a:latin typeface="Bahnschrift" panose="020B0502040204020203" pitchFamily="34" charset="0"/>
              </a:rPr>
              <a:t>Thailand’s central bank picks </a:t>
            </a:r>
            <a:r>
              <a:rPr lang="en-US" sz="2400" b="1" u="sng" dirty="0">
                <a:solidFill>
                  <a:srgbClr val="FF0000"/>
                </a:solidFill>
                <a:latin typeface="Bahnschrift" panose="020B0502040204020203" pitchFamily="34" charset="0"/>
              </a:rPr>
              <a:t>G+D for retail CBDC project 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(June 3, 2021)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1851F3-71A7-49E8-84AC-B64531E2E4F7}"/>
              </a:ext>
            </a:extLst>
          </p:cNvPr>
          <p:cNvSpPr/>
          <p:nvPr/>
        </p:nvSpPr>
        <p:spPr>
          <a:xfrm>
            <a:off x="2149828" y="4468668"/>
            <a:ext cx="7892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4C97"/>
                </a:solidFill>
                <a:latin typeface="Bahnschrift" panose="020B0502040204020203" pitchFamily="34" charset="0"/>
              </a:rPr>
              <a:t>RBNZ’s Orr admits ‘shortfalls’ on </a:t>
            </a:r>
            <a:r>
              <a:rPr lang="en-US" sz="2400" b="1" u="sng" dirty="0">
                <a:solidFill>
                  <a:srgbClr val="FF0000"/>
                </a:solidFill>
                <a:latin typeface="Bahnschrift" panose="020B0502040204020203" pitchFamily="34" charset="0"/>
              </a:rPr>
              <a:t>cyber security</a:t>
            </a:r>
            <a:r>
              <a:rPr lang="en-US" sz="2400" u="sng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(June 1, 2021)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B7AB4-490F-43CF-AE9F-FF29FA7F3309}"/>
              </a:ext>
            </a:extLst>
          </p:cNvPr>
          <p:cNvSpPr txBox="1"/>
          <p:nvPr/>
        </p:nvSpPr>
        <p:spPr>
          <a:xfrm>
            <a:off x="152400" y="641369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Source: centralbanking.com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66B74A8-A950-4E91-BB50-BACA04FF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8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D4A5F65-AA62-4DE4-8E07-2C9DBD2581B6}"/>
              </a:ext>
            </a:extLst>
          </p:cNvPr>
          <p:cNvSpPr txBox="1">
            <a:spLocks/>
          </p:cNvSpPr>
          <p:nvPr/>
        </p:nvSpPr>
        <p:spPr>
          <a:xfrm>
            <a:off x="1238250" y="455232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3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 Black" charset="0"/>
              </a:rPr>
              <a:t>Central Bank Strategy and Policy Risk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72925FF-AC33-4E1A-99BC-B4F90E83D151}"/>
              </a:ext>
            </a:extLst>
          </p:cNvPr>
          <p:cNvSpPr txBox="1">
            <a:spLocks/>
          </p:cNvSpPr>
          <p:nvPr/>
        </p:nvSpPr>
        <p:spPr>
          <a:xfrm>
            <a:off x="1239838" y="1469871"/>
            <a:ext cx="9715500" cy="4860591"/>
          </a:xfrm>
          <a:prstGeom prst="rect">
            <a:avLst/>
          </a:prstGeom>
        </p:spPr>
        <p:txBody>
          <a:bodyPr vert="horz" lIns="0" tIns="137160" rIns="0" bIns="0" rtlCol="0">
            <a:normAutofit/>
          </a:bodyPr>
          <a:lstStyle>
            <a:lvl1pPr marL="0" indent="0" algn="l" defTabSz="914314" rtl="0" eaLnBrk="1" latinLnBrk="0" hangingPunct="1">
              <a:spcBef>
                <a:spcPts val="2400"/>
              </a:spcBef>
              <a:buClr>
                <a:schemeClr val="accent1"/>
              </a:buClr>
              <a:buSzPct val="110000"/>
              <a:buFont typeface="Wingdings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314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2150" indent="-233363" algn="l" defTabSz="914314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LucidaGrande" charset="0"/>
              <a:buChar char="◆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575" indent="-225425" algn="l" defTabSz="914314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.HelveticaNeueDeskInterface-Regular"/>
              <a:buChar char="●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64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2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79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35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Strategy &amp; Policy Risk:</a:t>
            </a:r>
          </a:p>
          <a:p>
            <a:pPr marL="342900" marR="0" lvl="0" indent="-3429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Monetary policy &amp; operations</a:t>
            </a:r>
          </a:p>
          <a:p>
            <a:pPr marL="342900" marR="0" lvl="0" indent="-3429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Financial Market Infrastructure</a:t>
            </a:r>
          </a:p>
          <a:p>
            <a:pPr marL="342900" marR="0" lvl="0" indent="-3429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FX Reserve Management</a:t>
            </a:r>
          </a:p>
          <a:p>
            <a:pPr marL="342900" marR="0" lvl="0" indent="-3429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Financial Inclusion</a:t>
            </a:r>
          </a:p>
          <a:p>
            <a:pPr marL="342900" marR="0" lvl="0" indent="-3429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Financial Supervision</a:t>
            </a:r>
          </a:p>
          <a:p>
            <a:pPr marL="342900" marR="0" lvl="0" indent="-3429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Financial Integrity</a:t>
            </a:r>
          </a:p>
          <a:p>
            <a:pPr marL="342900" marR="0" lvl="0" indent="-3429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Cash Currency Management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99CD99-12D8-4746-9EC1-7B9CF112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22" y="2033023"/>
            <a:ext cx="5649339" cy="41645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DAC6F2-1D63-417E-B1B2-9DA30FBC724A}"/>
              </a:ext>
            </a:extLst>
          </p:cNvPr>
          <p:cNvSpPr/>
          <p:nvPr/>
        </p:nvSpPr>
        <p:spPr>
          <a:xfrm>
            <a:off x="5646750" y="1469871"/>
            <a:ext cx="5454479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>
                <a:solidFill>
                  <a:srgbClr val="004C9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With the expansion of central bank mandates, comes an increasingly broad risk landscape…</a:t>
            </a:r>
            <a:endParaRPr lang="en-US" b="1" dirty="0">
              <a:solidFill>
                <a:srgbClr val="004C97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9E733E-F75B-41A5-9EC5-6CF71B47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EB26B48-35FB-4221-A184-2907FEA9F926}"/>
              </a:ext>
            </a:extLst>
          </p:cNvPr>
          <p:cNvSpPr txBox="1">
            <a:spLocks/>
          </p:cNvSpPr>
          <p:nvPr/>
        </p:nvSpPr>
        <p:spPr>
          <a:xfrm>
            <a:off x="1127636" y="366517"/>
            <a:ext cx="10180002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3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4C97"/>
                </a:solidFill>
              </a:rPr>
              <a:t>Central Bank Operational Risk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F49A1-251B-48D6-A444-2FB5397285DE}"/>
              </a:ext>
            </a:extLst>
          </p:cNvPr>
          <p:cNvSpPr txBox="1"/>
          <p:nvPr/>
        </p:nvSpPr>
        <p:spPr>
          <a:xfrm>
            <a:off x="518036" y="1701433"/>
            <a:ext cx="4179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 Information Technology (IT)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(developed in house, or externally?)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(quality demands and assurance)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Cyber-security (human error, red teaming)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Data-management (digitization, databases, backups)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EA119-0FCB-4AF7-A749-1ECC32EFB731}"/>
              </a:ext>
            </a:extLst>
          </p:cNvPr>
          <p:cNvSpPr/>
          <p:nvPr/>
        </p:nvSpPr>
        <p:spPr>
          <a:xfrm>
            <a:off x="518036" y="3442858"/>
            <a:ext cx="46744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 Outsourcing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(see above) &amp; cloud computing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Asset management &amp; pension fund management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Currency management (cash delivery)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7D563-E9AD-4A6D-BE96-C975492C42F9}"/>
              </a:ext>
            </a:extLst>
          </p:cNvPr>
          <p:cNvSpPr/>
          <p:nvPr/>
        </p:nvSpPr>
        <p:spPr>
          <a:xfrm>
            <a:off x="518036" y="5014447"/>
            <a:ext cx="575576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 Project Management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 Bank Digital Currencies development &amp; implementation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Sandbox/Innovator organization &amp; operations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77C2A-A710-4E45-AC1B-BBCC12A1A870}"/>
              </a:ext>
            </a:extLst>
          </p:cNvPr>
          <p:cNvSpPr/>
          <p:nvPr/>
        </p:nvSpPr>
        <p:spPr>
          <a:xfrm>
            <a:off x="6653326" y="3227414"/>
            <a:ext cx="465431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4C9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5) Operations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Continuity Management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services, maintenance, drivers &amp; cars, (armed) security services, etc.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506F6-6292-4A3F-8478-94AF68B96D2C}"/>
              </a:ext>
            </a:extLst>
          </p:cNvPr>
          <p:cNvSpPr/>
          <p:nvPr/>
        </p:nvSpPr>
        <p:spPr>
          <a:xfrm>
            <a:off x="6653326" y="1701433"/>
            <a:ext cx="485287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4) Human Resources (HR) &amp; Organization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Expertise &amp; training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Remuneration policies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Organization chart / roles &amp; responsibilities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Reporting lines</a:t>
            </a:r>
            <a:endParaRPr lang="en-US" sz="1600" dirty="0">
              <a:solidFill>
                <a:srgbClr val="004C9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C9BA3-EA1C-4EB2-9DC4-274478E14D37}"/>
              </a:ext>
            </a:extLst>
          </p:cNvPr>
          <p:cNvSpPr/>
          <p:nvPr/>
        </p:nvSpPr>
        <p:spPr>
          <a:xfrm>
            <a:off x="6653326" y="4980607"/>
            <a:ext cx="502063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6) Legal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Legal protection of Board members and staff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Ombudsman / Whistleblowing</a:t>
            </a:r>
          </a:p>
          <a:p>
            <a:pPr marL="457200" indent="-171450">
              <a:buFontTx/>
              <a:buChar char="-"/>
            </a:pPr>
            <a:r>
              <a:rPr lang="en-US" sz="1400" dirty="0">
                <a:solidFill>
                  <a:srgbClr val="004C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Compliance with laws and regulations (inc. AML/CFT and Code of Ethics)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11B9B0A-C72B-403F-B827-63E71D9B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0FC0B7-290A-4B65-97D0-38440D4952EB}"/>
              </a:ext>
            </a:extLst>
          </p:cNvPr>
          <p:cNvSpPr txBox="1">
            <a:spLocks/>
          </p:cNvSpPr>
          <p:nvPr/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3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4C97"/>
              </a:solidFill>
              <a:effectLst/>
              <a:uLnTx/>
              <a:uFillTx/>
              <a:latin typeface="Arial Black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057E5-CE0B-4258-81F1-7F966FF3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00755"/>
            <a:ext cx="5720080" cy="2855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F8CD3-0A60-4A0B-B338-AFE679CB97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2" y="2639617"/>
            <a:ext cx="5813105" cy="26854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EC0E43-47B1-4D4A-99E7-AAEF97914DF8}"/>
              </a:ext>
            </a:extLst>
          </p:cNvPr>
          <p:cNvSpPr/>
          <p:nvPr/>
        </p:nvSpPr>
        <p:spPr>
          <a:xfrm>
            <a:off x="1062816" y="1757921"/>
            <a:ext cx="4724400" cy="66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b="1" dirty="0">
                <a:solidFill>
                  <a:srgbClr val="004C97"/>
                </a:solidFill>
                <a:cs typeface="Times New Roman" panose="02020603050405020304" pitchFamily="18" charset="0"/>
              </a:rPr>
              <a:t>… and digital risks are reflected in IMF technical assistance and surveillance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3C41CC2-496B-4E28-8002-8DF26E18EA9A}"/>
              </a:ext>
            </a:extLst>
          </p:cNvPr>
          <p:cNvSpPr txBox="1">
            <a:spLocks/>
          </p:cNvSpPr>
          <p:nvPr/>
        </p:nvSpPr>
        <p:spPr>
          <a:xfrm>
            <a:off x="711200" y="366517"/>
            <a:ext cx="112649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3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4C97"/>
                </a:solidFill>
              </a:rPr>
              <a:t>IMF Experience: Surveillance and Technical Assistance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2E4264-80F9-47DA-8985-4E217BA4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338D00-A476-4432-9056-7A775DE984A4}"/>
              </a:ext>
            </a:extLst>
          </p:cNvPr>
          <p:cNvSpPr txBox="1">
            <a:spLocks/>
          </p:cNvSpPr>
          <p:nvPr/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3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 Black" charset="0"/>
              </a:rPr>
              <a:t>An Example: Central Bank Digital Currency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4C97"/>
              </a:solidFill>
              <a:effectLst/>
              <a:uLnTx/>
              <a:uFillTx/>
              <a:latin typeface="Arial Black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A91F6-9ABA-4F6D-8064-9EE998CD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" y="1676400"/>
            <a:ext cx="5874067" cy="412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8A2AC-8C8A-48B1-AFAA-2E31C91B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1150"/>
            <a:ext cx="5133975" cy="527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F225E-E0B9-4BFD-87C2-291EE7F1BB88}"/>
              </a:ext>
            </a:extLst>
          </p:cNvPr>
          <p:cNvSpPr txBox="1"/>
          <p:nvPr/>
        </p:nvSpPr>
        <p:spPr>
          <a:xfrm>
            <a:off x="221933" y="6105005"/>
            <a:ext cx="542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Kiff, J.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e.a.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2020,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 Survey of Research on Retail CBDC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IMF Working Paper 20/104.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1D7ED-CAD2-4C45-A5BF-EAE72C95D984}"/>
              </a:ext>
            </a:extLst>
          </p:cNvPr>
          <p:cNvSpPr/>
          <p:nvPr/>
        </p:nvSpPr>
        <p:spPr>
          <a:xfrm>
            <a:off x="6096000" y="4257040"/>
            <a:ext cx="4978400" cy="1422400"/>
          </a:xfrm>
          <a:prstGeom prst="rect">
            <a:avLst/>
          </a:prstGeom>
          <a:solidFill>
            <a:srgbClr val="FFFF00">
              <a:alpha val="23000"/>
            </a:srgbClr>
          </a:solidFill>
          <a:ln w="25400" cap="flat" cmpd="sng" algn="ctr">
            <a:solidFill>
              <a:srgbClr val="009C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E7A461-B351-47E3-9974-A3CCE23B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738-6BB0-43D7-88AB-520902CDD895}"/>
              </a:ext>
            </a:extLst>
          </p:cNvPr>
          <p:cNvSpPr txBox="1"/>
          <p:nvPr/>
        </p:nvSpPr>
        <p:spPr>
          <a:xfrm>
            <a:off x="6491288" y="1537900"/>
            <a:ext cx="48006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Table 3: CBDC Central Bank Internal Organization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42052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D5DEEB-B785-4277-9D0B-6BB2B85901A4}"/>
              </a:ext>
            </a:extLst>
          </p:cNvPr>
          <p:cNvSpPr txBox="1">
            <a:spLocks/>
          </p:cNvSpPr>
          <p:nvPr/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 fontScale="90000" lnSpcReduction="10000"/>
          </a:bodyPr>
          <a:lstStyle>
            <a:lvl1pPr algn="l" defTabSz="9143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9143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 Black" charset="0"/>
              </a:rPr>
              <a:t>Avoiding Sleepless Nights for Governors –</a:t>
            </a:r>
            <a:b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4C97"/>
                </a:solidFill>
                <a:effectLst/>
                <a:uLnTx/>
                <a:uFillTx/>
                <a:latin typeface="Arial Black" charset="0"/>
              </a:rPr>
            </a:b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9CDE"/>
                </a:solidFill>
                <a:effectLst/>
                <a:uLnTx/>
                <a:uFillTx/>
                <a:latin typeface="Arial Black" charset="0"/>
              </a:rPr>
              <a:t>Recommendations for Central Banks</a:t>
            </a:r>
            <a:b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DA281C"/>
                </a:solidFill>
                <a:effectLst/>
                <a:uLnTx/>
                <a:uFillTx/>
                <a:latin typeface="Arial Black" charset="0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DA281C"/>
              </a:solidFill>
              <a:effectLst/>
              <a:uLnTx/>
              <a:uFillTx/>
              <a:latin typeface="Arial Black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CC4583-75FF-426D-A437-CC6B3DACA0B7}"/>
              </a:ext>
            </a:extLst>
          </p:cNvPr>
          <p:cNvSpPr txBox="1">
            <a:spLocks/>
          </p:cNvSpPr>
          <p:nvPr/>
        </p:nvSpPr>
        <p:spPr>
          <a:xfrm>
            <a:off x="1239838" y="1469871"/>
            <a:ext cx="9715500" cy="4860591"/>
          </a:xfrm>
          <a:prstGeom prst="rect">
            <a:avLst/>
          </a:prstGeom>
        </p:spPr>
        <p:txBody>
          <a:bodyPr vert="horz" lIns="0" tIns="137160" rIns="0" bIns="0" rtlCol="0">
            <a:normAutofit/>
          </a:bodyPr>
          <a:lstStyle>
            <a:lvl1pPr marL="0" indent="0" algn="l" defTabSz="914314" rtl="0" eaLnBrk="1" latinLnBrk="0" hangingPunct="1">
              <a:spcBef>
                <a:spcPts val="2400"/>
              </a:spcBef>
              <a:buClr>
                <a:schemeClr val="accent1"/>
              </a:buClr>
              <a:buSzPct val="110000"/>
              <a:buFont typeface="Wingdings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314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2150" indent="-233363" algn="l" defTabSz="914314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LucidaGrande" charset="0"/>
              <a:buChar char="◆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575" indent="-225425" algn="l" defTabSz="914314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.HelveticaNeueDeskInterface-Regular"/>
              <a:buChar char="●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64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2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79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35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CD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ADDRESS RISKS: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a dedicated, independent risk management function</a:t>
            </a:r>
          </a:p>
          <a:p>
            <a:pPr marL="457200" marR="0" lvl="0" indent="-4572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CD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STAY ON TOP: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Ensure “fintech fit and proper” Governors, Board members, and staff</a:t>
            </a:r>
          </a:p>
          <a:p>
            <a:pPr marL="457200" marR="0" lvl="0" indent="-4572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CD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GET DATA: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clear internal reporting lines to the Board and Management on fintech and cybersecurity risks / issues</a:t>
            </a:r>
          </a:p>
          <a:p>
            <a:pPr marL="457200" marR="0" lvl="0" indent="-4572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CD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AVOID SILOS: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Ensure an integrated fintech and cybersecurity approach between business departments (including financial supervision and IT), risk, and audit</a:t>
            </a:r>
          </a:p>
          <a:p>
            <a:pPr marL="457200" marR="0" lvl="0" indent="-45720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CDE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CD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 VIGILANT: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Improve cyber resilience and security posture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4D7A7-1F52-4344-B50D-353F0E25133F}"/>
              </a:ext>
            </a:extLst>
          </p:cNvPr>
          <p:cNvSpPr txBox="1"/>
          <p:nvPr/>
        </p:nvSpPr>
        <p:spPr>
          <a:xfrm>
            <a:off x="1076960" y="6176573"/>
            <a:ext cx="900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Khan, A., Malaika, M., 2021,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Central Bank Risk Management, Fintech, and Cybersecurity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IMF Working Paper.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9C6293-9315-4B45-BD84-F237900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F9D1-8FE4-4A6C-8373-E5034EFA4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IMF Colors V2">
      <a:dk1>
        <a:srgbClr val="000000"/>
      </a:dk1>
      <a:lt1>
        <a:srgbClr val="FFFFFF"/>
      </a:lt1>
      <a:dk2>
        <a:srgbClr val="004C97"/>
      </a:dk2>
      <a:lt2>
        <a:srgbClr val="CAEDFE"/>
      </a:lt2>
      <a:accent1>
        <a:srgbClr val="009CDE"/>
      </a:accent1>
      <a:accent2>
        <a:srgbClr val="F2A900"/>
      </a:accent2>
      <a:accent3>
        <a:srgbClr val="8031A7"/>
      </a:accent3>
      <a:accent4>
        <a:srgbClr val="DA291C"/>
      </a:accent4>
      <a:accent5>
        <a:srgbClr val="78BE20"/>
      </a:accent5>
      <a:accent6>
        <a:srgbClr val="FF8200"/>
      </a:accent6>
      <a:hlink>
        <a:srgbClr val="009CDE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und Blue">
      <a:srgbClr val="004C97"/>
    </a:custClr>
    <a:custClr name="Azure">
      <a:srgbClr val="009CDE"/>
    </a:custClr>
    <a:custClr name="Gold">
      <a:srgbClr val="F2A900"/>
    </a:custClr>
    <a:custClr name="Purple">
      <a:srgbClr val="8031A7"/>
    </a:custClr>
    <a:custClr name="Red">
      <a:srgbClr val="DA291C"/>
    </a:custClr>
    <a:custClr name="Green">
      <a:srgbClr val="78BE20"/>
    </a:custClr>
    <a:custClr name="Orange">
      <a:srgbClr val="FF8200"/>
    </a:custClr>
    <a:custClr name="Teal">
      <a:srgbClr val="00B0B9"/>
    </a:custClr>
    <a:custClr name="Dark Green">
      <a:srgbClr val="658D1B"/>
    </a:custClr>
    <a:custClr name="Dark Orange">
      <a:srgbClr val="E35205"/>
    </a:custClr>
    <a:custClr name="Plum">
      <a:srgbClr val="910048"/>
    </a:custClr>
    <a:custClr name="Slate">
      <a:srgbClr val="5E8AB4"/>
    </a:custClr>
    <a:custClr name="Lapis">
      <a:srgbClr val="407EC9"/>
    </a:custClr>
    <a:custClr name="Dark Gray">
      <a:srgbClr val="707372"/>
    </a:custClr>
    <a:custClr name="Graphite">
      <a:srgbClr val="6E6259"/>
    </a:custClr>
    <a:custClr name="Light Gray">
      <a:srgbClr val="B1B3B3"/>
    </a:custClr>
    <a:custClr name="Aubergine">
      <a:srgbClr val="001E60"/>
    </a:custClr>
  </a:custClrLst>
  <a:extLst>
    <a:ext uri="{05A4C25C-085E-4340-85A3-A5531E510DB2}">
      <thm15:themeFamily xmlns:thm15="http://schemas.microsoft.com/office/thememl/2012/main" name="Blank.potx" id="{43689202-70AB-4925-B9D2-E0636FC2CA03}" vid="{DBD60DC7-97BF-4FC6-9CF8-256E956DB51A}"/>
    </a:ext>
  </a:extLst>
</a:theme>
</file>

<file path=ppt/theme/theme2.xml><?xml version="1.0" encoding="utf-8"?>
<a:theme xmlns:a="http://schemas.openxmlformats.org/drawingml/2006/main" name="1_Custom Design">
  <a:themeElements>
    <a:clrScheme name="MCD-Test1">
      <a:dk1>
        <a:srgbClr val="000000"/>
      </a:dk1>
      <a:lt1>
        <a:srgbClr val="FEFEFE"/>
      </a:lt1>
      <a:dk2>
        <a:srgbClr val="004C97"/>
      </a:dk2>
      <a:lt2>
        <a:srgbClr val="CAEDFE"/>
      </a:lt2>
      <a:accent1>
        <a:srgbClr val="009CDE"/>
      </a:accent1>
      <a:accent2>
        <a:srgbClr val="F1A800"/>
      </a:accent2>
      <a:accent3>
        <a:srgbClr val="712EA5"/>
      </a:accent3>
      <a:accent4>
        <a:srgbClr val="DA281C"/>
      </a:accent4>
      <a:accent5>
        <a:srgbClr val="78BE20"/>
      </a:accent5>
      <a:accent6>
        <a:srgbClr val="00B0B9"/>
      </a:accent6>
      <a:hlink>
        <a:srgbClr val="0065B3"/>
      </a:hlink>
      <a:folHlink>
        <a:srgbClr val="FFBD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- EU Fintech RM - 020119.potx" id="{3EB1A9F9-6512-4F79-85EE-8C13EDA253CD}" vid="{68648108-BF43-46EB-AC75-AFC79D4A67A8}"/>
    </a:ext>
  </a:extLst>
</a:theme>
</file>

<file path=ppt/theme/theme3.xml><?xml version="1.0" encoding="utf-8"?>
<a:theme xmlns:a="http://schemas.openxmlformats.org/drawingml/2006/main" name="2_Custom Design">
  <a:themeElements>
    <a:clrScheme name="IMF Colors V2">
      <a:dk1>
        <a:srgbClr val="000000"/>
      </a:dk1>
      <a:lt1>
        <a:srgbClr val="FEFEFE"/>
      </a:lt1>
      <a:dk2>
        <a:srgbClr val="004C97"/>
      </a:dk2>
      <a:lt2>
        <a:srgbClr val="CAEDFE"/>
      </a:lt2>
      <a:accent1>
        <a:srgbClr val="009CDE"/>
      </a:accent1>
      <a:accent2>
        <a:srgbClr val="F2A900"/>
      </a:accent2>
      <a:accent3>
        <a:srgbClr val="8030A7"/>
      </a:accent3>
      <a:accent4>
        <a:srgbClr val="DA281C"/>
      </a:accent4>
      <a:accent5>
        <a:srgbClr val="78BE20"/>
      </a:accent5>
      <a:accent6>
        <a:srgbClr val="00B0B9"/>
      </a:accent6>
      <a:hlink>
        <a:srgbClr val="0065B3"/>
      </a:hlink>
      <a:folHlink>
        <a:srgbClr val="FFBD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F-ITDDAU_PresentationTemplate-General" id="{52B1C1BD-153A-A945-9AF0-63012E1F3CFA}" vid="{C479DD29-DB23-2949-848C-DE25CF7EE57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1175</TotalTime>
  <Words>676</Words>
  <Application>Microsoft Office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.HelveticaNeueDeskInterface-Regular</vt:lpstr>
      <vt:lpstr>Arial</vt:lpstr>
      <vt:lpstr>Arial Black</vt:lpstr>
      <vt:lpstr>ArialMT</vt:lpstr>
      <vt:lpstr>Bahnschrift</vt:lpstr>
      <vt:lpstr>Calibri</vt:lpstr>
      <vt:lpstr>Lucida Grande</vt:lpstr>
      <vt:lpstr>LucidaGrande</vt:lpstr>
      <vt:lpstr>Segoe UI</vt:lpstr>
      <vt:lpstr>Times New Roman</vt:lpstr>
      <vt:lpstr>Wingdings</vt:lpstr>
      <vt:lpstr>Custom Design</vt:lpstr>
      <vt:lpstr>1_Custom Design</vt:lpstr>
      <vt:lpstr>2_Custom Design</vt:lpstr>
      <vt:lpstr>Fintech Risk Management Sleepless Nights for Central Bank Governors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Ashraf</dc:creator>
  <cp:lastModifiedBy>Khan, Ashraf</cp:lastModifiedBy>
  <cp:revision>30</cp:revision>
  <dcterms:created xsi:type="dcterms:W3CDTF">2021-05-27T12:15:48Z</dcterms:created>
  <dcterms:modified xsi:type="dcterms:W3CDTF">2021-06-15T17:32:44Z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07ed86-5dc5-4593-ad03-a8684b843815_Enabled">
    <vt:lpwstr>true</vt:lpwstr>
  </property>
  <property fmtid="{D5CDD505-2E9C-101B-9397-08002B2CF9AE}" pid="3" name="MSIP_Label_0c07ed86-5dc5-4593-ad03-a8684b843815_SetDate">
    <vt:lpwstr>2021-05-27T12:15:49Z</vt:lpwstr>
  </property>
  <property fmtid="{D5CDD505-2E9C-101B-9397-08002B2CF9AE}" pid="4" name="MSIP_Label_0c07ed86-5dc5-4593-ad03-a8684b843815_Method">
    <vt:lpwstr>Standard</vt:lpwstr>
  </property>
  <property fmtid="{D5CDD505-2E9C-101B-9397-08002B2CF9AE}" pid="5" name="MSIP_Label_0c07ed86-5dc5-4593-ad03-a8684b843815_Name">
    <vt:lpwstr>0c07ed86-5dc5-4593-ad03-a8684b843815</vt:lpwstr>
  </property>
  <property fmtid="{D5CDD505-2E9C-101B-9397-08002B2CF9AE}" pid="6" name="MSIP_Label_0c07ed86-5dc5-4593-ad03-a8684b843815_SiteId">
    <vt:lpwstr>8085fa43-302e-45bd-b171-a6648c3b6be7</vt:lpwstr>
  </property>
  <property fmtid="{D5CDD505-2E9C-101B-9397-08002B2CF9AE}" pid="7" name="MSIP_Label_0c07ed86-5dc5-4593-ad03-a8684b843815_ActionId">
    <vt:lpwstr>97600500-826b-4a23-a1ff-948b0163b032</vt:lpwstr>
  </property>
  <property fmtid="{D5CDD505-2E9C-101B-9397-08002B2CF9AE}" pid="8" name="MSIP_Label_0c07ed86-5dc5-4593-ad03-a8684b843815_ContentBits">
    <vt:lpwstr>0</vt:lpwstr>
  </property>
  <property fmtid="{D5CDD505-2E9C-101B-9397-08002B2CF9AE}" pid="9" name="eDOCS AutoSave">
    <vt:lpwstr>20210615133241568</vt:lpwstr>
  </property>
</Properties>
</file>