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3" r:id="rId6"/>
    <p:sldId id="266" r:id="rId7"/>
    <p:sldId id="262" r:id="rId8"/>
    <p:sldId id="258" r:id="rId9"/>
    <p:sldId id="264" r:id="rId10"/>
    <p:sldId id="265" r:id="rId11"/>
    <p:sldId id="260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/>
    <p:restoredTop sz="94670"/>
  </p:normalViewPr>
  <p:slideViewPr>
    <p:cSldViewPr snapToGrid="0" snapToObjects="1">
      <p:cViewPr varScale="1">
        <p:scale>
          <a:sx n="106" d="100"/>
          <a:sy n="10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A5477-8058-EA4E-85EF-A2C57EF95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46CA1-6CC3-C94B-98A8-66D5EF4B1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48D4D-C27F-004E-9612-F1ECFB6D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F0A6A-3C1C-4D47-BE84-F64EA09E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9D0B6-2E4F-2445-8256-1186F092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6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8FC59-2797-CC4A-A5A2-8C2C0625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381E0-0F99-BC41-BA5A-41EBAB63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C2643-B04D-2C45-9065-33A013A7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4C0E3E-DB4A-6A44-8C2A-E5D65341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39872-1216-E441-A197-555A965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9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0ED2E8-473D-2441-A355-92C67064D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A324EF-73AA-C84D-B3DA-C9594697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28043-BDAE-504F-8A7D-000BFCBC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D0880-EA98-0647-9261-DEFBB698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7DC89-B235-8B48-AA2D-F8A572F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4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12C33-DB0A-F644-B85B-4400E735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02CAF-75A5-8043-8B95-A3094804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7DB6F-3645-604A-823C-2463844F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FCB2BF-22B8-7340-B3BF-441A8D54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A2F74F-C329-DD41-A40A-1055C5CD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5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210DD-9A11-694F-98D6-39FC8019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9573EA-8D60-F14E-944F-CA011816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A30F1-3A0A-364F-96B1-868ED34A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DDB906-5522-3148-BA83-772CB0F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BB56C-B622-7A4E-98A3-0230AA1C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7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7C57B-4E2B-C24C-AEC3-D3A57443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4410C-8CC0-B947-9495-0545108C8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DFE252-0DCC-0447-88D0-FAAA77DE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AE0127-E0D0-4740-B326-4D5C5832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B772B0-54C4-694B-8C3C-8341724D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E3441E-EBFA-7E44-B20D-F85BA598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25884-14AC-6F42-B536-C762464E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2EE29C-3828-7C42-97EE-72EFDB9E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24A84E-AB94-4640-A849-95D3260D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C0BEED-64D8-574D-87DB-3CA8FC58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699AA2-120C-8A43-A753-8BD0B575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67B185-5914-3141-B033-37CD17E7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AF65B6-33E4-DE4C-B687-72449912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C79150-5819-0B4C-8861-0F21158F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0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FE075-9131-8148-BF6D-9BAA4A21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0CF713-8B12-2F45-AC01-2046E3C7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A89C89-E211-DB41-9235-44B53217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E5A38-3098-6941-B770-40A549B6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9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357271-997B-B344-8ED0-FBD63439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C38378-B8A3-3A45-BD97-1263A246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E3266-92BC-054B-8775-A802C5B7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9F0E4-62A0-8640-A80E-E77E3D62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ECABA-9CB6-7048-8CFF-88C2A16E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59DADB-9559-6B4D-ACCC-FB3C4A624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B45F09-F547-0C49-8772-165C25A5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D8E66F-F7F5-714D-B50C-9B71A481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D82EE5-725F-3346-ABD5-8B4DD2CB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8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97937-28F9-BB46-B760-589BDF6B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74F041-608A-A74B-9C88-080389014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61CAED-E416-6647-8712-96515C58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0FE5F5-2EDC-A747-8F45-8506D495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EDD621-79A3-C14F-ABD4-358F710E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B8E9B-F8ED-C24E-BEC1-688D898E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8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2B791-7D6C-8B4C-9533-12C00FC0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4369D6-9DA6-5040-8D51-30D2FF8A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4EAF9-5C14-FA4D-A923-89B695B4F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9A86-D214-8C4A-A95A-FA7384713CA2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A5516-A9F2-D74D-8F76-AC08D4A66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6B0B8-2238-A841-A721-9159EB8D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0ADD-5C65-8D42-9A37-F56537C4E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FCC16-E01F-1647-9FD0-822C3A579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4400" b="1" dirty="0"/>
              <a:t>Программное обеспечение для моделирования световых столбов проходящих через листву деревьев и решётчатую поверхность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87950F-7EBB-2A4C-836A-BE0CD62E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8998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Студент:             Воякин А.Я.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Руководитель: Корниенко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15287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562B-D9A3-BA44-AB71-DC4C22D9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53ED5F-5005-3D4B-BAA1-A734AEE8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95" y="1690688"/>
            <a:ext cx="6457809" cy="48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C0E41-D8AD-FD48-A2FF-1CE6EEBF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89"/>
            <a:ext cx="10515600" cy="168719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Сравнение моделирования объекта средствами разрабатываемого ПО и средствами операционной системы </a:t>
            </a:r>
            <a:r>
              <a:rPr lang="en-US" b="1" dirty="0"/>
              <a:t>MacOS </a:t>
            </a:r>
            <a:r>
              <a:rPr lang="ru-RU" b="1" dirty="0"/>
              <a:t>на примере объекта «Дерево»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DA1175-2A4E-2742-A39B-5B8AFF19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33" y="2316426"/>
            <a:ext cx="3265170" cy="35814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AB5C67-6458-C740-9958-ACE1200B0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3499" y="2316426"/>
            <a:ext cx="3265170" cy="3581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536D0-EB23-1041-8ECB-24F5B8275C74}"/>
              </a:ext>
            </a:extLst>
          </p:cNvPr>
          <p:cNvSpPr txBox="1"/>
          <p:nvPr/>
        </p:nvSpPr>
        <p:spPr>
          <a:xfrm>
            <a:off x="1791111" y="5897880"/>
            <a:ext cx="237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viewer </a:t>
            </a:r>
            <a:r>
              <a:rPr lang="ru-RU" dirty="0"/>
              <a:t>в разрабатываемом ПО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136767-8328-F242-8503-A5F4A5812E75}"/>
              </a:ext>
            </a:extLst>
          </p:cNvPr>
          <p:cNvSpPr/>
          <p:nvPr/>
        </p:nvSpPr>
        <p:spPr>
          <a:xfrm>
            <a:off x="7896758" y="6036379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OBJ viewer </a:t>
            </a:r>
            <a:r>
              <a:rPr lang="ru-RU" dirty="0"/>
              <a:t>в </a:t>
            </a:r>
            <a:r>
              <a:rPr lang="en-US" dirty="0"/>
              <a:t>MacOS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4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A09C4-0C67-3E45-9074-C57F78E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Сравнение моделирования объекта средствами разрабатываемого ПО и средствами операционной системы </a:t>
            </a:r>
            <a:r>
              <a:rPr lang="en-US" b="1" dirty="0"/>
              <a:t>MacOS </a:t>
            </a:r>
            <a:r>
              <a:rPr lang="ru-RU" b="1" dirty="0"/>
              <a:t>на примере объекта «Решётка»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DA2A72-DD31-9249-AF1B-A9573D5E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185"/>
            <a:ext cx="4940030" cy="38365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A3AE42-B2B9-4443-A3C2-92F49F04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21" y="2160435"/>
            <a:ext cx="5074385" cy="412363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B26B44-D9FA-CB44-AADB-21BCF1F1B590}"/>
              </a:ext>
            </a:extLst>
          </p:cNvPr>
          <p:cNvSpPr/>
          <p:nvPr/>
        </p:nvSpPr>
        <p:spPr>
          <a:xfrm>
            <a:off x="1512114" y="6123543"/>
            <a:ext cx="359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OBJ viewer </a:t>
            </a:r>
            <a:r>
              <a:rPr lang="ru-RU" dirty="0"/>
              <a:t>в разрабатываемом ПО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84CDAB-9492-E840-88BE-8F33AD855B03}"/>
              </a:ext>
            </a:extLst>
          </p:cNvPr>
          <p:cNvSpPr/>
          <p:nvPr/>
        </p:nvSpPr>
        <p:spPr>
          <a:xfrm>
            <a:off x="7433087" y="628406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OBJ viewer </a:t>
            </a:r>
            <a:r>
              <a:rPr lang="ru-RU" dirty="0"/>
              <a:t>в </a:t>
            </a:r>
            <a:r>
              <a:rPr lang="en-US" dirty="0"/>
              <a:t>MacOS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16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DA436-3A85-B14B-9DF5-15392811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1C58F-0280-1D42-8DF9-EFC6E220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011"/>
            <a:ext cx="10515600" cy="46489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Была разработана программа моделирования трёхмерного объекта и визуализации световых столбов, проходящих через листву/решётчатую поверхность. Хранение объектов было реализовано в </a:t>
            </a:r>
            <a:r>
              <a:rPr lang="en-US" dirty="0"/>
              <a:t>OBJ </a:t>
            </a:r>
            <a:r>
              <a:rPr lang="ru-RU" dirty="0"/>
              <a:t>файлах. Отображение каждого объекта на сцене было реализовано при помощи алгоритма </a:t>
            </a:r>
            <a:r>
              <a:rPr lang="ru-RU" dirty="0" err="1"/>
              <a:t>z</a:t>
            </a:r>
            <a:r>
              <a:rPr lang="ru-RU" dirty="0"/>
              <a:t>-буфера. Процесс визуализации световых столбов был реализован за счёт построения множества копий объекта увеличенного масштаба и сдвига на необходимую величину по обеим плоскостям. </a:t>
            </a:r>
          </a:p>
          <a:p>
            <a:pPr marL="0" indent="0">
              <a:buNone/>
            </a:pPr>
            <a:r>
              <a:rPr lang="ru-RU" dirty="0"/>
              <a:t>Реализованные задачи: </a:t>
            </a:r>
            <a:endParaRPr lang="ru-RU" b="1" dirty="0"/>
          </a:p>
          <a:p>
            <a:pPr lvl="0"/>
            <a:r>
              <a:rPr lang="ru-RU" dirty="0"/>
              <a:t>процедура чтения из файлов формата obj; </a:t>
            </a:r>
            <a:endParaRPr lang="ru-RU" b="1" dirty="0"/>
          </a:p>
          <a:p>
            <a:pPr lvl="0"/>
            <a:r>
              <a:rPr lang="ru-RU" dirty="0"/>
              <a:t>создание объектов сцены; </a:t>
            </a:r>
            <a:endParaRPr lang="ru-RU" b="1" dirty="0"/>
          </a:p>
          <a:p>
            <a:pPr lvl="0"/>
            <a:r>
              <a:rPr lang="ru-RU" dirty="0"/>
              <a:t>алгоритм </a:t>
            </a:r>
            <a:r>
              <a:rPr lang="ru-RU" dirty="0" err="1"/>
              <a:t>z</a:t>
            </a:r>
            <a:r>
              <a:rPr lang="ru-RU" dirty="0"/>
              <a:t>-буфера; </a:t>
            </a:r>
            <a:endParaRPr lang="ru-RU" b="1" dirty="0"/>
          </a:p>
          <a:p>
            <a:pPr lvl="0"/>
            <a:r>
              <a:rPr lang="ru-RU" dirty="0"/>
              <a:t>метод тонирования Гуро для закраски объекта; </a:t>
            </a:r>
            <a:endParaRPr lang="ru-RU" b="1" dirty="0"/>
          </a:p>
          <a:p>
            <a:pPr lvl="0"/>
            <a:r>
              <a:rPr lang="ru-RU" dirty="0"/>
              <a:t>камера и источник света; </a:t>
            </a:r>
            <a:endParaRPr lang="ru-RU" b="1" dirty="0"/>
          </a:p>
          <a:p>
            <a:pPr lvl="0"/>
            <a:r>
              <a:rPr lang="ru-RU" dirty="0"/>
              <a:t>пользовательский интерфейс. </a:t>
            </a:r>
            <a:endParaRPr lang="ru-RU" b="1" dirty="0"/>
          </a:p>
          <a:p>
            <a:pPr lvl="0"/>
            <a:r>
              <a:rPr lang="ru-RU" dirty="0"/>
              <a:t>построения копий объекта для создания световых столбов. </a:t>
            </a: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08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566E9-2DFB-A447-8F6E-5F20BEE6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B3D49-95B2-CD48-87C6-99159A01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Было р</a:t>
            </a:r>
            <a:r>
              <a:rPr lang="ru-RU" dirty="0"/>
              <a:t>азработано программное обеспечение для визуализации ярких лучей, проходящих через решётчатую поверхность и листву деревьев. </a:t>
            </a:r>
          </a:p>
          <a:p>
            <a:pPr marL="0" indent="0">
              <a:buNone/>
            </a:pPr>
            <a:r>
              <a:rPr lang="ru-RU" dirty="0"/>
              <a:t>Был реализован интерфейс, который позволяет выбирать из предложенного набора препятствия, представленные в виде объемных моделей, для искусственного источника света.</a:t>
            </a:r>
          </a:p>
          <a:p>
            <a:pPr marL="0" indent="0">
              <a:buNone/>
            </a:pPr>
            <a:r>
              <a:rPr lang="ru-RU" dirty="0"/>
              <a:t>Программный продукт предоставляет возможность размещения источников света, а также возможность просмотра сцены с фиксированного положения наблюдателя. </a:t>
            </a:r>
          </a:p>
        </p:txBody>
      </p:sp>
    </p:spTree>
    <p:extLst>
      <p:ext uri="{BB962C8B-B14F-4D97-AF65-F5344CB8AC3E}">
        <p14:creationId xmlns:p14="http://schemas.microsoft.com/office/powerpoint/2010/main" val="425941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B66A3-0282-9748-BC50-241CFE8C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F24BC-839B-6647-9C4C-0373B145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программное обеспечение для визуализации ярких лучей, проходящих через решётчатую поверхность и листву деревьев. </a:t>
            </a:r>
          </a:p>
          <a:p>
            <a:pPr marL="0" indent="0">
              <a:buNone/>
            </a:pPr>
            <a:r>
              <a:rPr lang="ru-RU" dirty="0"/>
              <a:t>Реализовать интерфейс, который позволит выбирать из предложенного набора препятствия, представленные в виде объемных моделей, для искусственного источника света. </a:t>
            </a:r>
          </a:p>
          <a:p>
            <a:pPr marL="0" indent="0">
              <a:buNone/>
            </a:pPr>
            <a:r>
              <a:rPr lang="ru-RU" dirty="0"/>
              <a:t>Программный продукт должен предоставлять возможность</a:t>
            </a:r>
            <a:r>
              <a:rPr lang="en-US" dirty="0"/>
              <a:t> </a:t>
            </a:r>
            <a:r>
              <a:rPr lang="ru-RU" dirty="0"/>
              <a:t>поворота объекта, а также возможность просмотра сцены с фиксированного положения наблюдателя.</a:t>
            </a:r>
          </a:p>
        </p:txBody>
      </p:sp>
    </p:spTree>
    <p:extLst>
      <p:ext uri="{BB962C8B-B14F-4D97-AF65-F5344CB8AC3E}">
        <p14:creationId xmlns:p14="http://schemas.microsoft.com/office/powerpoint/2010/main" val="31711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2B5C-3FFA-1B40-829B-3E50AE22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Графические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244A2-5DC9-9A44-A103-5C00364F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В ходе выполнения проекта был проведён анализ потенциально применимых графических алгоритмов и выбраны более подходящие из них, а именно:</a:t>
            </a:r>
          </a:p>
          <a:p>
            <a:r>
              <a:rPr lang="ru-RU" sz="3200" dirty="0"/>
              <a:t>Алгоритм </a:t>
            </a:r>
            <a:r>
              <a:rPr lang="en-US" sz="3200" dirty="0"/>
              <a:t>z-</a:t>
            </a:r>
            <a:r>
              <a:rPr lang="ru-RU" sz="3200" dirty="0"/>
              <a:t>буфер.</a:t>
            </a:r>
          </a:p>
          <a:p>
            <a:r>
              <a:rPr lang="ru-RU" sz="3200" dirty="0"/>
              <a:t>Метод тонирования Гуро.</a:t>
            </a:r>
          </a:p>
          <a:p>
            <a:r>
              <a:rPr lang="ru-RU" sz="3200" dirty="0"/>
              <a:t>Построение световых столбов методом масштабирования виртуальных планов</a:t>
            </a:r>
          </a:p>
        </p:txBody>
      </p:sp>
    </p:spTree>
    <p:extLst>
      <p:ext uri="{BB962C8B-B14F-4D97-AF65-F5344CB8AC3E}">
        <p14:creationId xmlns:p14="http://schemas.microsoft.com/office/powerpoint/2010/main" val="158628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0B5A-7F96-3B44-9FFB-594CE58C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 </a:t>
            </a:r>
            <a:r>
              <a:rPr lang="en-US" b="1" dirty="0"/>
              <a:t>z-</a:t>
            </a:r>
            <a:r>
              <a:rPr lang="ru-RU" b="1" dirty="0"/>
              <a:t>буфера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06EC5-5A84-FC4B-B050-E4F91EC2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68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Принцип работы </a:t>
            </a:r>
            <a:r>
              <a:rPr lang="en-US" dirty="0"/>
              <a:t>z-</a:t>
            </a:r>
            <a:r>
              <a:rPr lang="ru-RU" dirty="0"/>
              <a:t>буфера заключается в том, что мы определяем глубину каждой отрисовываемой точки, сравниваем эту глубину с глубинами других точек, имеющие те же координаты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ru-RU" dirty="0"/>
              <a:t>, и в случае, если новая точка находится ближе к наблюдателю, тогда заносим координаты новой точки в </a:t>
            </a:r>
            <a:r>
              <a:rPr lang="en-US" dirty="0"/>
              <a:t>z-</a:t>
            </a:r>
            <a:r>
              <a:rPr lang="ru-RU" dirty="0"/>
              <a:t>буфер и цвет в буфер кадра.</a:t>
            </a:r>
          </a:p>
        </p:txBody>
      </p:sp>
      <p:pic>
        <p:nvPicPr>
          <p:cNvPr id="2049" name="Picture 1" descr="page5image15713920">
            <a:extLst>
              <a:ext uri="{FF2B5EF4-FFF2-40B4-BE49-F238E27FC236}">
                <a16:creationId xmlns:a16="http://schemas.microsoft.com/office/drawing/2014/main" id="{415474EF-E30A-7642-89CD-E7287389D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80" y="509984"/>
            <a:ext cx="4267200" cy="62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3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3748E-B4DE-A04C-81A3-218B1F96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тонирования Гуро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F7D72-DE38-8D4C-B7A6-AD7B4676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24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Метод тонирования Гуро основан на интерполяции интенсивности, данный подход к закраске объекта позволяет устранить дискретность изменения интенсивности.</a:t>
            </a:r>
          </a:p>
          <a:p>
            <a:pPr marL="0" indent="0">
              <a:buNone/>
            </a:pPr>
            <a:r>
              <a:rPr lang="ru-RU" dirty="0"/>
              <a:t>Интерполяция интенсивности работает следующим образом: для всех ребер запоминается начальная интенсивность, изменение интенсивности при каждом шаге по координате </a:t>
            </a:r>
            <a:r>
              <a:rPr lang="en-US" dirty="0"/>
              <a:t>y</a:t>
            </a:r>
            <a:r>
              <a:rPr lang="ru-RU" dirty="0"/>
              <a:t>. Затем, заполнение видимого интервала производится путём интерполяции между значениями интенсивности на ребрах, ограничивающих интервал.</a:t>
            </a:r>
          </a:p>
        </p:txBody>
      </p:sp>
      <p:pic>
        <p:nvPicPr>
          <p:cNvPr id="3073" name="Picture 1" descr="page8image15371104">
            <a:extLst>
              <a:ext uri="{FF2B5EF4-FFF2-40B4-BE49-F238E27FC236}">
                <a16:creationId xmlns:a16="http://schemas.microsoft.com/office/drawing/2014/main" id="{2B9C075C-093B-FC4E-91B0-BDB642B6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689" y="1027906"/>
            <a:ext cx="3521413" cy="352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8image15370688">
            <a:extLst>
              <a:ext uri="{FF2B5EF4-FFF2-40B4-BE49-F238E27FC236}">
                <a16:creationId xmlns:a16="http://schemas.microsoft.com/office/drawing/2014/main" id="{E05171FC-4123-C742-B916-B87CB8BA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134" y="4316975"/>
            <a:ext cx="2804522" cy="209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9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6E4EB-0C2D-BA4C-A0F4-575C1076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световых столбов методом масштабирования виртуальных планов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AE03A9-D457-D149-B839-78A9519B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736"/>
            <a:ext cx="12192000" cy="384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0D06F-27CB-5647-B70E-70895A151D8C}"/>
              </a:ext>
            </a:extLst>
          </p:cNvPr>
          <p:cNvSpPr txBox="1"/>
          <p:nvPr/>
        </p:nvSpPr>
        <p:spPr>
          <a:xfrm>
            <a:off x="173477" y="1888547"/>
            <a:ext cx="11713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Отрендерив наш объект, отмасштабировав полученное изображение и сместив его в нужную сторону в зависимости от источника света мы получим достаточно реалистичное изображение с световыми столбами.</a:t>
            </a:r>
          </a:p>
          <a:p>
            <a:pPr algn="ctr"/>
            <a:r>
              <a:rPr lang="ru-RU" dirty="0"/>
              <a:t>Чем больше виртуальных планов мы создаём тем качественнее получается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64698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48401-90D3-8C43-A518-7CFA3F29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0BFFB-73D5-3A47-83E0-7E428F9E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04408E-172C-F442-A6C9-0FB17758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7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20269-A7A5-F74E-A43C-99634251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Файлы формата </a:t>
            </a:r>
            <a:r>
              <a:rPr lang="en-US" b="1" dirty="0"/>
              <a:t>OBJ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453D6-8BC5-D34A-A01A-4B883D61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файле формата </a:t>
            </a:r>
            <a:r>
              <a:rPr lang="en-US" dirty="0"/>
              <a:t>OBJ </a:t>
            </a:r>
            <a:r>
              <a:rPr lang="ru-RU" dirty="0"/>
              <a:t>хранятся данные вершин, нормали к каждой вершине, связи между вершинами для образования граней. Данный формат позволяет хранить изображение с хорошей детализацией.</a:t>
            </a:r>
          </a:p>
        </p:txBody>
      </p:sp>
      <p:pic>
        <p:nvPicPr>
          <p:cNvPr id="1025" name="Picture 1" descr="page3image15723696">
            <a:extLst>
              <a:ext uri="{FF2B5EF4-FFF2-40B4-BE49-F238E27FC236}">
                <a16:creationId xmlns:a16="http://schemas.microsoft.com/office/drawing/2014/main" id="{432A92EC-07AB-3046-B7DB-E41C2B43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71875"/>
            <a:ext cx="4219803" cy="264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3image15717248">
            <a:extLst>
              <a:ext uri="{FF2B5EF4-FFF2-40B4-BE49-F238E27FC236}">
                <a16:creationId xmlns:a16="http://schemas.microsoft.com/office/drawing/2014/main" id="{08A89F27-A829-B645-90BA-1C14B5F3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32" y="3571875"/>
            <a:ext cx="3969068" cy="264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BFED0F-C983-0949-A0E9-752FE6CAC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195" y="4618273"/>
            <a:ext cx="943610" cy="6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6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C7831-C9B1-C44D-998F-00E0D3E8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Пользовательский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308E8-B7DA-6840-BC0A-B9A864D3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Программа позволяет пользователю выбирать объект для рендеринга из представленных («Дерево», «Решётка»). Так же у пользователя есть возможность вращать модель, изменяя её координаты. В папку </a:t>
            </a:r>
            <a:r>
              <a:rPr lang="en-US" sz="3600" dirty="0"/>
              <a:t>obj </a:t>
            </a:r>
            <a:r>
              <a:rPr lang="ru-RU" sz="3600" dirty="0"/>
              <a:t>можно поместить любые модели удовлетворяющие критериям хранения и она будет построена.</a:t>
            </a:r>
          </a:p>
        </p:txBody>
      </p:sp>
    </p:spTree>
    <p:extLst>
      <p:ext uri="{BB962C8B-B14F-4D97-AF65-F5344CB8AC3E}">
        <p14:creationId xmlns:p14="http://schemas.microsoft.com/office/powerpoint/2010/main" val="31536585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585</Words>
  <Application>Microsoft Macintosh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Программное обеспечение для моделирования световых столбов проходящих через листву деревьев и решётчатую поверхность</vt:lpstr>
      <vt:lpstr>Цели и задачи</vt:lpstr>
      <vt:lpstr>Графические алгоритмы</vt:lpstr>
      <vt:lpstr>Алгоритм z-буфера</vt:lpstr>
      <vt:lpstr>Метод тонирования Гуро</vt:lpstr>
      <vt:lpstr>Построение световых столбов методом масштабирования виртуальных планов</vt:lpstr>
      <vt:lpstr>Презентация PowerPoint</vt:lpstr>
      <vt:lpstr>Файлы формата OBJ</vt:lpstr>
      <vt:lpstr>Пользовательский интерфейс</vt:lpstr>
      <vt:lpstr>Пользовательский интерфейс</vt:lpstr>
      <vt:lpstr>Сравнение моделирования объекта средствами разрабатываемого ПО и средствами операционной системы MacOS на примере объекта «Дерево»</vt:lpstr>
      <vt:lpstr>Сравнение моделирования объекта средствами разрабатываемого ПО и средствами операционной системы MacOS на примере объекта «Решётка»</vt:lpstr>
      <vt:lpstr>Результаты проекта</vt:lpstr>
      <vt:lpstr>Результаты проекта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для моделирования световых столбов проходящих через листву деревьев и решётчатую поверхность</dc:title>
  <dc:creator>Клиент Клиент</dc:creator>
  <cp:lastModifiedBy>Клиент Клиент</cp:lastModifiedBy>
  <cp:revision>9</cp:revision>
  <dcterms:created xsi:type="dcterms:W3CDTF">2021-02-18T07:23:23Z</dcterms:created>
  <dcterms:modified xsi:type="dcterms:W3CDTF">2021-02-20T06:15:54Z</dcterms:modified>
</cp:coreProperties>
</file>