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8" r:id="rId3"/>
    <p:sldId id="267" r:id="rId4"/>
    <p:sldId id="268" r:id="rId5"/>
    <p:sldId id="257" r:id="rId6"/>
    <p:sldId id="269" r:id="rId7"/>
    <p:sldId id="270" r:id="rId8"/>
    <p:sldId id="271"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754"/>
    <a:srgbClr val="C67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4522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6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525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7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44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2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146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351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23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957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1054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706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16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159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56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969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4/4/2017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25250251"/>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5j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tom.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9319" y="1069676"/>
            <a:ext cx="9440034" cy="1088538"/>
          </a:xfrm>
        </p:spPr>
        <p:txBody>
          <a:bodyPr/>
          <a:lstStyle/>
          <a:p>
            <a:r>
              <a:rPr lang="en-GB" b="1" dirty="0"/>
              <a:t>Bouncy Ball Coding Tutorials</a:t>
            </a:r>
          </a:p>
        </p:txBody>
      </p:sp>
      <p:sp>
        <p:nvSpPr>
          <p:cNvPr id="3" name="Pole tekstowe 2"/>
          <p:cNvSpPr txBox="1">
            <a:spLocks noChangeArrowheads="1"/>
          </p:cNvSpPr>
          <p:nvPr/>
        </p:nvSpPr>
        <p:spPr bwMode="auto">
          <a:xfrm>
            <a:off x="0" y="2138143"/>
            <a:ext cx="12192000" cy="483850"/>
          </a:xfrm>
          <a:prstGeom prst="rect">
            <a:avLst/>
          </a:prstGeom>
          <a:noFill/>
          <a:ln w="12700">
            <a:noFill/>
            <a:miter lim="800000"/>
            <a:headEnd/>
            <a:tailEnd/>
          </a:ln>
        </p:spPr>
        <p:txBody>
          <a:bodyPr rot="0" vert="horz" wrap="square" lIns="91440" tIns="45720" rIns="91440" bIns="45720" anchor="t" anchorCtr="0">
            <a:spAutoFit/>
          </a:bodyPr>
          <a:lstStyle/>
          <a:p>
            <a:pPr algn="ctr">
              <a:lnSpc>
                <a:spcPct val="106000"/>
              </a:lnSpc>
            </a:pPr>
            <a:r>
              <a:rPr lang="pl-PL" sz="2400" b="1" kern="1200" dirty="0">
                <a:effectLst/>
                <a:latin typeface="Eras Light ITC" panose="020B0402030504020804" pitchFamily="34" charset="0"/>
                <a:ea typeface="Calibri" panose="020F0502020204030204" pitchFamily="34" charset="0"/>
              </a:rPr>
              <a:t>Wojciech Golaszewski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Cosmin Vladianu     David Al Mjali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   </a:t>
            </a:r>
            <a:r>
              <a:rPr lang="pl-PL" sz="2400" b="1" dirty="0">
                <a:effectLst/>
                <a:latin typeface="Eras Light ITC" panose="020B0402030504020804" pitchFamily="34" charset="0"/>
                <a:ea typeface="Times New Roman" panose="02020603050405020304" pitchFamily="18" charset="0"/>
              </a:rPr>
              <a:t>Adris Khan</a:t>
            </a:r>
            <a:endParaRPr lang="en-GB" sz="1000" b="1" dirty="0">
              <a:effectLst/>
              <a:latin typeface="Eras Light ITC" panose="020B0402030504020804" pitchFamily="34" charset="0"/>
              <a:ea typeface="Times New Roman" panose="02020603050405020304" pitchFamily="18" charset="0"/>
            </a:endParaRPr>
          </a:p>
        </p:txBody>
      </p:sp>
      <p:sp>
        <p:nvSpPr>
          <p:cNvPr id="4" name="Tytuł 1"/>
          <p:cNvSpPr txBox="1">
            <a:spLocks/>
          </p:cNvSpPr>
          <p:nvPr/>
        </p:nvSpPr>
        <p:spPr>
          <a:xfrm>
            <a:off x="1375983" y="4703155"/>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a:t>Coding Curriculum Group Project</a:t>
            </a:r>
          </a:p>
        </p:txBody>
      </p:sp>
      <p:grpSp>
        <p:nvGrpSpPr>
          <p:cNvPr id="5" name="Grupa 4"/>
          <p:cNvGrpSpPr/>
          <p:nvPr/>
        </p:nvGrpSpPr>
        <p:grpSpPr>
          <a:xfrm>
            <a:off x="202343" y="5960854"/>
            <a:ext cx="2896485" cy="751820"/>
            <a:chOff x="251520" y="686553"/>
            <a:chExt cx="8995767" cy="2392156"/>
          </a:xfrm>
        </p:grpSpPr>
        <p:pic>
          <p:nvPicPr>
            <p:cNvPr id="6" name="Picture 6" descr="Image result for ucl engineering"/>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r="81888"/>
            <a:stretch/>
          </p:blipFill>
          <p:spPr bwMode="auto">
            <a:xfrm>
              <a:off x="251520" y="692696"/>
              <a:ext cx="1656184" cy="238601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Obraz 6"/>
            <p:cNvPicPr>
              <a:picLocks noChangeAspect="1"/>
            </p:cNvPicPr>
            <p:nvPr/>
          </p:nvPicPr>
          <p:blipFill>
            <a:blip r:embed="rId3">
              <a:clrChange>
                <a:clrFrom>
                  <a:srgbClr val="000000"/>
                </a:clrFrom>
                <a:clrTo>
                  <a:srgbClr val="000000">
                    <a:alpha val="0"/>
                  </a:srgbClr>
                </a:clrTo>
              </a:clrChange>
            </a:blip>
            <a:stretch>
              <a:fillRect/>
            </a:stretch>
          </p:blipFill>
          <p:spPr>
            <a:xfrm>
              <a:off x="1979712" y="686553"/>
              <a:ext cx="7267575" cy="2390775"/>
            </a:xfrm>
            <a:prstGeom prst="rect">
              <a:avLst/>
            </a:prstGeom>
          </p:spPr>
        </p:pic>
      </p:grpSp>
      <p:pic>
        <p:nvPicPr>
          <p:cNvPr id="1026" name="Picture 2" descr="Znalezione obrazy dla zapytania ucl logo"/>
          <p:cNvPicPr>
            <a:picLocks noChangeAspect="1" noChangeArrowheads="1"/>
          </p:cNvPicPr>
          <p:nvPr/>
        </p:nvPicPr>
        <p:blipFill rotWithShape="1">
          <a:blip r:embed="rId4">
            <a:extLst>
              <a:ext uri="{28A0092B-C50C-407E-A947-70E740481C1C}">
                <a14:useLocalDpi xmlns:a14="http://schemas.microsoft.com/office/drawing/2010/main" val="0"/>
              </a:ext>
            </a:extLst>
          </a:blip>
          <a:srcRect t="18083" b="12264"/>
          <a:stretch/>
        </p:blipFill>
        <p:spPr bwMode="auto">
          <a:xfrm>
            <a:off x="10334446" y="5856757"/>
            <a:ext cx="1683750" cy="786473"/>
          </a:xfrm>
          <a:prstGeom prst="rect">
            <a:avLst/>
          </a:prstGeom>
          <a:noFill/>
          <a:extLst>
            <a:ext uri="{909E8E84-426E-40DD-AFC4-6F175D3DCCD1}">
              <a14:hiddenFill xmlns:a14="http://schemas.microsoft.com/office/drawing/2010/main">
                <a:solidFill>
                  <a:srgbClr val="FFFFFF"/>
                </a:solidFill>
              </a14:hiddenFill>
            </a:ext>
          </a:extLst>
        </p:spPr>
      </p:pic>
      <p:sp>
        <p:nvSpPr>
          <p:cNvPr id="9" name="Tytuł 1"/>
          <p:cNvSpPr txBox="1">
            <a:spLocks/>
          </p:cNvSpPr>
          <p:nvPr/>
        </p:nvSpPr>
        <p:spPr>
          <a:xfrm>
            <a:off x="1375983" y="3390373"/>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Tutorial 0 – Introduction to programming and the course</a:t>
            </a:r>
          </a:p>
        </p:txBody>
      </p:sp>
    </p:spTree>
    <p:extLst>
      <p:ext uri="{BB962C8B-B14F-4D97-AF65-F5344CB8AC3E}">
        <p14:creationId xmlns:p14="http://schemas.microsoft.com/office/powerpoint/2010/main" val="264829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363627" y="181790"/>
            <a:ext cx="10679511" cy="801130"/>
          </a:xfrm>
          <a:prstGeom prst="rect">
            <a:avLst/>
          </a:prstGeom>
          <a:effectLst>
            <a:outerShdw blurRad="25400" dir="17880000">
              <a:srgbClr val="000000">
                <a:alpha val="46000"/>
              </a:srgbClr>
            </a:outerShdw>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Configuring HTML file – final step before getting to programming</a:t>
            </a:r>
          </a:p>
        </p:txBody>
      </p:sp>
      <p:sp>
        <p:nvSpPr>
          <p:cNvPr id="16" name="pole tekstowe 15"/>
          <p:cNvSpPr txBox="1"/>
          <p:nvPr/>
        </p:nvSpPr>
        <p:spPr>
          <a:xfrm>
            <a:off x="1364291" y="2027699"/>
            <a:ext cx="9246199" cy="338554"/>
          </a:xfrm>
          <a:prstGeom prst="rect">
            <a:avLst/>
          </a:prstGeom>
          <a:noFill/>
        </p:spPr>
        <p:txBody>
          <a:bodyPr wrap="square" rtlCol="0">
            <a:spAutoFit/>
          </a:bodyPr>
          <a:lstStyle/>
          <a:p>
            <a:r>
              <a:rPr lang="en-GB" sz="1600" dirty="0"/>
              <a:t>In the end, your HTML file should look like this:</a:t>
            </a:r>
          </a:p>
        </p:txBody>
      </p:sp>
      <p:sp>
        <p:nvSpPr>
          <p:cNvPr id="7" name="Prostokąt 6"/>
          <p:cNvSpPr/>
          <p:nvPr/>
        </p:nvSpPr>
        <p:spPr>
          <a:xfrm>
            <a:off x="3453441" y="2770041"/>
            <a:ext cx="7157049" cy="2292935"/>
          </a:xfrm>
          <a:prstGeom prst="rect">
            <a:avLst/>
          </a:prstGeom>
        </p:spPr>
        <p:txBody>
          <a:bodyPr wrap="square">
            <a:spAutoFit/>
          </a:bodyPr>
          <a:lstStyle/>
          <a:p>
            <a:r>
              <a:rPr lang="en-GB" sz="1100" dirty="0">
                <a:latin typeface="Consolas" panose="020B0609020204030204" pitchFamily="49" charset="0"/>
              </a:rPr>
              <a:t>&lt;html&gt;</a:t>
            </a:r>
          </a:p>
          <a:p>
            <a:endParaRPr lang="en-GB" sz="1100" dirty="0">
              <a:latin typeface="Consolas" panose="020B0609020204030204" pitchFamily="49" charset="0"/>
            </a:endParaRPr>
          </a:p>
          <a:p>
            <a:r>
              <a:rPr lang="en-GB" sz="1100" dirty="0">
                <a:latin typeface="Consolas" panose="020B0609020204030204" pitchFamily="49" charset="0"/>
              </a:rPr>
              <a:t>  &lt;head&gt;</a:t>
            </a:r>
          </a:p>
          <a:p>
            <a:r>
              <a:rPr lang="en-GB" sz="1100" dirty="0">
                <a:latin typeface="Consolas" panose="020B0609020204030204" pitchFamily="49" charset="0"/>
              </a:rPr>
              <a:t>    &lt;title&gt;Bouncing Ball&lt;/title&gt;</a:t>
            </a:r>
          </a:p>
          <a:p>
            <a:r>
              <a:rPr lang="en-GB" sz="1100" dirty="0">
                <a:latin typeface="Consolas" panose="020B0609020204030204" pitchFamily="49" charset="0"/>
              </a:rPr>
              <a:t>    &lt;script language="</a:t>
            </a:r>
            <a:r>
              <a:rPr lang="en-GB" sz="1100" dirty="0" err="1">
                <a:latin typeface="Consolas" panose="020B0609020204030204" pitchFamily="49" charset="0"/>
              </a:rPr>
              <a:t>javascript</a:t>
            </a:r>
            <a:r>
              <a:rPr lang="en-GB" sz="1100" dirty="0">
                <a:latin typeface="Consolas" panose="020B0609020204030204" pitchFamily="49" charset="0"/>
              </a:rPr>
              <a:t>" type="text/</a:t>
            </a:r>
            <a:r>
              <a:rPr lang="en-GB" sz="1100" dirty="0" err="1">
                <a:latin typeface="Consolas" panose="020B0609020204030204" pitchFamily="49" charset="0"/>
              </a:rPr>
              <a:t>javascript</a:t>
            </a:r>
            <a:r>
              <a:rPr lang="en-GB" sz="1100" dirty="0">
                <a:latin typeface="Consolas" panose="020B0609020204030204" pitchFamily="49" charset="0"/>
              </a:rPr>
              <a:t>" </a:t>
            </a:r>
            <a:r>
              <a:rPr lang="en-GB" sz="1100" dirty="0" err="1">
                <a:latin typeface="Consolas" panose="020B0609020204030204" pitchFamily="49" charset="0"/>
              </a:rPr>
              <a:t>src</a:t>
            </a:r>
            <a:r>
              <a:rPr lang="en-GB" sz="1100" dirty="0">
                <a:latin typeface="Consolas" panose="020B0609020204030204" pitchFamily="49" charset="0"/>
              </a:rPr>
              <a:t>="../p5.js"&gt;&lt;/script&gt;</a:t>
            </a:r>
          </a:p>
          <a:p>
            <a:r>
              <a:rPr lang="en-GB" sz="1100" dirty="0">
                <a:latin typeface="Consolas" panose="020B0609020204030204" pitchFamily="49" charset="0"/>
              </a:rPr>
              <a:t>    &lt;script language="</a:t>
            </a:r>
            <a:r>
              <a:rPr lang="en-GB" sz="1100" dirty="0" err="1">
                <a:latin typeface="Consolas" panose="020B0609020204030204" pitchFamily="49" charset="0"/>
              </a:rPr>
              <a:t>javascript</a:t>
            </a:r>
            <a:r>
              <a:rPr lang="en-GB" sz="1100" dirty="0">
                <a:latin typeface="Consolas" panose="020B0609020204030204" pitchFamily="49" charset="0"/>
              </a:rPr>
              <a:t>" type="text/</a:t>
            </a:r>
            <a:r>
              <a:rPr lang="en-GB" sz="1100" dirty="0" err="1">
                <a:latin typeface="Consolas" panose="020B0609020204030204" pitchFamily="49" charset="0"/>
              </a:rPr>
              <a:t>javascript</a:t>
            </a:r>
            <a:r>
              <a:rPr lang="en-GB" sz="1100" dirty="0">
                <a:latin typeface="Consolas" panose="020B0609020204030204" pitchFamily="49" charset="0"/>
              </a:rPr>
              <a:t>" </a:t>
            </a:r>
            <a:r>
              <a:rPr lang="en-GB" sz="1100" dirty="0" err="1">
                <a:latin typeface="Consolas" panose="020B0609020204030204" pitchFamily="49" charset="0"/>
              </a:rPr>
              <a:t>src</a:t>
            </a:r>
            <a:r>
              <a:rPr lang="en-GB" sz="1100" dirty="0">
                <a:latin typeface="Consolas" panose="020B0609020204030204" pitchFamily="49" charset="0"/>
              </a:rPr>
              <a:t>="BouncingBall.js"&gt;&lt;/script&gt;</a:t>
            </a:r>
          </a:p>
          <a:p>
            <a:r>
              <a:rPr lang="en-GB" sz="1100" dirty="0">
                <a:latin typeface="Consolas" panose="020B0609020204030204" pitchFamily="49" charset="0"/>
              </a:rPr>
              <a:t>    &lt;style&gt; body {padding: 0; margin: 0;} &lt;/style&gt;</a:t>
            </a:r>
          </a:p>
          <a:p>
            <a:r>
              <a:rPr lang="en-GB" sz="1100" dirty="0">
                <a:latin typeface="Consolas" panose="020B0609020204030204" pitchFamily="49" charset="0"/>
              </a:rPr>
              <a:t>  &lt;/head&gt;</a:t>
            </a:r>
          </a:p>
          <a:p>
            <a:endParaRPr lang="en-GB" sz="1100" dirty="0">
              <a:latin typeface="Consolas" panose="020B0609020204030204" pitchFamily="49" charset="0"/>
            </a:endParaRPr>
          </a:p>
          <a:p>
            <a:r>
              <a:rPr lang="en-GB" sz="1100" dirty="0">
                <a:latin typeface="Consolas" panose="020B0609020204030204" pitchFamily="49" charset="0"/>
              </a:rPr>
              <a:t>  &lt;body&gt;</a:t>
            </a:r>
          </a:p>
          <a:p>
            <a:r>
              <a:rPr lang="en-GB" sz="1100" dirty="0">
                <a:latin typeface="Consolas" panose="020B0609020204030204" pitchFamily="49" charset="0"/>
              </a:rPr>
              <a:t>  &lt;/body&gt;</a:t>
            </a:r>
          </a:p>
          <a:p>
            <a:r>
              <a:rPr lang="en-GB" sz="1100" dirty="0">
                <a:latin typeface="Consolas" panose="020B0609020204030204" pitchFamily="49" charset="0"/>
              </a:rPr>
              <a:t>  </a:t>
            </a:r>
          </a:p>
          <a:p>
            <a:r>
              <a:rPr lang="en-GB" sz="1100" dirty="0">
                <a:latin typeface="Consolas" panose="020B0609020204030204" pitchFamily="49" charset="0"/>
              </a:rPr>
              <a:t>&lt;/html&gt;</a:t>
            </a:r>
          </a:p>
        </p:txBody>
      </p:sp>
      <p:sp>
        <p:nvSpPr>
          <p:cNvPr id="10" name="pole tekstowe 9"/>
          <p:cNvSpPr txBox="1"/>
          <p:nvPr/>
        </p:nvSpPr>
        <p:spPr>
          <a:xfrm>
            <a:off x="1364290" y="5466764"/>
            <a:ext cx="10513385" cy="338554"/>
          </a:xfrm>
          <a:prstGeom prst="rect">
            <a:avLst/>
          </a:prstGeom>
          <a:noFill/>
        </p:spPr>
        <p:txBody>
          <a:bodyPr wrap="square" rtlCol="0">
            <a:spAutoFit/>
          </a:bodyPr>
          <a:lstStyle/>
          <a:p>
            <a:r>
              <a:rPr lang="pl-PL" sz="1600" dirty="0" err="1"/>
              <a:t>Now</a:t>
            </a:r>
            <a:r>
              <a:rPr lang="pl-PL" sz="1600" dirty="0"/>
              <a:t> we </a:t>
            </a:r>
            <a:r>
              <a:rPr lang="pl-PL" sz="1600" dirty="0" err="1"/>
              <a:t>are</a:t>
            </a:r>
            <a:r>
              <a:rPr lang="pl-PL" sz="1600" dirty="0"/>
              <a:t> </a:t>
            </a:r>
            <a:r>
              <a:rPr lang="pl-PL" sz="1600" dirty="0" err="1"/>
              <a:t>ready</a:t>
            </a:r>
            <a:r>
              <a:rPr lang="pl-PL" sz="1600" dirty="0"/>
              <a:t> to start </a:t>
            </a:r>
            <a:r>
              <a:rPr lang="pl-PL" sz="1600" dirty="0" err="1"/>
              <a:t>programming</a:t>
            </a:r>
            <a:r>
              <a:rPr lang="pl-PL" sz="1600" dirty="0"/>
              <a:t> a </a:t>
            </a:r>
            <a:r>
              <a:rPr lang="pl-PL" sz="1600" dirty="0" err="1"/>
              <a:t>Bouncing</a:t>
            </a:r>
            <a:r>
              <a:rPr lang="pl-PL" sz="1600" dirty="0"/>
              <a:t> Ball!</a:t>
            </a:r>
          </a:p>
        </p:txBody>
      </p:sp>
    </p:spTree>
    <p:extLst>
      <p:ext uri="{BB962C8B-B14F-4D97-AF65-F5344CB8AC3E}">
        <p14:creationId xmlns:p14="http://schemas.microsoft.com/office/powerpoint/2010/main" val="175726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0693" y="484207"/>
            <a:ext cx="9440034" cy="801130"/>
          </a:xfrm>
        </p:spPr>
        <p:txBody>
          <a:bodyPr>
            <a:normAutofit fontScale="90000"/>
          </a:bodyPr>
          <a:lstStyle/>
          <a:p>
            <a:r>
              <a:rPr lang="en-GB" b="1" dirty="0"/>
              <a:t>Getting started </a:t>
            </a:r>
          </a:p>
        </p:txBody>
      </p:sp>
      <p:sp>
        <p:nvSpPr>
          <p:cNvPr id="4" name="Tytuł 1"/>
          <p:cNvSpPr txBox="1">
            <a:spLocks/>
          </p:cNvSpPr>
          <p:nvPr/>
        </p:nvSpPr>
        <p:spPr>
          <a:xfrm>
            <a:off x="1370693" y="1388853"/>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About this course</a:t>
            </a:r>
          </a:p>
        </p:txBody>
      </p:sp>
      <p:sp>
        <p:nvSpPr>
          <p:cNvPr id="5" name="pole tekstowe 4"/>
          <p:cNvSpPr txBox="1"/>
          <p:nvPr/>
        </p:nvSpPr>
        <p:spPr>
          <a:xfrm>
            <a:off x="358457" y="2172605"/>
            <a:ext cx="11464506" cy="4524315"/>
          </a:xfrm>
          <a:prstGeom prst="rect">
            <a:avLst/>
          </a:prstGeom>
          <a:noFill/>
        </p:spPr>
        <p:txBody>
          <a:bodyPr wrap="square" rtlCol="0">
            <a:spAutoFit/>
          </a:bodyPr>
          <a:lstStyle/>
          <a:p>
            <a:pPr algn="just"/>
            <a:r>
              <a:rPr lang="en-GB" dirty="0"/>
              <a:t>In this programming tutorial you will learn from scratch how to make a simplified physics simulation, your own version of Flappy Bird and a challenging maze game! No knowledge of programming is assumed, so don’t worry. Every bitty bit of the code we are going to write has been explained as intuitively as it can</a:t>
            </a:r>
            <a:r>
              <a:rPr lang="pl-PL" dirty="0"/>
              <a:t>!</a:t>
            </a:r>
            <a:endParaRPr lang="en-GB" dirty="0"/>
          </a:p>
          <a:p>
            <a:pPr algn="just"/>
            <a:endParaRPr lang="en-GB" dirty="0"/>
          </a:p>
          <a:p>
            <a:pPr algn="just"/>
            <a:r>
              <a:rPr lang="en-GB" dirty="0"/>
              <a:t>We are going to write our programs in nothing more than a language called JavaScript. The most convenient aspect of programs written in Java Script is that they can be run in every Internet browser. To run such a program we will only need a small HTML file, which would create a web page in which we will be able to run our JavaScript code. This tutorial does not require any knowledge of HTML, however. We will only focus on learning JavaScript.</a:t>
            </a:r>
          </a:p>
          <a:p>
            <a:pPr algn="just"/>
            <a:endParaRPr lang="en-GB" dirty="0"/>
          </a:p>
          <a:p>
            <a:pPr algn="just"/>
            <a:r>
              <a:rPr lang="en-GB" dirty="0"/>
              <a:t>We will start with programming a very simple physics simulation of a bouncing ball. Then we will use the knowledge we have learned to make a Flappy Ball game (just like Flappy Bird, but with a ball) and finally make another Maze Ball game with challenging obstacle course for the ball to complete. At this point it may sound incredibly ambitious for someone who has done none or little programming before, but do not worry. We will get through writing every program step by step, slowly and with every piece of</a:t>
            </a:r>
            <a:r>
              <a:rPr lang="pl-PL" dirty="0"/>
              <a:t> a</a:t>
            </a:r>
            <a:r>
              <a:rPr lang="en-GB" dirty="0"/>
              <a:t> code explained.  </a:t>
            </a:r>
          </a:p>
          <a:p>
            <a:pPr algn="just"/>
            <a:endParaRPr lang="en-GB" dirty="0"/>
          </a:p>
          <a:p>
            <a:pPr algn="just"/>
            <a:r>
              <a:rPr lang="en-GB" dirty="0"/>
              <a:t>Alright, </a:t>
            </a:r>
            <a:r>
              <a:rPr lang="pl-PL" dirty="0"/>
              <a:t>l</a:t>
            </a:r>
            <a:r>
              <a:rPr lang="en-GB" dirty="0" err="1"/>
              <a:t>et’s</a:t>
            </a:r>
            <a:r>
              <a:rPr lang="en-GB" dirty="0"/>
              <a:t> get started!</a:t>
            </a:r>
          </a:p>
        </p:txBody>
      </p:sp>
    </p:spTree>
    <p:extLst>
      <p:ext uri="{BB962C8B-B14F-4D97-AF65-F5344CB8AC3E}">
        <p14:creationId xmlns:p14="http://schemas.microsoft.com/office/powerpoint/2010/main" val="134328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0693" y="389315"/>
            <a:ext cx="9440034" cy="801130"/>
          </a:xfrm>
        </p:spPr>
        <p:txBody>
          <a:bodyPr>
            <a:normAutofit fontScale="90000"/>
          </a:bodyPr>
          <a:lstStyle/>
          <a:p>
            <a:r>
              <a:rPr lang="en-GB" b="1" dirty="0"/>
              <a:t>Getting started </a:t>
            </a:r>
          </a:p>
        </p:txBody>
      </p:sp>
      <p:sp>
        <p:nvSpPr>
          <p:cNvPr id="4" name="Tytuł 1"/>
          <p:cNvSpPr txBox="1">
            <a:spLocks/>
          </p:cNvSpPr>
          <p:nvPr/>
        </p:nvSpPr>
        <p:spPr>
          <a:xfrm>
            <a:off x="1370693" y="125896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Downloading stuff</a:t>
            </a:r>
          </a:p>
        </p:txBody>
      </p:sp>
      <p:sp>
        <p:nvSpPr>
          <p:cNvPr id="5" name="pole tekstowe 4"/>
          <p:cNvSpPr txBox="1"/>
          <p:nvPr/>
        </p:nvSpPr>
        <p:spPr>
          <a:xfrm>
            <a:off x="358457" y="2060096"/>
            <a:ext cx="11589128" cy="4247317"/>
          </a:xfrm>
          <a:prstGeom prst="rect">
            <a:avLst/>
          </a:prstGeom>
          <a:noFill/>
        </p:spPr>
        <p:txBody>
          <a:bodyPr wrap="square" rtlCol="0">
            <a:spAutoFit/>
          </a:bodyPr>
          <a:lstStyle/>
          <a:p>
            <a:pPr marL="342900" indent="-342900">
              <a:buAutoNum type="arabicPeriod"/>
            </a:pPr>
            <a:r>
              <a:rPr lang="en-GB" dirty="0"/>
              <a:t>Google Chrome </a:t>
            </a:r>
          </a:p>
          <a:p>
            <a:endParaRPr lang="en-GB" dirty="0"/>
          </a:p>
          <a:p>
            <a:r>
              <a:rPr lang="en-GB" dirty="0"/>
              <a:t>To get on with this tutorial you will need three things. First of all we need an internet browser to run our programs in. To us, Chrome is just the best for the task. You will be able to run your programs in any browser but for developing – yeah, Chrome is the one we recommend. We are going to use it throughout </a:t>
            </a:r>
            <a:r>
              <a:rPr lang="en-GB"/>
              <a:t>the tutorial.</a:t>
            </a:r>
            <a:endParaRPr lang="en-GB" dirty="0"/>
          </a:p>
          <a:p>
            <a:endParaRPr lang="en-GB" dirty="0"/>
          </a:p>
          <a:p>
            <a:r>
              <a:rPr lang="en-GB" dirty="0"/>
              <a:t>2. JavaScript – p5.js library</a:t>
            </a:r>
          </a:p>
          <a:p>
            <a:endParaRPr lang="en-GB" dirty="0"/>
          </a:p>
          <a:p>
            <a:r>
              <a:rPr lang="en-GB" dirty="0"/>
              <a:t>Now we will have to download a JavaScript library called p5.js. Wait, but what is a library? It is nothing else but a set of pre-written programs which provide very useful tools for writing new, more complex, programs. For example if we want to draw a circle we create a function </a:t>
            </a:r>
            <a:r>
              <a:rPr lang="en-GB" dirty="0" err="1"/>
              <a:t>draw_circle</a:t>
            </a:r>
            <a:r>
              <a:rPr lang="en-GB" dirty="0"/>
              <a:t>(x, y, r) – we give it coordinates of the centre of our circle and its radius, and a circle with these centre coordinates and this radius is drawn on the screen. Functions like these do not exist in JavaScript itself, but many of such have been implemented in p5.js library using some other functions already existing in JavaScript. The great things is we do not have to worry about how JavaScript deals with drawing stuff etc. We just use functions of p5.js and treat them as a part of the JavaScript programming language. You will see how it really looks like when we start coding.</a:t>
            </a:r>
            <a:endParaRPr lang="en-GB" sz="2400" dirty="0"/>
          </a:p>
        </p:txBody>
      </p:sp>
      <p:pic>
        <p:nvPicPr>
          <p:cNvPr id="8" name="Obraz 7"/>
          <p:cNvPicPr>
            <a:picLocks noChangeAspect="1"/>
          </p:cNvPicPr>
          <p:nvPr/>
        </p:nvPicPr>
        <p:blipFill>
          <a:blip r:embed="rId2">
            <a:clrChange>
              <a:clrFrom>
                <a:srgbClr val="000000"/>
              </a:clrFrom>
              <a:clrTo>
                <a:srgbClr val="000000">
                  <a:alpha val="0"/>
                </a:srgbClr>
              </a:clrTo>
            </a:clrChange>
          </a:blip>
          <a:stretch>
            <a:fillRect/>
          </a:stretch>
        </p:blipFill>
        <p:spPr>
          <a:xfrm>
            <a:off x="10651599" y="550753"/>
            <a:ext cx="1199072" cy="546776"/>
          </a:xfrm>
          <a:prstGeom prst="rect">
            <a:avLst/>
          </a:prstGeom>
        </p:spPr>
      </p:pic>
      <p:pic>
        <p:nvPicPr>
          <p:cNvPr id="1032" name="Picture 8" descr="Image result for atom edito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10" y="389315"/>
            <a:ext cx="1100965" cy="100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30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44783" y="45783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b="1" dirty="0"/>
              <a:t>Getting started </a:t>
            </a:r>
          </a:p>
        </p:txBody>
      </p:sp>
      <p:sp>
        <p:nvSpPr>
          <p:cNvPr id="5" name="Tytuł 1"/>
          <p:cNvSpPr txBox="1">
            <a:spLocks/>
          </p:cNvSpPr>
          <p:nvPr/>
        </p:nvSpPr>
        <p:spPr>
          <a:xfrm>
            <a:off x="2381008" y="45783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800" b="1" dirty="0"/>
              <a:t>Downloading </a:t>
            </a:r>
            <a:r>
              <a:rPr lang="pl-PL" sz="2800" b="1" dirty="0"/>
              <a:t>p5.js</a:t>
            </a:r>
            <a:endParaRPr lang="en-GB" sz="2800" b="1" dirty="0"/>
          </a:p>
        </p:txBody>
      </p:sp>
      <p:sp>
        <p:nvSpPr>
          <p:cNvPr id="11" name="pole tekstowe 10"/>
          <p:cNvSpPr txBox="1"/>
          <p:nvPr/>
        </p:nvSpPr>
        <p:spPr>
          <a:xfrm>
            <a:off x="863959" y="2015949"/>
            <a:ext cx="5036509" cy="4247317"/>
          </a:xfrm>
          <a:prstGeom prst="rect">
            <a:avLst/>
          </a:prstGeom>
          <a:noFill/>
        </p:spPr>
        <p:txBody>
          <a:bodyPr wrap="square" rtlCol="0">
            <a:spAutoFit/>
          </a:bodyPr>
          <a:lstStyle/>
          <a:p>
            <a:r>
              <a:rPr lang="en-GB" dirty="0"/>
              <a:t>To download p5.js visit this website:</a:t>
            </a:r>
            <a:endParaRPr lang="pl-PL" dirty="0"/>
          </a:p>
          <a:p>
            <a:endParaRPr lang="pl-PL" dirty="0"/>
          </a:p>
          <a:p>
            <a:r>
              <a:rPr lang="en-GB" dirty="0"/>
              <a:t> </a:t>
            </a:r>
            <a:r>
              <a:rPr lang="en-GB" dirty="0">
                <a:hlinkClick r:id="rId2"/>
              </a:rPr>
              <a:t>https://p5js.org/</a:t>
            </a:r>
            <a:r>
              <a:rPr lang="en-GB" dirty="0"/>
              <a:t> </a:t>
            </a:r>
            <a:endParaRPr lang="pl-PL" dirty="0"/>
          </a:p>
          <a:p>
            <a:endParaRPr lang="en-GB" dirty="0"/>
          </a:p>
          <a:p>
            <a:r>
              <a:rPr lang="en-GB" dirty="0"/>
              <a:t>Then go to Download page and download p5.js </a:t>
            </a:r>
            <a:r>
              <a:rPr lang="pl-PL" dirty="0"/>
              <a:t>as a single file</a:t>
            </a:r>
            <a:r>
              <a:rPr lang="en-GB" dirty="0"/>
              <a:t>. </a:t>
            </a:r>
            <a:r>
              <a:rPr lang="pl-PL" dirty="0"/>
              <a:t>Just </a:t>
            </a:r>
            <a:r>
              <a:rPr lang="pl-PL" dirty="0" err="1"/>
              <a:t>click</a:t>
            </a:r>
            <a:r>
              <a:rPr lang="pl-PL" dirty="0"/>
              <a:t> on the p5.js single file </a:t>
            </a:r>
            <a:r>
              <a:rPr lang="pl-PL" dirty="0" err="1"/>
              <a:t>box</a:t>
            </a:r>
            <a:r>
              <a:rPr lang="pl-PL" dirty="0"/>
              <a:t>, the one we </a:t>
            </a:r>
            <a:r>
              <a:rPr lang="pl-PL" dirty="0" err="1"/>
              <a:t>have</a:t>
            </a:r>
            <a:r>
              <a:rPr lang="pl-PL" dirty="0"/>
              <a:t> </a:t>
            </a:r>
            <a:r>
              <a:rPr lang="pl-PL" dirty="0" err="1"/>
              <a:t>highlighted</a:t>
            </a:r>
            <a:r>
              <a:rPr lang="pl-PL" dirty="0"/>
              <a:t> </a:t>
            </a:r>
            <a:r>
              <a:rPr lang="pl-PL" dirty="0" err="1"/>
              <a:t>here</a:t>
            </a:r>
            <a:r>
              <a:rPr lang="pl-PL" dirty="0"/>
              <a:t> in </a:t>
            </a:r>
            <a:r>
              <a:rPr lang="pl-PL" dirty="0" err="1"/>
              <a:t>pink</a:t>
            </a:r>
            <a:r>
              <a:rPr lang="pl-PL" dirty="0"/>
              <a:t>.</a:t>
            </a:r>
          </a:p>
          <a:p>
            <a:endParaRPr lang="pl-PL" dirty="0"/>
          </a:p>
          <a:p>
            <a:r>
              <a:rPr lang="pl-PL" dirty="0" err="1"/>
              <a:t>Create</a:t>
            </a:r>
            <a:r>
              <a:rPr lang="pl-PL" dirty="0"/>
              <a:t> a </a:t>
            </a:r>
            <a:r>
              <a:rPr lang="pl-PL" dirty="0" err="1"/>
              <a:t>new</a:t>
            </a:r>
            <a:r>
              <a:rPr lang="pl-PL" dirty="0"/>
              <a:t> </a:t>
            </a:r>
            <a:r>
              <a:rPr lang="pl-PL" dirty="0" err="1"/>
              <a:t>empty</a:t>
            </a:r>
            <a:r>
              <a:rPr lang="pl-PL" dirty="0"/>
              <a:t> folder (</a:t>
            </a:r>
            <a:r>
              <a:rPr lang="pl-PL" dirty="0" err="1"/>
              <a:t>let’s</a:t>
            </a:r>
            <a:r>
              <a:rPr lang="pl-PL" dirty="0"/>
              <a:t> </a:t>
            </a:r>
            <a:r>
              <a:rPr lang="pl-PL" dirty="0" err="1"/>
              <a:t>say</a:t>
            </a:r>
            <a:r>
              <a:rPr lang="pl-PL" dirty="0"/>
              <a:t>, </a:t>
            </a:r>
            <a:r>
              <a:rPr lang="pl-PL" dirty="0" err="1"/>
              <a:t>call</a:t>
            </a:r>
            <a:r>
              <a:rPr lang="pl-PL" dirty="0"/>
              <a:t> </a:t>
            </a:r>
            <a:r>
              <a:rPr lang="pl-PL" dirty="0" err="1"/>
              <a:t>it</a:t>
            </a:r>
            <a:r>
              <a:rPr lang="pl-PL" dirty="0"/>
              <a:t> </a:t>
            </a:r>
            <a:r>
              <a:rPr lang="pl-PL" dirty="0" err="1"/>
              <a:t>Bouncy</a:t>
            </a:r>
            <a:r>
              <a:rPr lang="pl-PL" dirty="0"/>
              <a:t> Ball </a:t>
            </a:r>
            <a:r>
              <a:rPr lang="pl-PL" dirty="0" err="1"/>
              <a:t>Projects</a:t>
            </a:r>
            <a:r>
              <a:rPr lang="pl-PL" dirty="0"/>
              <a:t>) </a:t>
            </a:r>
            <a:r>
              <a:rPr lang="pl-PL" dirty="0" err="1"/>
              <a:t>where</a:t>
            </a:r>
            <a:r>
              <a:rPr lang="pl-PL" dirty="0"/>
              <a:t> </a:t>
            </a:r>
            <a:r>
              <a:rPr lang="en-GB" dirty="0"/>
              <a:t>you would like to write your programs in. As p5.js is only a library, which means it’s just a long piece of JavaScript code, you do not have to install anything</a:t>
            </a:r>
            <a:r>
              <a:rPr lang="pl-PL" dirty="0"/>
              <a:t>!</a:t>
            </a:r>
            <a:r>
              <a:rPr lang="en-GB" dirty="0"/>
              <a:t> Just </a:t>
            </a:r>
            <a:r>
              <a:rPr lang="pl-PL" dirty="0" err="1"/>
              <a:t>keep</a:t>
            </a:r>
            <a:r>
              <a:rPr lang="pl-PL" dirty="0"/>
              <a:t> p5 </a:t>
            </a:r>
            <a:r>
              <a:rPr lang="pl-PL" dirty="0" err="1"/>
              <a:t>there</a:t>
            </a:r>
            <a:r>
              <a:rPr lang="pl-PL" dirty="0"/>
              <a:t>.</a:t>
            </a:r>
          </a:p>
          <a:p>
            <a:endParaRPr lang="pl-PL" dirty="0"/>
          </a:p>
          <a:p>
            <a:endParaRPr lang="pl-PL" dirty="0"/>
          </a:p>
        </p:txBody>
      </p:sp>
      <p:pic>
        <p:nvPicPr>
          <p:cNvPr id="2" name="Obraz 1"/>
          <p:cNvPicPr>
            <a:picLocks noChangeAspect="1"/>
          </p:cNvPicPr>
          <p:nvPr/>
        </p:nvPicPr>
        <p:blipFill>
          <a:blip r:embed="rId3"/>
          <a:stretch>
            <a:fillRect/>
          </a:stretch>
        </p:blipFill>
        <p:spPr>
          <a:xfrm>
            <a:off x="6656599" y="1645013"/>
            <a:ext cx="5011503" cy="4721281"/>
          </a:xfrm>
          <a:prstGeom prst="rect">
            <a:avLst/>
          </a:prstGeom>
        </p:spPr>
      </p:pic>
    </p:spTree>
    <p:extLst>
      <p:ext uri="{BB962C8B-B14F-4D97-AF65-F5344CB8AC3E}">
        <p14:creationId xmlns:p14="http://schemas.microsoft.com/office/powerpoint/2010/main" val="35966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96645" y="211078"/>
            <a:ext cx="9440034" cy="801130"/>
          </a:xfrm>
        </p:spPr>
        <p:txBody>
          <a:bodyPr>
            <a:normAutofit fontScale="90000"/>
          </a:bodyPr>
          <a:lstStyle/>
          <a:p>
            <a:pPr algn="l"/>
            <a:r>
              <a:rPr lang="en-GB" b="1" dirty="0"/>
              <a:t>Getting started </a:t>
            </a:r>
          </a:p>
        </p:txBody>
      </p:sp>
      <p:sp>
        <p:nvSpPr>
          <p:cNvPr id="4" name="Tytuł 1"/>
          <p:cNvSpPr txBox="1">
            <a:spLocks/>
          </p:cNvSpPr>
          <p:nvPr/>
        </p:nvSpPr>
        <p:spPr>
          <a:xfrm>
            <a:off x="2371144" y="211078"/>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pl-PL" sz="2800" b="1" dirty="0" err="1"/>
              <a:t>Text</a:t>
            </a:r>
            <a:r>
              <a:rPr lang="pl-PL" sz="2800" b="1" dirty="0"/>
              <a:t> Editor</a:t>
            </a:r>
            <a:endParaRPr lang="en-GB" sz="2800" b="1" dirty="0"/>
          </a:p>
        </p:txBody>
      </p:sp>
      <p:sp>
        <p:nvSpPr>
          <p:cNvPr id="5" name="pole tekstowe 4"/>
          <p:cNvSpPr txBox="1"/>
          <p:nvPr/>
        </p:nvSpPr>
        <p:spPr>
          <a:xfrm>
            <a:off x="328774" y="1102578"/>
            <a:ext cx="5925377" cy="4832092"/>
          </a:xfrm>
          <a:prstGeom prst="rect">
            <a:avLst/>
          </a:prstGeom>
          <a:noFill/>
        </p:spPr>
        <p:txBody>
          <a:bodyPr wrap="square" rtlCol="0">
            <a:spAutoFit/>
          </a:bodyPr>
          <a:lstStyle/>
          <a:p>
            <a:pPr algn="just"/>
            <a:r>
              <a:rPr lang="en-GB" sz="1400" dirty="0"/>
              <a:t>3. Atom – text editor </a:t>
            </a:r>
          </a:p>
          <a:p>
            <a:pPr algn="just"/>
            <a:endParaRPr lang="en-GB" sz="1400" dirty="0"/>
          </a:p>
          <a:p>
            <a:pPr algn="just"/>
            <a:r>
              <a:rPr lang="en-GB" sz="1400" dirty="0"/>
              <a:t>We also need a nice editor to write our code in. And indeed, whether it is nice or not is the most important aspect here. You see, we could actually write our programs in a simplest text editor like Notepad or text edit, but it is also very useful to have some handy tools. </a:t>
            </a:r>
          </a:p>
          <a:p>
            <a:pPr algn="just"/>
            <a:endParaRPr lang="en-GB" sz="1400" dirty="0"/>
          </a:p>
          <a:p>
            <a:pPr algn="just"/>
            <a:r>
              <a:rPr lang="en-GB" sz="1400" dirty="0"/>
              <a:t>First of all – syntax highlighting. Have a look at the code right here. These are the exactly same piece of code, but with and without coloured syntax. See for yourself which one is more pleasant to look at! Colouring is one of the first few steps of making writing programming easier and more organised. If you decide to do some more programming in the future and do complex projects you will need to learn how to organise your code, for example dividing it into separate files when the code gets too long. </a:t>
            </a:r>
          </a:p>
          <a:p>
            <a:pPr algn="just"/>
            <a:endParaRPr lang="en-GB" sz="1400" dirty="0"/>
          </a:p>
          <a:p>
            <a:pPr algn="just"/>
            <a:r>
              <a:rPr lang="en-GB" sz="1400" dirty="0"/>
              <a:t>Among many others, text editors give you many great tools to make your coding life easier (as some point they are no longer simply called text editors, but rather working environments). </a:t>
            </a:r>
          </a:p>
          <a:p>
            <a:pPr algn="just"/>
            <a:endParaRPr lang="en-GB" sz="1400" dirty="0"/>
          </a:p>
          <a:p>
            <a:pPr algn="just"/>
            <a:r>
              <a:rPr lang="en-GB" sz="1400" dirty="0"/>
              <a:t>I think that Atom is an editor which you will find very useful and pleasant to work in! You can, of course, choose another editor, but if you don’t have any  favourite one yet – we recommend Atom!</a:t>
            </a:r>
          </a:p>
        </p:txBody>
      </p:sp>
      <p:grpSp>
        <p:nvGrpSpPr>
          <p:cNvPr id="11" name="Grupa 10"/>
          <p:cNvGrpSpPr/>
          <p:nvPr/>
        </p:nvGrpSpPr>
        <p:grpSpPr>
          <a:xfrm>
            <a:off x="6632408" y="1102578"/>
            <a:ext cx="5316792" cy="5343235"/>
            <a:chOff x="7081223" y="1558651"/>
            <a:chExt cx="5025294" cy="4896000"/>
          </a:xfrm>
        </p:grpSpPr>
        <p:pic>
          <p:nvPicPr>
            <p:cNvPr id="9" name="Obraz 8"/>
            <p:cNvPicPr>
              <a:picLocks noChangeAspect="1"/>
            </p:cNvPicPr>
            <p:nvPr/>
          </p:nvPicPr>
          <p:blipFill>
            <a:blip r:embed="rId2">
              <a:clrChange>
                <a:clrFrom>
                  <a:srgbClr val="282C34"/>
                </a:clrFrom>
                <a:clrTo>
                  <a:srgbClr val="282C34">
                    <a:alpha val="0"/>
                  </a:srgbClr>
                </a:clrTo>
              </a:clrChange>
            </a:blip>
            <a:stretch>
              <a:fillRect/>
            </a:stretch>
          </p:blipFill>
          <p:spPr>
            <a:xfrm>
              <a:off x="7081223" y="1558651"/>
              <a:ext cx="2542020" cy="4896000"/>
            </a:xfrm>
            <a:prstGeom prst="rect">
              <a:avLst/>
            </a:prstGeom>
          </p:spPr>
        </p:pic>
        <p:pic>
          <p:nvPicPr>
            <p:cNvPr id="10" name="Obraz 9"/>
            <p:cNvPicPr>
              <a:picLocks noChangeAspect="1"/>
            </p:cNvPicPr>
            <p:nvPr/>
          </p:nvPicPr>
          <p:blipFill>
            <a:blip r:embed="rId3">
              <a:clrChange>
                <a:clrFrom>
                  <a:srgbClr val="282C34"/>
                </a:clrFrom>
                <a:clrTo>
                  <a:srgbClr val="282C34">
                    <a:alpha val="0"/>
                  </a:srgbClr>
                </a:clrTo>
              </a:clrChange>
            </a:blip>
            <a:stretch>
              <a:fillRect/>
            </a:stretch>
          </p:blipFill>
          <p:spPr>
            <a:xfrm>
              <a:off x="9623243" y="1558651"/>
              <a:ext cx="2483274" cy="4896000"/>
            </a:xfrm>
            <a:prstGeom prst="rect">
              <a:avLst/>
            </a:prstGeom>
          </p:spPr>
        </p:pic>
      </p:grpSp>
    </p:spTree>
    <p:extLst>
      <p:ext uri="{BB962C8B-B14F-4D97-AF65-F5344CB8AC3E}">
        <p14:creationId xmlns:p14="http://schemas.microsoft.com/office/powerpoint/2010/main" val="263263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44783" y="45783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b="1" dirty="0"/>
              <a:t>Getting started </a:t>
            </a:r>
          </a:p>
        </p:txBody>
      </p:sp>
      <p:sp>
        <p:nvSpPr>
          <p:cNvPr id="5" name="Tytuł 1"/>
          <p:cNvSpPr txBox="1">
            <a:spLocks/>
          </p:cNvSpPr>
          <p:nvPr/>
        </p:nvSpPr>
        <p:spPr>
          <a:xfrm>
            <a:off x="2381008" y="45783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800" b="1" dirty="0"/>
              <a:t>Downloading </a:t>
            </a:r>
            <a:r>
              <a:rPr lang="pl-PL" sz="2800" b="1" dirty="0"/>
              <a:t>Atom</a:t>
            </a:r>
            <a:endParaRPr lang="en-GB" sz="2800" b="1" dirty="0"/>
          </a:p>
        </p:txBody>
      </p:sp>
      <p:sp>
        <p:nvSpPr>
          <p:cNvPr id="11" name="pole tekstowe 10"/>
          <p:cNvSpPr txBox="1"/>
          <p:nvPr/>
        </p:nvSpPr>
        <p:spPr>
          <a:xfrm>
            <a:off x="544782" y="1679519"/>
            <a:ext cx="5036509" cy="4247317"/>
          </a:xfrm>
          <a:prstGeom prst="rect">
            <a:avLst/>
          </a:prstGeom>
          <a:noFill/>
        </p:spPr>
        <p:txBody>
          <a:bodyPr wrap="square" rtlCol="0">
            <a:spAutoFit/>
          </a:bodyPr>
          <a:lstStyle/>
          <a:p>
            <a:r>
              <a:rPr lang="en-GB" dirty="0"/>
              <a:t>To download </a:t>
            </a:r>
            <a:r>
              <a:rPr lang="pl-PL" dirty="0"/>
              <a:t>Atom </a:t>
            </a:r>
            <a:r>
              <a:rPr lang="en-GB" dirty="0"/>
              <a:t>visit this website:</a:t>
            </a:r>
            <a:endParaRPr lang="pl-PL" dirty="0"/>
          </a:p>
          <a:p>
            <a:endParaRPr lang="pl-PL" dirty="0"/>
          </a:p>
          <a:p>
            <a:r>
              <a:rPr lang="en-GB" dirty="0">
                <a:hlinkClick r:id="rId2"/>
              </a:rPr>
              <a:t>https://atom.io/</a:t>
            </a:r>
            <a:endParaRPr lang="pl-PL" dirty="0"/>
          </a:p>
          <a:p>
            <a:endParaRPr lang="en-GB" dirty="0"/>
          </a:p>
          <a:p>
            <a:r>
              <a:rPr lang="en-GB" dirty="0"/>
              <a:t>Then go to Download page and download p5.js complete package. This is what </a:t>
            </a:r>
            <a:r>
              <a:rPr lang="pl-PL" dirty="0" err="1"/>
              <a:t>should</a:t>
            </a:r>
            <a:r>
              <a:rPr lang="pl-PL" dirty="0"/>
              <a:t> </a:t>
            </a:r>
            <a:r>
              <a:rPr lang="pl-PL" dirty="0" err="1"/>
              <a:t>appear</a:t>
            </a:r>
            <a:r>
              <a:rPr lang="pl-PL" dirty="0"/>
              <a:t> on </a:t>
            </a:r>
            <a:r>
              <a:rPr lang="pl-PL" dirty="0" err="1"/>
              <a:t>your</a:t>
            </a:r>
            <a:r>
              <a:rPr lang="pl-PL" dirty="0"/>
              <a:t> </a:t>
            </a:r>
            <a:r>
              <a:rPr lang="pl-PL" dirty="0" err="1"/>
              <a:t>screen</a:t>
            </a:r>
            <a:r>
              <a:rPr lang="pl-PL" dirty="0"/>
              <a:t>:</a:t>
            </a:r>
            <a:endParaRPr lang="en-GB" dirty="0"/>
          </a:p>
          <a:p>
            <a:endParaRPr lang="pl-PL" dirty="0"/>
          </a:p>
          <a:p>
            <a:endParaRPr lang="pl-PL" dirty="0"/>
          </a:p>
          <a:p>
            <a:r>
              <a:rPr lang="pl-PL" dirty="0" err="1"/>
              <a:t>Download</a:t>
            </a:r>
            <a:r>
              <a:rPr lang="pl-PL" dirty="0"/>
              <a:t> Atom and </a:t>
            </a:r>
            <a:r>
              <a:rPr lang="pl-PL" dirty="0" err="1"/>
              <a:t>install</a:t>
            </a:r>
            <a:r>
              <a:rPr lang="pl-PL" dirty="0"/>
              <a:t> </a:t>
            </a:r>
            <a:r>
              <a:rPr lang="pl-PL" dirty="0" err="1"/>
              <a:t>it</a:t>
            </a:r>
            <a:r>
              <a:rPr lang="pl-PL" dirty="0"/>
              <a:t>. </a:t>
            </a:r>
          </a:p>
          <a:p>
            <a:endParaRPr lang="pl-PL" dirty="0"/>
          </a:p>
          <a:p>
            <a:r>
              <a:rPr lang="pl-PL" dirty="0" err="1"/>
              <a:t>Now</a:t>
            </a:r>
            <a:r>
              <a:rPr lang="pl-PL" dirty="0"/>
              <a:t> </a:t>
            </a:r>
            <a:r>
              <a:rPr lang="pl-PL" dirty="0" err="1"/>
              <a:t>let’s</a:t>
            </a:r>
            <a:r>
              <a:rPr lang="pl-PL" dirty="0"/>
              <a:t> </a:t>
            </a:r>
            <a:r>
              <a:rPr lang="pl-PL" dirty="0" err="1"/>
              <a:t>see</a:t>
            </a:r>
            <a:r>
              <a:rPr lang="pl-PL" dirty="0"/>
              <a:t> </a:t>
            </a:r>
            <a:r>
              <a:rPr lang="pl-PL" dirty="0" err="1"/>
              <a:t>how</a:t>
            </a:r>
            <a:r>
              <a:rPr lang="pl-PL" dirty="0"/>
              <a:t> to </a:t>
            </a:r>
            <a:r>
              <a:rPr lang="pl-PL" dirty="0" err="1"/>
              <a:t>configure</a:t>
            </a:r>
            <a:r>
              <a:rPr lang="pl-PL" dirty="0"/>
              <a:t> </a:t>
            </a:r>
            <a:r>
              <a:rPr lang="pl-PL" dirty="0" err="1"/>
              <a:t>eveything</a:t>
            </a:r>
            <a:r>
              <a:rPr lang="pl-PL" dirty="0"/>
              <a:t> </a:t>
            </a:r>
            <a:r>
              <a:rPr lang="pl-PL" dirty="0" err="1"/>
              <a:t>we’ve</a:t>
            </a:r>
            <a:r>
              <a:rPr lang="pl-PL" dirty="0"/>
              <a:t> </a:t>
            </a:r>
            <a:r>
              <a:rPr lang="pl-PL" dirty="0" err="1"/>
              <a:t>downloaded</a:t>
            </a:r>
            <a:r>
              <a:rPr lang="pl-PL" dirty="0"/>
              <a:t>. </a:t>
            </a:r>
            <a:endParaRPr lang="en-GB" dirty="0"/>
          </a:p>
          <a:p>
            <a:endParaRPr lang="pl-PL" dirty="0"/>
          </a:p>
          <a:p>
            <a:endParaRPr lang="pl-PL" dirty="0"/>
          </a:p>
        </p:txBody>
      </p:sp>
      <p:pic>
        <p:nvPicPr>
          <p:cNvPr id="2" name="Obraz 1"/>
          <p:cNvPicPr>
            <a:picLocks noChangeAspect="1"/>
          </p:cNvPicPr>
          <p:nvPr/>
        </p:nvPicPr>
        <p:blipFill>
          <a:blip r:embed="rId3"/>
          <a:stretch>
            <a:fillRect/>
          </a:stretch>
        </p:blipFill>
        <p:spPr>
          <a:xfrm>
            <a:off x="6391480" y="1679519"/>
            <a:ext cx="5429562" cy="4575042"/>
          </a:xfrm>
          <a:prstGeom prst="rect">
            <a:avLst/>
          </a:prstGeom>
        </p:spPr>
      </p:pic>
    </p:spTree>
    <p:extLst>
      <p:ext uri="{BB962C8B-B14F-4D97-AF65-F5344CB8AC3E}">
        <p14:creationId xmlns:p14="http://schemas.microsoft.com/office/powerpoint/2010/main" val="383537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363628" y="181790"/>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Creating your first project </a:t>
            </a:r>
          </a:p>
        </p:txBody>
      </p:sp>
      <p:sp>
        <p:nvSpPr>
          <p:cNvPr id="11" name="pole tekstowe 10"/>
          <p:cNvSpPr txBox="1"/>
          <p:nvPr/>
        </p:nvSpPr>
        <p:spPr>
          <a:xfrm>
            <a:off x="363628" y="1153308"/>
            <a:ext cx="11489067" cy="830997"/>
          </a:xfrm>
          <a:prstGeom prst="rect">
            <a:avLst/>
          </a:prstGeom>
          <a:noFill/>
        </p:spPr>
        <p:txBody>
          <a:bodyPr wrap="square" rtlCol="0">
            <a:spAutoFit/>
          </a:bodyPr>
          <a:lstStyle/>
          <a:p>
            <a:r>
              <a:rPr lang="en-GB" sz="1600" dirty="0"/>
              <a:t>Open Atom. You will see a nice welcome message and a settings tab, where you can set up Atom. There are many of ways to customize Atom, it’s all matter of preference. First thing I like adjust in every new editor is to set the theming to be dark (dark background exhausts my eyes least, that’s why I like it). My favourite in Atom is called ’One Dark’. You can find it in ‚Themes’ settings tab. </a:t>
            </a:r>
          </a:p>
        </p:txBody>
      </p:sp>
      <p:sp>
        <p:nvSpPr>
          <p:cNvPr id="6" name="pole tekstowe 5"/>
          <p:cNvSpPr txBox="1"/>
          <p:nvPr/>
        </p:nvSpPr>
        <p:spPr>
          <a:xfrm>
            <a:off x="363628" y="2274505"/>
            <a:ext cx="9533742" cy="830997"/>
          </a:xfrm>
          <a:prstGeom prst="rect">
            <a:avLst/>
          </a:prstGeom>
          <a:noFill/>
        </p:spPr>
        <p:txBody>
          <a:bodyPr wrap="square" rtlCol="0">
            <a:spAutoFit/>
          </a:bodyPr>
          <a:lstStyle/>
          <a:p>
            <a:r>
              <a:rPr lang="en-GB" sz="1600" dirty="0"/>
              <a:t>Let’s configure our project. In top left corner of the screen click File tab and choose Open Folder. Now navigate to the folder where you have put p5.js file in. Enter it and click Select Folder. In left top corner, now you should see your project folder opened in Atom:</a:t>
            </a:r>
          </a:p>
        </p:txBody>
      </p:sp>
      <p:sp>
        <p:nvSpPr>
          <p:cNvPr id="8" name="pole tekstowe 7"/>
          <p:cNvSpPr txBox="1"/>
          <p:nvPr/>
        </p:nvSpPr>
        <p:spPr>
          <a:xfrm>
            <a:off x="363628" y="3339448"/>
            <a:ext cx="6097462" cy="1077218"/>
          </a:xfrm>
          <a:prstGeom prst="rect">
            <a:avLst/>
          </a:prstGeom>
          <a:noFill/>
        </p:spPr>
        <p:txBody>
          <a:bodyPr wrap="square" rtlCol="0">
            <a:spAutoFit/>
          </a:bodyPr>
          <a:lstStyle/>
          <a:p>
            <a:r>
              <a:rPr lang="en-GB" sz="1600"/>
              <a:t> Now, click on the folder with right mouse button and click New Folder for our first project. You may call it Bouncing Ball, which is going to be our first program. Now, right-click on the newly created folder and create a new file. Call it ‚index.html’. For now, you should see this: </a:t>
            </a:r>
          </a:p>
        </p:txBody>
      </p:sp>
      <p:pic>
        <p:nvPicPr>
          <p:cNvPr id="7" name="Obraz 6"/>
          <p:cNvPicPr>
            <a:picLocks noChangeAspect="1"/>
          </p:cNvPicPr>
          <p:nvPr/>
        </p:nvPicPr>
        <p:blipFill>
          <a:blip r:embed="rId2"/>
          <a:stretch>
            <a:fillRect/>
          </a:stretch>
        </p:blipFill>
        <p:spPr>
          <a:xfrm>
            <a:off x="9897370" y="2243449"/>
            <a:ext cx="1695450" cy="676275"/>
          </a:xfrm>
          <a:prstGeom prst="rect">
            <a:avLst/>
          </a:prstGeom>
        </p:spPr>
      </p:pic>
      <p:pic>
        <p:nvPicPr>
          <p:cNvPr id="9" name="Obraz 8"/>
          <p:cNvPicPr>
            <a:picLocks noChangeAspect="1"/>
          </p:cNvPicPr>
          <p:nvPr/>
        </p:nvPicPr>
        <p:blipFill>
          <a:blip r:embed="rId3"/>
          <a:stretch>
            <a:fillRect/>
          </a:stretch>
        </p:blipFill>
        <p:spPr>
          <a:xfrm>
            <a:off x="6554095" y="3215365"/>
            <a:ext cx="5038725" cy="1381125"/>
          </a:xfrm>
          <a:prstGeom prst="rect">
            <a:avLst/>
          </a:prstGeom>
        </p:spPr>
      </p:pic>
      <p:sp>
        <p:nvSpPr>
          <p:cNvPr id="12" name="pole tekstowe 11"/>
          <p:cNvSpPr txBox="1"/>
          <p:nvPr/>
        </p:nvSpPr>
        <p:spPr>
          <a:xfrm>
            <a:off x="363628" y="4867385"/>
            <a:ext cx="11489067" cy="1569660"/>
          </a:xfrm>
          <a:prstGeom prst="rect">
            <a:avLst/>
          </a:prstGeom>
          <a:noFill/>
        </p:spPr>
        <p:txBody>
          <a:bodyPr wrap="square" rtlCol="0">
            <a:spAutoFit/>
          </a:bodyPr>
          <a:lstStyle/>
          <a:p>
            <a:r>
              <a:rPr lang="en-GB" sz="1600" dirty="0"/>
              <a:t>The html file is the one which you will launch in your browser to run  JavaScript programs you will write. You may even open the file now, but you will see nothing but mysterious… whiteness! We will do something about it in a minute. </a:t>
            </a:r>
          </a:p>
          <a:p>
            <a:endParaRPr lang="en-GB" sz="1600" dirty="0"/>
          </a:p>
          <a:p>
            <a:r>
              <a:rPr lang="en-GB" sz="1600" dirty="0"/>
              <a:t>Oh, one more thing. In programming, you can name files whatever you like, just without using spaces (usually, at least). I called it ‚index’ because that is how sample html files are usually called and to make it easily distinguishable. Of course, you can name it differently, whatever suits you most</a:t>
            </a:r>
            <a:r>
              <a:rPr lang="pl-PL" sz="1600" dirty="0"/>
              <a:t> ;-)</a:t>
            </a:r>
            <a:endParaRPr lang="en-GB" sz="1600" dirty="0"/>
          </a:p>
        </p:txBody>
      </p:sp>
    </p:spTree>
    <p:extLst>
      <p:ext uri="{BB962C8B-B14F-4D97-AF65-F5344CB8AC3E}">
        <p14:creationId xmlns:p14="http://schemas.microsoft.com/office/powerpoint/2010/main" val="392599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363627" y="181790"/>
            <a:ext cx="10679511" cy="801130"/>
          </a:xfrm>
          <a:prstGeom prst="rect">
            <a:avLst/>
          </a:prstGeom>
          <a:effectLst>
            <a:outerShdw blurRad="25400" dir="17880000">
              <a:srgbClr val="000000">
                <a:alpha val="46000"/>
              </a:srgbClr>
            </a:outerShdw>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noProof="1"/>
              <a:t>Configuring HTML file – final step before getting to programming</a:t>
            </a:r>
          </a:p>
        </p:txBody>
      </p:sp>
      <p:sp>
        <p:nvSpPr>
          <p:cNvPr id="10" name="pole tekstowe 9"/>
          <p:cNvSpPr txBox="1"/>
          <p:nvPr/>
        </p:nvSpPr>
        <p:spPr>
          <a:xfrm>
            <a:off x="363627" y="982920"/>
            <a:ext cx="11402803" cy="584775"/>
          </a:xfrm>
          <a:prstGeom prst="rect">
            <a:avLst/>
          </a:prstGeom>
          <a:noFill/>
        </p:spPr>
        <p:txBody>
          <a:bodyPr wrap="square" rtlCol="0">
            <a:spAutoFit/>
          </a:bodyPr>
          <a:lstStyle/>
          <a:p>
            <a:r>
              <a:rPr lang="en-GB" sz="1600" dirty="0"/>
              <a:t>Now, let’s create the JavaScript file. Again, right-click on the Bouncing Ball project and create a new file. Call it </a:t>
            </a:r>
            <a:r>
              <a:rPr lang="pl-PL" sz="1600" dirty="0"/>
              <a:t>’ B</a:t>
            </a:r>
            <a:r>
              <a:rPr lang="en-GB" sz="1600" dirty="0"/>
              <a:t>ouncingBall.js</a:t>
            </a:r>
            <a:r>
              <a:rPr lang="pl-PL" sz="1600" dirty="0"/>
              <a:t> </a:t>
            </a:r>
            <a:r>
              <a:rPr lang="en-GB" sz="1600" dirty="0"/>
              <a:t>’. Now, make sure you can see everything like this:</a:t>
            </a:r>
          </a:p>
        </p:txBody>
      </p:sp>
      <p:pic>
        <p:nvPicPr>
          <p:cNvPr id="2" name="Obraz 1"/>
          <p:cNvPicPr>
            <a:picLocks noChangeAspect="1"/>
          </p:cNvPicPr>
          <p:nvPr/>
        </p:nvPicPr>
        <p:blipFill>
          <a:blip r:embed="rId2"/>
          <a:stretch>
            <a:fillRect/>
          </a:stretch>
        </p:blipFill>
        <p:spPr>
          <a:xfrm>
            <a:off x="3088256" y="1748386"/>
            <a:ext cx="6072547" cy="1240878"/>
          </a:xfrm>
          <a:prstGeom prst="rect">
            <a:avLst/>
          </a:prstGeom>
        </p:spPr>
      </p:pic>
      <p:sp>
        <p:nvSpPr>
          <p:cNvPr id="13" name="pole tekstowe 12"/>
          <p:cNvSpPr txBox="1"/>
          <p:nvPr/>
        </p:nvSpPr>
        <p:spPr>
          <a:xfrm>
            <a:off x="363627" y="3209848"/>
            <a:ext cx="11704729" cy="338554"/>
          </a:xfrm>
          <a:prstGeom prst="rect">
            <a:avLst/>
          </a:prstGeom>
          <a:noFill/>
        </p:spPr>
        <p:txBody>
          <a:bodyPr wrap="square" rtlCol="0">
            <a:spAutoFit/>
          </a:bodyPr>
          <a:lstStyle/>
          <a:p>
            <a:r>
              <a:rPr lang="en-GB" sz="1600"/>
              <a:t>Great! Let’s configure HTML file. This is not a course about HTML, so I’ll go through it quickly. Copy this piece of code into your index file:</a:t>
            </a:r>
          </a:p>
        </p:txBody>
      </p:sp>
      <p:sp>
        <p:nvSpPr>
          <p:cNvPr id="3" name="Prostokąt 2"/>
          <p:cNvSpPr/>
          <p:nvPr/>
        </p:nvSpPr>
        <p:spPr>
          <a:xfrm>
            <a:off x="5243607" y="3725775"/>
            <a:ext cx="1398733" cy="1600438"/>
          </a:xfrm>
          <a:prstGeom prst="rect">
            <a:avLst/>
          </a:prstGeom>
        </p:spPr>
        <p:txBody>
          <a:bodyPr wrap="square">
            <a:spAutoFit/>
          </a:bodyPr>
          <a:lstStyle/>
          <a:p>
            <a:r>
              <a:rPr lang="en-GB" sz="1400" dirty="0">
                <a:latin typeface="Consolas" panose="020B0609020204030204" pitchFamily="49" charset="0"/>
              </a:rPr>
              <a:t>&lt;html&gt;</a:t>
            </a:r>
          </a:p>
          <a:p>
            <a:r>
              <a:rPr lang="en-GB" sz="1400" dirty="0">
                <a:latin typeface="Consolas" panose="020B0609020204030204" pitchFamily="49" charset="0"/>
              </a:rPr>
              <a:t>  &lt;head&gt;</a:t>
            </a:r>
          </a:p>
          <a:p>
            <a:r>
              <a:rPr lang="pl-PL" sz="1400" dirty="0">
                <a:latin typeface="Consolas" panose="020B0609020204030204" pitchFamily="49" charset="0"/>
              </a:rPr>
              <a:t>  </a:t>
            </a:r>
            <a:r>
              <a:rPr lang="en-GB" sz="1400" dirty="0">
                <a:latin typeface="Consolas" panose="020B0609020204030204" pitchFamily="49" charset="0"/>
              </a:rPr>
              <a:t>&lt;/head&gt;</a:t>
            </a:r>
          </a:p>
          <a:p>
            <a:endParaRPr lang="en-GB" sz="1400" dirty="0">
              <a:latin typeface="Consolas" panose="020B0609020204030204" pitchFamily="49" charset="0"/>
            </a:endParaRPr>
          </a:p>
          <a:p>
            <a:r>
              <a:rPr lang="en-GB" sz="1400" dirty="0">
                <a:latin typeface="Consolas" panose="020B0609020204030204" pitchFamily="49" charset="0"/>
              </a:rPr>
              <a:t>  &lt;body&gt;</a:t>
            </a:r>
          </a:p>
          <a:p>
            <a:r>
              <a:rPr lang="en-GB" sz="1400" dirty="0">
                <a:latin typeface="Consolas" panose="020B0609020204030204" pitchFamily="49" charset="0"/>
              </a:rPr>
              <a:t>  &lt;/body&gt;</a:t>
            </a:r>
          </a:p>
          <a:p>
            <a:r>
              <a:rPr lang="en-GB" sz="1400" dirty="0">
                <a:latin typeface="Consolas" panose="020B0609020204030204" pitchFamily="49" charset="0"/>
              </a:rPr>
              <a:t>&lt;/html&gt;</a:t>
            </a:r>
          </a:p>
        </p:txBody>
      </p:sp>
      <p:sp>
        <p:nvSpPr>
          <p:cNvPr id="16" name="pole tekstowe 15"/>
          <p:cNvSpPr txBox="1"/>
          <p:nvPr/>
        </p:nvSpPr>
        <p:spPr>
          <a:xfrm>
            <a:off x="212663" y="5529109"/>
            <a:ext cx="11704729" cy="1077218"/>
          </a:xfrm>
          <a:prstGeom prst="rect">
            <a:avLst/>
          </a:prstGeom>
          <a:noFill/>
        </p:spPr>
        <p:txBody>
          <a:bodyPr wrap="square" rtlCol="0">
            <a:spAutoFit/>
          </a:bodyPr>
          <a:lstStyle/>
          <a:p>
            <a:r>
              <a:rPr lang="en-GB" sz="1600"/>
              <a:t>This is an HTML file template. Everything happens between opening &lt;html&gt; and closing &lt;/html&gt; elements (/ denotes end of an element). In &lt;head&gt;&lt;/head&gt; we put commands which describe data used in the file. We will insert references to our JavaScript files here. &lt;body&gt;&lt;/body&gt; tags describe content of a page. However, as we are not going to display anything in our webpage apart from our JavaScript file’s content, we are leaving this blank.</a:t>
            </a:r>
          </a:p>
        </p:txBody>
      </p:sp>
    </p:spTree>
    <p:extLst>
      <p:ext uri="{BB962C8B-B14F-4D97-AF65-F5344CB8AC3E}">
        <p14:creationId xmlns:p14="http://schemas.microsoft.com/office/powerpoint/2010/main" val="211838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363627" y="181790"/>
            <a:ext cx="10679511" cy="801130"/>
          </a:xfrm>
          <a:prstGeom prst="rect">
            <a:avLst/>
          </a:prstGeom>
          <a:effectLst>
            <a:outerShdw blurRad="25400" dir="17880000">
              <a:srgbClr val="000000">
                <a:alpha val="46000"/>
              </a:srgbClr>
            </a:outerShdw>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Configuring HTML file – final step before getting to programming</a:t>
            </a:r>
          </a:p>
        </p:txBody>
      </p:sp>
      <p:sp>
        <p:nvSpPr>
          <p:cNvPr id="16" name="pole tekstowe 15"/>
          <p:cNvSpPr txBox="1"/>
          <p:nvPr/>
        </p:nvSpPr>
        <p:spPr>
          <a:xfrm>
            <a:off x="363624" y="982920"/>
            <a:ext cx="11704729" cy="338554"/>
          </a:xfrm>
          <a:prstGeom prst="rect">
            <a:avLst/>
          </a:prstGeom>
          <a:noFill/>
        </p:spPr>
        <p:txBody>
          <a:bodyPr wrap="square" rtlCol="0">
            <a:spAutoFit/>
          </a:bodyPr>
          <a:lstStyle/>
          <a:p>
            <a:r>
              <a:rPr lang="en-GB" sz="1600"/>
              <a:t>In head, write this line:</a:t>
            </a:r>
          </a:p>
        </p:txBody>
      </p:sp>
      <p:sp>
        <p:nvSpPr>
          <p:cNvPr id="7" name="Prostokąt 6"/>
          <p:cNvSpPr/>
          <p:nvPr/>
        </p:nvSpPr>
        <p:spPr>
          <a:xfrm>
            <a:off x="4333336" y="1418329"/>
            <a:ext cx="6096000" cy="600164"/>
          </a:xfrm>
          <a:prstGeom prst="rect">
            <a:avLst/>
          </a:prstGeom>
        </p:spPr>
        <p:txBody>
          <a:bodyPr>
            <a:spAutoFit/>
          </a:bodyPr>
          <a:lstStyle/>
          <a:p>
            <a:r>
              <a:rPr lang="en-GB" sz="1100">
                <a:latin typeface="Consolas" panose="020B0609020204030204" pitchFamily="49" charset="0"/>
              </a:rPr>
              <a:t>&lt;head&gt;</a:t>
            </a:r>
          </a:p>
          <a:p>
            <a:r>
              <a:rPr lang="en-GB" sz="1100">
                <a:latin typeface="Consolas" panose="020B0609020204030204" pitchFamily="49" charset="0"/>
              </a:rPr>
              <a:t>  &lt;title&gt;Bouncing Ball&lt;/title&gt;</a:t>
            </a:r>
          </a:p>
          <a:p>
            <a:r>
              <a:rPr lang="en-GB" sz="1100">
                <a:latin typeface="Consolas" panose="020B0609020204030204" pitchFamily="49" charset="0"/>
              </a:rPr>
              <a:t>&lt;/head&gt;</a:t>
            </a:r>
          </a:p>
        </p:txBody>
      </p:sp>
      <p:sp>
        <p:nvSpPr>
          <p:cNvPr id="11" name="pole tekstowe 10"/>
          <p:cNvSpPr txBox="1"/>
          <p:nvPr/>
        </p:nvSpPr>
        <p:spPr>
          <a:xfrm>
            <a:off x="363625" y="2289315"/>
            <a:ext cx="11447376" cy="584775"/>
          </a:xfrm>
          <a:prstGeom prst="rect">
            <a:avLst/>
          </a:prstGeom>
          <a:noFill/>
        </p:spPr>
        <p:txBody>
          <a:bodyPr wrap="square" rtlCol="0">
            <a:spAutoFit/>
          </a:bodyPr>
          <a:lstStyle/>
          <a:p>
            <a:r>
              <a:rPr lang="en-GB" sz="1600" dirty="0"/>
              <a:t>The content that you will put between title tags is the title of the webpage that will be displayed on the top of your browser window. You can write whatever you want between the title tags. Now let’s include p5.js and our code into the webpage. Write this inside head:</a:t>
            </a:r>
          </a:p>
        </p:txBody>
      </p:sp>
      <p:sp>
        <p:nvSpPr>
          <p:cNvPr id="8" name="Prostokąt 7"/>
          <p:cNvSpPr/>
          <p:nvPr/>
        </p:nvSpPr>
        <p:spPr>
          <a:xfrm>
            <a:off x="2781909" y="3192227"/>
            <a:ext cx="6666891" cy="430887"/>
          </a:xfrm>
          <a:prstGeom prst="rect">
            <a:avLst/>
          </a:prstGeom>
        </p:spPr>
        <p:txBody>
          <a:bodyPr wrap="square">
            <a:spAutoFit/>
          </a:bodyPr>
          <a:lstStyle/>
          <a:p>
            <a:r>
              <a:rPr lang="en-GB" sz="1100">
                <a:latin typeface="Consolas" panose="020B0609020204030204" pitchFamily="49" charset="0"/>
              </a:rPr>
              <a:t>&lt;script language="javascript" type="text/javascript" src="../p5.js"&gt;&lt;/script&gt;</a:t>
            </a:r>
          </a:p>
          <a:p>
            <a:r>
              <a:rPr lang="en-GB" sz="1100">
                <a:latin typeface="Consolas" panose="020B0609020204030204" pitchFamily="49" charset="0"/>
              </a:rPr>
              <a:t>&lt;script language="javascript" type="text/javascript" src="BouncingBall.js"&gt;&lt;/script&gt;</a:t>
            </a:r>
          </a:p>
        </p:txBody>
      </p:sp>
      <p:sp>
        <p:nvSpPr>
          <p:cNvPr id="9" name="Prostokąt 8"/>
          <p:cNvSpPr/>
          <p:nvPr/>
        </p:nvSpPr>
        <p:spPr>
          <a:xfrm>
            <a:off x="363624" y="3941251"/>
            <a:ext cx="11376927" cy="1538883"/>
          </a:xfrm>
          <a:prstGeom prst="rect">
            <a:avLst/>
          </a:prstGeom>
        </p:spPr>
        <p:txBody>
          <a:bodyPr wrap="square">
            <a:spAutoFit/>
          </a:bodyPr>
          <a:lstStyle/>
          <a:p>
            <a:r>
              <a:rPr lang="en-GB" sz="1400">
                <a:latin typeface="Consolas" panose="020B0609020204030204" pitchFamily="49" charset="0"/>
              </a:rPr>
              <a:t>src="../p5.js"</a:t>
            </a:r>
            <a:r>
              <a:rPr lang="en-GB" sz="1600">
                <a:latin typeface="Consolas" panose="020B0609020204030204" pitchFamily="49" charset="0"/>
              </a:rPr>
              <a:t> </a:t>
            </a:r>
            <a:r>
              <a:rPr lang="en-GB" sz="1600"/>
              <a:t>and</a:t>
            </a:r>
            <a:r>
              <a:rPr lang="en-GB" sz="1600">
                <a:latin typeface="Consolas" panose="020B0609020204030204" pitchFamily="49" charset="0"/>
              </a:rPr>
              <a:t> </a:t>
            </a:r>
            <a:r>
              <a:rPr lang="en-GB" sz="1400">
                <a:latin typeface="Consolas" panose="020B0609020204030204" pitchFamily="49" charset="0"/>
              </a:rPr>
              <a:t>src="BouncingBall.js" </a:t>
            </a:r>
            <a:r>
              <a:rPr lang="en-GB" sz="1400"/>
              <a:t>describe paths to our p5.js and Bouncing Ball files. As p5.js file is in another folder, we have to tell html that is it so. ../ denotes that we exit the folder which we are in ad browse the path from there. As p5.js file is in one folder above we write </a:t>
            </a:r>
            <a:r>
              <a:rPr lang="en-GB" sz="1400">
                <a:latin typeface="Consolas" panose="020B0609020204030204" pitchFamily="49" charset="0"/>
              </a:rPr>
              <a:t>"</a:t>
            </a:r>
            <a:r>
              <a:rPr lang="en-GB" sz="1400"/>
              <a:t>../p5.js</a:t>
            </a:r>
            <a:r>
              <a:rPr lang="en-GB" sz="1400">
                <a:latin typeface="Consolas" panose="020B0609020204030204" pitchFamily="49" charset="0"/>
              </a:rPr>
              <a:t>"</a:t>
            </a:r>
            <a:r>
              <a:rPr lang="en-GB" sz="1400"/>
              <a:t> to access it. BouncingBall.js is in the same folder the index.html file is in, so we just write </a:t>
            </a:r>
            <a:r>
              <a:rPr lang="en-GB" sz="1200">
                <a:latin typeface="Consolas" panose="020B0609020204030204" pitchFamily="49" charset="0"/>
              </a:rPr>
              <a:t>"BouncingBall.js". </a:t>
            </a:r>
            <a:r>
              <a:rPr lang="en-GB" sz="1600"/>
              <a:t>Make sure that the file names you write here are exactly the same as the ones you are going to write your code in.</a:t>
            </a:r>
          </a:p>
          <a:p>
            <a:endParaRPr lang="en-GB" sz="1600"/>
          </a:p>
          <a:p>
            <a:r>
              <a:rPr lang="en-GB" sz="1600"/>
              <a:t>Finally, add this line to remove margins of your webpage. This will allow us to display our javascript drawings in the upper left corner.</a:t>
            </a:r>
          </a:p>
        </p:txBody>
      </p:sp>
      <p:sp>
        <p:nvSpPr>
          <p:cNvPr id="12" name="Prostokąt 11"/>
          <p:cNvSpPr/>
          <p:nvPr/>
        </p:nvSpPr>
        <p:spPr>
          <a:xfrm>
            <a:off x="3841334" y="5981281"/>
            <a:ext cx="3724096" cy="261610"/>
          </a:xfrm>
          <a:prstGeom prst="rect">
            <a:avLst/>
          </a:prstGeom>
        </p:spPr>
        <p:txBody>
          <a:bodyPr wrap="none">
            <a:spAutoFit/>
          </a:bodyPr>
          <a:lstStyle/>
          <a:p>
            <a:r>
              <a:rPr lang="en-GB" sz="1100">
                <a:latin typeface="Consolas" panose="020B0609020204030204" pitchFamily="49" charset="0"/>
              </a:rPr>
              <a:t>&lt;style&gt; body {padding: 0; margin: 0;} &lt;/style&gt;</a:t>
            </a:r>
          </a:p>
        </p:txBody>
      </p:sp>
    </p:spTree>
    <p:extLst>
      <p:ext uri="{BB962C8B-B14F-4D97-AF65-F5344CB8AC3E}">
        <p14:creationId xmlns:p14="http://schemas.microsoft.com/office/powerpoint/2010/main" val="1908465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Niestandardowy 1">
      <a:majorFont>
        <a:latin typeface="Eras Light ITC"/>
        <a:ea typeface=""/>
        <a:cs typeface=""/>
      </a:majorFont>
      <a:minorFont>
        <a:latin typeface="Calibri Light "/>
        <a:ea typeface=""/>
        <a:cs typeface=""/>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Ciemny błękit</Template>
  <TotalTime>1353</TotalTime>
  <Words>1932</Words>
  <Application>Microsoft Office PowerPoint</Application>
  <PresentationFormat>Panoramiczny</PresentationFormat>
  <Paragraphs>100</Paragraphs>
  <Slides>10</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10</vt:i4>
      </vt:variant>
    </vt:vector>
  </HeadingPairs>
  <TitlesOfParts>
    <vt:vector size="18" baseType="lpstr">
      <vt:lpstr>Calibri</vt:lpstr>
      <vt:lpstr>Calibri Light </vt:lpstr>
      <vt:lpstr>Consolas</vt:lpstr>
      <vt:lpstr>Eras Light ITC</vt:lpstr>
      <vt:lpstr>Times New Roman</vt:lpstr>
      <vt:lpstr>Trebuchet MS</vt:lpstr>
      <vt:lpstr>Wingdings 2</vt:lpstr>
      <vt:lpstr>Łupek</vt:lpstr>
      <vt:lpstr>Bouncy Ball Coding Tutorials</vt:lpstr>
      <vt:lpstr>Getting started </vt:lpstr>
      <vt:lpstr>Getting started </vt:lpstr>
      <vt:lpstr>Prezentacja programu PowerPoint</vt:lpstr>
      <vt:lpstr>Getting started </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Bouncy Ball Coding Tutorials</dc:title>
  <dc:creator>Wojciech Gołaszewski</dc:creator>
  <cp:lastModifiedBy>Wojciech Gołaszewski</cp:lastModifiedBy>
  <cp:revision>141</cp:revision>
  <dcterms:created xsi:type="dcterms:W3CDTF">2017-03-21T16:40:44Z</dcterms:created>
  <dcterms:modified xsi:type="dcterms:W3CDTF">2017-04-04T00:00:40Z</dcterms:modified>
</cp:coreProperties>
</file>