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sldIdLst>
    <p:sldId id="297" r:id="rId2"/>
    <p:sldId id="256" r:id="rId3"/>
    <p:sldId id="272" r:id="rId4"/>
    <p:sldId id="273" r:id="rId5"/>
    <p:sldId id="274" r:id="rId6"/>
    <p:sldId id="275" r:id="rId7"/>
    <p:sldId id="276" r:id="rId8"/>
    <p:sldId id="277" r:id="rId9"/>
    <p:sldId id="278" r:id="rId10"/>
    <p:sldId id="279" r:id="rId11"/>
    <p:sldId id="280" r:id="rId12"/>
    <p:sldId id="281" r:id="rId13"/>
    <p:sldId id="282" r:id="rId14"/>
    <p:sldId id="284" r:id="rId15"/>
    <p:sldId id="285" r:id="rId16"/>
    <p:sldId id="286" r:id="rId17"/>
    <p:sldId id="295" r:id="rId18"/>
    <p:sldId id="288" r:id="rId19"/>
    <p:sldId id="289" r:id="rId20"/>
    <p:sldId id="290" r:id="rId21"/>
    <p:sldId id="291" r:id="rId22"/>
    <p:sldId id="292" r:id="rId23"/>
    <p:sldId id="293" r:id="rId24"/>
    <p:sldId id="29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E2E"/>
    <a:srgbClr val="2D2D2F"/>
    <a:srgbClr val="D09754"/>
    <a:srgbClr val="C67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l-PL"/>
              <a:t>Kliknij, aby edytować styl</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4522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l-PL"/>
              <a:t>Kliknij, aby edytować styl</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5609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30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l-PL"/>
              <a:t>Kliknij, aby edytować styl</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5525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0672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l-PL"/>
              <a:t>Kliknij, aby edytować styl</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3" name="Date Placeholder 2"/>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844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l-PL"/>
              <a:t>Kliknij, aby edytować styl</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3" name="Date Placeholder 2"/>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2529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71467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l-PL"/>
              <a:t>Kliknij, aby edytować styl</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2351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236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9570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1054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6706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2160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11590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l-PL"/>
              <a:t>Kliknij, aby edytować styl</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3568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4969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4/4/2017</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25250251"/>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79319" y="1069676"/>
            <a:ext cx="9440034" cy="1088538"/>
          </a:xfrm>
        </p:spPr>
        <p:txBody>
          <a:bodyPr/>
          <a:lstStyle/>
          <a:p>
            <a:r>
              <a:rPr lang="en-GB" b="1" dirty="0"/>
              <a:t>Bouncy Ball Coding Tutorials</a:t>
            </a:r>
          </a:p>
        </p:txBody>
      </p:sp>
      <p:sp>
        <p:nvSpPr>
          <p:cNvPr id="3" name="Pole tekstowe 2"/>
          <p:cNvSpPr txBox="1">
            <a:spLocks noChangeArrowheads="1"/>
          </p:cNvSpPr>
          <p:nvPr/>
        </p:nvSpPr>
        <p:spPr bwMode="auto">
          <a:xfrm>
            <a:off x="0" y="2138143"/>
            <a:ext cx="12192000" cy="483850"/>
          </a:xfrm>
          <a:prstGeom prst="rect">
            <a:avLst/>
          </a:prstGeom>
          <a:noFill/>
          <a:ln w="12700">
            <a:noFill/>
            <a:miter lim="800000"/>
            <a:headEnd/>
            <a:tailEnd/>
          </a:ln>
        </p:spPr>
        <p:txBody>
          <a:bodyPr rot="0" vert="horz" wrap="square" lIns="91440" tIns="45720" rIns="91440" bIns="45720" anchor="t" anchorCtr="0">
            <a:spAutoFit/>
          </a:bodyPr>
          <a:lstStyle/>
          <a:p>
            <a:pPr algn="ctr">
              <a:lnSpc>
                <a:spcPct val="106000"/>
              </a:lnSpc>
            </a:pPr>
            <a:r>
              <a:rPr lang="pl-PL" sz="2400" b="1" kern="1200" dirty="0">
                <a:effectLst/>
                <a:latin typeface="Eras Light ITC" panose="020B0402030504020804" pitchFamily="34" charset="0"/>
                <a:ea typeface="Calibri" panose="020F0502020204030204" pitchFamily="34" charset="0"/>
              </a:rPr>
              <a:t>Wojciech Golaszewski</a:t>
            </a:r>
            <a:r>
              <a:rPr lang="pl-PL" sz="2400" b="1" dirty="0">
                <a:latin typeface="Eras Light ITC" panose="020B0402030504020804" pitchFamily="34" charset="0"/>
                <a:ea typeface="Times New Roman" panose="02020603050405020304" pitchFamily="18" charset="0"/>
              </a:rPr>
              <a:t>     </a:t>
            </a:r>
            <a:r>
              <a:rPr lang="en-GB" sz="2400" b="1" dirty="0">
                <a:latin typeface="Eras Light ITC" panose="020B0402030504020804" pitchFamily="34" charset="0"/>
                <a:ea typeface="Times New Roman" panose="02020603050405020304" pitchFamily="18" charset="0"/>
              </a:rPr>
              <a:t>Cosmin Vladianu     David Al Mjali</a:t>
            </a:r>
            <a:r>
              <a:rPr lang="pl-PL" sz="2400" b="1" dirty="0">
                <a:latin typeface="Eras Light ITC" panose="020B0402030504020804" pitchFamily="34" charset="0"/>
                <a:ea typeface="Times New Roman" panose="02020603050405020304" pitchFamily="18" charset="0"/>
              </a:rPr>
              <a:t> </a:t>
            </a:r>
            <a:r>
              <a:rPr lang="en-GB" sz="2400" b="1" dirty="0">
                <a:latin typeface="Eras Light ITC" panose="020B0402030504020804" pitchFamily="34" charset="0"/>
                <a:ea typeface="Times New Roman" panose="02020603050405020304" pitchFamily="18" charset="0"/>
              </a:rPr>
              <a:t>   </a:t>
            </a:r>
            <a:r>
              <a:rPr lang="pl-PL" sz="2400" b="1" dirty="0">
                <a:effectLst/>
                <a:latin typeface="Eras Light ITC" panose="020B0402030504020804" pitchFamily="34" charset="0"/>
                <a:ea typeface="Times New Roman" panose="02020603050405020304" pitchFamily="18" charset="0"/>
              </a:rPr>
              <a:t>Adris Khan</a:t>
            </a:r>
            <a:endParaRPr lang="en-GB" sz="1000" b="1" dirty="0">
              <a:effectLst/>
              <a:latin typeface="Eras Light ITC" panose="020B0402030504020804" pitchFamily="34" charset="0"/>
              <a:ea typeface="Times New Roman" panose="02020603050405020304" pitchFamily="18" charset="0"/>
            </a:endParaRPr>
          </a:p>
        </p:txBody>
      </p:sp>
      <p:sp>
        <p:nvSpPr>
          <p:cNvPr id="4" name="Tytuł 1"/>
          <p:cNvSpPr txBox="1">
            <a:spLocks/>
          </p:cNvSpPr>
          <p:nvPr/>
        </p:nvSpPr>
        <p:spPr>
          <a:xfrm>
            <a:off x="1375983" y="4703155"/>
            <a:ext cx="9440034" cy="683933"/>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b="1" dirty="0"/>
              <a:t>Coding Curriculum Group Project</a:t>
            </a:r>
          </a:p>
        </p:txBody>
      </p:sp>
      <p:grpSp>
        <p:nvGrpSpPr>
          <p:cNvPr id="5" name="Grupa 4"/>
          <p:cNvGrpSpPr/>
          <p:nvPr/>
        </p:nvGrpSpPr>
        <p:grpSpPr>
          <a:xfrm>
            <a:off x="202343" y="5960854"/>
            <a:ext cx="2896485" cy="751820"/>
            <a:chOff x="251520" y="686553"/>
            <a:chExt cx="8995767" cy="2392156"/>
          </a:xfrm>
        </p:grpSpPr>
        <p:pic>
          <p:nvPicPr>
            <p:cNvPr id="6" name="Picture 6" descr="Image result for ucl engineering"/>
            <p:cNvPicPr>
              <a:picLocks noChangeAspect="1" noChangeArrowheads="1"/>
            </p:cNvPicPr>
            <p:nvPr/>
          </p:nvPicPr>
          <p:blipFill rotWithShape="1">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r="81888"/>
            <a:stretch/>
          </p:blipFill>
          <p:spPr bwMode="auto">
            <a:xfrm>
              <a:off x="251520" y="692696"/>
              <a:ext cx="1656184" cy="2386013"/>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Obraz 6"/>
            <p:cNvPicPr>
              <a:picLocks noChangeAspect="1"/>
            </p:cNvPicPr>
            <p:nvPr/>
          </p:nvPicPr>
          <p:blipFill>
            <a:blip r:embed="rId3">
              <a:clrChange>
                <a:clrFrom>
                  <a:srgbClr val="000000"/>
                </a:clrFrom>
                <a:clrTo>
                  <a:srgbClr val="000000">
                    <a:alpha val="0"/>
                  </a:srgbClr>
                </a:clrTo>
              </a:clrChange>
            </a:blip>
            <a:stretch>
              <a:fillRect/>
            </a:stretch>
          </p:blipFill>
          <p:spPr>
            <a:xfrm>
              <a:off x="1979712" y="686553"/>
              <a:ext cx="7267575" cy="2390775"/>
            </a:xfrm>
            <a:prstGeom prst="rect">
              <a:avLst/>
            </a:prstGeom>
          </p:spPr>
        </p:pic>
      </p:grpSp>
      <p:pic>
        <p:nvPicPr>
          <p:cNvPr id="1026" name="Picture 2" descr="Znalezione obrazy dla zapytania ucl logo"/>
          <p:cNvPicPr>
            <a:picLocks noChangeAspect="1" noChangeArrowheads="1"/>
          </p:cNvPicPr>
          <p:nvPr/>
        </p:nvPicPr>
        <p:blipFill rotWithShape="1">
          <a:blip r:embed="rId4">
            <a:extLst>
              <a:ext uri="{28A0092B-C50C-407E-A947-70E740481C1C}">
                <a14:useLocalDpi xmlns:a14="http://schemas.microsoft.com/office/drawing/2010/main" val="0"/>
              </a:ext>
            </a:extLst>
          </a:blip>
          <a:srcRect t="18083" b="12264"/>
          <a:stretch/>
        </p:blipFill>
        <p:spPr bwMode="auto">
          <a:xfrm>
            <a:off x="10334446" y="5856757"/>
            <a:ext cx="1683750" cy="786473"/>
          </a:xfrm>
          <a:prstGeom prst="rect">
            <a:avLst/>
          </a:prstGeom>
          <a:noFill/>
          <a:extLst>
            <a:ext uri="{909E8E84-426E-40DD-AFC4-6F175D3DCCD1}">
              <a14:hiddenFill xmlns:a14="http://schemas.microsoft.com/office/drawing/2010/main">
                <a:solidFill>
                  <a:srgbClr val="FFFFFF"/>
                </a:solidFill>
              </a14:hiddenFill>
            </a:ext>
          </a:extLst>
        </p:spPr>
      </p:pic>
      <p:sp>
        <p:nvSpPr>
          <p:cNvPr id="9" name="Tytuł 1"/>
          <p:cNvSpPr txBox="1">
            <a:spLocks/>
          </p:cNvSpPr>
          <p:nvPr/>
        </p:nvSpPr>
        <p:spPr>
          <a:xfrm>
            <a:off x="1375983" y="3390373"/>
            <a:ext cx="9440034" cy="683933"/>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t>Tutorial </a:t>
            </a:r>
            <a:r>
              <a:rPr lang="pl-PL" sz="3200" b="1" dirty="0"/>
              <a:t>2</a:t>
            </a:r>
            <a:r>
              <a:rPr lang="en-GB" sz="3200" b="1" dirty="0"/>
              <a:t> – </a:t>
            </a:r>
            <a:r>
              <a:rPr lang="pl-PL" sz="3200" b="1" dirty="0" err="1"/>
              <a:t>Flappy</a:t>
            </a:r>
            <a:r>
              <a:rPr lang="pl-PL" sz="3200" b="1" dirty="0"/>
              <a:t> Ball Game</a:t>
            </a:r>
            <a:endParaRPr lang="en-GB" sz="3200" b="1" dirty="0"/>
          </a:p>
        </p:txBody>
      </p:sp>
    </p:spTree>
    <p:extLst>
      <p:ext uri="{BB962C8B-B14F-4D97-AF65-F5344CB8AC3E}">
        <p14:creationId xmlns:p14="http://schemas.microsoft.com/office/powerpoint/2010/main" val="2620186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Flappy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2/4</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a tape of blocks</a:t>
            </a:r>
          </a:p>
        </p:txBody>
      </p:sp>
      <p:sp>
        <p:nvSpPr>
          <p:cNvPr id="17" name="pole tekstowe 16"/>
          <p:cNvSpPr txBox="1"/>
          <p:nvPr/>
        </p:nvSpPr>
        <p:spPr>
          <a:xfrm>
            <a:off x="405621" y="1132437"/>
            <a:ext cx="6461005" cy="5262979"/>
          </a:xfrm>
          <a:prstGeom prst="rect">
            <a:avLst/>
          </a:prstGeom>
          <a:noFill/>
        </p:spPr>
        <p:txBody>
          <a:bodyPr wrap="square" rtlCol="0">
            <a:spAutoFit/>
          </a:bodyPr>
          <a:lstStyle/>
          <a:p>
            <a:pPr algn="just"/>
            <a:r>
              <a:rPr lang="en-GB" sz="1400" dirty="0"/>
              <a:t>We have indeed created 4 blocks, but now we want to go in a loop, just like in Flappy Bird. To do this we will delete a block that goes off the screen and make a new one on its place to reappear on the right side. This is why we need </a:t>
            </a:r>
            <a:r>
              <a:rPr lang="en-GB" sz="1400" dirty="0" err="1"/>
              <a:t>cmod</a:t>
            </a:r>
            <a:r>
              <a:rPr lang="en-GB" sz="1400" dirty="0"/>
              <a:t>. It will tell us which block is the first one (the one most to the left) in our blocks[] array. </a:t>
            </a:r>
          </a:p>
          <a:p>
            <a:pPr algn="just"/>
            <a:endParaRPr lang="en-GB" sz="1400" dirty="0"/>
          </a:p>
          <a:p>
            <a:pPr algn="just"/>
            <a:r>
              <a:rPr lang="en-GB" sz="1400" dirty="0"/>
              <a:t>In the beginning, the 0</a:t>
            </a:r>
            <a:r>
              <a:rPr lang="en-GB" sz="1400" baseline="30000" dirty="0"/>
              <a:t>th</a:t>
            </a:r>
            <a:r>
              <a:rPr lang="en-GB" sz="1400" dirty="0"/>
              <a:t> (blocks[0]) is the first one. Then when it disappears on the left it will no longer be the first, because we delete it. Now the 1</a:t>
            </a:r>
            <a:r>
              <a:rPr lang="en-GB" sz="1400" baseline="30000" dirty="0"/>
              <a:t>st</a:t>
            </a:r>
            <a:r>
              <a:rPr lang="en-GB" sz="1400" dirty="0"/>
              <a:t> block (blocks[1]) becomes the first one. In place of the 0</a:t>
            </a:r>
            <a:r>
              <a:rPr lang="en-GB" sz="1400" baseline="30000" dirty="0"/>
              <a:t>th</a:t>
            </a:r>
            <a:r>
              <a:rPr lang="en-GB" sz="1400" dirty="0"/>
              <a:t>, which we have deleted we will a new one, which will appear on the right side of the screen. Thus, the 0</a:t>
            </a:r>
            <a:r>
              <a:rPr lang="en-GB" sz="1400" baseline="30000" dirty="0"/>
              <a:t>th</a:t>
            </a:r>
            <a:r>
              <a:rPr lang="en-GB" sz="1400" dirty="0"/>
              <a:t> becomes the last one. </a:t>
            </a:r>
          </a:p>
          <a:p>
            <a:pPr algn="just"/>
            <a:endParaRPr lang="en-GB" sz="1400" dirty="0"/>
          </a:p>
          <a:p>
            <a:pPr algn="just"/>
            <a:r>
              <a:rPr lang="en-GB" sz="1400" dirty="0"/>
              <a:t>Later when another one disappears, blocks[2] will become the first and block[1] will be deleted and replaced with a new one. Then 3 and 2. And then 3 and 0. So, when 4 blocks have disappeared, the 0</a:t>
            </a:r>
            <a:r>
              <a:rPr lang="en-GB" sz="1400" baseline="30000" dirty="0"/>
              <a:t>th</a:t>
            </a:r>
            <a:r>
              <a:rPr lang="en-GB" sz="1400" dirty="0"/>
              <a:t> becomes the first one and so on. 0, 1, 2, 3, 0, 1, 2… </a:t>
            </a:r>
          </a:p>
          <a:p>
            <a:pPr algn="just"/>
            <a:endParaRPr lang="en-GB" sz="1400" dirty="0"/>
          </a:p>
          <a:p>
            <a:pPr algn="just"/>
            <a:r>
              <a:rPr lang="en-GB" sz="1400" dirty="0"/>
              <a:t>Whenever </a:t>
            </a:r>
            <a:r>
              <a:rPr lang="en-GB" sz="1400" dirty="0" err="1"/>
              <a:t>cmod</a:t>
            </a:r>
            <a:r>
              <a:rPr lang="en-GB" sz="1400" dirty="0"/>
              <a:t> becomes 4 I put it back to 0. To do this I take a remainder of division of </a:t>
            </a:r>
            <a:r>
              <a:rPr lang="en-GB" sz="1400" dirty="0" err="1"/>
              <a:t>cmod</a:t>
            </a:r>
            <a:r>
              <a:rPr lang="en-GB" sz="1400" dirty="0"/>
              <a:t> by 4. For 1 the remainder is 1, for 2 its 2, 3 its 3 and 4 its 0. </a:t>
            </a:r>
            <a:r>
              <a:rPr lang="en-GB" sz="1400" dirty="0" err="1"/>
              <a:t>Opperator</a:t>
            </a:r>
            <a:r>
              <a:rPr lang="en-GB" sz="1400" dirty="0"/>
              <a:t> % gives you a division remainder (for example 4%4 is 0, 5%4 is 1). This is probably one of the most complicated parts of the course, but we want you to learn many cool tricks in programming. Besides, this is how efficient programs are written ;-) Ok, let’s go on.</a:t>
            </a:r>
          </a:p>
          <a:p>
            <a:pPr algn="just"/>
            <a:endParaRPr lang="en-GB" sz="1400" dirty="0"/>
          </a:p>
          <a:p>
            <a:pPr algn="just"/>
            <a:r>
              <a:rPr lang="en-GB" sz="1400" dirty="0" err="1"/>
              <a:t>Inisde</a:t>
            </a:r>
            <a:r>
              <a:rPr lang="en-GB" sz="1400" dirty="0"/>
              <a:t> this loop I check if a block (or rather its right side) goes off the screen. I do right under //when block… comment. // is a way to make a comment. It isn’t part of a executable code, but let’s you write comments which make it easier for you (and others) to understand your own code. </a:t>
            </a:r>
          </a:p>
        </p:txBody>
      </p:sp>
      <p:sp>
        <p:nvSpPr>
          <p:cNvPr id="3" name="Prostokąt 2"/>
          <p:cNvSpPr/>
          <p:nvPr/>
        </p:nvSpPr>
        <p:spPr>
          <a:xfrm>
            <a:off x="7270943" y="1794157"/>
            <a:ext cx="4741653" cy="3939540"/>
          </a:xfrm>
          <a:prstGeom prst="rect">
            <a:avLst/>
          </a:prstGeom>
        </p:spPr>
        <p:txBody>
          <a:bodyPr wrap="square">
            <a:spAutoFit/>
          </a:bodyPr>
          <a:lstStyle/>
          <a:p>
            <a:r>
              <a:rPr lang="en-GB" sz="1000" noProof="1">
                <a:latin typeface="Consolas" panose="020B0609020204030204" pitchFamily="49" charset="0"/>
              </a:rPr>
              <a:t>function draw ()</a:t>
            </a:r>
          </a:p>
          <a:p>
            <a:r>
              <a:rPr lang="en-GB" sz="1000" noProof="1">
                <a:latin typeface="Consolas" panose="020B0609020204030204" pitchFamily="49" charset="0"/>
              </a:rPr>
              <a:t>{</a:t>
            </a:r>
          </a:p>
          <a:p>
            <a:r>
              <a:rPr lang="en-GB" sz="1000" noProof="1">
                <a:latin typeface="Consolas" panose="020B0609020204030204" pitchFamily="49" charset="0"/>
              </a:rPr>
              <a:t>  background(0);</a:t>
            </a:r>
          </a:p>
          <a:p>
            <a:endParaRPr lang="en-GB" sz="1000" noProof="1">
              <a:latin typeface="Consolas" panose="020B0609020204030204" pitchFamily="49" charset="0"/>
            </a:endParaRPr>
          </a:p>
          <a:p>
            <a:r>
              <a:rPr lang="en-GB" sz="1000" noProof="1">
                <a:latin typeface="Consolas" panose="020B0609020204030204" pitchFamily="49" charset="0"/>
              </a:rPr>
              <a:t>  ball.move();</a:t>
            </a:r>
          </a:p>
          <a:p>
            <a:r>
              <a:rPr lang="en-GB" sz="1000" noProof="1">
                <a:latin typeface="Consolas" panose="020B0609020204030204" pitchFamily="49" charset="0"/>
              </a:rPr>
              <a:t>  ball.show();</a:t>
            </a:r>
          </a:p>
          <a:p>
            <a:endParaRPr lang="en-GB" sz="1000" noProof="1">
              <a:latin typeface="Consolas" panose="020B0609020204030204" pitchFamily="49" charset="0"/>
            </a:endParaRPr>
          </a:p>
          <a:p>
            <a:r>
              <a:rPr lang="en-GB" sz="1000" noProof="1">
                <a:latin typeface="Consolas" panose="020B0609020204030204" pitchFamily="49" charset="0"/>
              </a:rPr>
              <a:t>  var ccmod = cmod;</a:t>
            </a:r>
          </a:p>
          <a:p>
            <a:r>
              <a:rPr lang="en-GB" sz="1000" noProof="1">
                <a:latin typeface="Consolas" panose="020B0609020204030204" pitchFamily="49" charset="0"/>
              </a:rPr>
              <a:t>  for (let i = 0; i &lt; numoblo; i++)</a:t>
            </a:r>
          </a:p>
          <a:p>
            <a:r>
              <a:rPr lang="en-GB" sz="1000" noProof="1">
                <a:latin typeface="Consolas" panose="020B0609020204030204" pitchFamily="49" charset="0"/>
              </a:rPr>
              <a:t>  {</a:t>
            </a:r>
          </a:p>
          <a:p>
            <a:r>
              <a:rPr lang="en-GB" sz="1000" noProof="1">
                <a:latin typeface="Consolas" panose="020B0609020204030204" pitchFamily="49" charset="0"/>
              </a:rPr>
              <a:t>    var here = (i+ccmod)%numoblo;</a:t>
            </a:r>
          </a:p>
          <a:p>
            <a:r>
              <a:rPr lang="en-GB" sz="1000" noProof="1">
                <a:latin typeface="Consolas" panose="020B0609020204030204" pitchFamily="49" charset="0"/>
              </a:rPr>
              <a:t>    var last = (here + numoblo - 1) % numoblo;</a:t>
            </a:r>
          </a:p>
          <a:p>
            <a:endParaRPr lang="en-GB" sz="1000" noProof="1">
              <a:latin typeface="Consolas" panose="020B0609020204030204" pitchFamily="49" charset="0"/>
            </a:endParaRPr>
          </a:p>
          <a:p>
            <a:r>
              <a:rPr lang="en-GB" sz="1000" noProof="1">
                <a:latin typeface="Consolas" panose="020B0609020204030204" pitchFamily="49" charset="0"/>
              </a:rPr>
              <a:t>    blocks[here].move();</a:t>
            </a:r>
          </a:p>
          <a:p>
            <a:r>
              <a:rPr lang="en-GB" sz="1000" noProof="1">
                <a:latin typeface="Consolas" panose="020B0609020204030204" pitchFamily="49" charset="0"/>
              </a:rPr>
              <a:t>    blocks[here].show();</a:t>
            </a:r>
          </a:p>
          <a:p>
            <a:endParaRPr lang="en-GB" sz="1000" noProof="1">
              <a:latin typeface="Consolas" panose="020B0609020204030204" pitchFamily="49" charset="0"/>
            </a:endParaRPr>
          </a:p>
          <a:p>
            <a:r>
              <a:rPr lang="en-GB" sz="1000" noProof="1">
                <a:latin typeface="Consolas" panose="020B0609020204030204" pitchFamily="49" charset="0"/>
              </a:rPr>
              <a:t>    //when block is eaten by left wall</a:t>
            </a:r>
          </a:p>
          <a:p>
            <a:r>
              <a:rPr lang="en-GB" sz="1000" noProof="1">
                <a:latin typeface="Consolas" panose="020B0609020204030204" pitchFamily="49" charset="0"/>
              </a:rPr>
              <a:t>    if (blocks[here].x + blocks[here].wid &lt; 0)</a:t>
            </a:r>
          </a:p>
          <a:p>
            <a:r>
              <a:rPr lang="en-GB" sz="1000" noProof="1">
                <a:latin typeface="Consolas" panose="020B0609020204030204" pitchFamily="49" charset="0"/>
              </a:rPr>
              <a:t>    {</a:t>
            </a:r>
          </a:p>
          <a:p>
            <a:r>
              <a:rPr lang="en-GB" sz="1000" noProof="1">
                <a:latin typeface="Consolas" panose="020B0609020204030204" pitchFamily="49" charset="0"/>
              </a:rPr>
              <a:t>      blocks[here] = new Block(blocks[last].x </a:t>
            </a:r>
            <a:br>
              <a:rPr lang="en-GB" sz="1000" noProof="1">
                <a:latin typeface="Consolas" panose="020B0609020204030204" pitchFamily="49" charset="0"/>
              </a:rPr>
            </a:br>
            <a:r>
              <a:rPr lang="en-GB" sz="1000" noProof="1">
                <a:latin typeface="Consolas" panose="020B0609020204030204" pitchFamily="49" charset="0"/>
              </a:rPr>
              <a:t>	          + blocks[last].wid + gap);</a:t>
            </a:r>
          </a:p>
          <a:p>
            <a:r>
              <a:rPr lang="en-GB" sz="1000" noProof="1">
                <a:latin typeface="Consolas" panose="020B0609020204030204" pitchFamily="49" charset="0"/>
              </a:rPr>
              <a:t>      cmod = (cmod+1) % numoblo;</a:t>
            </a:r>
          </a:p>
          <a:p>
            <a:r>
              <a:rPr lang="en-GB" sz="1000" noProof="1">
                <a:latin typeface="Consolas" panose="020B0609020204030204" pitchFamily="49" charset="0"/>
              </a:rPr>
              <a:t>    }</a:t>
            </a:r>
          </a:p>
          <a:p>
            <a:r>
              <a:rPr lang="en-GB" sz="1000" noProof="1">
                <a:latin typeface="Consolas" panose="020B0609020204030204" pitchFamily="49" charset="0"/>
              </a:rPr>
              <a:t>  }</a:t>
            </a:r>
          </a:p>
          <a:p>
            <a:r>
              <a:rPr lang="en-GB" sz="1000" noProof="1">
                <a:latin typeface="Consolas" panose="020B0609020204030204" pitchFamily="49" charset="0"/>
              </a:rPr>
              <a:t>}</a:t>
            </a:r>
          </a:p>
        </p:txBody>
      </p:sp>
    </p:spTree>
    <p:extLst>
      <p:ext uri="{BB962C8B-B14F-4D97-AF65-F5344CB8AC3E}">
        <p14:creationId xmlns:p14="http://schemas.microsoft.com/office/powerpoint/2010/main" val="421465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163506" y="1339201"/>
            <a:ext cx="5780594" cy="400110"/>
          </a:xfrm>
          <a:prstGeom prst="rect">
            <a:avLst/>
          </a:prstGeom>
        </p:spPr>
        <p:txBody>
          <a:bodyPr wrap="square">
            <a:spAutoFit/>
          </a:bodyPr>
          <a:lstStyle/>
          <a:p>
            <a:r>
              <a:rPr lang="en-GB" sz="1000" noProof="1">
                <a:latin typeface="Consolas" panose="020B0609020204030204" pitchFamily="49" charset="0"/>
              </a:rPr>
              <a:t>var here = (i+ccmod)%numoblo;</a:t>
            </a:r>
          </a:p>
          <a:p>
            <a:r>
              <a:rPr lang="en-GB" sz="1000" noProof="1">
                <a:latin typeface="Consolas" panose="020B0609020204030204" pitchFamily="49" charset="0"/>
              </a:rPr>
              <a:t>var last = (here + numoblo - 1) % numoblo;</a:t>
            </a:r>
          </a:p>
        </p:txBody>
      </p:sp>
      <p:sp>
        <p:nvSpPr>
          <p:cNvPr id="5" name="pole tekstowe 4"/>
          <p:cNvSpPr txBox="1"/>
          <p:nvPr/>
        </p:nvSpPr>
        <p:spPr>
          <a:xfrm>
            <a:off x="319356" y="1972933"/>
            <a:ext cx="11377344" cy="3539430"/>
          </a:xfrm>
          <a:prstGeom prst="rect">
            <a:avLst/>
          </a:prstGeom>
          <a:noFill/>
        </p:spPr>
        <p:txBody>
          <a:bodyPr wrap="square" rtlCol="0">
            <a:spAutoFit/>
          </a:bodyPr>
          <a:lstStyle/>
          <a:p>
            <a:pPr algn="just"/>
            <a:r>
              <a:rPr lang="en-GB" sz="1400" dirty="0"/>
              <a:t>Because every once in a while a wall disappears from the screen, we must have in mind that </a:t>
            </a:r>
            <a:r>
              <a:rPr lang="en-GB" sz="1400" dirty="0" err="1"/>
              <a:t>cmod</a:t>
            </a:r>
            <a:r>
              <a:rPr lang="en-GB" sz="1400" dirty="0"/>
              <a:t> may change during a loop iteration. If we continued using </a:t>
            </a:r>
            <a:r>
              <a:rPr lang="en-GB" sz="1400" dirty="0" err="1"/>
              <a:t>cmod</a:t>
            </a:r>
            <a:r>
              <a:rPr lang="en-GB" sz="1400" dirty="0"/>
              <a:t> in the same loop, we will refer to inappropriate blocks. Let’s say </a:t>
            </a:r>
            <a:r>
              <a:rPr lang="en-GB" sz="1400" dirty="0" err="1"/>
              <a:t>cmod</a:t>
            </a:r>
            <a:r>
              <a:rPr lang="en-GB" sz="1400" dirty="0"/>
              <a:t> was 1 and block 2 disappears, </a:t>
            </a:r>
            <a:r>
              <a:rPr lang="en-GB" sz="1400" dirty="0" err="1"/>
              <a:t>cmod</a:t>
            </a:r>
            <a:r>
              <a:rPr lang="en-GB" sz="1400" dirty="0"/>
              <a:t> becomes 2. In the next iteration we add 1 to </a:t>
            </a:r>
            <a:r>
              <a:rPr lang="en-GB" sz="1400" dirty="0" err="1"/>
              <a:t>i</a:t>
            </a:r>
            <a:r>
              <a:rPr lang="en-GB" sz="1400" dirty="0"/>
              <a:t>. But also </a:t>
            </a:r>
            <a:r>
              <a:rPr lang="en-GB" sz="1400" dirty="0" err="1"/>
              <a:t>cmos</a:t>
            </a:r>
            <a:r>
              <a:rPr lang="en-GB" sz="1400" dirty="0"/>
              <a:t> increased by 1. So in the next iteration of the loop, we will not refer to the next block, but the 2</a:t>
            </a:r>
            <a:r>
              <a:rPr lang="en-GB" sz="1400" baseline="30000" dirty="0"/>
              <a:t>nd</a:t>
            </a:r>
            <a:r>
              <a:rPr lang="en-GB" sz="1400" dirty="0"/>
              <a:t> next (we skip one and refer to yet another one). To overcome this problem I make a </a:t>
            </a:r>
            <a:r>
              <a:rPr lang="en-GB" sz="1400" dirty="0" err="1"/>
              <a:t>declarea</a:t>
            </a:r>
            <a:r>
              <a:rPr lang="en-GB" sz="1400" dirty="0"/>
              <a:t> a variable </a:t>
            </a:r>
            <a:r>
              <a:rPr lang="en-GB" sz="1400" dirty="0" err="1"/>
              <a:t>ccmod</a:t>
            </a:r>
            <a:r>
              <a:rPr lang="en-GB" sz="1400" dirty="0"/>
              <a:t> every frame and I don’t change it during a loop execution when </a:t>
            </a:r>
            <a:r>
              <a:rPr lang="en-GB" sz="1400" dirty="0" err="1"/>
              <a:t>cmod</a:t>
            </a:r>
            <a:r>
              <a:rPr lang="en-GB" sz="1400" dirty="0"/>
              <a:t> changes. </a:t>
            </a:r>
          </a:p>
          <a:p>
            <a:pPr algn="just"/>
            <a:endParaRPr lang="en-GB" sz="1400" dirty="0"/>
          </a:p>
          <a:p>
            <a:pPr algn="just"/>
            <a:r>
              <a:rPr lang="en-GB" sz="1400" dirty="0"/>
              <a:t>Variable here is represents the number of the </a:t>
            </a:r>
            <a:r>
              <a:rPr lang="en-GB" sz="1400" dirty="0" err="1"/>
              <a:t>i-th</a:t>
            </a:r>
            <a:r>
              <a:rPr lang="en-GB" sz="1400" dirty="0"/>
              <a:t> block (counting from 0). So when </a:t>
            </a:r>
            <a:r>
              <a:rPr lang="en-GB" sz="1400" dirty="0" err="1"/>
              <a:t>cmod</a:t>
            </a:r>
            <a:r>
              <a:rPr lang="en-GB" sz="1400" dirty="0"/>
              <a:t> is for example 2 and </a:t>
            </a:r>
            <a:r>
              <a:rPr lang="en-GB" sz="1400" dirty="0" err="1"/>
              <a:t>i</a:t>
            </a:r>
            <a:r>
              <a:rPr lang="en-GB" sz="1400" dirty="0"/>
              <a:t> is 0, we are in the leftmost block. When </a:t>
            </a:r>
            <a:r>
              <a:rPr lang="en-GB" sz="1400" dirty="0" err="1"/>
              <a:t>i</a:t>
            </a:r>
            <a:r>
              <a:rPr lang="en-GB" sz="1400" dirty="0"/>
              <a:t> increases to 1, </a:t>
            </a:r>
            <a:r>
              <a:rPr lang="en-GB" sz="1400" dirty="0" err="1"/>
              <a:t>cmod</a:t>
            </a:r>
            <a:r>
              <a:rPr lang="en-GB" sz="1400" dirty="0"/>
              <a:t> + </a:t>
            </a:r>
            <a:r>
              <a:rPr lang="en-GB" sz="1400" dirty="0" err="1"/>
              <a:t>i</a:t>
            </a:r>
            <a:r>
              <a:rPr lang="en-GB" sz="1400" dirty="0"/>
              <a:t> will be 2 + 1, so block[3] is the second one. Then 2 + 2 reaches 4, so % will turn it back to 0.</a:t>
            </a:r>
          </a:p>
          <a:p>
            <a:pPr algn="just"/>
            <a:endParaRPr lang="en-GB" sz="1400" dirty="0"/>
          </a:p>
          <a:p>
            <a:pPr algn="just"/>
            <a:r>
              <a:rPr lang="en-GB" sz="1400" dirty="0"/>
              <a:t>‘last’ will represent the current rightmost block. When we create a new one, ‘last’ becomes second last and we need its width and x position to create a new Block() object into the place of ‘here’ (which we delete). We need to pass a value to Block(), hence we need to know block[last].x and block[last].wid.</a:t>
            </a:r>
          </a:p>
          <a:p>
            <a:pPr algn="just"/>
            <a:endParaRPr lang="en-GB" sz="1400" dirty="0"/>
          </a:p>
          <a:p>
            <a:pPr algn="just"/>
            <a:r>
              <a:rPr lang="en-GB" sz="1400" dirty="0"/>
              <a:t>As I subtract 1, last would become -1 when ‘here’ is 0. To overcome this problem I simply add ‘</a:t>
            </a:r>
            <a:r>
              <a:rPr lang="en-GB" sz="1400" dirty="0" err="1"/>
              <a:t>numoblo</a:t>
            </a:r>
            <a:r>
              <a:rPr lang="en-GB" sz="1400" dirty="0"/>
              <a:t>’ and get a remainder of 3. If you are wondering why I should get 3 as the predecessor to 0, have in mind that because 0 follows after 3, 3 is also previous to 0.</a:t>
            </a:r>
          </a:p>
          <a:p>
            <a:pPr algn="just"/>
            <a:endParaRPr lang="en-GB" sz="1400" dirty="0"/>
          </a:p>
          <a:p>
            <a:pPr algn="just"/>
            <a:r>
              <a:rPr lang="en-GB" sz="1400" dirty="0"/>
              <a:t>To clear things out, please also note that I refer to public variables of objects exactly like I refer to their public functions – by using a dot. blocks[0].</a:t>
            </a:r>
            <a:r>
              <a:rPr lang="en-GB" sz="1400" dirty="0" err="1"/>
              <a:t>wid</a:t>
            </a:r>
            <a:r>
              <a:rPr lang="en-GB" sz="1400" dirty="0"/>
              <a:t> for example, is the width of the first (leftmost) block. When we use a width of a block inside a Block() function, we refer to it as </a:t>
            </a:r>
            <a:r>
              <a:rPr lang="en-GB" sz="1400" dirty="0" err="1"/>
              <a:t>this.wid</a:t>
            </a:r>
            <a:r>
              <a:rPr lang="en-GB" sz="1400" dirty="0"/>
              <a:t>.</a:t>
            </a:r>
          </a:p>
        </p:txBody>
      </p:sp>
      <p:sp>
        <p:nvSpPr>
          <p:cNvPr id="7"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a:t>Flappy Ball</a:t>
            </a:r>
            <a:endParaRPr lang="en-GB" sz="3600" b="1" dirty="0"/>
          </a:p>
        </p:txBody>
      </p:sp>
      <p:sp>
        <p:nvSpPr>
          <p:cNvPr id="8" name="Owal 7"/>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
        <p:nvSpPr>
          <p:cNvPr id="9" name="Owal 8"/>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2/4</a:t>
            </a:r>
          </a:p>
        </p:txBody>
      </p:sp>
      <p:sp>
        <p:nvSpPr>
          <p:cNvPr id="10"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First steps – creating objects</a:t>
            </a:r>
          </a:p>
        </p:txBody>
      </p:sp>
    </p:spTree>
    <p:extLst>
      <p:ext uri="{BB962C8B-B14F-4D97-AF65-F5344CB8AC3E}">
        <p14:creationId xmlns:p14="http://schemas.microsoft.com/office/powerpoint/2010/main" val="100711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en-GB" sz="7200" b="1" dirty="0"/>
              <a:t>Flappy Ball</a:t>
            </a:r>
          </a:p>
        </p:txBody>
      </p:sp>
      <p:sp>
        <p:nvSpPr>
          <p:cNvPr id="3" name="Tytuł 1"/>
          <p:cNvSpPr txBox="1">
            <a:spLocks/>
          </p:cNvSpPr>
          <p:nvPr/>
        </p:nvSpPr>
        <p:spPr>
          <a:xfrm>
            <a:off x="1395033" y="3695701"/>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3/4 Checking for obstacle collisions </a:t>
            </a:r>
          </a:p>
        </p:txBody>
      </p:sp>
    </p:spTree>
    <p:extLst>
      <p:ext uri="{BB962C8B-B14F-4D97-AF65-F5344CB8AC3E}">
        <p14:creationId xmlns:p14="http://schemas.microsoft.com/office/powerpoint/2010/main" val="30464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Flappy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3/4</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Checking for obstacle collisions</a:t>
            </a:r>
          </a:p>
        </p:txBody>
      </p:sp>
      <p:sp>
        <p:nvSpPr>
          <p:cNvPr id="17" name="pole tekstowe 16"/>
          <p:cNvSpPr txBox="1"/>
          <p:nvPr/>
        </p:nvSpPr>
        <p:spPr>
          <a:xfrm>
            <a:off x="405621" y="930408"/>
            <a:ext cx="6109479" cy="5909310"/>
          </a:xfrm>
          <a:prstGeom prst="rect">
            <a:avLst/>
          </a:prstGeom>
          <a:noFill/>
        </p:spPr>
        <p:txBody>
          <a:bodyPr wrap="square" rtlCol="0">
            <a:spAutoFit/>
          </a:bodyPr>
          <a:lstStyle/>
          <a:p>
            <a:pPr algn="just"/>
            <a:r>
              <a:rPr lang="en-GB" sz="1400" dirty="0"/>
              <a:t>Now we will write a function to check if the ball has collided with an obstacle and stop the game if so. Checking for collisions first. Let’s have a look on </a:t>
            </a:r>
            <a:r>
              <a:rPr lang="en-GB" sz="1400" dirty="0" err="1"/>
              <a:t>rect_coll</a:t>
            </a:r>
            <a:r>
              <a:rPr lang="en-GB" sz="1400" dirty="0"/>
              <a:t>(). I pass 4 arguments to it, like I do to </a:t>
            </a:r>
            <a:r>
              <a:rPr lang="en-GB" sz="1400" dirty="0" err="1"/>
              <a:t>rect</a:t>
            </a:r>
            <a:r>
              <a:rPr lang="en-GB" sz="1400" dirty="0"/>
              <a:t>(), which draws rectangles. The difference here is that this function expects those values without inverted y axis (I only use inverted y axis values for drawing, nothing else). </a:t>
            </a:r>
          </a:p>
          <a:p>
            <a:pPr algn="just"/>
            <a:endParaRPr lang="en-GB" sz="1400" dirty="0"/>
          </a:p>
          <a:p>
            <a:pPr algn="just"/>
            <a:r>
              <a:rPr lang="en-GB" sz="1400" dirty="0"/>
              <a:t>The principle of checking for side collisions is very similar to checking for collisions with walls in Bouncing Ball. I think the best way for you to understand how exactly how those collisions are detected is to analyse the code here along the sketches provided below. I have also introduced &amp;&amp; operator. As || denoted OR, this one denotes AND. In order for the if statement to be true, both condition</a:t>
            </a:r>
            <a:r>
              <a:rPr lang="pl-PL" sz="1400" dirty="0"/>
              <a:t>s</a:t>
            </a:r>
            <a:r>
              <a:rPr lang="en-GB" sz="1400" dirty="0"/>
              <a:t> must be satisfied.</a:t>
            </a:r>
          </a:p>
          <a:p>
            <a:pPr algn="just"/>
            <a:endParaRPr lang="en-GB" sz="1400" dirty="0"/>
          </a:p>
          <a:p>
            <a:pPr algn="just"/>
            <a:r>
              <a:rPr lang="en-GB" sz="1400" dirty="0"/>
              <a:t>Corner collisions additionally use </a:t>
            </a:r>
            <a:r>
              <a:rPr lang="en-GB" sz="1400" dirty="0" err="1"/>
              <a:t>check_dist</a:t>
            </a:r>
            <a:r>
              <a:rPr lang="en-GB" sz="1400" dirty="0"/>
              <a:t> functions, which uses nothing more than a Pythagoras theorem to check whether the ball’s centre is further from a corner than the ball’s radius or not.</a:t>
            </a:r>
          </a:p>
          <a:p>
            <a:pPr algn="just"/>
            <a:endParaRPr lang="en-GB" sz="1400" dirty="0"/>
          </a:p>
          <a:p>
            <a:pPr algn="just"/>
            <a:r>
              <a:rPr lang="en-GB" sz="1400" dirty="0"/>
              <a:t>return true; command ends the function and assigns true (which is another way of writing 1) to the return value. return false; does the same, but false denotes 0. true is returned when a collision was detected, false when it wasn’t. In these 2 functions, we return false only if we haven’t returned true anywhere above in them.	</a:t>
            </a:r>
          </a:p>
          <a:p>
            <a:pPr algn="just"/>
            <a:endParaRPr lang="en-GB" sz="1400" dirty="0"/>
          </a:p>
          <a:p>
            <a:pPr algn="just"/>
            <a:r>
              <a:rPr lang="en-GB" sz="1400" dirty="0"/>
              <a:t>Additionally, we have no comparisons in the if statements when we check corner collisions. As </a:t>
            </a:r>
            <a:r>
              <a:rPr lang="en-GB" sz="1400" dirty="0" err="1"/>
              <a:t>check_dist</a:t>
            </a:r>
            <a:r>
              <a:rPr lang="pl-PL" sz="1400" dirty="0"/>
              <a:t>()</a:t>
            </a:r>
            <a:r>
              <a:rPr lang="en-GB" sz="1400" dirty="0"/>
              <a:t> returns true or false, such values are also check in the if statements. So if we return true, an if statement in braces () is also true. When we return false, it is false. </a:t>
            </a:r>
          </a:p>
        </p:txBody>
      </p:sp>
      <p:sp>
        <p:nvSpPr>
          <p:cNvPr id="3" name="Prostokąt 2"/>
          <p:cNvSpPr/>
          <p:nvPr/>
        </p:nvSpPr>
        <p:spPr>
          <a:xfrm>
            <a:off x="6819900" y="1416044"/>
            <a:ext cx="5249847" cy="4555093"/>
          </a:xfrm>
          <a:prstGeom prst="rect">
            <a:avLst/>
          </a:prstGeom>
        </p:spPr>
        <p:txBody>
          <a:bodyPr wrap="square">
            <a:spAutoFit/>
          </a:bodyPr>
          <a:lstStyle/>
          <a:p>
            <a:r>
              <a:rPr lang="en-GB" sz="1000" noProof="1">
                <a:latin typeface="Consolas" panose="020B0609020204030204" pitchFamily="49" charset="0"/>
              </a:rPr>
              <a:t>function rect_coll(x, y, wid, hei)</a:t>
            </a:r>
          </a:p>
          <a:p>
            <a:r>
              <a:rPr lang="en-GB" sz="1000" noProof="1">
                <a:latin typeface="Consolas" panose="020B0609020204030204" pitchFamily="49" charset="0"/>
              </a:rPr>
              <a:t>{</a:t>
            </a:r>
          </a:p>
          <a:p>
            <a:r>
              <a:rPr lang="en-GB" sz="1000" noProof="1">
                <a:latin typeface="Consolas" panose="020B0609020204030204" pitchFamily="49" charset="0"/>
              </a:rPr>
              <a:t>    //if crossed horizontal wall</a:t>
            </a:r>
          </a:p>
          <a:p>
            <a:r>
              <a:rPr lang="en-GB" sz="1000" noProof="1">
                <a:latin typeface="Consolas" panose="020B0609020204030204" pitchFamily="49" charset="0"/>
              </a:rPr>
              <a:t>    if (ball.x &gt; x &amp;&amp; ball.x &lt; x + wid){</a:t>
            </a:r>
          </a:p>
          <a:p>
            <a:r>
              <a:rPr lang="en-GB" sz="1000" noProof="1">
                <a:latin typeface="Consolas" panose="020B0609020204030204" pitchFamily="49" charset="0"/>
              </a:rPr>
              <a:t>        if (ball.y+ball.r&gt;min(y,y+hei) &amp;&amp; ball.y-ball.r&lt;max(y,y+hei))</a:t>
            </a:r>
          </a:p>
          <a:p>
            <a:r>
              <a:rPr lang="en-GB" sz="1000" noProof="1">
                <a:latin typeface="Consolas" panose="020B0609020204030204" pitchFamily="49" charset="0"/>
              </a:rPr>
              <a:t>            return true;</a:t>
            </a:r>
          </a:p>
          <a:p>
            <a:r>
              <a:rPr lang="en-GB" sz="1000" noProof="1">
                <a:latin typeface="Consolas" panose="020B0609020204030204" pitchFamily="49" charset="0"/>
              </a:rPr>
              <a:t>    }</a:t>
            </a:r>
          </a:p>
          <a:p>
            <a:endParaRPr lang="en-GB" sz="1000" noProof="1">
              <a:latin typeface="Consolas" panose="020B0609020204030204" pitchFamily="49" charset="0"/>
            </a:endParaRPr>
          </a:p>
          <a:p>
            <a:r>
              <a:rPr lang="en-GB" sz="1000" noProof="1">
                <a:latin typeface="Consolas" panose="020B0609020204030204" pitchFamily="49" charset="0"/>
              </a:rPr>
              <a:t>    //if crossed vertical wall</a:t>
            </a:r>
          </a:p>
          <a:p>
            <a:r>
              <a:rPr lang="en-GB" sz="1000" noProof="1">
                <a:latin typeface="Consolas" panose="020B0609020204030204" pitchFamily="49" charset="0"/>
              </a:rPr>
              <a:t>     if (ball.y&gt;min(y,y+hei) &amp;&amp; ball.y&lt;max(y,y+hei)){</a:t>
            </a:r>
          </a:p>
          <a:p>
            <a:r>
              <a:rPr lang="en-GB" sz="1000" noProof="1">
                <a:latin typeface="Consolas" panose="020B0609020204030204" pitchFamily="49" charset="0"/>
              </a:rPr>
              <a:t>         if (ball.x+ball.r &gt; x &amp;&amp; ball.x-ball.r &lt; x + wid)</a:t>
            </a:r>
          </a:p>
          <a:p>
            <a:r>
              <a:rPr lang="en-GB" sz="1000" noProof="1">
                <a:latin typeface="Consolas" panose="020B0609020204030204" pitchFamily="49" charset="0"/>
              </a:rPr>
              <a:t>             return true;</a:t>
            </a:r>
          </a:p>
          <a:p>
            <a:r>
              <a:rPr lang="en-GB" sz="1000" noProof="1">
                <a:latin typeface="Consolas" panose="020B0609020204030204" pitchFamily="49" charset="0"/>
              </a:rPr>
              <a:t>    }</a:t>
            </a:r>
          </a:p>
          <a:p>
            <a:endParaRPr lang="en-GB" sz="1000" noProof="1">
              <a:latin typeface="Consolas" panose="020B0609020204030204" pitchFamily="49" charset="0"/>
            </a:endParaRPr>
          </a:p>
          <a:p>
            <a:r>
              <a:rPr lang="en-GB" sz="1000" noProof="1">
                <a:latin typeface="Consolas" panose="020B0609020204030204" pitchFamily="49" charset="0"/>
              </a:rPr>
              <a:t>    //if bumped against a corner</a:t>
            </a:r>
          </a:p>
          <a:p>
            <a:r>
              <a:rPr lang="en-GB" sz="1000" noProof="1">
                <a:latin typeface="Consolas" panose="020B0609020204030204" pitchFamily="49" charset="0"/>
              </a:rPr>
              <a:t>    if (check_dist(ball.x-x, ball.y-y, ball.r)) return true;</a:t>
            </a:r>
          </a:p>
          <a:p>
            <a:r>
              <a:rPr lang="en-GB" sz="1000" noProof="1">
                <a:latin typeface="Consolas" panose="020B0609020204030204" pitchFamily="49" charset="0"/>
              </a:rPr>
              <a:t>    if (check_dist(ball.x-x-wid, ball.y-y, ball.r)) return true;</a:t>
            </a:r>
          </a:p>
          <a:p>
            <a:r>
              <a:rPr lang="en-GB" sz="1000" noProof="1">
                <a:latin typeface="Consolas" panose="020B0609020204030204" pitchFamily="49" charset="0"/>
              </a:rPr>
              <a:t>    if (check_dist(ball.x-x, ball.y-y-hei, ball.r)) return true;</a:t>
            </a:r>
          </a:p>
          <a:p>
            <a:r>
              <a:rPr lang="en-GB" sz="1000" noProof="1">
                <a:latin typeface="Consolas" panose="020B0609020204030204" pitchFamily="49" charset="0"/>
              </a:rPr>
              <a:t>    if (check_dist(ball.x-x-wid, ball.y-y-hei, ball.r)) return true;</a:t>
            </a:r>
          </a:p>
          <a:p>
            <a:endParaRPr lang="en-GB" sz="1000" noProof="1">
              <a:latin typeface="Consolas" panose="020B0609020204030204" pitchFamily="49" charset="0"/>
            </a:endParaRPr>
          </a:p>
          <a:p>
            <a:r>
              <a:rPr lang="en-GB" sz="1000" noProof="1">
                <a:latin typeface="Consolas" panose="020B0609020204030204" pitchFamily="49" charset="0"/>
              </a:rPr>
              <a:t>    //wheeee!</a:t>
            </a:r>
          </a:p>
          <a:p>
            <a:r>
              <a:rPr lang="en-GB" sz="1000" noProof="1">
                <a:latin typeface="Consolas" panose="020B0609020204030204" pitchFamily="49" charset="0"/>
              </a:rPr>
              <a:t>    return false;</a:t>
            </a:r>
          </a:p>
          <a:p>
            <a:r>
              <a:rPr lang="en-GB" sz="1000" noProof="1">
                <a:latin typeface="Consolas" panose="020B0609020204030204" pitchFamily="49" charset="0"/>
              </a:rPr>
              <a:t>}</a:t>
            </a:r>
          </a:p>
          <a:p>
            <a:endParaRPr lang="en-GB" sz="1000" noProof="1">
              <a:latin typeface="Consolas" panose="020B0609020204030204" pitchFamily="49" charset="0"/>
            </a:endParaRPr>
          </a:p>
          <a:p>
            <a:r>
              <a:rPr lang="en-GB" sz="1000" noProof="1">
                <a:latin typeface="Consolas" panose="020B0609020204030204" pitchFamily="49" charset="0"/>
              </a:rPr>
              <a:t>function check_dist(a,b,c)</a:t>
            </a:r>
          </a:p>
          <a:p>
            <a:r>
              <a:rPr lang="en-GB" sz="1000" noProof="1">
                <a:latin typeface="Consolas" panose="020B0609020204030204" pitchFamily="49" charset="0"/>
              </a:rPr>
              <a:t>{</a:t>
            </a:r>
          </a:p>
          <a:p>
            <a:r>
              <a:rPr lang="en-GB" sz="1000" noProof="1">
                <a:latin typeface="Consolas" panose="020B0609020204030204" pitchFamily="49" charset="0"/>
              </a:rPr>
              <a:t>  if (a*a + b*b &lt; c*c) return true;</a:t>
            </a:r>
          </a:p>
          <a:p>
            <a:r>
              <a:rPr lang="en-GB" sz="1000" noProof="1">
                <a:latin typeface="Consolas" panose="020B0609020204030204" pitchFamily="49" charset="0"/>
              </a:rPr>
              <a:t>  return false;</a:t>
            </a:r>
          </a:p>
          <a:p>
            <a:r>
              <a:rPr lang="en-GB" sz="1000" noProof="1">
                <a:latin typeface="Consolas" panose="020B0609020204030204" pitchFamily="49" charset="0"/>
              </a:rPr>
              <a:t>}</a:t>
            </a:r>
          </a:p>
        </p:txBody>
      </p:sp>
    </p:spTree>
    <p:extLst>
      <p:ext uri="{BB962C8B-B14F-4D97-AF65-F5344CB8AC3E}">
        <p14:creationId xmlns:p14="http://schemas.microsoft.com/office/powerpoint/2010/main" val="789179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Flappy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grpSp>
        <p:nvGrpSpPr>
          <p:cNvPr id="96" name="Grupa 95"/>
          <p:cNvGrpSpPr/>
          <p:nvPr/>
        </p:nvGrpSpPr>
        <p:grpSpPr>
          <a:xfrm>
            <a:off x="2464763" y="1562790"/>
            <a:ext cx="7296119" cy="4451923"/>
            <a:chOff x="2464763" y="1562790"/>
            <a:chExt cx="7296119" cy="4451923"/>
          </a:xfrm>
        </p:grpSpPr>
        <p:grpSp>
          <p:nvGrpSpPr>
            <p:cNvPr id="90" name="Grupa 89"/>
            <p:cNvGrpSpPr/>
            <p:nvPr/>
          </p:nvGrpSpPr>
          <p:grpSpPr>
            <a:xfrm>
              <a:off x="2464763" y="1595269"/>
              <a:ext cx="6079721" cy="4341354"/>
              <a:chOff x="1921300" y="1465521"/>
              <a:chExt cx="6079721" cy="4341354"/>
            </a:xfrm>
          </p:grpSpPr>
          <p:grpSp>
            <p:nvGrpSpPr>
              <p:cNvPr id="47" name="Grupa 46"/>
              <p:cNvGrpSpPr/>
              <p:nvPr/>
            </p:nvGrpSpPr>
            <p:grpSpPr>
              <a:xfrm>
                <a:off x="1921300" y="1465521"/>
                <a:ext cx="3728242" cy="4341354"/>
                <a:chOff x="1753916" y="1407934"/>
                <a:chExt cx="3728242" cy="4341354"/>
              </a:xfrm>
            </p:grpSpPr>
            <p:sp>
              <p:nvSpPr>
                <p:cNvPr id="13" name="Prostokąt 12"/>
                <p:cNvSpPr/>
                <p:nvPr/>
              </p:nvSpPr>
              <p:spPr>
                <a:xfrm>
                  <a:off x="3024230" y="2227553"/>
                  <a:ext cx="1199072" cy="27455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0" name="Grupa 39"/>
                <p:cNvGrpSpPr/>
                <p:nvPr/>
              </p:nvGrpSpPr>
              <p:grpSpPr>
                <a:xfrm>
                  <a:off x="2567905" y="1762776"/>
                  <a:ext cx="2109995" cy="3666672"/>
                  <a:chOff x="2567905" y="1762776"/>
                  <a:chExt cx="2109995" cy="3666672"/>
                </a:xfrm>
              </p:grpSpPr>
              <p:grpSp>
                <p:nvGrpSpPr>
                  <p:cNvPr id="26" name="Grupa 25"/>
                  <p:cNvGrpSpPr/>
                  <p:nvPr/>
                </p:nvGrpSpPr>
                <p:grpSpPr>
                  <a:xfrm>
                    <a:off x="2567905" y="4964671"/>
                    <a:ext cx="456325" cy="452871"/>
                    <a:chOff x="2574020" y="4501121"/>
                    <a:chExt cx="456325" cy="452871"/>
                  </a:xfrm>
                </p:grpSpPr>
                <p:cxnSp>
                  <p:nvCxnSpPr>
                    <p:cNvPr id="6" name="Łącznik prosty 5"/>
                    <p:cNvCxnSpPr>
                      <a:cxnSpLocks/>
                    </p:cNvCxnSpPr>
                    <p:nvPr/>
                  </p:nvCxnSpPr>
                  <p:spPr>
                    <a:xfrm>
                      <a:off x="3030345" y="4557992"/>
                      <a:ext cx="0" cy="3960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Łącznik prosty 22"/>
                    <p:cNvCxnSpPr>
                      <a:cxnSpLocks/>
                    </p:cNvCxnSpPr>
                    <p:nvPr/>
                  </p:nvCxnSpPr>
                  <p:spPr>
                    <a:xfrm>
                      <a:off x="2574020" y="4501121"/>
                      <a:ext cx="3960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7" name="Grupa 26"/>
                  <p:cNvGrpSpPr/>
                  <p:nvPr/>
                </p:nvGrpSpPr>
                <p:grpSpPr>
                  <a:xfrm rot="16200000">
                    <a:off x="4221575" y="4974850"/>
                    <a:ext cx="456325" cy="452871"/>
                    <a:chOff x="2574020" y="4501121"/>
                    <a:chExt cx="456325" cy="452871"/>
                  </a:xfrm>
                </p:grpSpPr>
                <p:cxnSp>
                  <p:nvCxnSpPr>
                    <p:cNvPr id="28" name="Łącznik prosty 27"/>
                    <p:cNvCxnSpPr>
                      <a:cxnSpLocks/>
                    </p:cNvCxnSpPr>
                    <p:nvPr/>
                  </p:nvCxnSpPr>
                  <p:spPr>
                    <a:xfrm>
                      <a:off x="3030345" y="4557992"/>
                      <a:ext cx="0" cy="3960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Łącznik prosty 28"/>
                    <p:cNvCxnSpPr>
                      <a:cxnSpLocks/>
                    </p:cNvCxnSpPr>
                    <p:nvPr/>
                  </p:nvCxnSpPr>
                  <p:spPr>
                    <a:xfrm>
                      <a:off x="2574020" y="4501121"/>
                      <a:ext cx="3960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6" name="Grupa 35"/>
                  <p:cNvGrpSpPr/>
                  <p:nvPr/>
                </p:nvGrpSpPr>
                <p:grpSpPr>
                  <a:xfrm rot="10800000">
                    <a:off x="2569632" y="1762776"/>
                    <a:ext cx="2108268" cy="464777"/>
                    <a:chOff x="2726420" y="4653521"/>
                    <a:chExt cx="2108268" cy="464777"/>
                  </a:xfrm>
                </p:grpSpPr>
                <p:grpSp>
                  <p:nvGrpSpPr>
                    <p:cNvPr id="30" name="Grupa 29"/>
                    <p:cNvGrpSpPr/>
                    <p:nvPr/>
                  </p:nvGrpSpPr>
                  <p:grpSpPr>
                    <a:xfrm>
                      <a:off x="2726420" y="4653521"/>
                      <a:ext cx="456325" cy="452871"/>
                      <a:chOff x="2574020" y="4501121"/>
                      <a:chExt cx="456325" cy="452871"/>
                    </a:xfrm>
                  </p:grpSpPr>
                  <p:cxnSp>
                    <p:nvCxnSpPr>
                      <p:cNvPr id="31" name="Łącznik prosty 30"/>
                      <p:cNvCxnSpPr>
                        <a:cxnSpLocks/>
                      </p:cNvCxnSpPr>
                      <p:nvPr/>
                    </p:nvCxnSpPr>
                    <p:spPr>
                      <a:xfrm>
                        <a:off x="3030345" y="4557992"/>
                        <a:ext cx="0" cy="3960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Łącznik prosty 31"/>
                      <p:cNvCxnSpPr>
                        <a:cxnSpLocks/>
                      </p:cNvCxnSpPr>
                      <p:nvPr/>
                    </p:nvCxnSpPr>
                    <p:spPr>
                      <a:xfrm>
                        <a:off x="2574020" y="4501121"/>
                        <a:ext cx="3960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3" name="Grupa 32"/>
                    <p:cNvGrpSpPr/>
                    <p:nvPr/>
                  </p:nvGrpSpPr>
                  <p:grpSpPr>
                    <a:xfrm rot="16200000">
                      <a:off x="4380090" y="4663700"/>
                      <a:ext cx="456325" cy="452871"/>
                      <a:chOff x="2574020" y="4501121"/>
                      <a:chExt cx="456325" cy="452871"/>
                    </a:xfrm>
                  </p:grpSpPr>
                  <p:cxnSp>
                    <p:nvCxnSpPr>
                      <p:cNvPr id="34" name="Łącznik prosty 33"/>
                      <p:cNvCxnSpPr>
                        <a:cxnSpLocks/>
                      </p:cNvCxnSpPr>
                      <p:nvPr/>
                    </p:nvCxnSpPr>
                    <p:spPr>
                      <a:xfrm>
                        <a:off x="3030345" y="4557992"/>
                        <a:ext cx="0" cy="3960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Łącznik prosty 34"/>
                      <p:cNvCxnSpPr>
                        <a:cxnSpLocks/>
                      </p:cNvCxnSpPr>
                      <p:nvPr/>
                    </p:nvCxnSpPr>
                    <p:spPr>
                      <a:xfrm>
                        <a:off x="2574020" y="4501121"/>
                        <a:ext cx="3960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grpSp>
            </p:grpSp>
            <p:sp>
              <p:nvSpPr>
                <p:cNvPr id="38" name="pole tekstowe 37"/>
                <p:cNvSpPr txBox="1"/>
                <p:nvPr/>
              </p:nvSpPr>
              <p:spPr>
                <a:xfrm>
                  <a:off x="2884497" y="5410734"/>
                  <a:ext cx="327336" cy="338554"/>
                </a:xfrm>
                <a:prstGeom prst="rect">
                  <a:avLst/>
                </a:prstGeom>
                <a:noFill/>
              </p:spPr>
              <p:txBody>
                <a:bodyPr wrap="square" rtlCol="0">
                  <a:spAutoFit/>
                </a:bodyPr>
                <a:lstStyle/>
                <a:p>
                  <a:r>
                    <a:rPr lang="en-GB" sz="1600" dirty="0"/>
                    <a:t>x</a:t>
                  </a:r>
                </a:p>
              </p:txBody>
            </p:sp>
            <p:sp>
              <p:nvSpPr>
                <p:cNvPr id="39" name="pole tekstowe 38"/>
                <p:cNvSpPr txBox="1"/>
                <p:nvPr/>
              </p:nvSpPr>
              <p:spPr>
                <a:xfrm>
                  <a:off x="3870166" y="5410734"/>
                  <a:ext cx="782785" cy="338554"/>
                </a:xfrm>
                <a:prstGeom prst="rect">
                  <a:avLst/>
                </a:prstGeom>
                <a:noFill/>
              </p:spPr>
              <p:txBody>
                <a:bodyPr wrap="square" rtlCol="0">
                  <a:spAutoFit/>
                </a:bodyPr>
                <a:lstStyle/>
                <a:p>
                  <a:r>
                    <a:rPr lang="en-GB" sz="1600" dirty="0"/>
                    <a:t>x + </a:t>
                  </a:r>
                  <a:r>
                    <a:rPr lang="en-GB" sz="1600" dirty="0" err="1"/>
                    <a:t>wid</a:t>
                  </a:r>
                  <a:r>
                    <a:rPr lang="en-GB" sz="1600" dirty="0"/>
                    <a:t> </a:t>
                  </a:r>
                </a:p>
              </p:txBody>
            </p:sp>
            <p:sp>
              <p:nvSpPr>
                <p:cNvPr id="41" name="pole tekstowe 40"/>
                <p:cNvSpPr txBox="1"/>
                <p:nvPr/>
              </p:nvSpPr>
              <p:spPr>
                <a:xfrm>
                  <a:off x="2884497" y="1407934"/>
                  <a:ext cx="327336" cy="338554"/>
                </a:xfrm>
                <a:prstGeom prst="rect">
                  <a:avLst/>
                </a:prstGeom>
                <a:noFill/>
              </p:spPr>
              <p:txBody>
                <a:bodyPr wrap="square" rtlCol="0">
                  <a:spAutoFit/>
                </a:bodyPr>
                <a:lstStyle/>
                <a:p>
                  <a:r>
                    <a:rPr lang="en-GB" sz="1600" dirty="0"/>
                    <a:t>x</a:t>
                  </a:r>
                </a:p>
              </p:txBody>
            </p:sp>
            <p:sp>
              <p:nvSpPr>
                <p:cNvPr id="42" name="pole tekstowe 41"/>
                <p:cNvSpPr txBox="1"/>
                <p:nvPr/>
              </p:nvSpPr>
              <p:spPr>
                <a:xfrm>
                  <a:off x="3830182" y="1428482"/>
                  <a:ext cx="782785" cy="338554"/>
                </a:xfrm>
                <a:prstGeom prst="rect">
                  <a:avLst/>
                </a:prstGeom>
                <a:noFill/>
              </p:spPr>
              <p:txBody>
                <a:bodyPr wrap="square" rtlCol="0">
                  <a:spAutoFit/>
                </a:bodyPr>
                <a:lstStyle/>
                <a:p>
                  <a:r>
                    <a:rPr lang="en-GB" sz="1600" dirty="0"/>
                    <a:t>x + </a:t>
                  </a:r>
                  <a:r>
                    <a:rPr lang="en-GB" sz="1600" dirty="0" err="1"/>
                    <a:t>wid</a:t>
                  </a:r>
                  <a:r>
                    <a:rPr lang="en-GB" sz="1600" dirty="0"/>
                    <a:t> </a:t>
                  </a:r>
                </a:p>
              </p:txBody>
            </p:sp>
            <p:sp>
              <p:nvSpPr>
                <p:cNvPr id="43" name="pole tekstowe 42"/>
                <p:cNvSpPr txBox="1"/>
                <p:nvPr/>
              </p:nvSpPr>
              <p:spPr>
                <a:xfrm>
                  <a:off x="4699373" y="4795394"/>
                  <a:ext cx="782785" cy="338554"/>
                </a:xfrm>
                <a:prstGeom prst="rect">
                  <a:avLst/>
                </a:prstGeom>
                <a:noFill/>
              </p:spPr>
              <p:txBody>
                <a:bodyPr wrap="square" rtlCol="0">
                  <a:spAutoFit/>
                </a:bodyPr>
                <a:lstStyle/>
                <a:p>
                  <a:r>
                    <a:rPr lang="en-GB" sz="1600" dirty="0"/>
                    <a:t>y</a:t>
                  </a:r>
                </a:p>
              </p:txBody>
            </p:sp>
            <p:sp>
              <p:nvSpPr>
                <p:cNvPr id="45" name="pole tekstowe 44"/>
                <p:cNvSpPr txBox="1"/>
                <p:nvPr/>
              </p:nvSpPr>
              <p:spPr>
                <a:xfrm>
                  <a:off x="1753916" y="4795394"/>
                  <a:ext cx="782785" cy="338554"/>
                </a:xfrm>
                <a:prstGeom prst="rect">
                  <a:avLst/>
                </a:prstGeom>
                <a:noFill/>
              </p:spPr>
              <p:txBody>
                <a:bodyPr wrap="square" rtlCol="0">
                  <a:spAutoFit/>
                </a:bodyPr>
                <a:lstStyle/>
                <a:p>
                  <a:pPr algn="r"/>
                  <a:r>
                    <a:rPr lang="en-GB" sz="1600" dirty="0"/>
                    <a:t>y</a:t>
                  </a:r>
                </a:p>
              </p:txBody>
            </p:sp>
            <p:sp>
              <p:nvSpPr>
                <p:cNvPr id="46" name="pole tekstowe 45"/>
                <p:cNvSpPr txBox="1"/>
                <p:nvPr/>
              </p:nvSpPr>
              <p:spPr>
                <a:xfrm>
                  <a:off x="1802731" y="2058276"/>
                  <a:ext cx="782785" cy="338554"/>
                </a:xfrm>
                <a:prstGeom prst="rect">
                  <a:avLst/>
                </a:prstGeom>
                <a:noFill/>
              </p:spPr>
              <p:txBody>
                <a:bodyPr wrap="square" rtlCol="0">
                  <a:spAutoFit/>
                </a:bodyPr>
                <a:lstStyle/>
                <a:p>
                  <a:pPr algn="r"/>
                  <a:r>
                    <a:rPr lang="en-GB" sz="1600" dirty="0"/>
                    <a:t>y + </a:t>
                  </a:r>
                  <a:r>
                    <a:rPr lang="en-GB" sz="1600" dirty="0" err="1"/>
                    <a:t>hei</a:t>
                  </a:r>
                  <a:endParaRPr lang="en-GB" sz="1600" dirty="0"/>
                </a:p>
              </p:txBody>
            </p:sp>
            <p:sp>
              <p:nvSpPr>
                <p:cNvPr id="44" name="pole tekstowe 43"/>
                <p:cNvSpPr txBox="1"/>
                <p:nvPr/>
              </p:nvSpPr>
              <p:spPr>
                <a:xfrm>
                  <a:off x="4676173" y="2049824"/>
                  <a:ext cx="782785" cy="338554"/>
                </a:xfrm>
                <a:prstGeom prst="rect">
                  <a:avLst/>
                </a:prstGeom>
                <a:noFill/>
              </p:spPr>
              <p:txBody>
                <a:bodyPr wrap="square" rtlCol="0">
                  <a:spAutoFit/>
                </a:bodyPr>
                <a:lstStyle/>
                <a:p>
                  <a:r>
                    <a:rPr lang="en-GB" sz="1600" dirty="0"/>
                    <a:t>y + </a:t>
                  </a:r>
                  <a:r>
                    <a:rPr lang="en-GB" sz="1600" dirty="0" err="1"/>
                    <a:t>hei</a:t>
                  </a:r>
                  <a:endParaRPr lang="en-GB" sz="1600" dirty="0"/>
                </a:p>
              </p:txBody>
            </p:sp>
          </p:grpSp>
          <p:grpSp>
            <p:nvGrpSpPr>
              <p:cNvPr id="89" name="Grupa 88"/>
              <p:cNvGrpSpPr/>
              <p:nvPr/>
            </p:nvGrpSpPr>
            <p:grpSpPr>
              <a:xfrm>
                <a:off x="6282096" y="1875401"/>
                <a:ext cx="1718925" cy="3636052"/>
                <a:chOff x="7302093" y="1832269"/>
                <a:chExt cx="1718925" cy="3636052"/>
              </a:xfrm>
            </p:grpSpPr>
            <p:sp>
              <p:nvSpPr>
                <p:cNvPr id="51" name="Prostokąt 50"/>
                <p:cNvSpPr/>
                <p:nvPr/>
              </p:nvSpPr>
              <p:spPr>
                <a:xfrm>
                  <a:off x="7821946" y="2242008"/>
                  <a:ext cx="1199072" cy="27455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wal 84"/>
                <p:cNvSpPr/>
                <p:nvPr/>
              </p:nvSpPr>
              <p:spPr>
                <a:xfrm>
                  <a:off x="7653266" y="4935124"/>
                  <a:ext cx="354609" cy="3546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wal 86"/>
                <p:cNvSpPr/>
                <p:nvPr/>
              </p:nvSpPr>
              <p:spPr>
                <a:xfrm>
                  <a:off x="8311583" y="4941513"/>
                  <a:ext cx="354609" cy="3546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wal 73"/>
                <p:cNvSpPr/>
                <p:nvPr/>
              </p:nvSpPr>
              <p:spPr>
                <a:xfrm>
                  <a:off x="7542169" y="2063338"/>
                  <a:ext cx="354609" cy="3546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8" name="Łącznik prosty 77"/>
                <p:cNvCxnSpPr>
                  <a:cxnSpLocks/>
                </p:cNvCxnSpPr>
                <p:nvPr/>
              </p:nvCxnSpPr>
              <p:spPr>
                <a:xfrm>
                  <a:off x="7302093" y="4986213"/>
                  <a:ext cx="1718925"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9" name="Łącznik prosty 78"/>
                <p:cNvCxnSpPr>
                  <a:cxnSpLocks/>
                </p:cNvCxnSpPr>
                <p:nvPr/>
              </p:nvCxnSpPr>
              <p:spPr>
                <a:xfrm flipH="1">
                  <a:off x="7303821" y="2240643"/>
                  <a:ext cx="1610341"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84" name="Owal 83"/>
                <p:cNvSpPr/>
                <p:nvPr/>
              </p:nvSpPr>
              <p:spPr>
                <a:xfrm>
                  <a:off x="7542168" y="2656390"/>
                  <a:ext cx="354609" cy="3546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Łącznik prosty 74"/>
                <p:cNvCxnSpPr>
                  <a:cxnSpLocks/>
                </p:cNvCxnSpPr>
                <p:nvPr/>
              </p:nvCxnSpPr>
              <p:spPr>
                <a:xfrm flipH="1">
                  <a:off x="7821944" y="1832269"/>
                  <a:ext cx="2" cy="3636052"/>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grpSp>
        <p:sp>
          <p:nvSpPr>
            <p:cNvPr id="91" name="Owal 90"/>
            <p:cNvSpPr/>
            <p:nvPr/>
          </p:nvSpPr>
          <p:spPr>
            <a:xfrm>
              <a:off x="8409053" y="2209288"/>
              <a:ext cx="354609" cy="3546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pole tekstowe 92"/>
            <p:cNvSpPr txBox="1"/>
            <p:nvPr/>
          </p:nvSpPr>
          <p:spPr>
            <a:xfrm>
              <a:off x="8759627" y="2065630"/>
              <a:ext cx="1001255" cy="584775"/>
            </a:xfrm>
            <a:prstGeom prst="rect">
              <a:avLst/>
            </a:prstGeom>
            <a:noFill/>
          </p:spPr>
          <p:txBody>
            <a:bodyPr wrap="square" rtlCol="0">
              <a:spAutoFit/>
            </a:bodyPr>
            <a:lstStyle/>
            <a:p>
              <a:r>
                <a:rPr lang="en-GB" sz="1600" dirty="0"/>
                <a:t>corner collision</a:t>
              </a:r>
            </a:p>
          </p:txBody>
        </p:sp>
        <p:sp>
          <p:nvSpPr>
            <p:cNvPr id="94" name="pole tekstowe 93"/>
            <p:cNvSpPr txBox="1"/>
            <p:nvPr/>
          </p:nvSpPr>
          <p:spPr>
            <a:xfrm>
              <a:off x="6933220" y="5676159"/>
              <a:ext cx="2327034" cy="338554"/>
            </a:xfrm>
            <a:prstGeom prst="rect">
              <a:avLst/>
            </a:prstGeom>
            <a:noFill/>
          </p:spPr>
          <p:txBody>
            <a:bodyPr wrap="square" rtlCol="0">
              <a:spAutoFit/>
            </a:bodyPr>
            <a:lstStyle/>
            <a:p>
              <a:r>
                <a:rPr lang="en-GB" sz="1600" dirty="0"/>
                <a:t>horizontal wall crossed</a:t>
              </a:r>
            </a:p>
          </p:txBody>
        </p:sp>
        <p:sp>
          <p:nvSpPr>
            <p:cNvPr id="95" name="pole tekstowe 94"/>
            <p:cNvSpPr txBox="1"/>
            <p:nvPr/>
          </p:nvSpPr>
          <p:spPr>
            <a:xfrm>
              <a:off x="6433634" y="1562790"/>
              <a:ext cx="1234344" cy="584775"/>
            </a:xfrm>
            <a:prstGeom prst="rect">
              <a:avLst/>
            </a:prstGeom>
            <a:noFill/>
          </p:spPr>
          <p:txBody>
            <a:bodyPr wrap="square" rtlCol="0">
              <a:spAutoFit/>
            </a:bodyPr>
            <a:lstStyle/>
            <a:p>
              <a:r>
                <a:rPr lang="en-GB" sz="1600" dirty="0"/>
                <a:t>vertical wall crossed</a:t>
              </a:r>
            </a:p>
          </p:txBody>
        </p:sp>
      </p:grpSp>
      <p:sp>
        <p:nvSpPr>
          <p:cNvPr id="97" name="Owal 96"/>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3/4</a:t>
            </a:r>
          </a:p>
        </p:txBody>
      </p:sp>
      <p:sp>
        <p:nvSpPr>
          <p:cNvPr id="98"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Checking for obstacle collisions</a:t>
            </a:r>
          </a:p>
        </p:txBody>
      </p:sp>
    </p:spTree>
    <p:extLst>
      <p:ext uri="{BB962C8B-B14F-4D97-AF65-F5344CB8AC3E}">
        <p14:creationId xmlns:p14="http://schemas.microsoft.com/office/powerpoint/2010/main" val="265183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Flappy Ball</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3/4</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Checking for obstacle collisions</a:t>
            </a:r>
          </a:p>
        </p:txBody>
      </p:sp>
      <p:sp>
        <p:nvSpPr>
          <p:cNvPr id="17" name="pole tekstowe 16"/>
          <p:cNvSpPr txBox="1"/>
          <p:nvPr/>
        </p:nvSpPr>
        <p:spPr>
          <a:xfrm>
            <a:off x="319356" y="2828336"/>
            <a:ext cx="6109479" cy="1600438"/>
          </a:xfrm>
          <a:prstGeom prst="rect">
            <a:avLst/>
          </a:prstGeom>
          <a:noFill/>
        </p:spPr>
        <p:txBody>
          <a:bodyPr wrap="square" rtlCol="0">
            <a:spAutoFit/>
          </a:bodyPr>
          <a:lstStyle/>
          <a:p>
            <a:pPr algn="just"/>
            <a:r>
              <a:rPr lang="en-GB" sz="1400" dirty="0"/>
              <a:t>To take advantage of the 2 functions we have just written we will use them in Block() object. It calls </a:t>
            </a:r>
            <a:r>
              <a:rPr lang="en-GB" sz="1400" dirty="0" err="1"/>
              <a:t>rect_coll</a:t>
            </a:r>
            <a:r>
              <a:rPr lang="en-GB" sz="1400" dirty="0"/>
              <a:t> functions to check whether the ball has collided with the lower and upper obstacle block. Let’s write this function at the bottom of Block() function. </a:t>
            </a:r>
          </a:p>
          <a:p>
            <a:pPr algn="just"/>
            <a:endParaRPr lang="en-GB" sz="1400" dirty="0"/>
          </a:p>
          <a:p>
            <a:pPr algn="just"/>
            <a:r>
              <a:rPr lang="en-GB" sz="1400" dirty="0"/>
              <a:t>Let me remind you, that this function expects the same values as we pass to </a:t>
            </a:r>
            <a:r>
              <a:rPr lang="en-GB" sz="1400" dirty="0" err="1"/>
              <a:t>rect</a:t>
            </a:r>
            <a:r>
              <a:rPr lang="en-GB" sz="1400" dirty="0"/>
              <a:t>() function, but without the y axis being inverted.</a:t>
            </a:r>
          </a:p>
        </p:txBody>
      </p:sp>
      <p:sp>
        <p:nvSpPr>
          <p:cNvPr id="3" name="Prostokąt 2"/>
          <p:cNvSpPr/>
          <p:nvPr/>
        </p:nvSpPr>
        <p:spPr>
          <a:xfrm>
            <a:off x="6696075" y="3120724"/>
            <a:ext cx="5249847" cy="1015663"/>
          </a:xfrm>
          <a:prstGeom prst="rect">
            <a:avLst/>
          </a:prstGeom>
        </p:spPr>
        <p:txBody>
          <a:bodyPr wrap="square">
            <a:spAutoFit/>
          </a:bodyPr>
          <a:lstStyle/>
          <a:p>
            <a:r>
              <a:rPr lang="en-GB" sz="1000" noProof="1">
                <a:latin typeface="Consolas" panose="020B0609020204030204" pitchFamily="49" charset="0"/>
              </a:rPr>
              <a:t>this.checkcollision = function(){</a:t>
            </a:r>
          </a:p>
          <a:p>
            <a:r>
              <a:rPr lang="en-GB" sz="1000" noProof="1">
                <a:latin typeface="Consolas" panose="020B0609020204030204" pitchFamily="49" charset="0"/>
              </a:rPr>
              <a:t>      if (rect_coll(this.x, 0, this.wid, this.lowbloH)) return true;</a:t>
            </a:r>
          </a:p>
          <a:p>
            <a:r>
              <a:rPr lang="en-GB" sz="1000" noProof="1">
                <a:latin typeface="Consolas" panose="020B0609020204030204" pitchFamily="49" charset="0"/>
              </a:rPr>
              <a:t>      if (rect_coll(this.x, this.lowbloH + this.holeH, this.wid,</a:t>
            </a:r>
          </a:p>
          <a:p>
            <a:r>
              <a:rPr lang="en-GB" sz="1000" noProof="1">
                <a:latin typeface="Consolas" panose="020B0609020204030204" pitchFamily="49" charset="0"/>
              </a:rPr>
              <a:t>        height - this.lowbloH - this.holeH)) return true;</a:t>
            </a:r>
          </a:p>
          <a:p>
            <a:r>
              <a:rPr lang="en-GB" sz="1000" noProof="1">
                <a:latin typeface="Consolas" panose="020B0609020204030204" pitchFamily="49" charset="0"/>
              </a:rPr>
              <a:t>      return false;</a:t>
            </a:r>
          </a:p>
          <a:p>
            <a:r>
              <a:rPr lang="en-GB" sz="1000" noProof="1">
                <a:latin typeface="Consolas" panose="020B0609020204030204" pitchFamily="49" charset="0"/>
              </a:rPr>
              <a:t>    }</a:t>
            </a:r>
          </a:p>
        </p:txBody>
      </p:sp>
      <p:sp>
        <p:nvSpPr>
          <p:cNvPr id="8" name="Owal 7"/>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Tree>
    <p:extLst>
      <p:ext uri="{BB962C8B-B14F-4D97-AF65-F5344CB8AC3E}">
        <p14:creationId xmlns:p14="http://schemas.microsoft.com/office/powerpoint/2010/main" val="1497272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Flappy Ball</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3/4</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Checking for obstacle collisions</a:t>
            </a:r>
          </a:p>
        </p:txBody>
      </p:sp>
      <p:sp>
        <p:nvSpPr>
          <p:cNvPr id="17" name="pole tekstowe 16"/>
          <p:cNvSpPr txBox="1"/>
          <p:nvPr/>
        </p:nvSpPr>
        <p:spPr>
          <a:xfrm>
            <a:off x="319356" y="1754304"/>
            <a:ext cx="6109479" cy="3970318"/>
          </a:xfrm>
          <a:prstGeom prst="rect">
            <a:avLst/>
          </a:prstGeom>
          <a:noFill/>
        </p:spPr>
        <p:txBody>
          <a:bodyPr wrap="square" rtlCol="0">
            <a:spAutoFit/>
          </a:bodyPr>
          <a:lstStyle/>
          <a:p>
            <a:pPr algn="just"/>
            <a:r>
              <a:rPr lang="en-GB" sz="1400" dirty="0"/>
              <a:t>Now we have to add a few things. Make a new global variable </a:t>
            </a:r>
            <a:r>
              <a:rPr lang="en-GB" sz="1400" dirty="0" err="1"/>
              <a:t>var</a:t>
            </a:r>
            <a:r>
              <a:rPr lang="en-GB" sz="1400" dirty="0"/>
              <a:t> lost; (in the same place where we have other global variables). We will use it to determine if a player has lost a game or not. It’s certainly false by default, so in Initialize we will assign false to lost by writing lost = false; right below other assignments. Finally, modify draw() as shown. </a:t>
            </a:r>
          </a:p>
          <a:p>
            <a:pPr algn="just"/>
            <a:endParaRPr lang="en-GB" sz="1400" dirty="0"/>
          </a:p>
          <a:p>
            <a:pPr algn="just"/>
            <a:r>
              <a:rPr lang="en-GB" sz="1400" dirty="0"/>
              <a:t>We want to use lost as a variable to take either false or true values. If (!lost) executes only when the game isn’t lost. ! inverts a true/false. False becomes true, true becomes false. If game is not lost, lost equals to false, so inverted it is true and if is executed. We act normally when the game isn’t lost. When it is, we stop all movements (move functions are not executed). When a player presses R or left clicks mouse, the game is restarted. We run Initialise() function which assigns all values anew, so that we do not have to worry about anything! ;-)</a:t>
            </a:r>
          </a:p>
          <a:p>
            <a:pPr algn="just"/>
            <a:endParaRPr lang="en-GB" sz="1400" dirty="0"/>
          </a:p>
          <a:p>
            <a:pPr algn="just"/>
            <a:r>
              <a:rPr lang="en-GB" sz="1400" dirty="0"/>
              <a:t>I have also introduced &amp;&amp; operator here. In order for the if statement to be true, both the lost==true and the condition in braces () to check key and mouse.</a:t>
            </a:r>
          </a:p>
          <a:p>
            <a:pPr algn="just"/>
            <a:endParaRPr lang="en-GB" sz="1400" dirty="0"/>
          </a:p>
          <a:p>
            <a:pPr algn="just"/>
            <a:endParaRPr lang="en-GB" sz="1400" dirty="0"/>
          </a:p>
        </p:txBody>
      </p:sp>
      <p:sp>
        <p:nvSpPr>
          <p:cNvPr id="3" name="Prostokąt 2"/>
          <p:cNvSpPr/>
          <p:nvPr/>
        </p:nvSpPr>
        <p:spPr>
          <a:xfrm>
            <a:off x="6705600" y="1126369"/>
            <a:ext cx="5249847" cy="5170646"/>
          </a:xfrm>
          <a:prstGeom prst="rect">
            <a:avLst/>
          </a:prstGeom>
        </p:spPr>
        <p:txBody>
          <a:bodyPr wrap="square">
            <a:spAutoFit/>
          </a:bodyPr>
          <a:lstStyle/>
          <a:p>
            <a:r>
              <a:rPr lang="en-GB" sz="1000" noProof="1">
                <a:latin typeface="Consolas" panose="020B0609020204030204" pitchFamily="49" charset="0"/>
              </a:rPr>
              <a:t>function draw ()</a:t>
            </a:r>
          </a:p>
          <a:p>
            <a:r>
              <a:rPr lang="en-GB" sz="1000" noProof="1">
                <a:latin typeface="Consolas" panose="020B0609020204030204" pitchFamily="49" charset="0"/>
              </a:rPr>
              <a:t>{</a:t>
            </a:r>
          </a:p>
          <a:p>
            <a:r>
              <a:rPr lang="en-GB" sz="1000" noProof="1">
                <a:latin typeface="Consolas" panose="020B0609020204030204" pitchFamily="49" charset="0"/>
              </a:rPr>
              <a:t>  background(0);</a:t>
            </a:r>
          </a:p>
          <a:p>
            <a:endParaRPr lang="en-GB" sz="1000" noProof="1">
              <a:latin typeface="Consolas" panose="020B0609020204030204" pitchFamily="49" charset="0"/>
            </a:endParaRPr>
          </a:p>
          <a:p>
            <a:r>
              <a:rPr lang="en-GB" sz="1000" noProof="1">
                <a:latin typeface="Consolas" panose="020B0609020204030204" pitchFamily="49" charset="0"/>
              </a:rPr>
              <a:t>  if (!lost){</a:t>
            </a:r>
          </a:p>
          <a:p>
            <a:r>
              <a:rPr lang="en-GB" sz="1000" noProof="1">
                <a:latin typeface="Consolas" panose="020B0609020204030204" pitchFamily="49" charset="0"/>
              </a:rPr>
              <a:t>    ball.move();</a:t>
            </a:r>
          </a:p>
          <a:p>
            <a:r>
              <a:rPr lang="en-GB" sz="1000" noProof="1">
                <a:latin typeface="Consolas" panose="020B0609020204030204" pitchFamily="49" charset="0"/>
              </a:rPr>
              <a:t>  }</a:t>
            </a:r>
          </a:p>
          <a:p>
            <a:r>
              <a:rPr lang="en-GB" sz="1000" noProof="1">
                <a:latin typeface="Consolas" panose="020B0609020204030204" pitchFamily="49" charset="0"/>
              </a:rPr>
              <a:t>  ball.show();</a:t>
            </a:r>
          </a:p>
          <a:p>
            <a:endParaRPr lang="en-GB" sz="1000" noProof="1">
              <a:latin typeface="Consolas" panose="020B0609020204030204" pitchFamily="49" charset="0"/>
            </a:endParaRPr>
          </a:p>
          <a:p>
            <a:r>
              <a:rPr lang="en-GB" sz="1000" noProof="1">
                <a:latin typeface="Consolas" panose="020B0609020204030204" pitchFamily="49" charset="0"/>
              </a:rPr>
              <a:t>  var ccmod = cmod;</a:t>
            </a:r>
          </a:p>
          <a:p>
            <a:r>
              <a:rPr lang="en-GB" sz="1000" noProof="1">
                <a:latin typeface="Consolas" panose="020B0609020204030204" pitchFamily="49" charset="0"/>
              </a:rPr>
              <a:t>  for (let i = 0; i &lt; numoblo; i++)</a:t>
            </a:r>
          </a:p>
          <a:p>
            <a:r>
              <a:rPr lang="en-GB" sz="1000" noProof="1">
                <a:latin typeface="Consolas" panose="020B0609020204030204" pitchFamily="49" charset="0"/>
              </a:rPr>
              <a:t>  {</a:t>
            </a:r>
          </a:p>
          <a:p>
            <a:r>
              <a:rPr lang="en-GB" sz="1000" noProof="1">
                <a:latin typeface="Consolas" panose="020B0609020204030204" pitchFamily="49" charset="0"/>
              </a:rPr>
              <a:t>    var here = (i+ccmod)%numoblo;</a:t>
            </a:r>
          </a:p>
          <a:p>
            <a:r>
              <a:rPr lang="en-GB" sz="1000" noProof="1">
                <a:latin typeface="Consolas" panose="020B0609020204030204" pitchFamily="49" charset="0"/>
              </a:rPr>
              <a:t>    var last = (here + numoblo - 1) % numoblo;</a:t>
            </a:r>
          </a:p>
          <a:p>
            <a:endParaRPr lang="en-GB" sz="1000" noProof="1">
              <a:latin typeface="Consolas" panose="020B0609020204030204" pitchFamily="49" charset="0"/>
            </a:endParaRPr>
          </a:p>
          <a:p>
            <a:r>
              <a:rPr lang="en-GB" sz="1000" noProof="1">
                <a:latin typeface="Consolas" panose="020B0609020204030204" pitchFamily="49" charset="0"/>
              </a:rPr>
              <a:t>    if (!lost) {</a:t>
            </a:r>
          </a:p>
          <a:p>
            <a:r>
              <a:rPr lang="en-GB" sz="1000" noProof="1">
                <a:latin typeface="Consolas" panose="020B0609020204030204" pitchFamily="49" charset="0"/>
              </a:rPr>
              <a:t>      blocks[here].move();</a:t>
            </a:r>
          </a:p>
          <a:p>
            <a:r>
              <a:rPr lang="en-GB" sz="1000" noProof="1">
                <a:latin typeface="Consolas" panose="020B0609020204030204" pitchFamily="49" charset="0"/>
              </a:rPr>
              <a:t>      lost = blocks[here].checkcollision();</a:t>
            </a:r>
          </a:p>
          <a:p>
            <a:r>
              <a:rPr lang="en-GB" sz="1000" noProof="1">
                <a:latin typeface="Consolas" panose="020B0609020204030204" pitchFamily="49" charset="0"/>
              </a:rPr>
              <a:t>    }</a:t>
            </a:r>
          </a:p>
          <a:p>
            <a:endParaRPr lang="en-GB" sz="1000" noProof="1">
              <a:latin typeface="Consolas" panose="020B0609020204030204" pitchFamily="49" charset="0"/>
            </a:endParaRPr>
          </a:p>
          <a:p>
            <a:r>
              <a:rPr lang="en-GB" sz="1000" noProof="1">
                <a:latin typeface="Consolas" panose="020B0609020204030204" pitchFamily="49" charset="0"/>
              </a:rPr>
              <a:t>    blocks[here].show();</a:t>
            </a:r>
          </a:p>
          <a:p>
            <a:endParaRPr lang="en-GB" sz="1000" noProof="1">
              <a:latin typeface="Consolas" panose="020B0609020204030204" pitchFamily="49" charset="0"/>
            </a:endParaRPr>
          </a:p>
          <a:p>
            <a:r>
              <a:rPr lang="en-GB" sz="1000" noProof="1">
                <a:latin typeface="Consolas" panose="020B0609020204030204" pitchFamily="49" charset="0"/>
              </a:rPr>
              <a:t>    //when block is eaten by left wall</a:t>
            </a:r>
          </a:p>
          <a:p>
            <a:r>
              <a:rPr lang="en-GB" sz="1000" noProof="1">
                <a:latin typeface="Consolas" panose="020B0609020204030204" pitchFamily="49" charset="0"/>
              </a:rPr>
              <a:t>    if (blocks[here].x + blocks[here].wid &lt; 0)</a:t>
            </a:r>
          </a:p>
          <a:p>
            <a:r>
              <a:rPr lang="en-GB" sz="1000" noProof="1">
                <a:latin typeface="Consolas" panose="020B0609020204030204" pitchFamily="49" charset="0"/>
              </a:rPr>
              <a:t>    {</a:t>
            </a:r>
          </a:p>
          <a:p>
            <a:r>
              <a:rPr lang="en-GB" sz="1000" noProof="1">
                <a:latin typeface="Consolas" panose="020B0609020204030204" pitchFamily="49" charset="0"/>
              </a:rPr>
              <a:t>      blocks[here] = new Block(blocks[last].x + blocks[last].wid + gap);</a:t>
            </a:r>
          </a:p>
          <a:p>
            <a:r>
              <a:rPr lang="en-GB" sz="1000" noProof="1">
                <a:latin typeface="Consolas" panose="020B0609020204030204" pitchFamily="49" charset="0"/>
              </a:rPr>
              <a:t>      cmod = (cmod+1) % numoblo;</a:t>
            </a:r>
          </a:p>
          <a:p>
            <a:r>
              <a:rPr lang="en-GB" sz="1000" noProof="1">
                <a:latin typeface="Consolas" panose="020B0609020204030204" pitchFamily="49" charset="0"/>
              </a:rPr>
              <a:t>    }</a:t>
            </a:r>
          </a:p>
          <a:p>
            <a:r>
              <a:rPr lang="en-GB" sz="1000" noProof="1">
                <a:latin typeface="Consolas" panose="020B0609020204030204" pitchFamily="49" charset="0"/>
              </a:rPr>
              <a:t>  }</a:t>
            </a:r>
          </a:p>
          <a:p>
            <a:endParaRPr lang="en-GB" sz="1000" noProof="1">
              <a:latin typeface="Consolas" panose="020B0609020204030204" pitchFamily="49" charset="0"/>
            </a:endParaRPr>
          </a:p>
          <a:p>
            <a:r>
              <a:rPr lang="en-GB" sz="1000" noProof="1">
                <a:latin typeface="Consolas" panose="020B0609020204030204" pitchFamily="49" charset="0"/>
              </a:rPr>
              <a:t>  if (lost == true &amp;&amp; (keyIsDown("R".charCodeAt(0)) || mouseIsPressed)) 	Initialise();</a:t>
            </a:r>
          </a:p>
          <a:p>
            <a:r>
              <a:rPr lang="en-GB" sz="1000" noProof="1">
                <a:latin typeface="Consolas" panose="020B0609020204030204" pitchFamily="49" charset="0"/>
              </a:rPr>
              <a:t>}</a:t>
            </a:r>
          </a:p>
        </p:txBody>
      </p:sp>
      <p:sp>
        <p:nvSpPr>
          <p:cNvPr id="8" name="Owal 7"/>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Tree>
    <p:extLst>
      <p:ext uri="{BB962C8B-B14F-4D97-AF65-F5344CB8AC3E}">
        <p14:creationId xmlns:p14="http://schemas.microsoft.com/office/powerpoint/2010/main" val="124863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en-GB" sz="7200" b="1" dirty="0"/>
              <a:t>Flappy Ball</a:t>
            </a:r>
          </a:p>
        </p:txBody>
      </p:sp>
      <p:sp>
        <p:nvSpPr>
          <p:cNvPr id="3" name="Tytuł 1"/>
          <p:cNvSpPr txBox="1">
            <a:spLocks/>
          </p:cNvSpPr>
          <p:nvPr/>
        </p:nvSpPr>
        <p:spPr>
          <a:xfrm>
            <a:off x="1395033" y="3695701"/>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l-PL" sz="4000" b="1" dirty="0"/>
              <a:t>4</a:t>
            </a:r>
            <a:r>
              <a:rPr lang="en-GB" sz="4000" b="1" dirty="0"/>
              <a:t>/4 </a:t>
            </a:r>
            <a:r>
              <a:rPr lang="pl-PL" sz="4000" b="1" dirty="0" err="1"/>
              <a:t>Score</a:t>
            </a:r>
            <a:r>
              <a:rPr lang="pl-PL" sz="4000" b="1" dirty="0"/>
              <a:t> display</a:t>
            </a:r>
            <a:endParaRPr lang="en-GB" sz="4000" b="1" dirty="0"/>
          </a:p>
        </p:txBody>
      </p:sp>
    </p:spTree>
    <p:extLst>
      <p:ext uri="{BB962C8B-B14F-4D97-AF65-F5344CB8AC3E}">
        <p14:creationId xmlns:p14="http://schemas.microsoft.com/office/powerpoint/2010/main" val="43417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1370693" y="1258966"/>
            <a:ext cx="944003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2800" b="1" dirty="0"/>
          </a:p>
        </p:txBody>
      </p:sp>
      <p:sp>
        <p:nvSpPr>
          <p:cNvPr id="5" name="pole tekstowe 4"/>
          <p:cNvSpPr txBox="1"/>
          <p:nvPr/>
        </p:nvSpPr>
        <p:spPr>
          <a:xfrm>
            <a:off x="1709890" y="2524040"/>
            <a:ext cx="6029174" cy="2954655"/>
          </a:xfrm>
          <a:prstGeom prst="rect">
            <a:avLst/>
          </a:prstGeom>
          <a:noFill/>
        </p:spPr>
        <p:txBody>
          <a:bodyPr wrap="square" rtlCol="0">
            <a:spAutoFit/>
          </a:bodyPr>
          <a:lstStyle/>
          <a:p>
            <a:pPr algn="just"/>
            <a:r>
              <a:rPr lang="en-GB" dirty="0"/>
              <a:t>But what is a game without having a score to view your progress, right? Up until this point most of the game is almost done, but we have to think of a way of counting progress. We want our players to feel rewarded after all! Since this is Flappy Ball we’re talking about, the natural way would be counting each time the ball passes between 2 obstacles without crashing into either of them, namely, between the middle point between them.</a:t>
            </a:r>
          </a:p>
          <a:p>
            <a:pPr algn="just"/>
            <a:endParaRPr lang="en-GB" dirty="0"/>
          </a:p>
          <a:p>
            <a:pPr algn="just"/>
            <a:endParaRPr lang="en-GB" sz="2400" dirty="0"/>
          </a:p>
        </p:txBody>
      </p:sp>
      <p:sp>
        <p:nvSpPr>
          <p:cNvPr id="7"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Flappy Ball</a:t>
            </a:r>
          </a:p>
        </p:txBody>
      </p:sp>
      <p:sp>
        <p:nvSpPr>
          <p:cNvPr id="9" name="Owal 8"/>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4/4</a:t>
            </a:r>
          </a:p>
        </p:txBody>
      </p:sp>
      <p:sp>
        <p:nvSpPr>
          <p:cNvPr id="10"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Score display</a:t>
            </a:r>
          </a:p>
        </p:txBody>
      </p:sp>
      <p:sp>
        <p:nvSpPr>
          <p:cNvPr id="12" name="Owal 11"/>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pic>
        <p:nvPicPr>
          <p:cNvPr id="8" name="Picture 5"/>
          <p:cNvPicPr>
            <a:picLocks noChangeAspect="1"/>
          </p:cNvPicPr>
          <p:nvPr/>
        </p:nvPicPr>
        <p:blipFill>
          <a:blip r:embed="rId2"/>
          <a:stretch>
            <a:fillRect/>
          </a:stretch>
        </p:blipFill>
        <p:spPr>
          <a:xfrm>
            <a:off x="8510511" y="2060096"/>
            <a:ext cx="1824127" cy="3310453"/>
          </a:xfrm>
          <a:prstGeom prst="rect">
            <a:avLst/>
          </a:prstGeom>
        </p:spPr>
      </p:pic>
    </p:spTree>
    <p:extLst>
      <p:ext uri="{BB962C8B-B14F-4D97-AF65-F5344CB8AC3E}">
        <p14:creationId xmlns:p14="http://schemas.microsoft.com/office/powerpoint/2010/main" val="80630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434896" y="2241846"/>
            <a:ext cx="5965904" cy="4031873"/>
          </a:xfrm>
          <a:prstGeom prst="rect">
            <a:avLst/>
          </a:prstGeom>
          <a:noFill/>
        </p:spPr>
        <p:txBody>
          <a:bodyPr wrap="square" rtlCol="0">
            <a:spAutoFit/>
          </a:bodyPr>
          <a:lstStyle/>
          <a:p>
            <a:pPr algn="just"/>
            <a:r>
              <a:rPr lang="en-GB" sz="1600" dirty="0"/>
              <a:t>For this purpose we thought of creating a Score class</a:t>
            </a:r>
            <a:r>
              <a:rPr lang="pl-PL" sz="1600" dirty="0"/>
              <a:t> (</a:t>
            </a:r>
            <a:r>
              <a:rPr lang="en-GB" sz="1600" dirty="0"/>
              <a:t>in programming</a:t>
            </a:r>
            <a:r>
              <a:rPr lang="pl-PL" sz="1600" dirty="0"/>
              <a:t>,</a:t>
            </a:r>
            <a:r>
              <a:rPr lang="en-GB" sz="1600" dirty="0"/>
              <a:t> functions representing objects are also rereferred to as classes, so Ball(), Block(), Score() can be called classes</a:t>
            </a:r>
            <a:r>
              <a:rPr lang="pl-PL" sz="1600" dirty="0"/>
              <a:t>)</a:t>
            </a:r>
            <a:r>
              <a:rPr lang="en-GB" sz="1600" dirty="0"/>
              <a:t>. Each score object would have a “</a:t>
            </a:r>
            <a:r>
              <a:rPr lang="en-GB" sz="1600" dirty="0" err="1"/>
              <a:t>this.points</a:t>
            </a:r>
            <a:r>
              <a:rPr lang="en-GB" sz="1600" dirty="0"/>
              <a:t>” attribute which will hold how many points have been scored so far. Furthermore, we need to be able to show the score while someone is playing, for the purpose of which we will use the text() function. We must first select the text colour and size, and then use the function giving it a message to display, and the x and y coordinates of where we want it placed. In JavaScript, there is one function that converts variables to Strings, which are basically messages, sequences of characters. By using </a:t>
            </a:r>
            <a:r>
              <a:rPr lang="en-GB" sz="1600" dirty="0" err="1"/>
              <a:t>yourVariable.toString</a:t>
            </a:r>
            <a:r>
              <a:rPr lang="en-GB" sz="1600" dirty="0"/>
              <a:t>() you get a string representation of your variable. For instance, 10 would become “10”, as in a message that says 10. Thus, when show message is called, the score is displayed in the right side of the screen. It is very important that you only give Strings to the text() function, otherwise errors will occur!</a:t>
            </a:r>
          </a:p>
        </p:txBody>
      </p:sp>
      <p:sp>
        <p:nvSpPr>
          <p:cNvPr id="3" name="Rectangle 2"/>
          <p:cNvSpPr/>
          <p:nvPr/>
        </p:nvSpPr>
        <p:spPr>
          <a:xfrm>
            <a:off x="6771197" y="2401432"/>
            <a:ext cx="5420803" cy="3016210"/>
          </a:xfrm>
          <a:prstGeom prst="rect">
            <a:avLst/>
          </a:prstGeom>
        </p:spPr>
        <p:txBody>
          <a:bodyPr wrap="square">
            <a:spAutoFit/>
          </a:bodyPr>
          <a:lstStyle/>
          <a:p>
            <a:r>
              <a:rPr lang="en-US" sz="1000" dirty="0">
                <a:latin typeface="Consolas" panose="020B0609020204030204" pitchFamily="49" charset="0"/>
              </a:rPr>
              <a:t>function Score()</a:t>
            </a:r>
          </a:p>
          <a:p>
            <a:r>
              <a:rPr lang="en-US" sz="1000" dirty="0">
                <a:latin typeface="Consolas" panose="020B0609020204030204" pitchFamily="49" charset="0"/>
              </a:rPr>
              <a:t>{</a:t>
            </a:r>
          </a:p>
          <a:p>
            <a:r>
              <a:rPr lang="en-US" sz="1000" dirty="0">
                <a:latin typeface="Consolas" panose="020B0609020204030204" pitchFamily="49" charset="0"/>
              </a:rPr>
              <a:t>  </a:t>
            </a:r>
            <a:r>
              <a:rPr lang="en-US" sz="1000" dirty="0" err="1">
                <a:latin typeface="Consolas" panose="020B0609020204030204" pitchFamily="49" charset="0"/>
              </a:rPr>
              <a:t>this.points</a:t>
            </a:r>
            <a:r>
              <a:rPr lang="en-US" sz="1000" dirty="0">
                <a:latin typeface="Consolas" panose="020B0609020204030204" pitchFamily="49" charset="0"/>
              </a:rPr>
              <a:t>=0;</a:t>
            </a:r>
          </a:p>
          <a:p>
            <a:endParaRPr lang="en-US" sz="1000" dirty="0">
              <a:latin typeface="Consolas" panose="020B0609020204030204" pitchFamily="49" charset="0"/>
            </a:endParaRPr>
          </a:p>
          <a:p>
            <a:r>
              <a:rPr lang="en-US" sz="1000" dirty="0">
                <a:latin typeface="Consolas" panose="020B0609020204030204" pitchFamily="49" charset="0"/>
              </a:rPr>
              <a:t>  </a:t>
            </a:r>
            <a:r>
              <a:rPr lang="en-US" sz="1000" dirty="0" err="1">
                <a:latin typeface="Consolas" panose="020B0609020204030204" pitchFamily="49" charset="0"/>
              </a:rPr>
              <a:t>this.show</a:t>
            </a:r>
            <a:r>
              <a:rPr lang="en-US" sz="1000" dirty="0">
                <a:latin typeface="Consolas" panose="020B0609020204030204" pitchFamily="49" charset="0"/>
              </a:rPr>
              <a:t> = function()</a:t>
            </a:r>
          </a:p>
          <a:p>
            <a:r>
              <a:rPr lang="en-US" sz="1000" dirty="0">
                <a:latin typeface="Consolas" panose="020B0609020204030204" pitchFamily="49" charset="0"/>
              </a:rPr>
              <a:t>  {</a:t>
            </a:r>
          </a:p>
          <a:p>
            <a:r>
              <a:rPr lang="en-US" sz="1000" dirty="0">
                <a:latin typeface="Consolas" panose="020B0609020204030204" pitchFamily="49" charset="0"/>
              </a:rPr>
              <a:t>    fill(255);</a:t>
            </a:r>
          </a:p>
          <a:p>
            <a:r>
              <a:rPr lang="en-US" sz="1000" dirty="0">
                <a:latin typeface="Consolas" panose="020B0609020204030204" pitchFamily="49" charset="0"/>
              </a:rPr>
              <a:t>    </a:t>
            </a:r>
            <a:r>
              <a:rPr lang="en-US" sz="1000" dirty="0" err="1">
                <a:latin typeface="Consolas" panose="020B0609020204030204" pitchFamily="49" charset="0"/>
              </a:rPr>
              <a:t>textSize</a:t>
            </a:r>
            <a:r>
              <a:rPr lang="en-US" sz="1000" dirty="0">
                <a:latin typeface="Consolas" panose="020B0609020204030204" pitchFamily="49" charset="0"/>
              </a:rPr>
              <a:t>(32);</a:t>
            </a:r>
          </a:p>
          <a:p>
            <a:r>
              <a:rPr lang="en-US" sz="1000" dirty="0">
                <a:latin typeface="Consolas" panose="020B0609020204030204" pitchFamily="49" charset="0"/>
              </a:rPr>
              <a:t>    text(</a:t>
            </a:r>
            <a:r>
              <a:rPr lang="en-US" sz="1000" dirty="0" err="1">
                <a:latin typeface="Consolas" panose="020B0609020204030204" pitchFamily="49" charset="0"/>
              </a:rPr>
              <a:t>this.points.toString</a:t>
            </a:r>
            <a:r>
              <a:rPr lang="en-US" sz="1000" dirty="0">
                <a:latin typeface="Consolas" panose="020B0609020204030204" pitchFamily="49" charset="0"/>
              </a:rPr>
              <a:t>(),870,60);</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this.showFinal</a:t>
            </a:r>
            <a:r>
              <a:rPr lang="en-US" sz="1000" dirty="0">
                <a:latin typeface="Consolas" panose="020B0609020204030204" pitchFamily="49" charset="0"/>
              </a:rPr>
              <a:t> = function()</a:t>
            </a:r>
          </a:p>
          <a:p>
            <a:r>
              <a:rPr lang="en-US" sz="1000" dirty="0">
                <a:latin typeface="Consolas" panose="020B0609020204030204" pitchFamily="49" charset="0"/>
              </a:rPr>
              <a:t>  {</a:t>
            </a:r>
          </a:p>
          <a:p>
            <a:r>
              <a:rPr lang="en-US" sz="1000" dirty="0">
                <a:latin typeface="Consolas" panose="020B0609020204030204" pitchFamily="49" charset="0"/>
              </a:rPr>
              <a:t>    fill(255);</a:t>
            </a:r>
          </a:p>
          <a:p>
            <a:r>
              <a:rPr lang="en-US" sz="1000" dirty="0">
                <a:latin typeface="Consolas" panose="020B0609020204030204" pitchFamily="49" charset="0"/>
              </a:rPr>
              <a:t>    </a:t>
            </a:r>
            <a:r>
              <a:rPr lang="en-US" sz="1000" dirty="0" err="1">
                <a:latin typeface="Consolas" panose="020B0609020204030204" pitchFamily="49" charset="0"/>
              </a:rPr>
              <a:t>textSize</a:t>
            </a:r>
            <a:r>
              <a:rPr lang="en-US" sz="1000" dirty="0">
                <a:latin typeface="Consolas" panose="020B0609020204030204" pitchFamily="49" charset="0"/>
              </a:rPr>
              <a:t>(30);</a:t>
            </a:r>
          </a:p>
          <a:p>
            <a:r>
              <a:rPr lang="en-US" sz="1000" dirty="0">
                <a:latin typeface="Consolas" panose="020B0609020204030204" pitchFamily="49" charset="0"/>
              </a:rPr>
              <a:t>    text("GAME OVER! Press R to restart",350,250);</a:t>
            </a:r>
          </a:p>
          <a:p>
            <a:r>
              <a:rPr lang="en-US" sz="1000" dirty="0">
                <a:latin typeface="Consolas" panose="020B0609020204030204" pitchFamily="49" charset="0"/>
              </a:rPr>
              <a:t>    if(</a:t>
            </a:r>
            <a:r>
              <a:rPr lang="en-US" sz="1000" dirty="0" err="1">
                <a:latin typeface="Consolas" panose="020B0609020204030204" pitchFamily="49" charset="0"/>
              </a:rPr>
              <a:t>this.points</a:t>
            </a:r>
            <a:r>
              <a:rPr lang="en-US" sz="1000" dirty="0">
                <a:latin typeface="Consolas" panose="020B0609020204030204" pitchFamily="49" charset="0"/>
              </a:rPr>
              <a:t>!=1) text(</a:t>
            </a:r>
            <a:r>
              <a:rPr lang="en-US" sz="1000" dirty="0" err="1">
                <a:latin typeface="Consolas" panose="020B0609020204030204" pitchFamily="49" charset="0"/>
              </a:rPr>
              <a:t>this.points.toString</a:t>
            </a:r>
            <a:r>
              <a:rPr lang="en-US" sz="1000" dirty="0">
                <a:latin typeface="Consolas" panose="020B0609020204030204" pitchFamily="49" charset="0"/>
              </a:rPr>
              <a:t>() + "  points",510,300);</a:t>
            </a:r>
          </a:p>
          <a:p>
            <a:r>
              <a:rPr lang="en-US" sz="1000" dirty="0">
                <a:latin typeface="Consolas" panose="020B0609020204030204" pitchFamily="49" charset="0"/>
              </a:rPr>
              <a:t>    else text(</a:t>
            </a:r>
            <a:r>
              <a:rPr lang="en-US" sz="1000" dirty="0" err="1">
                <a:latin typeface="Consolas" panose="020B0609020204030204" pitchFamily="49" charset="0"/>
              </a:rPr>
              <a:t>this.points.toString</a:t>
            </a:r>
            <a:r>
              <a:rPr lang="en-US" sz="1000" dirty="0">
                <a:latin typeface="Consolas" panose="020B0609020204030204" pitchFamily="49" charset="0"/>
              </a:rPr>
              <a:t>() + "  point",510,300);</a:t>
            </a:r>
          </a:p>
          <a:p>
            <a:r>
              <a:rPr lang="en-US" sz="1000" dirty="0">
                <a:latin typeface="Consolas" panose="020B0609020204030204" pitchFamily="49" charset="0"/>
              </a:rPr>
              <a:t>  }</a:t>
            </a:r>
          </a:p>
          <a:p>
            <a:r>
              <a:rPr lang="en-US" sz="1000" dirty="0">
                <a:latin typeface="Consolas" panose="020B0609020204030204" pitchFamily="49" charset="0"/>
              </a:rPr>
              <a:t>}</a:t>
            </a:r>
          </a:p>
        </p:txBody>
      </p:sp>
      <p:sp>
        <p:nvSpPr>
          <p:cNvPr id="9"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Flappy Ball</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4/4</a:t>
            </a:r>
          </a:p>
        </p:txBody>
      </p:sp>
      <p:sp>
        <p:nvSpPr>
          <p:cNvPr id="12"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Score display</a:t>
            </a:r>
          </a:p>
        </p:txBody>
      </p:sp>
      <p:sp>
        <p:nvSpPr>
          <p:cNvPr id="13" name="Owal 12"/>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
        <p:nvSpPr>
          <p:cNvPr id="8" name="Tytuł 1"/>
          <p:cNvSpPr txBox="1">
            <a:spLocks/>
          </p:cNvSpPr>
          <p:nvPr/>
        </p:nvSpPr>
        <p:spPr>
          <a:xfrm>
            <a:off x="434896" y="1440716"/>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Score class</a:t>
            </a:r>
          </a:p>
        </p:txBody>
      </p:sp>
    </p:spTree>
    <p:extLst>
      <p:ext uri="{BB962C8B-B14F-4D97-AF65-F5344CB8AC3E}">
        <p14:creationId xmlns:p14="http://schemas.microsoft.com/office/powerpoint/2010/main" val="1550874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87708" y="1677837"/>
            <a:ext cx="9440034" cy="1828801"/>
          </a:xfrm>
        </p:spPr>
        <p:txBody>
          <a:bodyPr anchor="ctr">
            <a:normAutofit/>
          </a:bodyPr>
          <a:lstStyle/>
          <a:p>
            <a:r>
              <a:rPr lang="en-GB" sz="8000" b="1" dirty="0"/>
              <a:t>Flappy Ball</a:t>
            </a:r>
          </a:p>
        </p:txBody>
      </p:sp>
      <p:sp>
        <p:nvSpPr>
          <p:cNvPr id="3" name="pole tekstowe 2"/>
          <p:cNvSpPr txBox="1"/>
          <p:nvPr/>
        </p:nvSpPr>
        <p:spPr>
          <a:xfrm>
            <a:off x="1509622" y="3506638"/>
            <a:ext cx="8962845" cy="1323439"/>
          </a:xfrm>
          <a:prstGeom prst="rect">
            <a:avLst/>
          </a:prstGeom>
          <a:noFill/>
        </p:spPr>
        <p:txBody>
          <a:bodyPr wrap="square" rtlCol="0">
            <a:spAutoFit/>
          </a:bodyPr>
          <a:lstStyle/>
          <a:p>
            <a:pPr algn="just"/>
            <a:r>
              <a:rPr lang="en-GB" sz="1600" dirty="0"/>
              <a:t>In this tutorial we are going to make a game based on Flappy Bird, but instead of a bird we are going to use a block. As in Bouncing Ball we only made one object – the ball – here we are going to need more of them – again the ball, obstacle blocks and a score table. We are also going to have many more functions. This tutorial will be explained all the way through with having the final code in mind, so maybe some things will seem overcomplicated to you as we go, but everything will make sense at the end. Let’s get started! </a:t>
            </a:r>
          </a:p>
        </p:txBody>
      </p:sp>
    </p:spTree>
    <p:extLst>
      <p:ext uri="{BB962C8B-B14F-4D97-AF65-F5344CB8AC3E}">
        <p14:creationId xmlns:p14="http://schemas.microsoft.com/office/powerpoint/2010/main" val="2648294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21160" y="2912860"/>
            <a:ext cx="5803440" cy="2308324"/>
          </a:xfrm>
          <a:prstGeom prst="rect">
            <a:avLst/>
          </a:prstGeom>
          <a:noFill/>
        </p:spPr>
        <p:txBody>
          <a:bodyPr wrap="square" rtlCol="0">
            <a:spAutoFit/>
          </a:bodyPr>
          <a:lstStyle/>
          <a:p>
            <a:pPr algn="just"/>
            <a:r>
              <a:rPr lang="en-GB" dirty="0"/>
              <a:t>Similarly, we will want to show the score differently when the game ends. You will see there is an if/else syntax, which is not entirely necessary, but results in the game showing “1 point” instead of “1 points”, which just makes the display better for the players. Furthermore, on top of the score, the Game Over message will appear with instructions of what to do further on. You will see how both this and the show functions are called shortly.</a:t>
            </a:r>
          </a:p>
        </p:txBody>
      </p:sp>
      <p:sp>
        <p:nvSpPr>
          <p:cNvPr id="11" name="Tytuł 1"/>
          <p:cNvSpPr txBox="1">
            <a:spLocks/>
          </p:cNvSpPr>
          <p:nvPr/>
        </p:nvSpPr>
        <p:spPr>
          <a:xfrm>
            <a:off x="521159" y="2138480"/>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Show final message</a:t>
            </a:r>
          </a:p>
        </p:txBody>
      </p:sp>
      <p:sp>
        <p:nvSpPr>
          <p:cNvPr id="3" name="Rectangle 2"/>
          <p:cNvSpPr/>
          <p:nvPr/>
        </p:nvSpPr>
        <p:spPr>
          <a:xfrm>
            <a:off x="6676501" y="3249934"/>
            <a:ext cx="6096000" cy="1477328"/>
          </a:xfrm>
          <a:prstGeom prst="rect">
            <a:avLst/>
          </a:prstGeom>
        </p:spPr>
        <p:txBody>
          <a:bodyPr>
            <a:spAutoFit/>
          </a:bodyPr>
          <a:lstStyle/>
          <a:p>
            <a:r>
              <a:rPr lang="en-US" sz="1000" dirty="0" err="1">
                <a:latin typeface="Consolas" panose="020B0609020204030204" pitchFamily="49" charset="0"/>
              </a:rPr>
              <a:t>this.showFinal</a:t>
            </a:r>
            <a:r>
              <a:rPr lang="en-US" sz="1000" dirty="0">
                <a:latin typeface="Consolas" panose="020B0609020204030204" pitchFamily="49" charset="0"/>
              </a:rPr>
              <a:t> = function()</a:t>
            </a:r>
          </a:p>
          <a:p>
            <a:r>
              <a:rPr lang="en-US" sz="1000" dirty="0">
                <a:latin typeface="Consolas" panose="020B0609020204030204" pitchFamily="49" charset="0"/>
              </a:rPr>
              <a:t>  {</a:t>
            </a:r>
          </a:p>
          <a:p>
            <a:r>
              <a:rPr lang="en-US" sz="1000" dirty="0">
                <a:latin typeface="Consolas" panose="020B0609020204030204" pitchFamily="49" charset="0"/>
              </a:rPr>
              <a:t>    fill(255);</a:t>
            </a:r>
          </a:p>
          <a:p>
            <a:r>
              <a:rPr lang="en-US" sz="1000" dirty="0">
                <a:latin typeface="Consolas" panose="020B0609020204030204" pitchFamily="49" charset="0"/>
              </a:rPr>
              <a:t>    </a:t>
            </a:r>
            <a:r>
              <a:rPr lang="en-US" sz="1000" dirty="0" err="1">
                <a:latin typeface="Consolas" panose="020B0609020204030204" pitchFamily="49" charset="0"/>
              </a:rPr>
              <a:t>textSize</a:t>
            </a:r>
            <a:r>
              <a:rPr lang="en-US" sz="1000" dirty="0">
                <a:latin typeface="Consolas" panose="020B0609020204030204" pitchFamily="49" charset="0"/>
              </a:rPr>
              <a:t>(30);</a:t>
            </a:r>
          </a:p>
          <a:p>
            <a:r>
              <a:rPr lang="en-US" sz="1000" dirty="0">
                <a:latin typeface="Consolas" panose="020B0609020204030204" pitchFamily="49" charset="0"/>
              </a:rPr>
              <a:t>    text("GAME OVER! Press R to restart",350,250);</a:t>
            </a:r>
          </a:p>
          <a:p>
            <a:r>
              <a:rPr lang="en-US" sz="1000" dirty="0">
                <a:latin typeface="Consolas" panose="020B0609020204030204" pitchFamily="49" charset="0"/>
              </a:rPr>
              <a:t>    if(</a:t>
            </a:r>
            <a:r>
              <a:rPr lang="en-US" sz="1000" dirty="0" err="1">
                <a:latin typeface="Consolas" panose="020B0609020204030204" pitchFamily="49" charset="0"/>
              </a:rPr>
              <a:t>this.points</a:t>
            </a:r>
            <a:r>
              <a:rPr lang="en-US" sz="1000" dirty="0">
                <a:latin typeface="Consolas" panose="020B0609020204030204" pitchFamily="49" charset="0"/>
              </a:rPr>
              <a:t>!=1) text(</a:t>
            </a:r>
            <a:r>
              <a:rPr lang="en-US" sz="1000" dirty="0" err="1">
                <a:latin typeface="Consolas" panose="020B0609020204030204" pitchFamily="49" charset="0"/>
              </a:rPr>
              <a:t>this.points.toString</a:t>
            </a:r>
            <a:r>
              <a:rPr lang="en-US" sz="1000" dirty="0">
                <a:latin typeface="Consolas" panose="020B0609020204030204" pitchFamily="49" charset="0"/>
              </a:rPr>
              <a:t>() + "  points",510,300);</a:t>
            </a:r>
          </a:p>
          <a:p>
            <a:r>
              <a:rPr lang="en-US" sz="1000" dirty="0">
                <a:latin typeface="Consolas" panose="020B0609020204030204" pitchFamily="49" charset="0"/>
              </a:rPr>
              <a:t>    else text(</a:t>
            </a:r>
            <a:r>
              <a:rPr lang="en-US" sz="1000" dirty="0" err="1">
                <a:latin typeface="Consolas" panose="020B0609020204030204" pitchFamily="49" charset="0"/>
              </a:rPr>
              <a:t>this.points.toString</a:t>
            </a:r>
            <a:r>
              <a:rPr lang="en-US" sz="1000" dirty="0">
                <a:latin typeface="Consolas" panose="020B0609020204030204" pitchFamily="49" charset="0"/>
              </a:rPr>
              <a:t>() + "  point",510,300);</a:t>
            </a:r>
          </a:p>
          <a:p>
            <a:r>
              <a:rPr lang="en-US" sz="1000" dirty="0">
                <a:latin typeface="Consolas" panose="020B0609020204030204" pitchFamily="49" charset="0"/>
              </a:rPr>
              <a:t>}</a:t>
            </a:r>
          </a:p>
          <a:p>
            <a:endParaRPr lang="en-US" sz="1000" dirty="0">
              <a:latin typeface="Consolas" panose="020B0609020204030204" pitchFamily="49" charset="0"/>
            </a:endParaRPr>
          </a:p>
        </p:txBody>
      </p:sp>
      <p:sp>
        <p:nvSpPr>
          <p:cNvPr id="7"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Flappy Ball</a:t>
            </a:r>
          </a:p>
        </p:txBody>
      </p:sp>
      <p:sp>
        <p:nvSpPr>
          <p:cNvPr id="8" name="Owal 7"/>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4/4</a:t>
            </a:r>
          </a:p>
        </p:txBody>
      </p:sp>
      <p:sp>
        <p:nvSpPr>
          <p:cNvPr id="9"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Score display</a:t>
            </a:r>
          </a:p>
        </p:txBody>
      </p:sp>
      <p:sp>
        <p:nvSpPr>
          <p:cNvPr id="10" name="Owal 9"/>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Tree>
    <p:extLst>
      <p:ext uri="{BB962C8B-B14F-4D97-AF65-F5344CB8AC3E}">
        <p14:creationId xmlns:p14="http://schemas.microsoft.com/office/powerpoint/2010/main" val="638203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21160" y="2524342"/>
            <a:ext cx="5744173" cy="3693319"/>
          </a:xfrm>
          <a:prstGeom prst="rect">
            <a:avLst/>
          </a:prstGeom>
          <a:noFill/>
        </p:spPr>
        <p:txBody>
          <a:bodyPr wrap="square" rtlCol="0">
            <a:spAutoFit/>
          </a:bodyPr>
          <a:lstStyle/>
          <a:p>
            <a:pPr algn="just"/>
            <a:r>
              <a:rPr lang="en-GB" dirty="0"/>
              <a:t>Further on, we need to create a Score object, to keep track and display the score. This will need to be added inside the Initialise function, so each time we start a game, we have a fresh new score. For each block we will also add a new variable, </a:t>
            </a:r>
            <a:r>
              <a:rPr lang="en-GB" dirty="0" err="1"/>
              <a:t>this.scored</a:t>
            </a:r>
            <a:r>
              <a:rPr lang="en-GB" dirty="0"/>
              <a:t>=false; , denoting that when the block is created, the ball has not scored yet (passed through it).</a:t>
            </a:r>
          </a:p>
          <a:p>
            <a:pPr algn="just"/>
            <a:r>
              <a:rPr lang="en-GB" dirty="0"/>
              <a:t>To manage whether the ball scores a block or not, we created another function inside the Block class, so for each block you are able to check if the block has already been scored, and if it hasn’t, check if it needs to. Thus, if it has not been scored (</a:t>
            </a:r>
            <a:r>
              <a:rPr lang="en-GB" dirty="0" err="1"/>
              <a:t>this.scored</a:t>
            </a:r>
            <a:r>
              <a:rPr lang="en-GB" dirty="0"/>
              <a:t>==false) and it can be scored (</a:t>
            </a:r>
            <a:r>
              <a:rPr lang="en-GB" dirty="0" err="1"/>
              <a:t>check_addscore</a:t>
            </a:r>
            <a:r>
              <a:rPr lang="en-GB" dirty="0"/>
              <a:t>), we increase the number of points, and mark the block as scored.</a:t>
            </a:r>
          </a:p>
        </p:txBody>
      </p:sp>
      <p:sp>
        <p:nvSpPr>
          <p:cNvPr id="3" name="Rectangle 2"/>
          <p:cNvSpPr/>
          <p:nvPr/>
        </p:nvSpPr>
        <p:spPr>
          <a:xfrm>
            <a:off x="6487064" y="2725163"/>
            <a:ext cx="6096000" cy="246221"/>
          </a:xfrm>
          <a:prstGeom prst="rect">
            <a:avLst/>
          </a:prstGeom>
        </p:spPr>
        <p:txBody>
          <a:bodyPr>
            <a:spAutoFit/>
          </a:bodyPr>
          <a:lstStyle/>
          <a:p>
            <a:r>
              <a:rPr lang="en-US" sz="1000" dirty="0">
                <a:latin typeface="Consolas" panose="020B0609020204030204" pitchFamily="49" charset="0"/>
              </a:rPr>
              <a:t>  score = new Score();</a:t>
            </a:r>
          </a:p>
        </p:txBody>
      </p:sp>
      <p:sp>
        <p:nvSpPr>
          <p:cNvPr id="4" name="Rectangle 3"/>
          <p:cNvSpPr/>
          <p:nvPr/>
        </p:nvSpPr>
        <p:spPr>
          <a:xfrm>
            <a:off x="6749279" y="3867592"/>
            <a:ext cx="6096000" cy="1477328"/>
          </a:xfrm>
          <a:prstGeom prst="rect">
            <a:avLst/>
          </a:prstGeom>
        </p:spPr>
        <p:txBody>
          <a:bodyPr>
            <a:spAutoFit/>
          </a:bodyPr>
          <a:lstStyle/>
          <a:p>
            <a:r>
              <a:rPr lang="en-US" sz="1000" dirty="0" err="1">
                <a:latin typeface="Consolas" panose="020B0609020204030204" pitchFamily="49" charset="0"/>
              </a:rPr>
              <a:t>this.scored</a:t>
            </a:r>
            <a:r>
              <a:rPr lang="en-US" sz="1000" dirty="0">
                <a:latin typeface="Consolas" panose="020B0609020204030204" pitchFamily="49" charset="0"/>
              </a:rPr>
              <a:t> = false; </a:t>
            </a:r>
          </a:p>
          <a:p>
            <a:r>
              <a:rPr lang="en-US" sz="1000" dirty="0" err="1">
                <a:latin typeface="Consolas" panose="020B0609020204030204" pitchFamily="49" charset="0"/>
              </a:rPr>
              <a:t>this.addscore</a:t>
            </a:r>
            <a:r>
              <a:rPr lang="en-US" sz="1000" dirty="0">
                <a:latin typeface="Consolas" panose="020B0609020204030204" pitchFamily="49" charset="0"/>
              </a:rPr>
              <a:t> = function()</a:t>
            </a:r>
          </a:p>
          <a:p>
            <a:r>
              <a:rPr lang="en-US" sz="1000" dirty="0">
                <a:latin typeface="Consolas" panose="020B0609020204030204" pitchFamily="49" charset="0"/>
              </a:rPr>
              <a:t>    {</a:t>
            </a:r>
          </a:p>
          <a:p>
            <a:r>
              <a:rPr lang="en-US" sz="1000" dirty="0">
                <a:latin typeface="Consolas" panose="020B0609020204030204" pitchFamily="49" charset="0"/>
              </a:rPr>
              <a:t>      if (</a:t>
            </a:r>
            <a:r>
              <a:rPr lang="en-US" sz="1000" dirty="0" err="1">
                <a:latin typeface="Consolas" panose="020B0609020204030204" pitchFamily="49" charset="0"/>
              </a:rPr>
              <a:t>this.scored</a:t>
            </a:r>
            <a:r>
              <a:rPr lang="en-US" sz="1000" dirty="0">
                <a:latin typeface="Consolas" panose="020B0609020204030204" pitchFamily="49" charset="0"/>
              </a:rPr>
              <a:t> == false &amp;&amp; </a:t>
            </a:r>
            <a:r>
              <a:rPr lang="en-US" sz="1000" dirty="0" err="1">
                <a:latin typeface="Consolas" panose="020B0609020204030204" pitchFamily="49" charset="0"/>
              </a:rPr>
              <a:t>check_addscore</a:t>
            </a:r>
            <a:r>
              <a:rPr lang="en-US" sz="1000" dirty="0">
                <a:latin typeface="Consolas" panose="020B0609020204030204" pitchFamily="49" charset="0"/>
              </a:rPr>
              <a:t>(</a:t>
            </a:r>
            <a:r>
              <a:rPr lang="en-US" sz="1000" dirty="0" err="1">
                <a:latin typeface="Consolas" panose="020B0609020204030204" pitchFamily="49" charset="0"/>
              </a:rPr>
              <a:t>this.x</a:t>
            </a:r>
            <a:r>
              <a:rPr lang="en-US" sz="1000" dirty="0">
                <a:latin typeface="Consolas" panose="020B0609020204030204" pitchFamily="49" charset="0"/>
              </a:rPr>
              <a:t>, </a:t>
            </a:r>
            <a:r>
              <a:rPr lang="en-US" sz="1000" dirty="0" err="1">
                <a:latin typeface="Consolas" panose="020B0609020204030204" pitchFamily="49" charset="0"/>
              </a:rPr>
              <a:t>this.wid</a:t>
            </a:r>
            <a:r>
              <a:rPr lang="en-US" sz="1000" dirty="0">
                <a:latin typeface="Consolas" panose="020B0609020204030204" pitchFamily="49" charset="0"/>
              </a:rPr>
              <a:t>))</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score.points</a:t>
            </a:r>
            <a:r>
              <a:rPr lang="en-US" sz="1000" dirty="0">
                <a:latin typeface="Consolas" panose="020B0609020204030204" pitchFamily="49" charset="0"/>
              </a:rPr>
              <a:t>++;</a:t>
            </a:r>
          </a:p>
          <a:p>
            <a:r>
              <a:rPr lang="en-US" sz="1000" dirty="0">
                <a:latin typeface="Consolas" panose="020B0609020204030204" pitchFamily="49" charset="0"/>
              </a:rPr>
              <a:t>        </a:t>
            </a:r>
            <a:r>
              <a:rPr lang="en-US" sz="1000" dirty="0" err="1">
                <a:latin typeface="Consolas" panose="020B0609020204030204" pitchFamily="49" charset="0"/>
              </a:rPr>
              <a:t>this.scored</a:t>
            </a:r>
            <a:r>
              <a:rPr lang="en-US" sz="1000" dirty="0">
                <a:latin typeface="Consolas" panose="020B0609020204030204" pitchFamily="49" charset="0"/>
              </a:rPr>
              <a:t>=true;</a:t>
            </a:r>
          </a:p>
          <a:p>
            <a:r>
              <a:rPr lang="en-US" sz="1000" dirty="0">
                <a:latin typeface="Consolas" panose="020B0609020204030204" pitchFamily="49" charset="0"/>
              </a:rPr>
              <a:t>      }</a:t>
            </a:r>
          </a:p>
          <a:p>
            <a:r>
              <a:rPr lang="en-US" sz="1000" dirty="0">
                <a:latin typeface="Consolas" panose="020B0609020204030204" pitchFamily="49" charset="0"/>
              </a:rPr>
              <a:t>    }</a:t>
            </a:r>
          </a:p>
        </p:txBody>
      </p:sp>
      <p:sp>
        <p:nvSpPr>
          <p:cNvPr id="1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Flappy Ball</a:t>
            </a:r>
          </a:p>
        </p:txBody>
      </p:sp>
      <p:sp>
        <p:nvSpPr>
          <p:cNvPr id="12" name="Owal 11"/>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4/4</a:t>
            </a:r>
          </a:p>
        </p:txBody>
      </p:sp>
      <p:sp>
        <p:nvSpPr>
          <p:cNvPr id="13"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Score display</a:t>
            </a:r>
          </a:p>
        </p:txBody>
      </p:sp>
      <p:sp>
        <p:nvSpPr>
          <p:cNvPr id="14" name="Owal 13"/>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
        <p:nvSpPr>
          <p:cNvPr id="15" name="Tytuł 1"/>
          <p:cNvSpPr txBox="1">
            <a:spLocks/>
          </p:cNvSpPr>
          <p:nvPr/>
        </p:nvSpPr>
        <p:spPr>
          <a:xfrm>
            <a:off x="521160" y="1731041"/>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Block scoring</a:t>
            </a:r>
          </a:p>
        </p:txBody>
      </p:sp>
    </p:spTree>
    <p:extLst>
      <p:ext uri="{BB962C8B-B14F-4D97-AF65-F5344CB8AC3E}">
        <p14:creationId xmlns:p14="http://schemas.microsoft.com/office/powerpoint/2010/main" val="187811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21160" y="2313645"/>
            <a:ext cx="5965904" cy="2308324"/>
          </a:xfrm>
          <a:prstGeom prst="rect">
            <a:avLst/>
          </a:prstGeom>
          <a:noFill/>
        </p:spPr>
        <p:txBody>
          <a:bodyPr wrap="square" rtlCol="0">
            <a:spAutoFit/>
          </a:bodyPr>
          <a:lstStyle/>
          <a:p>
            <a:pPr algn="just"/>
            <a:r>
              <a:rPr lang="en-US" dirty="0"/>
              <a:t>You’ve just seen a call to </a:t>
            </a:r>
            <a:r>
              <a:rPr lang="en-US" dirty="0" err="1"/>
              <a:t>check_addscore</a:t>
            </a:r>
            <a:r>
              <a:rPr lang="en-US" dirty="0"/>
              <a:t>, but what does it do?</a:t>
            </a:r>
            <a:br>
              <a:rPr lang="en-US" dirty="0"/>
            </a:br>
            <a:r>
              <a:rPr lang="en-US" dirty="0"/>
              <a:t>It takes 2 variables as parameters, namely the block x coordinate and it’s width. It then computes the middle and final (to the right) x coordinates of the block, and checks if the center of the ball is between those two points. If it is, we consider that the ball scored the block! </a:t>
            </a:r>
          </a:p>
          <a:p>
            <a:pPr algn="just"/>
            <a:r>
              <a:rPr lang="en-US" dirty="0"/>
              <a:t>The function returns true if such thing happened, and false otherwise.</a:t>
            </a:r>
            <a:endParaRPr lang="en-GB" dirty="0"/>
          </a:p>
        </p:txBody>
      </p:sp>
      <p:pic>
        <p:nvPicPr>
          <p:cNvPr id="8" name="Grafika 7" descr="Żarówka"/>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1825" y="5106797"/>
            <a:ext cx="632604" cy="632604"/>
          </a:xfrm>
          <a:prstGeom prst="rect">
            <a:avLst/>
          </a:prstGeom>
        </p:spPr>
      </p:pic>
      <p:sp>
        <p:nvSpPr>
          <p:cNvPr id="9" name="pole tekstowe 11"/>
          <p:cNvSpPr txBox="1"/>
          <p:nvPr/>
        </p:nvSpPr>
        <p:spPr>
          <a:xfrm>
            <a:off x="1240028" y="4961434"/>
            <a:ext cx="5247036" cy="923330"/>
          </a:xfrm>
          <a:prstGeom prst="rect">
            <a:avLst/>
          </a:prstGeom>
          <a:noFill/>
        </p:spPr>
        <p:txBody>
          <a:bodyPr wrap="square" rtlCol="0">
            <a:spAutoFit/>
          </a:bodyPr>
          <a:lstStyle/>
          <a:p>
            <a:pPr algn="just"/>
            <a:r>
              <a:rPr lang="en-GB" dirty="0"/>
              <a:t>Challenge! </a:t>
            </a:r>
          </a:p>
          <a:p>
            <a:pPr algn="just"/>
            <a:r>
              <a:rPr lang="en-US" dirty="0"/>
              <a:t>Experiment with the scoring conditions so that the ball only scores after it just passed the block!</a:t>
            </a:r>
            <a:endParaRPr lang="en-GB" dirty="0"/>
          </a:p>
        </p:txBody>
      </p:sp>
      <p:sp>
        <p:nvSpPr>
          <p:cNvPr id="3" name="Rectangle 2"/>
          <p:cNvSpPr/>
          <p:nvPr/>
        </p:nvSpPr>
        <p:spPr>
          <a:xfrm>
            <a:off x="7792430" y="2907687"/>
            <a:ext cx="3136242" cy="1323439"/>
          </a:xfrm>
          <a:prstGeom prst="rect">
            <a:avLst/>
          </a:prstGeom>
        </p:spPr>
        <p:txBody>
          <a:bodyPr wrap="square">
            <a:spAutoFit/>
          </a:bodyPr>
          <a:lstStyle/>
          <a:p>
            <a:r>
              <a:rPr lang="en-US" sz="1000" dirty="0">
                <a:latin typeface="Consolas" panose="020B0609020204030204" pitchFamily="49" charset="0"/>
              </a:rPr>
              <a:t>function </a:t>
            </a:r>
            <a:r>
              <a:rPr lang="en-US" sz="1000" dirty="0" err="1">
                <a:latin typeface="Consolas" panose="020B0609020204030204" pitchFamily="49" charset="0"/>
              </a:rPr>
              <a:t>check_addscore</a:t>
            </a:r>
            <a:r>
              <a:rPr lang="en-US" sz="1000" dirty="0">
                <a:latin typeface="Consolas" panose="020B0609020204030204" pitchFamily="49" charset="0"/>
              </a:rPr>
              <a:t>(x, </a:t>
            </a:r>
            <a:r>
              <a:rPr lang="en-US" sz="1000" dirty="0" err="1">
                <a:latin typeface="Consolas" panose="020B0609020204030204" pitchFamily="49" charset="0"/>
              </a:rPr>
              <a:t>wid</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a:latin typeface="Consolas" panose="020B0609020204030204" pitchFamily="49" charset="0"/>
              </a:rPr>
              <a:t>  mid=</a:t>
            </a:r>
            <a:r>
              <a:rPr lang="en-US" sz="1000" dirty="0" err="1">
                <a:latin typeface="Consolas" panose="020B0609020204030204" pitchFamily="49" charset="0"/>
              </a:rPr>
              <a:t>x+wid</a:t>
            </a:r>
            <a:r>
              <a:rPr lang="en-US" sz="1000" dirty="0">
                <a:latin typeface="Consolas" panose="020B0609020204030204" pitchFamily="49" charset="0"/>
              </a:rPr>
              <a:t>/2;</a:t>
            </a:r>
          </a:p>
          <a:p>
            <a:r>
              <a:rPr lang="en-US" sz="1000" dirty="0">
                <a:latin typeface="Consolas" panose="020B0609020204030204" pitchFamily="49" charset="0"/>
              </a:rPr>
              <a:t>  fin=</a:t>
            </a:r>
            <a:r>
              <a:rPr lang="en-US" sz="1000" dirty="0" err="1">
                <a:latin typeface="Consolas" panose="020B0609020204030204" pitchFamily="49" charset="0"/>
              </a:rPr>
              <a:t>x+wid</a:t>
            </a:r>
            <a:r>
              <a:rPr lang="en-US" sz="1000" dirty="0">
                <a:latin typeface="Consolas" panose="020B0609020204030204" pitchFamily="49" charset="0"/>
              </a:rPr>
              <a:t>;</a:t>
            </a:r>
          </a:p>
          <a:p>
            <a:r>
              <a:rPr lang="en-US" sz="1000" dirty="0">
                <a:latin typeface="Consolas" panose="020B0609020204030204" pitchFamily="49" charset="0"/>
              </a:rPr>
              <a:t>  if(</a:t>
            </a:r>
            <a:r>
              <a:rPr lang="en-US" sz="1000" dirty="0" err="1">
                <a:latin typeface="Consolas" panose="020B0609020204030204" pitchFamily="49" charset="0"/>
              </a:rPr>
              <a:t>ball.x</a:t>
            </a:r>
            <a:r>
              <a:rPr lang="en-US" sz="1000" dirty="0">
                <a:latin typeface="Consolas" panose="020B0609020204030204" pitchFamily="49" charset="0"/>
              </a:rPr>
              <a:t>&gt;=mid &amp;&amp; </a:t>
            </a:r>
            <a:r>
              <a:rPr lang="en-US" sz="1000" dirty="0" err="1">
                <a:latin typeface="Consolas" panose="020B0609020204030204" pitchFamily="49" charset="0"/>
              </a:rPr>
              <a:t>ball.x</a:t>
            </a:r>
            <a:r>
              <a:rPr lang="en-US" sz="1000" dirty="0">
                <a:latin typeface="Consolas" panose="020B0609020204030204" pitchFamily="49" charset="0"/>
              </a:rPr>
              <a:t>&lt;=fin)</a:t>
            </a:r>
          </a:p>
          <a:p>
            <a:r>
              <a:rPr lang="en-US" sz="1000" dirty="0">
                <a:latin typeface="Consolas" panose="020B0609020204030204" pitchFamily="49" charset="0"/>
              </a:rPr>
              <a:t>    return true;</a:t>
            </a:r>
          </a:p>
          <a:p>
            <a:r>
              <a:rPr lang="en-US" sz="1000" dirty="0">
                <a:latin typeface="Consolas" panose="020B0609020204030204" pitchFamily="49" charset="0"/>
              </a:rPr>
              <a:t>  return false;</a:t>
            </a:r>
          </a:p>
          <a:p>
            <a:r>
              <a:rPr lang="en-US" sz="1000" dirty="0">
                <a:latin typeface="Consolas" panose="020B0609020204030204" pitchFamily="49" charset="0"/>
              </a:rPr>
              <a:t>}</a:t>
            </a:r>
          </a:p>
        </p:txBody>
      </p:sp>
      <p:sp>
        <p:nvSpPr>
          <p:cNvPr id="13"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Flappy Ball</a:t>
            </a:r>
          </a:p>
        </p:txBody>
      </p:sp>
      <p:sp>
        <p:nvSpPr>
          <p:cNvPr id="14" name="Owal 13"/>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4/4</a:t>
            </a:r>
          </a:p>
        </p:txBody>
      </p:sp>
      <p:sp>
        <p:nvSpPr>
          <p:cNvPr id="15"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Score display</a:t>
            </a:r>
          </a:p>
        </p:txBody>
      </p:sp>
      <p:sp>
        <p:nvSpPr>
          <p:cNvPr id="16" name="Owal 15"/>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
        <p:nvSpPr>
          <p:cNvPr id="12" name="Tytuł 1"/>
          <p:cNvSpPr txBox="1">
            <a:spLocks/>
          </p:cNvSpPr>
          <p:nvPr/>
        </p:nvSpPr>
        <p:spPr>
          <a:xfrm>
            <a:off x="521160" y="1512515"/>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Check score condition</a:t>
            </a:r>
          </a:p>
        </p:txBody>
      </p:sp>
    </p:spTree>
    <p:extLst>
      <p:ext uri="{BB962C8B-B14F-4D97-AF65-F5344CB8AC3E}">
        <p14:creationId xmlns:p14="http://schemas.microsoft.com/office/powerpoint/2010/main" val="2658887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479297" y="1977394"/>
            <a:ext cx="5965904" cy="3416320"/>
          </a:xfrm>
          <a:prstGeom prst="rect">
            <a:avLst/>
          </a:prstGeom>
          <a:noFill/>
        </p:spPr>
        <p:txBody>
          <a:bodyPr wrap="square" rtlCol="0">
            <a:spAutoFit/>
          </a:bodyPr>
          <a:lstStyle/>
          <a:p>
            <a:pPr algn="just"/>
            <a:r>
              <a:rPr lang="en-GB" dirty="0"/>
              <a:t>Now we have all the means of checking and displaying the score, but let’s properly do it! In the for loop that manages block collision, we add 2 lines of code. The first one will print the message “Collision!” (a String!) in the console if a collision occurs. If no collision occurs, we check if we can add a point to our score, by calling the </a:t>
            </a:r>
            <a:r>
              <a:rPr lang="en-GB" dirty="0" err="1"/>
              <a:t>addscore</a:t>
            </a:r>
            <a:r>
              <a:rPr lang="en-GB" dirty="0"/>
              <a:t>() function on the current block (blocks[here])</a:t>
            </a:r>
          </a:p>
          <a:p>
            <a:pPr algn="just"/>
            <a:r>
              <a:rPr lang="en-GB" dirty="0"/>
              <a:t>If the game is still going on, we want the score to be displayed in the upper right position of the screen. However, when the game finishes, we will show the final message in the middle of the screen, together with the score! The rest of the code remains unchanged.</a:t>
            </a:r>
          </a:p>
        </p:txBody>
      </p:sp>
      <p:sp>
        <p:nvSpPr>
          <p:cNvPr id="1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Flappy Ball</a:t>
            </a:r>
          </a:p>
        </p:txBody>
      </p:sp>
      <p:sp>
        <p:nvSpPr>
          <p:cNvPr id="12" name="Owal 11"/>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4/4</a:t>
            </a:r>
          </a:p>
        </p:txBody>
      </p:sp>
      <p:sp>
        <p:nvSpPr>
          <p:cNvPr id="13"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Score display</a:t>
            </a:r>
          </a:p>
        </p:txBody>
      </p:sp>
      <p:sp>
        <p:nvSpPr>
          <p:cNvPr id="14" name="Owal 13"/>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
        <p:nvSpPr>
          <p:cNvPr id="9" name="Tytuł 1"/>
          <p:cNvSpPr txBox="1">
            <a:spLocks/>
          </p:cNvSpPr>
          <p:nvPr/>
        </p:nvSpPr>
        <p:spPr>
          <a:xfrm>
            <a:off x="479297" y="1111950"/>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Update and show score</a:t>
            </a:r>
          </a:p>
        </p:txBody>
      </p:sp>
      <p:sp>
        <p:nvSpPr>
          <p:cNvPr id="15" name="Rectangle 2"/>
          <p:cNvSpPr/>
          <p:nvPr/>
        </p:nvSpPr>
        <p:spPr>
          <a:xfrm>
            <a:off x="6685910" y="1913080"/>
            <a:ext cx="6096000" cy="4131900"/>
          </a:xfrm>
          <a:prstGeom prst="rect">
            <a:avLst/>
          </a:prstGeom>
        </p:spPr>
        <p:txBody>
          <a:bodyPr>
            <a:spAutoFit/>
          </a:bodyPr>
          <a:lstStyle/>
          <a:p>
            <a:r>
              <a:rPr lang="en-US" sz="1050" dirty="0">
                <a:latin typeface="Consolas" panose="020B0609020204030204" pitchFamily="49" charset="0"/>
              </a:rPr>
              <a:t> for (let </a:t>
            </a:r>
            <a:r>
              <a:rPr lang="en-US" sz="1050" dirty="0" err="1">
                <a:latin typeface="Consolas" panose="020B0609020204030204" pitchFamily="49" charset="0"/>
              </a:rPr>
              <a:t>i</a:t>
            </a:r>
            <a:r>
              <a:rPr lang="en-US" sz="1050" dirty="0">
                <a:latin typeface="Consolas" panose="020B0609020204030204" pitchFamily="49" charset="0"/>
              </a:rPr>
              <a:t> = 0; </a:t>
            </a:r>
            <a:r>
              <a:rPr lang="en-US" sz="1050" dirty="0" err="1">
                <a:latin typeface="Consolas" panose="020B0609020204030204" pitchFamily="49" charset="0"/>
              </a:rPr>
              <a:t>i</a:t>
            </a:r>
            <a:r>
              <a:rPr lang="en-US" sz="1050" dirty="0">
                <a:latin typeface="Consolas" panose="020B0609020204030204" pitchFamily="49" charset="0"/>
              </a:rPr>
              <a:t> &lt; </a:t>
            </a:r>
            <a:r>
              <a:rPr lang="en-US" sz="1050" dirty="0" err="1">
                <a:latin typeface="Consolas" panose="020B0609020204030204" pitchFamily="49" charset="0"/>
              </a:rPr>
              <a:t>numoblo</a:t>
            </a:r>
            <a:r>
              <a:rPr lang="en-US" sz="1050" dirty="0">
                <a:latin typeface="Consolas" panose="020B0609020204030204" pitchFamily="49" charset="0"/>
              </a:rPr>
              <a:t>; </a:t>
            </a:r>
            <a:r>
              <a:rPr lang="en-US" sz="1050" dirty="0" err="1">
                <a:latin typeface="Consolas" panose="020B0609020204030204" pitchFamily="49" charset="0"/>
              </a:rPr>
              <a:t>i</a:t>
            </a:r>
            <a:r>
              <a:rPr lang="en-US" sz="1050" dirty="0">
                <a:latin typeface="Consolas" panose="020B0609020204030204" pitchFamily="49" charset="0"/>
              </a:rPr>
              <a:t>++)</a:t>
            </a:r>
          </a:p>
          <a:p>
            <a:r>
              <a:rPr lang="en-US" sz="1050" dirty="0">
                <a:latin typeface="Consolas" panose="020B0609020204030204" pitchFamily="49" charset="0"/>
              </a:rPr>
              <a:t>  {</a:t>
            </a:r>
          </a:p>
          <a:p>
            <a:r>
              <a:rPr lang="en-US" sz="1050" dirty="0">
                <a:latin typeface="Consolas" panose="020B0609020204030204" pitchFamily="49" charset="0"/>
              </a:rPr>
              <a:t>    </a:t>
            </a:r>
            <a:r>
              <a:rPr lang="en-US" sz="1050" dirty="0" err="1">
                <a:latin typeface="Consolas" panose="020B0609020204030204" pitchFamily="49" charset="0"/>
              </a:rPr>
              <a:t>var</a:t>
            </a:r>
            <a:r>
              <a:rPr lang="en-US" sz="1050" dirty="0">
                <a:latin typeface="Consolas" panose="020B0609020204030204" pitchFamily="49" charset="0"/>
              </a:rPr>
              <a:t> here = (</a:t>
            </a:r>
            <a:r>
              <a:rPr lang="en-US" sz="1050" dirty="0" err="1">
                <a:latin typeface="Consolas" panose="020B0609020204030204" pitchFamily="49" charset="0"/>
              </a:rPr>
              <a:t>i+ccmod</a:t>
            </a:r>
            <a:r>
              <a:rPr lang="en-US" sz="1050" dirty="0">
                <a:latin typeface="Consolas" panose="020B0609020204030204" pitchFamily="49" charset="0"/>
              </a:rPr>
              <a:t>)%</a:t>
            </a:r>
            <a:r>
              <a:rPr lang="en-US" sz="1050" dirty="0" err="1">
                <a:latin typeface="Consolas" panose="020B0609020204030204" pitchFamily="49" charset="0"/>
              </a:rPr>
              <a:t>numoblo</a:t>
            </a:r>
            <a:r>
              <a:rPr lang="en-US" sz="1050" dirty="0">
                <a:latin typeface="Consolas" panose="020B0609020204030204" pitchFamily="49" charset="0"/>
              </a:rPr>
              <a:t>, last = (here + </a:t>
            </a:r>
            <a:r>
              <a:rPr lang="en-US" sz="1050" dirty="0" err="1">
                <a:latin typeface="Consolas" panose="020B0609020204030204" pitchFamily="49" charset="0"/>
              </a:rPr>
              <a:t>numoblo</a:t>
            </a:r>
            <a:r>
              <a:rPr lang="en-US" sz="1050" dirty="0">
                <a:latin typeface="Consolas" panose="020B0609020204030204" pitchFamily="49" charset="0"/>
              </a:rPr>
              <a:t> - 1) % </a:t>
            </a:r>
            <a:r>
              <a:rPr lang="en-US" sz="1050" dirty="0" err="1">
                <a:latin typeface="Consolas" panose="020B0609020204030204" pitchFamily="49" charset="0"/>
              </a:rPr>
              <a:t>numoblo</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if (!lost) {</a:t>
            </a:r>
          </a:p>
          <a:p>
            <a:r>
              <a:rPr lang="en-US" sz="1050" dirty="0">
                <a:latin typeface="Consolas" panose="020B0609020204030204" pitchFamily="49" charset="0"/>
              </a:rPr>
              <a:t>      blocks[here].move();</a:t>
            </a:r>
          </a:p>
          <a:p>
            <a:r>
              <a:rPr lang="en-US" sz="1050" dirty="0">
                <a:latin typeface="Consolas" panose="020B0609020204030204" pitchFamily="49" charset="0"/>
              </a:rPr>
              <a:t>      lost = blocks[here].</a:t>
            </a:r>
            <a:r>
              <a:rPr lang="en-US" sz="1050" dirty="0" err="1">
                <a:latin typeface="Consolas" panose="020B0609020204030204" pitchFamily="49" charset="0"/>
              </a:rPr>
              <a:t>checkcollision</a:t>
            </a:r>
            <a:r>
              <a:rPr lang="en-US" sz="1050" dirty="0">
                <a:latin typeface="Consolas" panose="020B0609020204030204" pitchFamily="49" charset="0"/>
              </a:rPr>
              <a:t>();</a:t>
            </a:r>
          </a:p>
          <a:p>
            <a:r>
              <a:rPr lang="en-US" sz="1050" dirty="0">
                <a:latin typeface="Consolas" panose="020B0609020204030204" pitchFamily="49" charset="0"/>
              </a:rPr>
              <a:t>      if (lost) console.log("Collision!");</a:t>
            </a:r>
          </a:p>
          <a:p>
            <a:r>
              <a:rPr lang="en-US" sz="1050" dirty="0">
                <a:latin typeface="Consolas" panose="020B0609020204030204" pitchFamily="49" charset="0"/>
              </a:rPr>
              <a:t>      else blocks[here].</a:t>
            </a:r>
            <a:r>
              <a:rPr lang="en-US" sz="1050" dirty="0" err="1">
                <a:latin typeface="Consolas" panose="020B0609020204030204" pitchFamily="49" charset="0"/>
              </a:rPr>
              <a:t>addscore</a:t>
            </a:r>
            <a:r>
              <a:rPr lang="en-US" sz="1050" dirty="0">
                <a:latin typeface="Consolas" panose="020B0609020204030204" pitchFamily="49" charset="0"/>
              </a:rPr>
              <a:t>();</a:t>
            </a:r>
          </a:p>
          <a:p>
            <a:r>
              <a:rPr lang="en-US" sz="1050" dirty="0">
                <a:latin typeface="Consolas" panose="020B0609020204030204" pitchFamily="49" charset="0"/>
              </a:rPr>
              <a:t>    }</a:t>
            </a:r>
          </a:p>
          <a:p>
            <a:endParaRPr lang="en-US" sz="1050" dirty="0">
              <a:latin typeface="Consolas" panose="020B0609020204030204" pitchFamily="49" charset="0"/>
            </a:endParaRPr>
          </a:p>
          <a:p>
            <a:r>
              <a:rPr lang="en-US" sz="1050" dirty="0">
                <a:latin typeface="Consolas" panose="020B0609020204030204" pitchFamily="49" charset="0"/>
              </a:rPr>
              <a:t>    blocks[here].show();</a:t>
            </a:r>
          </a:p>
          <a:p>
            <a:endParaRPr lang="en-US" sz="1050" dirty="0">
              <a:latin typeface="Consolas" panose="020B0609020204030204" pitchFamily="49" charset="0"/>
            </a:endParaRPr>
          </a:p>
          <a:p>
            <a:r>
              <a:rPr lang="en-US" sz="1050" dirty="0">
                <a:latin typeface="Consolas" panose="020B0609020204030204" pitchFamily="49" charset="0"/>
              </a:rPr>
              <a:t>    if(!lost)</a:t>
            </a:r>
          </a:p>
          <a:p>
            <a:r>
              <a:rPr lang="en-US" sz="1050" dirty="0">
                <a:latin typeface="Consolas" panose="020B0609020204030204" pitchFamily="49" charset="0"/>
              </a:rPr>
              <a:t>      </a:t>
            </a:r>
            <a:r>
              <a:rPr lang="en-US" sz="1050" dirty="0" err="1">
                <a:latin typeface="Consolas" panose="020B0609020204030204" pitchFamily="49" charset="0"/>
              </a:rPr>
              <a:t>score.show</a:t>
            </a:r>
            <a:r>
              <a:rPr lang="en-US" sz="1050" dirty="0">
                <a:latin typeface="Consolas" panose="020B0609020204030204" pitchFamily="49" charset="0"/>
              </a:rPr>
              <a:t>();</a:t>
            </a:r>
          </a:p>
          <a:p>
            <a:r>
              <a:rPr lang="en-US" sz="1050" dirty="0">
                <a:latin typeface="Consolas" panose="020B0609020204030204" pitchFamily="49" charset="0"/>
              </a:rPr>
              <a:t>    else</a:t>
            </a:r>
          </a:p>
          <a:p>
            <a:r>
              <a:rPr lang="en-US" sz="1050" dirty="0">
                <a:latin typeface="Consolas" panose="020B0609020204030204" pitchFamily="49" charset="0"/>
              </a:rPr>
              <a:t>      </a:t>
            </a:r>
            <a:r>
              <a:rPr lang="en-US" sz="1050" dirty="0" err="1">
                <a:latin typeface="Consolas" panose="020B0609020204030204" pitchFamily="49" charset="0"/>
              </a:rPr>
              <a:t>score.showFinal</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//when block is eaten by left wall</a:t>
            </a:r>
          </a:p>
          <a:p>
            <a:r>
              <a:rPr lang="en-US" sz="1050" dirty="0">
                <a:latin typeface="Consolas" panose="020B0609020204030204" pitchFamily="49" charset="0"/>
              </a:rPr>
              <a:t>    if (blocks[here].x + blocks[here].</a:t>
            </a:r>
            <a:r>
              <a:rPr lang="en-US" sz="1050" dirty="0" err="1">
                <a:latin typeface="Consolas" panose="020B0609020204030204" pitchFamily="49" charset="0"/>
              </a:rPr>
              <a:t>wid</a:t>
            </a:r>
            <a:r>
              <a:rPr lang="en-US" sz="1050" dirty="0">
                <a:latin typeface="Consolas" panose="020B0609020204030204" pitchFamily="49" charset="0"/>
              </a:rPr>
              <a:t> &lt; 0)</a:t>
            </a:r>
          </a:p>
          <a:p>
            <a:r>
              <a:rPr lang="en-US" sz="1050" dirty="0">
                <a:latin typeface="Consolas" panose="020B0609020204030204" pitchFamily="49" charset="0"/>
              </a:rPr>
              <a:t>    {</a:t>
            </a:r>
          </a:p>
          <a:p>
            <a:r>
              <a:rPr lang="en-US" sz="1050" dirty="0">
                <a:latin typeface="Consolas" panose="020B0609020204030204" pitchFamily="49" charset="0"/>
              </a:rPr>
              <a:t>      blocks[here] = new Block(blocks[last].x + blocks[last].</a:t>
            </a:r>
            <a:r>
              <a:rPr lang="en-US" sz="1050" dirty="0" err="1">
                <a:latin typeface="Consolas" panose="020B0609020204030204" pitchFamily="49" charset="0"/>
              </a:rPr>
              <a:t>wid</a:t>
            </a:r>
            <a:r>
              <a:rPr lang="en-US" sz="1050" dirty="0">
                <a:latin typeface="Consolas" panose="020B0609020204030204" pitchFamily="49" charset="0"/>
              </a:rPr>
              <a:t> + gap);</a:t>
            </a:r>
          </a:p>
          <a:p>
            <a:r>
              <a:rPr lang="en-US" sz="1050" dirty="0">
                <a:latin typeface="Consolas" panose="020B0609020204030204" pitchFamily="49" charset="0"/>
              </a:rPr>
              <a:t>      </a:t>
            </a:r>
            <a:r>
              <a:rPr lang="en-US" sz="1050" dirty="0" err="1">
                <a:latin typeface="Consolas" panose="020B0609020204030204" pitchFamily="49" charset="0"/>
              </a:rPr>
              <a:t>cmod</a:t>
            </a:r>
            <a:r>
              <a:rPr lang="en-US" sz="1050" dirty="0">
                <a:latin typeface="Consolas" panose="020B0609020204030204" pitchFamily="49" charset="0"/>
              </a:rPr>
              <a:t> = (cmod+1) % </a:t>
            </a:r>
            <a:r>
              <a:rPr lang="en-US" sz="1050" dirty="0" err="1">
                <a:latin typeface="Consolas" panose="020B0609020204030204" pitchFamily="49" charset="0"/>
              </a:rPr>
              <a:t>numoblo</a:t>
            </a:r>
            <a:r>
              <a:rPr lang="en-US" sz="1050" dirty="0">
                <a:latin typeface="Consolas" panose="020B0609020204030204" pitchFamily="49" charset="0"/>
              </a:rPr>
              <a:t>;</a:t>
            </a:r>
          </a:p>
          <a:p>
            <a:r>
              <a:rPr lang="en-US" sz="1050" dirty="0">
                <a:latin typeface="Consolas" panose="020B0609020204030204" pitchFamily="49" charset="0"/>
              </a:rPr>
              <a:t>    }</a:t>
            </a:r>
          </a:p>
          <a:p>
            <a:r>
              <a:rPr lang="en-US" sz="1050" dirty="0">
                <a:latin typeface="Consolas" panose="020B0609020204030204" pitchFamily="49" charset="0"/>
              </a:rPr>
              <a:t>  }</a:t>
            </a:r>
          </a:p>
        </p:txBody>
      </p:sp>
      <p:pic>
        <p:nvPicPr>
          <p:cNvPr id="16" name="Grafika 15" descr="Żarówka"/>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962" y="5751761"/>
            <a:ext cx="632604" cy="632604"/>
          </a:xfrm>
          <a:prstGeom prst="rect">
            <a:avLst/>
          </a:prstGeom>
        </p:spPr>
      </p:pic>
      <p:sp>
        <p:nvSpPr>
          <p:cNvPr id="17" name="pole tekstowe 11"/>
          <p:cNvSpPr txBox="1"/>
          <p:nvPr/>
        </p:nvSpPr>
        <p:spPr>
          <a:xfrm>
            <a:off x="1198165" y="5606398"/>
            <a:ext cx="5247036" cy="877163"/>
          </a:xfrm>
          <a:prstGeom prst="rect">
            <a:avLst/>
          </a:prstGeom>
          <a:noFill/>
        </p:spPr>
        <p:txBody>
          <a:bodyPr wrap="square" rtlCol="0">
            <a:spAutoFit/>
          </a:bodyPr>
          <a:lstStyle/>
          <a:p>
            <a:pPr algn="just"/>
            <a:r>
              <a:rPr lang="en-GB" sz="1700" dirty="0"/>
              <a:t>Try it! </a:t>
            </a:r>
          </a:p>
          <a:p>
            <a:pPr algn="just"/>
            <a:r>
              <a:rPr lang="en-US" sz="1700" dirty="0"/>
              <a:t>Move the code showing the block (blocks[here].show() ) after the one displaying the score. What happens? Why?</a:t>
            </a:r>
            <a:endParaRPr lang="en-GB" sz="1700" dirty="0"/>
          </a:p>
        </p:txBody>
      </p:sp>
    </p:spTree>
    <p:extLst>
      <p:ext uri="{BB962C8B-B14F-4D97-AF65-F5344CB8AC3E}">
        <p14:creationId xmlns:p14="http://schemas.microsoft.com/office/powerpoint/2010/main" val="2961320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64191" y="279956"/>
            <a:ext cx="9440034" cy="801130"/>
          </a:xfrm>
        </p:spPr>
        <p:txBody>
          <a:bodyPr>
            <a:normAutofit fontScale="90000"/>
          </a:bodyPr>
          <a:lstStyle/>
          <a:p>
            <a:r>
              <a:rPr lang="pl-PL" b="1" dirty="0" err="1"/>
              <a:t>Flappy</a:t>
            </a:r>
            <a:r>
              <a:rPr lang="en-GB" b="1" dirty="0"/>
              <a:t> Ball</a:t>
            </a:r>
          </a:p>
        </p:txBody>
      </p:sp>
      <p:sp>
        <p:nvSpPr>
          <p:cNvPr id="11" name="Tytuł 1"/>
          <p:cNvSpPr txBox="1">
            <a:spLocks/>
          </p:cNvSpPr>
          <p:nvPr/>
        </p:nvSpPr>
        <p:spPr>
          <a:xfrm>
            <a:off x="1364191" y="2037449"/>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How it should look like</a:t>
            </a:r>
          </a:p>
        </p:txBody>
      </p:sp>
      <p:sp>
        <p:nvSpPr>
          <p:cNvPr id="13" name="Owal 6"/>
          <p:cNvSpPr/>
          <p:nvPr/>
        </p:nvSpPr>
        <p:spPr>
          <a:xfrm>
            <a:off x="319356" y="349321"/>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pic>
        <p:nvPicPr>
          <p:cNvPr id="3" name="Picture 2"/>
          <p:cNvPicPr>
            <a:picLocks noChangeAspect="1"/>
          </p:cNvPicPr>
          <p:nvPr/>
        </p:nvPicPr>
        <p:blipFill>
          <a:blip r:embed="rId2"/>
          <a:stretch>
            <a:fillRect/>
          </a:stretch>
        </p:blipFill>
        <p:spPr>
          <a:xfrm>
            <a:off x="6828131" y="3073007"/>
            <a:ext cx="4446510" cy="2448326"/>
          </a:xfrm>
          <a:prstGeom prst="rect">
            <a:avLst/>
          </a:prstGeom>
        </p:spPr>
      </p:pic>
      <p:pic>
        <p:nvPicPr>
          <p:cNvPr id="6" name="Picture 5"/>
          <p:cNvPicPr>
            <a:picLocks noChangeAspect="1"/>
          </p:cNvPicPr>
          <p:nvPr/>
        </p:nvPicPr>
        <p:blipFill>
          <a:blip r:embed="rId3"/>
          <a:stretch>
            <a:fillRect/>
          </a:stretch>
        </p:blipFill>
        <p:spPr>
          <a:xfrm>
            <a:off x="1364191" y="3079165"/>
            <a:ext cx="4374194" cy="2442168"/>
          </a:xfrm>
          <a:prstGeom prst="rect">
            <a:avLst/>
          </a:prstGeom>
        </p:spPr>
      </p:pic>
    </p:spTree>
    <p:extLst>
      <p:ext uri="{BB962C8B-B14F-4D97-AF65-F5344CB8AC3E}">
        <p14:creationId xmlns:p14="http://schemas.microsoft.com/office/powerpoint/2010/main" val="386306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en-GB" sz="7200" b="1" dirty="0"/>
              <a:t>Flappy Ball</a:t>
            </a:r>
          </a:p>
        </p:txBody>
      </p:sp>
      <p:sp>
        <p:nvSpPr>
          <p:cNvPr id="3" name="Tytuł 1"/>
          <p:cNvSpPr txBox="1">
            <a:spLocks/>
          </p:cNvSpPr>
          <p:nvPr/>
        </p:nvSpPr>
        <p:spPr>
          <a:xfrm>
            <a:off x="1395033" y="3695701"/>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1/4 First steps – creating objects</a:t>
            </a:r>
          </a:p>
        </p:txBody>
      </p:sp>
    </p:spTree>
    <p:extLst>
      <p:ext uri="{BB962C8B-B14F-4D97-AF65-F5344CB8AC3E}">
        <p14:creationId xmlns:p14="http://schemas.microsoft.com/office/powerpoint/2010/main" val="149079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Flappy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1/4</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First steps – creating objects</a:t>
            </a:r>
          </a:p>
        </p:txBody>
      </p:sp>
      <p:sp>
        <p:nvSpPr>
          <p:cNvPr id="17" name="pole tekstowe 16"/>
          <p:cNvSpPr txBox="1"/>
          <p:nvPr/>
        </p:nvSpPr>
        <p:spPr>
          <a:xfrm>
            <a:off x="405621" y="1336467"/>
            <a:ext cx="6461005" cy="4616648"/>
          </a:xfrm>
          <a:prstGeom prst="rect">
            <a:avLst/>
          </a:prstGeom>
          <a:noFill/>
        </p:spPr>
        <p:txBody>
          <a:bodyPr wrap="square" rtlCol="0">
            <a:spAutoFit/>
          </a:bodyPr>
          <a:lstStyle/>
          <a:p>
            <a:pPr algn="just"/>
            <a:r>
              <a:rPr lang="en-GB" sz="1400" dirty="0"/>
              <a:t>Ball Object</a:t>
            </a:r>
          </a:p>
          <a:p>
            <a:pPr algn="just"/>
            <a:endParaRPr lang="en-GB" sz="1400" dirty="0"/>
          </a:p>
          <a:p>
            <a:pPr algn="just"/>
            <a:r>
              <a:rPr lang="en-GB" sz="1400" dirty="0"/>
              <a:t>Before we write the functions we normally start with – setup() and draw(), I will show you our Ball() and (new!) Block() functions. Ball() first. In Bouncing Ball we called the function </a:t>
            </a:r>
            <a:r>
              <a:rPr lang="en-GB" sz="1400" dirty="0" err="1"/>
              <a:t>BallObject</a:t>
            </a:r>
            <a:r>
              <a:rPr lang="en-GB" sz="1400" dirty="0"/>
              <a:t>() to make clear what an object was. Now we will simply call it Ball().</a:t>
            </a:r>
          </a:p>
          <a:p>
            <a:pPr algn="just"/>
            <a:endParaRPr lang="en-GB" sz="1400" dirty="0"/>
          </a:p>
          <a:p>
            <a:pPr algn="just"/>
            <a:r>
              <a:rPr lang="en-GB" sz="1400" dirty="0"/>
              <a:t>Major idea remains the same as in Bouncing Ball. But here, for Flappy Ball, we are only going to have vertical movement, x coordinate will be fixed. Additionally I will put this. before a few variables. As we explained, this. allows for variables to be visible also outside the function. We are going to use that to detect collisions with obstacles later. </a:t>
            </a:r>
          </a:p>
          <a:p>
            <a:pPr algn="just"/>
            <a:endParaRPr lang="en-GB" sz="1400" dirty="0"/>
          </a:p>
          <a:p>
            <a:pPr algn="just"/>
            <a:r>
              <a:rPr lang="en-GB" sz="1400" dirty="0"/>
              <a:t>From now on, I will refer to variables with this. as PUBLIC (visible outside throughout the code) and normal ones, without this., as PRIVATE (visible only in the function where they are declared).</a:t>
            </a:r>
          </a:p>
          <a:p>
            <a:pPr algn="just"/>
            <a:endParaRPr lang="en-GB" sz="1400" dirty="0"/>
          </a:p>
          <a:p>
            <a:pPr algn="just"/>
            <a:r>
              <a:rPr lang="en-GB" sz="1400" dirty="0"/>
              <a:t>We also have to refer to them with this. when we use them in the function where they are declared, as you can see in the code right here. I know this my seem tedious. Those variables for which we will not need access to outside the function will remain private.</a:t>
            </a:r>
          </a:p>
          <a:p>
            <a:pPr algn="just"/>
            <a:endParaRPr lang="en-GB" sz="1400" dirty="0"/>
          </a:p>
          <a:p>
            <a:pPr algn="just"/>
            <a:r>
              <a:rPr lang="en-GB" sz="1400" dirty="0"/>
              <a:t>In ifs where I check if the ball hit the ground, I stop the ball upon collision (</a:t>
            </a:r>
            <a:r>
              <a:rPr lang="en-GB" sz="1400" dirty="0" err="1"/>
              <a:t>yspeed</a:t>
            </a:r>
            <a:r>
              <a:rPr lang="en-GB" sz="1400" dirty="0"/>
              <a:t> = 0;) and align the ball to the wall it hit (</a:t>
            </a:r>
            <a:r>
              <a:rPr lang="en-GB" sz="1400" dirty="0" err="1"/>
              <a:t>this.y</a:t>
            </a:r>
            <a:r>
              <a:rPr lang="en-GB" sz="1400" dirty="0"/>
              <a:t> = …). </a:t>
            </a:r>
          </a:p>
        </p:txBody>
      </p:sp>
      <p:sp>
        <p:nvSpPr>
          <p:cNvPr id="3" name="Prostokąt 2"/>
          <p:cNvSpPr/>
          <p:nvPr/>
        </p:nvSpPr>
        <p:spPr>
          <a:xfrm>
            <a:off x="7109018" y="1108357"/>
            <a:ext cx="4741653" cy="5478423"/>
          </a:xfrm>
          <a:prstGeom prst="rect">
            <a:avLst/>
          </a:prstGeom>
        </p:spPr>
        <p:txBody>
          <a:bodyPr wrap="square">
            <a:spAutoFit/>
          </a:bodyPr>
          <a:lstStyle/>
          <a:p>
            <a:r>
              <a:rPr lang="en-GB" sz="1000" noProof="1">
                <a:latin typeface="Consolas" panose="020B0609020204030204" pitchFamily="49" charset="0"/>
              </a:rPr>
              <a:t>function Ball () {</a:t>
            </a:r>
          </a:p>
          <a:p>
            <a:r>
              <a:rPr lang="en-GB" sz="1000" noProof="1">
                <a:latin typeface="Consolas" panose="020B0609020204030204" pitchFamily="49" charset="0"/>
              </a:rPr>
              <a:t>  this.r = 15;</a:t>
            </a:r>
          </a:p>
          <a:p>
            <a:r>
              <a:rPr lang="en-GB" sz="1000" noProof="1">
                <a:latin typeface="Consolas" panose="020B0609020204030204" pitchFamily="49" charset="0"/>
              </a:rPr>
              <a:t>  this.x = width/10;</a:t>
            </a:r>
          </a:p>
          <a:p>
            <a:r>
              <a:rPr lang="en-GB" sz="1000" noProof="1">
                <a:latin typeface="Consolas" panose="020B0609020204030204" pitchFamily="49" charset="0"/>
              </a:rPr>
              <a:t>  this.y = height/4;</a:t>
            </a:r>
          </a:p>
          <a:p>
            <a:endParaRPr lang="en-GB" sz="1000" noProof="1">
              <a:latin typeface="Consolas" panose="020B0609020204030204" pitchFamily="49" charset="0"/>
            </a:endParaRPr>
          </a:p>
          <a:p>
            <a:r>
              <a:rPr lang="en-GB" sz="1000" noProof="1">
                <a:latin typeface="Consolas" panose="020B0609020204030204" pitchFamily="49" charset="0"/>
              </a:rPr>
              <a:t>  var yspeed = 6;</a:t>
            </a:r>
          </a:p>
          <a:p>
            <a:r>
              <a:rPr lang="en-GB" sz="1000" noProof="1">
                <a:latin typeface="Consolas" panose="020B0609020204030204" pitchFamily="49" charset="0"/>
              </a:rPr>
              <a:t>  var gravity = 0.2;</a:t>
            </a:r>
          </a:p>
          <a:p>
            <a:r>
              <a:rPr lang="en-GB" sz="1000" noProof="1">
                <a:latin typeface="Consolas" panose="020B0609020204030204" pitchFamily="49" charset="0"/>
              </a:rPr>
              <a:t>  var dw = 0;</a:t>
            </a:r>
          </a:p>
          <a:p>
            <a:endParaRPr lang="en-GB" sz="1000" noProof="1">
              <a:latin typeface="Consolas" panose="020B0609020204030204" pitchFamily="49" charset="0"/>
            </a:endParaRPr>
          </a:p>
          <a:p>
            <a:r>
              <a:rPr lang="en-GB" sz="1000" noProof="1">
                <a:latin typeface="Consolas" panose="020B0609020204030204" pitchFamily="49" charset="0"/>
              </a:rPr>
              <a:t>  this.move = function() {</a:t>
            </a:r>
          </a:p>
          <a:p>
            <a:endParaRPr lang="en-GB" sz="1000" noProof="1">
              <a:latin typeface="Consolas" panose="020B0609020204030204" pitchFamily="49" charset="0"/>
            </a:endParaRPr>
          </a:p>
          <a:p>
            <a:r>
              <a:rPr lang="en-GB" sz="1000" noProof="1">
                <a:latin typeface="Consolas" panose="020B0609020204030204" pitchFamily="49" charset="0"/>
              </a:rPr>
              <a:t>      yspeed -= gravity;</a:t>
            </a:r>
          </a:p>
          <a:p>
            <a:endParaRPr lang="en-GB" sz="1000" noProof="1">
              <a:latin typeface="Consolas" panose="020B0609020204030204" pitchFamily="49" charset="0"/>
            </a:endParaRPr>
          </a:p>
          <a:p>
            <a:r>
              <a:rPr lang="en-GB" sz="1000" noProof="1">
                <a:latin typeface="Consolas" panose="020B0609020204030204" pitchFamily="49" charset="0"/>
              </a:rPr>
              <a:t>      if (keyIsDown("W".charCodeAt(0)) || mouseIsPressed)</a:t>
            </a:r>
          </a:p>
          <a:p>
            <a:r>
              <a:rPr lang="en-GB" sz="1000" noProof="1">
                <a:latin typeface="Consolas" panose="020B0609020204030204" pitchFamily="49" charset="0"/>
              </a:rPr>
              <a:t>      {</a:t>
            </a:r>
          </a:p>
          <a:p>
            <a:r>
              <a:rPr lang="en-GB" sz="1000" noProof="1">
                <a:latin typeface="Consolas" panose="020B0609020204030204" pitchFamily="49" charset="0"/>
              </a:rPr>
              <a:t>          if (dw==0) {yspeed = 5; dw = 1;}</a:t>
            </a:r>
          </a:p>
          <a:p>
            <a:r>
              <a:rPr lang="en-GB" sz="1000" noProof="1">
                <a:latin typeface="Consolas" panose="020B0609020204030204" pitchFamily="49" charset="0"/>
              </a:rPr>
              <a:t>      }</a:t>
            </a:r>
          </a:p>
          <a:p>
            <a:r>
              <a:rPr lang="en-GB" sz="1000" noProof="1">
                <a:latin typeface="Consolas" panose="020B0609020204030204" pitchFamily="49" charset="0"/>
              </a:rPr>
              <a:t>      else dw = 0;</a:t>
            </a:r>
          </a:p>
          <a:p>
            <a:endParaRPr lang="en-GB" sz="1000" noProof="1">
              <a:latin typeface="Consolas" panose="020B0609020204030204" pitchFamily="49" charset="0"/>
            </a:endParaRPr>
          </a:p>
          <a:p>
            <a:r>
              <a:rPr lang="en-GB" sz="1000" noProof="1">
                <a:latin typeface="Consolas" panose="020B0609020204030204" pitchFamily="49" charset="0"/>
              </a:rPr>
              <a:t>      if ( this.y - this.r + yspeed &lt; 0 ){</a:t>
            </a:r>
          </a:p>
          <a:p>
            <a:r>
              <a:rPr lang="en-GB" sz="1000" noProof="1">
                <a:latin typeface="Consolas" panose="020B0609020204030204" pitchFamily="49" charset="0"/>
              </a:rPr>
              <a:t>          yspeed = 0; this.y = this.r;</a:t>
            </a:r>
          </a:p>
          <a:p>
            <a:r>
              <a:rPr lang="en-GB" sz="1000" noProof="1">
                <a:latin typeface="Consolas" panose="020B0609020204030204" pitchFamily="49" charset="0"/>
              </a:rPr>
              <a:t>      }</a:t>
            </a:r>
          </a:p>
          <a:p>
            <a:endParaRPr lang="en-GB" sz="1000" noProof="1">
              <a:latin typeface="Consolas" panose="020B0609020204030204" pitchFamily="49" charset="0"/>
            </a:endParaRPr>
          </a:p>
          <a:p>
            <a:r>
              <a:rPr lang="en-GB" sz="1000" noProof="1">
                <a:latin typeface="Consolas" panose="020B0609020204030204" pitchFamily="49" charset="0"/>
              </a:rPr>
              <a:t>      if ( this.y + this.r + yspeed &gt; height){</a:t>
            </a:r>
          </a:p>
          <a:p>
            <a:r>
              <a:rPr lang="en-GB" sz="1000" noProof="1">
                <a:latin typeface="Consolas" panose="020B0609020204030204" pitchFamily="49" charset="0"/>
              </a:rPr>
              <a:t>          yspeed = 0; this.y = height - this.r;</a:t>
            </a:r>
          </a:p>
          <a:p>
            <a:r>
              <a:rPr lang="en-GB" sz="1000" noProof="1">
                <a:latin typeface="Consolas" panose="020B0609020204030204" pitchFamily="49" charset="0"/>
              </a:rPr>
              <a:t>      }</a:t>
            </a:r>
          </a:p>
          <a:p>
            <a:endParaRPr lang="en-GB" sz="1000" noProof="1">
              <a:latin typeface="Consolas" panose="020B0609020204030204" pitchFamily="49" charset="0"/>
            </a:endParaRPr>
          </a:p>
          <a:p>
            <a:r>
              <a:rPr lang="en-GB" sz="1000" noProof="1">
                <a:latin typeface="Consolas" panose="020B0609020204030204" pitchFamily="49" charset="0"/>
              </a:rPr>
              <a:t>      this.y += yspeed;</a:t>
            </a:r>
          </a:p>
          <a:p>
            <a:r>
              <a:rPr lang="en-GB" sz="1000" noProof="1">
                <a:latin typeface="Consolas" panose="020B0609020204030204" pitchFamily="49" charset="0"/>
              </a:rPr>
              <a:t>  }</a:t>
            </a:r>
          </a:p>
          <a:p>
            <a:endParaRPr lang="en-GB" sz="1000" noProof="1">
              <a:latin typeface="Consolas" panose="020B0609020204030204" pitchFamily="49" charset="0"/>
            </a:endParaRPr>
          </a:p>
          <a:p>
            <a:r>
              <a:rPr lang="en-GB" sz="1000" noProof="1">
                <a:latin typeface="Consolas" panose="020B0609020204030204" pitchFamily="49" charset="0"/>
              </a:rPr>
              <a:t>  this.show = function() {</a:t>
            </a:r>
          </a:p>
          <a:p>
            <a:r>
              <a:rPr lang="en-GB" sz="1000" noProof="1">
                <a:latin typeface="Consolas" panose="020B0609020204030204" pitchFamily="49" charset="0"/>
              </a:rPr>
              <a:t>      fill(255);</a:t>
            </a:r>
          </a:p>
          <a:p>
            <a:r>
              <a:rPr lang="en-GB" sz="1000" noProof="1">
                <a:latin typeface="Consolas" panose="020B0609020204030204" pitchFamily="49" charset="0"/>
              </a:rPr>
              <a:t>      ellipse(this.x, height-this.y, 2*this.r, 2*this.r);</a:t>
            </a:r>
          </a:p>
          <a:p>
            <a:r>
              <a:rPr lang="en-GB" sz="1000" noProof="1">
                <a:latin typeface="Consolas" panose="020B0609020204030204" pitchFamily="49" charset="0"/>
              </a:rPr>
              <a:t>  }</a:t>
            </a:r>
          </a:p>
          <a:p>
            <a:r>
              <a:rPr lang="en-GB" sz="1000" noProof="1">
                <a:latin typeface="Consolas" panose="020B0609020204030204" pitchFamily="49" charset="0"/>
              </a:rPr>
              <a:t>}</a:t>
            </a:r>
          </a:p>
        </p:txBody>
      </p:sp>
    </p:spTree>
    <p:extLst>
      <p:ext uri="{BB962C8B-B14F-4D97-AF65-F5344CB8AC3E}">
        <p14:creationId xmlns:p14="http://schemas.microsoft.com/office/powerpoint/2010/main" val="45381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Flappy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1/4</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First steps – creating objects</a:t>
            </a:r>
          </a:p>
        </p:txBody>
      </p:sp>
      <p:sp>
        <p:nvSpPr>
          <p:cNvPr id="17" name="pole tekstowe 16"/>
          <p:cNvSpPr txBox="1"/>
          <p:nvPr/>
        </p:nvSpPr>
        <p:spPr>
          <a:xfrm>
            <a:off x="457379" y="1415136"/>
            <a:ext cx="6461005" cy="4616648"/>
          </a:xfrm>
          <a:prstGeom prst="rect">
            <a:avLst/>
          </a:prstGeom>
          <a:noFill/>
        </p:spPr>
        <p:txBody>
          <a:bodyPr wrap="square" rtlCol="0">
            <a:spAutoFit/>
          </a:bodyPr>
          <a:lstStyle/>
          <a:p>
            <a:pPr algn="just"/>
            <a:r>
              <a:rPr lang="en-GB" sz="1400" dirty="0"/>
              <a:t>Block Object</a:t>
            </a:r>
          </a:p>
          <a:p>
            <a:pPr algn="just"/>
            <a:endParaRPr lang="en-GB" sz="1400" dirty="0"/>
          </a:p>
          <a:p>
            <a:pPr algn="just"/>
            <a:r>
              <a:rPr lang="en-GB" sz="1400" dirty="0"/>
              <a:t>This function will represent the blocks which are going to be our obstacles. In each </a:t>
            </a:r>
            <a:r>
              <a:rPr lang="en-GB" sz="1400" dirty="0" err="1"/>
              <a:t>BlockObject</a:t>
            </a:r>
            <a:r>
              <a:rPr lang="en-GB" sz="1400" dirty="0"/>
              <a:t>(), we will hold both the upper and lower block of one flappy-bird-style obstacle. The major difference between ball and block objects is that we are going to have many blocks, rather than one.</a:t>
            </a:r>
          </a:p>
          <a:p>
            <a:pPr algn="just"/>
            <a:endParaRPr lang="en-GB" sz="1400" dirty="0"/>
          </a:p>
          <a:p>
            <a:pPr algn="just"/>
            <a:r>
              <a:rPr lang="en-GB" sz="1400" dirty="0"/>
              <a:t>Properties: </a:t>
            </a:r>
          </a:p>
          <a:p>
            <a:pPr marL="285750" indent="-285750" algn="just">
              <a:buFont typeface="Arial" panose="020B0604020202020204" pitchFamily="34" charset="0"/>
              <a:buChar char="•"/>
            </a:pPr>
            <a:r>
              <a:rPr lang="en-GB" sz="1400" dirty="0"/>
              <a:t>x coordinate (</a:t>
            </a:r>
            <a:r>
              <a:rPr lang="en-GB" sz="1400" dirty="0" err="1"/>
              <a:t>this.x</a:t>
            </a:r>
            <a:r>
              <a:rPr lang="en-GB" sz="1400" dirty="0"/>
              <a:t>) – we will assign value to </a:t>
            </a:r>
            <a:r>
              <a:rPr lang="en-GB" sz="1400" dirty="0" err="1"/>
              <a:t>this.x</a:t>
            </a:r>
            <a:r>
              <a:rPr lang="en-GB" sz="1400" dirty="0"/>
              <a:t> based on the value x passed to the function (x and </a:t>
            </a:r>
            <a:r>
              <a:rPr lang="en-GB" sz="1400" dirty="0" err="1"/>
              <a:t>this.x</a:t>
            </a:r>
            <a:r>
              <a:rPr lang="en-GB" sz="1400" dirty="0"/>
              <a:t> are two different things). I pass x to the function because I want to maintain equal distances between blocks, hence I have to take width of the position and width of the previous block into account, because width is a random value between 50 and 125 pixels ( </a:t>
            </a:r>
            <a:r>
              <a:rPr lang="en-GB" sz="1400" dirty="0" err="1"/>
              <a:t>this.wid</a:t>
            </a:r>
            <a:r>
              <a:rPr lang="en-GB" sz="1400" dirty="0"/>
              <a:t> = random(50,125); ). You will see how x is assigned later. </a:t>
            </a:r>
          </a:p>
          <a:p>
            <a:pPr marL="285750" indent="-285750" algn="just">
              <a:buFont typeface="Arial" panose="020B0604020202020204" pitchFamily="34" charset="0"/>
              <a:buChar char="•"/>
            </a:pPr>
            <a:r>
              <a:rPr lang="en-GB" sz="1400" dirty="0" err="1"/>
              <a:t>this.wid</a:t>
            </a:r>
            <a:r>
              <a:rPr lang="en-GB" sz="1400" dirty="0"/>
              <a:t> – width of the block</a:t>
            </a:r>
          </a:p>
          <a:p>
            <a:pPr marL="285750" indent="-285750" algn="just">
              <a:buFont typeface="Arial" panose="020B0604020202020204" pitchFamily="34" charset="0"/>
              <a:buChar char="•"/>
            </a:pPr>
            <a:r>
              <a:rPr lang="en-GB" sz="1400" dirty="0" err="1"/>
              <a:t>this.lowbloH</a:t>
            </a:r>
            <a:r>
              <a:rPr lang="en-GB" sz="1400" dirty="0"/>
              <a:t> – height of the lower block</a:t>
            </a:r>
          </a:p>
          <a:p>
            <a:pPr marL="285750" indent="-285750" algn="just">
              <a:buFont typeface="Arial" panose="020B0604020202020204" pitchFamily="34" charset="0"/>
              <a:buChar char="•"/>
            </a:pPr>
            <a:r>
              <a:rPr lang="en-GB" sz="1400" dirty="0" err="1"/>
              <a:t>this.holeH</a:t>
            </a:r>
            <a:r>
              <a:rPr lang="en-GB" sz="1400" dirty="0"/>
              <a:t> – height of the hole for the ball to fly through</a:t>
            </a:r>
          </a:p>
          <a:p>
            <a:pPr marL="285750" indent="-285750" algn="just">
              <a:buFont typeface="Arial" panose="020B0604020202020204" pitchFamily="34" charset="0"/>
              <a:buChar char="•"/>
            </a:pPr>
            <a:r>
              <a:rPr lang="en-GB" sz="1400" dirty="0" err="1"/>
              <a:t>xspeed</a:t>
            </a:r>
            <a:r>
              <a:rPr lang="en-GB" sz="1400" dirty="0"/>
              <a:t> – like in ball</a:t>
            </a:r>
          </a:p>
          <a:p>
            <a:pPr marL="285750" indent="-285750" algn="just">
              <a:buFont typeface="Arial" panose="020B0604020202020204" pitchFamily="34" charset="0"/>
              <a:buChar char="•"/>
            </a:pPr>
            <a:endParaRPr lang="en-GB" sz="1400" dirty="0"/>
          </a:p>
          <a:p>
            <a:pPr algn="just"/>
            <a:r>
              <a:rPr lang="en-GB" sz="1400" dirty="0"/>
              <a:t>To draw a rectangle we use p5’s function called </a:t>
            </a:r>
            <a:r>
              <a:rPr lang="en-GB" sz="1400" dirty="0" err="1"/>
              <a:t>rect</a:t>
            </a:r>
            <a:r>
              <a:rPr lang="en-GB" sz="1400" dirty="0"/>
              <a:t>(x, y, width, height);. As we pointed out in Bouncing Ball, we need to take into account the y axis being inverted. </a:t>
            </a:r>
          </a:p>
        </p:txBody>
      </p:sp>
      <p:sp>
        <p:nvSpPr>
          <p:cNvPr id="3" name="Prostokąt 2"/>
          <p:cNvSpPr/>
          <p:nvPr/>
        </p:nvSpPr>
        <p:spPr>
          <a:xfrm>
            <a:off x="7339056" y="2195286"/>
            <a:ext cx="4677683" cy="3016210"/>
          </a:xfrm>
          <a:prstGeom prst="rect">
            <a:avLst/>
          </a:prstGeom>
        </p:spPr>
        <p:txBody>
          <a:bodyPr wrap="square">
            <a:spAutoFit/>
          </a:bodyPr>
          <a:lstStyle/>
          <a:p>
            <a:r>
              <a:rPr lang="en-GB" sz="1000" noProof="1">
                <a:latin typeface="Consolas" panose="020B0609020204030204" pitchFamily="49" charset="0"/>
              </a:rPr>
              <a:t>function Block(x){</a:t>
            </a:r>
          </a:p>
          <a:p>
            <a:endParaRPr lang="en-GB" sz="1000" noProof="1">
              <a:latin typeface="Consolas" panose="020B0609020204030204" pitchFamily="49" charset="0"/>
            </a:endParaRPr>
          </a:p>
          <a:p>
            <a:r>
              <a:rPr lang="en-GB" sz="1000" noProof="1">
                <a:latin typeface="Consolas" panose="020B0609020204030204" pitchFamily="49" charset="0"/>
              </a:rPr>
              <a:t>    this.x = x;</a:t>
            </a:r>
          </a:p>
          <a:p>
            <a:r>
              <a:rPr lang="en-GB" sz="1000" noProof="1">
                <a:latin typeface="Consolas" panose="020B0609020204030204" pitchFamily="49" charset="0"/>
              </a:rPr>
              <a:t>    this.wid = random(50,125);</a:t>
            </a:r>
          </a:p>
          <a:p>
            <a:r>
              <a:rPr lang="en-GB" sz="1000" noProof="1">
                <a:latin typeface="Consolas" panose="020B0609020204030204" pitchFamily="49" charset="0"/>
              </a:rPr>
              <a:t>    this.lowbloH = random(height/10,height*3/5);</a:t>
            </a:r>
          </a:p>
          <a:p>
            <a:r>
              <a:rPr lang="en-GB" sz="1000" noProof="1">
                <a:latin typeface="Consolas" panose="020B0609020204030204" pitchFamily="49" charset="0"/>
              </a:rPr>
              <a:t>    this.holeH = random(10*ball.r, 15*ball.r);</a:t>
            </a:r>
          </a:p>
          <a:p>
            <a:endParaRPr lang="en-GB" sz="1000" noProof="1">
              <a:latin typeface="Consolas" panose="020B0609020204030204" pitchFamily="49" charset="0"/>
            </a:endParaRPr>
          </a:p>
          <a:p>
            <a:r>
              <a:rPr lang="en-GB" sz="1000" noProof="1">
                <a:latin typeface="Consolas" panose="020B0609020204030204" pitchFamily="49" charset="0"/>
              </a:rPr>
              <a:t>    var xspeed = 5;</a:t>
            </a:r>
          </a:p>
          <a:p>
            <a:r>
              <a:rPr lang="en-GB" sz="1000" noProof="1">
                <a:latin typeface="Consolas" panose="020B0609020204030204" pitchFamily="49" charset="0"/>
              </a:rPr>
              <a:t>    this.move = function(){</a:t>
            </a:r>
          </a:p>
          <a:p>
            <a:r>
              <a:rPr lang="en-GB" sz="1000" noProof="1">
                <a:latin typeface="Consolas" panose="020B0609020204030204" pitchFamily="49" charset="0"/>
              </a:rPr>
              <a:t>      this.x -= xspeed;</a:t>
            </a:r>
          </a:p>
          <a:p>
            <a:r>
              <a:rPr lang="en-GB" sz="1000" noProof="1">
                <a:latin typeface="Consolas" panose="020B0609020204030204" pitchFamily="49" charset="0"/>
              </a:rPr>
              <a:t>    }</a:t>
            </a:r>
          </a:p>
          <a:p>
            <a:endParaRPr lang="en-GB" sz="1000" noProof="1">
              <a:latin typeface="Consolas" panose="020B0609020204030204" pitchFamily="49" charset="0"/>
            </a:endParaRPr>
          </a:p>
          <a:p>
            <a:r>
              <a:rPr lang="en-GB" sz="1000" noProof="1">
                <a:latin typeface="Consolas" panose="020B0609020204030204" pitchFamily="49" charset="0"/>
              </a:rPr>
              <a:t>    this.show = function(){</a:t>
            </a:r>
          </a:p>
          <a:p>
            <a:r>
              <a:rPr lang="en-GB" sz="1000" noProof="1">
                <a:latin typeface="Consolas" panose="020B0609020204030204" pitchFamily="49" charset="0"/>
              </a:rPr>
              <a:t>      fill(23, 145, 23); //green</a:t>
            </a:r>
          </a:p>
          <a:p>
            <a:r>
              <a:rPr lang="en-GB" sz="1000" noProof="1">
                <a:latin typeface="Consolas" panose="020B0609020204030204" pitchFamily="49" charset="0"/>
              </a:rPr>
              <a:t>      rect(this.x, height - 0, this.wid, - this.lowbloH);</a:t>
            </a:r>
          </a:p>
          <a:p>
            <a:r>
              <a:rPr lang="en-GB" sz="1000" noProof="1">
                <a:latin typeface="Consolas" panose="020B0609020204030204" pitchFamily="49" charset="0"/>
              </a:rPr>
              <a:t>      rect(this.x, height - this.lowbloH - this.holeH, this.wid,</a:t>
            </a:r>
          </a:p>
          <a:p>
            <a:r>
              <a:rPr lang="en-GB" sz="1000" noProof="1">
                <a:latin typeface="Consolas" panose="020B0609020204030204" pitchFamily="49" charset="0"/>
              </a:rPr>
              <a:t>        -(height - this.lowbloH - this.holeH) );</a:t>
            </a:r>
          </a:p>
          <a:p>
            <a:r>
              <a:rPr lang="en-GB" sz="1000" noProof="1">
                <a:latin typeface="Consolas" panose="020B0609020204030204" pitchFamily="49" charset="0"/>
              </a:rPr>
              <a:t>    }</a:t>
            </a:r>
          </a:p>
          <a:p>
            <a:r>
              <a:rPr lang="en-GB" sz="1000" noProof="1">
                <a:latin typeface="Consolas" panose="020B0609020204030204" pitchFamily="49" charset="0"/>
              </a:rPr>
              <a:t>}</a:t>
            </a:r>
          </a:p>
        </p:txBody>
      </p:sp>
    </p:spTree>
    <p:extLst>
      <p:ext uri="{BB962C8B-B14F-4D97-AF65-F5344CB8AC3E}">
        <p14:creationId xmlns:p14="http://schemas.microsoft.com/office/powerpoint/2010/main" val="96040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Flappy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1/4</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First steps – creating objects</a:t>
            </a:r>
          </a:p>
        </p:txBody>
      </p:sp>
      <p:sp>
        <p:nvSpPr>
          <p:cNvPr id="17" name="pole tekstowe 16"/>
          <p:cNvSpPr txBox="1"/>
          <p:nvPr/>
        </p:nvSpPr>
        <p:spPr>
          <a:xfrm>
            <a:off x="499920" y="2012659"/>
            <a:ext cx="6461005" cy="523220"/>
          </a:xfrm>
          <a:prstGeom prst="rect">
            <a:avLst/>
          </a:prstGeom>
          <a:noFill/>
        </p:spPr>
        <p:txBody>
          <a:bodyPr wrap="square" rtlCol="0">
            <a:spAutoFit/>
          </a:bodyPr>
          <a:lstStyle/>
          <a:p>
            <a:pPr algn="just"/>
            <a:r>
              <a:rPr lang="en-GB" sz="1400" dirty="0"/>
              <a:t>On the picture you can see how a rectangle is drawn in p5.js. First we will draw the lower block of an obstacle:</a:t>
            </a:r>
          </a:p>
        </p:txBody>
      </p:sp>
      <p:grpSp>
        <p:nvGrpSpPr>
          <p:cNvPr id="36" name="Grupa 35"/>
          <p:cNvGrpSpPr/>
          <p:nvPr/>
        </p:nvGrpSpPr>
        <p:grpSpPr>
          <a:xfrm>
            <a:off x="7558972" y="1294051"/>
            <a:ext cx="3312721" cy="4697272"/>
            <a:chOff x="6012610" y="1313101"/>
            <a:chExt cx="3312721" cy="4697272"/>
          </a:xfrm>
        </p:grpSpPr>
        <p:sp>
          <p:nvSpPr>
            <p:cNvPr id="4" name="Prostokąt 3"/>
            <p:cNvSpPr/>
            <p:nvPr/>
          </p:nvSpPr>
          <p:spPr>
            <a:xfrm>
              <a:off x="7211683" y="1722913"/>
              <a:ext cx="1199072" cy="27455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wal 8"/>
            <p:cNvSpPr/>
            <p:nvPr/>
          </p:nvSpPr>
          <p:spPr>
            <a:xfrm>
              <a:off x="7149026" y="1668939"/>
              <a:ext cx="124149" cy="12414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pole tekstowe 21"/>
            <p:cNvSpPr txBox="1"/>
            <p:nvPr/>
          </p:nvSpPr>
          <p:spPr>
            <a:xfrm>
              <a:off x="6012610" y="1313101"/>
              <a:ext cx="1545567" cy="369332"/>
            </a:xfrm>
            <a:prstGeom prst="rect">
              <a:avLst/>
            </a:prstGeom>
            <a:noFill/>
          </p:spPr>
          <p:txBody>
            <a:bodyPr wrap="square" rtlCol="0">
              <a:spAutoFit/>
            </a:bodyPr>
            <a:lstStyle/>
            <a:p>
              <a:r>
                <a:rPr lang="en-GB" dirty="0"/>
                <a:t>Point (x, y)</a:t>
              </a:r>
            </a:p>
          </p:txBody>
        </p:sp>
        <p:cxnSp>
          <p:nvCxnSpPr>
            <p:cNvPr id="25" name="Łącznik prosty 24"/>
            <p:cNvCxnSpPr/>
            <p:nvPr/>
          </p:nvCxnSpPr>
          <p:spPr>
            <a:xfrm flipV="1">
              <a:off x="7049793" y="1738153"/>
              <a:ext cx="0" cy="2736000"/>
            </a:xfrm>
            <a:prstGeom prst="line">
              <a:avLst/>
            </a:prstGeom>
            <a:ln w="127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Łącznik prosty 25"/>
            <p:cNvCxnSpPr>
              <a:cxnSpLocks/>
            </p:cNvCxnSpPr>
            <p:nvPr/>
          </p:nvCxnSpPr>
          <p:spPr>
            <a:xfrm>
              <a:off x="7217433" y="1585271"/>
              <a:ext cx="1193322" cy="0"/>
            </a:xfrm>
            <a:prstGeom prst="line">
              <a:avLst/>
            </a:prstGeom>
            <a:ln w="1270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pole tekstowe 29"/>
            <p:cNvSpPr txBox="1"/>
            <p:nvPr/>
          </p:nvSpPr>
          <p:spPr>
            <a:xfrm>
              <a:off x="8455181" y="1382575"/>
              <a:ext cx="746041" cy="369332"/>
            </a:xfrm>
            <a:prstGeom prst="rect">
              <a:avLst/>
            </a:prstGeom>
            <a:noFill/>
          </p:spPr>
          <p:txBody>
            <a:bodyPr wrap="square" rtlCol="0">
              <a:spAutoFit/>
            </a:bodyPr>
            <a:lstStyle/>
            <a:p>
              <a:r>
                <a:rPr lang="en-GB" dirty="0"/>
                <a:t>width</a:t>
              </a:r>
            </a:p>
          </p:txBody>
        </p:sp>
        <p:sp>
          <p:nvSpPr>
            <p:cNvPr id="31" name="pole tekstowe 30"/>
            <p:cNvSpPr txBox="1"/>
            <p:nvPr/>
          </p:nvSpPr>
          <p:spPr>
            <a:xfrm>
              <a:off x="6012610" y="4291903"/>
              <a:ext cx="877035" cy="369332"/>
            </a:xfrm>
            <a:prstGeom prst="rect">
              <a:avLst/>
            </a:prstGeom>
            <a:noFill/>
          </p:spPr>
          <p:txBody>
            <a:bodyPr wrap="square" rtlCol="0">
              <a:spAutoFit/>
            </a:bodyPr>
            <a:lstStyle/>
            <a:p>
              <a:pPr algn="r"/>
              <a:r>
                <a:rPr lang="en-GB" dirty="0"/>
                <a:t>height</a:t>
              </a:r>
            </a:p>
          </p:txBody>
        </p:sp>
        <p:sp>
          <p:nvSpPr>
            <p:cNvPr id="32" name="Prostokąt 31"/>
            <p:cNvSpPr/>
            <p:nvPr/>
          </p:nvSpPr>
          <p:spPr>
            <a:xfrm>
              <a:off x="6619269" y="4734066"/>
              <a:ext cx="2369944" cy="369332"/>
            </a:xfrm>
            <a:prstGeom prst="rect">
              <a:avLst/>
            </a:prstGeom>
          </p:spPr>
          <p:txBody>
            <a:bodyPr wrap="none">
              <a:spAutoFit/>
            </a:bodyPr>
            <a:lstStyle/>
            <a:p>
              <a:r>
                <a:rPr lang="en-GB" dirty="0" err="1"/>
                <a:t>rect</a:t>
              </a:r>
              <a:r>
                <a:rPr lang="en-GB" dirty="0"/>
                <a:t>(x, y, width, height);</a:t>
              </a:r>
            </a:p>
          </p:txBody>
        </p:sp>
        <p:sp>
          <p:nvSpPr>
            <p:cNvPr id="33" name="Prostokąt 32"/>
            <p:cNvSpPr/>
            <p:nvPr/>
          </p:nvSpPr>
          <p:spPr>
            <a:xfrm>
              <a:off x="6283150" y="5179376"/>
              <a:ext cx="3042181" cy="830997"/>
            </a:xfrm>
            <a:prstGeom prst="rect">
              <a:avLst/>
            </a:prstGeom>
          </p:spPr>
          <p:txBody>
            <a:bodyPr wrap="square">
              <a:spAutoFit/>
            </a:bodyPr>
            <a:lstStyle/>
            <a:p>
              <a:pPr algn="just"/>
              <a:r>
                <a:rPr lang="en-GB" sz="1200" dirty="0"/>
                <a:t>Width and height refer to point x, y. Mind that y axis is inverted. If negative, the rectangle will be drown left/up from the point instead of right/down. </a:t>
              </a:r>
            </a:p>
          </p:txBody>
        </p:sp>
      </p:grpSp>
      <p:sp>
        <p:nvSpPr>
          <p:cNvPr id="37" name="Prostokąt 36"/>
          <p:cNvSpPr/>
          <p:nvPr/>
        </p:nvSpPr>
        <p:spPr>
          <a:xfrm>
            <a:off x="1877506" y="2716432"/>
            <a:ext cx="4187446" cy="246221"/>
          </a:xfrm>
          <a:prstGeom prst="rect">
            <a:avLst/>
          </a:prstGeom>
        </p:spPr>
        <p:txBody>
          <a:bodyPr wrap="square">
            <a:spAutoFit/>
          </a:bodyPr>
          <a:lstStyle/>
          <a:p>
            <a:r>
              <a:rPr lang="en-GB" sz="1000" noProof="1">
                <a:latin typeface="Consolas" panose="020B0609020204030204" pitchFamily="49" charset="0"/>
              </a:rPr>
              <a:t>rect(this.x, height - 0, this.wid, - this.lowbloH);</a:t>
            </a:r>
          </a:p>
        </p:txBody>
      </p:sp>
      <p:sp>
        <p:nvSpPr>
          <p:cNvPr id="38" name="pole tekstowe 37"/>
          <p:cNvSpPr txBox="1"/>
          <p:nvPr/>
        </p:nvSpPr>
        <p:spPr>
          <a:xfrm>
            <a:off x="499920" y="3298751"/>
            <a:ext cx="6527698" cy="1169551"/>
          </a:xfrm>
          <a:prstGeom prst="rect">
            <a:avLst/>
          </a:prstGeom>
          <a:noFill/>
        </p:spPr>
        <p:txBody>
          <a:bodyPr wrap="square" rtlCol="0">
            <a:spAutoFit/>
          </a:bodyPr>
          <a:lstStyle/>
          <a:p>
            <a:pPr algn="just"/>
            <a:r>
              <a:rPr lang="en-GB" sz="1400" dirty="0"/>
              <a:t>I want to draw a rectangle from the ground. It’s easier for me to think of ground level to be at y of 0. In reality, it is at y of ‘height’ (height of the canvas, a default p5 variable), so I put height instead of 0. To make it visible for me that it should be zero I write ‘height – 0’ although this doesn’t change anything in the code. I also invert </a:t>
            </a:r>
            <a:r>
              <a:rPr lang="en-GB" sz="1400" dirty="0" err="1"/>
              <a:t>this.lowbloH</a:t>
            </a:r>
            <a:r>
              <a:rPr lang="en-GB" sz="1400" dirty="0"/>
              <a:t>, to draw the lower block up from the x, y point, rather than down.  </a:t>
            </a:r>
          </a:p>
        </p:txBody>
      </p:sp>
      <p:grpSp>
        <p:nvGrpSpPr>
          <p:cNvPr id="40" name="Grupa 39"/>
          <p:cNvGrpSpPr/>
          <p:nvPr/>
        </p:nvGrpSpPr>
        <p:grpSpPr>
          <a:xfrm>
            <a:off x="1226185" y="4716274"/>
            <a:ext cx="5250751" cy="632604"/>
            <a:chOff x="6010447" y="5366675"/>
            <a:chExt cx="5157154" cy="632604"/>
          </a:xfrm>
        </p:grpSpPr>
        <p:pic>
          <p:nvPicPr>
            <p:cNvPr id="41" name="Grafika 40" descr="Żarówka"/>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10447" y="5366675"/>
              <a:ext cx="632604" cy="632604"/>
            </a:xfrm>
            <a:prstGeom prst="rect">
              <a:avLst/>
            </a:prstGeom>
          </p:spPr>
        </p:pic>
        <p:sp>
          <p:nvSpPr>
            <p:cNvPr id="42" name="pole tekstowe 41"/>
            <p:cNvSpPr txBox="1"/>
            <p:nvPr/>
          </p:nvSpPr>
          <p:spPr>
            <a:xfrm>
              <a:off x="6571522" y="5421367"/>
              <a:ext cx="4596079" cy="523220"/>
            </a:xfrm>
            <a:prstGeom prst="rect">
              <a:avLst/>
            </a:prstGeom>
            <a:noFill/>
          </p:spPr>
          <p:txBody>
            <a:bodyPr wrap="square" rtlCol="0">
              <a:spAutoFit/>
            </a:bodyPr>
            <a:lstStyle/>
            <a:p>
              <a:pPr algn="just"/>
              <a:r>
                <a:rPr lang="en-GB" sz="1400" dirty="0"/>
                <a:t>Try to figure out what the variables for the upper block should be before you look back a the code!</a:t>
              </a:r>
            </a:p>
          </p:txBody>
        </p:sp>
      </p:grpSp>
    </p:spTree>
    <p:extLst>
      <p:ext uri="{BB962C8B-B14F-4D97-AF65-F5344CB8AC3E}">
        <p14:creationId xmlns:p14="http://schemas.microsoft.com/office/powerpoint/2010/main" val="2829064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Flappy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1/4</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First steps – creating objects</a:t>
            </a:r>
          </a:p>
        </p:txBody>
      </p:sp>
      <p:sp>
        <p:nvSpPr>
          <p:cNvPr id="17" name="pole tekstowe 16"/>
          <p:cNvSpPr txBox="1"/>
          <p:nvPr/>
        </p:nvSpPr>
        <p:spPr>
          <a:xfrm>
            <a:off x="319356" y="1329411"/>
            <a:ext cx="6591121" cy="4832092"/>
          </a:xfrm>
          <a:prstGeom prst="rect">
            <a:avLst/>
          </a:prstGeom>
          <a:noFill/>
        </p:spPr>
        <p:txBody>
          <a:bodyPr wrap="square" rtlCol="0">
            <a:spAutoFit/>
          </a:bodyPr>
          <a:lstStyle/>
          <a:p>
            <a:pPr algn="just"/>
            <a:r>
              <a:rPr lang="en-GB" sz="1400" dirty="0"/>
              <a:t>Setup, Initialize and Draw </a:t>
            </a:r>
            <a:r>
              <a:rPr lang="en-GB" sz="1400" dirty="0" err="1"/>
              <a:t>funcitons</a:t>
            </a:r>
            <a:endParaRPr lang="en-GB" sz="1400" dirty="0"/>
          </a:p>
          <a:p>
            <a:pPr algn="just"/>
            <a:endParaRPr lang="en-GB" sz="1400" dirty="0"/>
          </a:p>
          <a:p>
            <a:pPr algn="just"/>
            <a:r>
              <a:rPr lang="en-GB" sz="1400" dirty="0"/>
              <a:t>Instead of putting very much stuff into setup and to be able to restart the game (when we lose), let’s create a function called Initialize() which will create a new state of the game. </a:t>
            </a:r>
          </a:p>
          <a:p>
            <a:pPr algn="just"/>
            <a:endParaRPr lang="en-GB" sz="1400" dirty="0"/>
          </a:p>
          <a:p>
            <a:pPr algn="just"/>
            <a:r>
              <a:rPr lang="en-GB" sz="1400" dirty="0"/>
              <a:t>In the beginning we will call it from setup(). Then will call it when we loose and press restart button, but we will talk about this later. </a:t>
            </a:r>
          </a:p>
          <a:p>
            <a:pPr algn="just"/>
            <a:endParaRPr lang="en-GB" sz="1400" dirty="0"/>
          </a:p>
          <a:p>
            <a:pPr algn="just"/>
            <a:r>
              <a:rPr lang="en-GB" sz="1400" dirty="0"/>
              <a:t>Let’s create a few global variables – ball which will be our Ball object (ball = new Ball (); ) and blocks []. [] means that blocks variable will not be a single variable, but an ARRAY. Arrays hold many variables in them rather then one. Here we will use it to store multiple Block() objects. </a:t>
            </a:r>
          </a:p>
          <a:p>
            <a:pPr algn="just"/>
            <a:endParaRPr lang="en-GB" sz="1400" dirty="0"/>
          </a:p>
          <a:p>
            <a:pPr marL="285750" indent="-285750" algn="just">
              <a:buFont typeface="Arial" panose="020B0604020202020204" pitchFamily="34" charset="0"/>
              <a:buChar char="•"/>
            </a:pPr>
            <a:r>
              <a:rPr lang="en-GB" sz="1400" dirty="0" err="1"/>
              <a:t>numoblo</a:t>
            </a:r>
            <a:r>
              <a:rPr lang="en-GB" sz="1400" dirty="0"/>
              <a:t> is number of blocks. We will not show more than 4 at the screen at one time, and we don’t need to care about those which are outside the screen. </a:t>
            </a:r>
          </a:p>
          <a:p>
            <a:pPr marL="285750" indent="-285750" algn="just">
              <a:buFont typeface="Arial" panose="020B0604020202020204" pitchFamily="34" charset="0"/>
              <a:buChar char="•"/>
            </a:pPr>
            <a:r>
              <a:rPr lang="en-GB" sz="1400" dirty="0" err="1"/>
              <a:t>cmod</a:t>
            </a:r>
            <a:r>
              <a:rPr lang="en-GB" sz="1400" dirty="0"/>
              <a:t> – we will use this to manage our array. We have 4 blocks on the screen, but even tenths of over a game time. I will explain </a:t>
            </a:r>
            <a:r>
              <a:rPr lang="en-GB" sz="1400" dirty="0" err="1"/>
              <a:t>cmod</a:t>
            </a:r>
            <a:r>
              <a:rPr lang="en-GB" sz="1400" dirty="0"/>
              <a:t> later.</a:t>
            </a:r>
          </a:p>
          <a:p>
            <a:pPr marL="285750" indent="-285750" algn="just">
              <a:buFont typeface="Arial" panose="020B0604020202020204" pitchFamily="34" charset="0"/>
              <a:buChar char="•"/>
            </a:pPr>
            <a:r>
              <a:rPr lang="en-GB" sz="1400" dirty="0"/>
              <a:t>gap – gap between blocks, in pixels.</a:t>
            </a:r>
          </a:p>
          <a:p>
            <a:pPr marL="285750" indent="-285750" algn="just">
              <a:buFont typeface="Arial" panose="020B0604020202020204" pitchFamily="34" charset="0"/>
              <a:buChar char="•"/>
            </a:pPr>
            <a:endParaRPr lang="en-GB" sz="1400" dirty="0"/>
          </a:p>
          <a:p>
            <a:pPr algn="just"/>
            <a:r>
              <a:rPr lang="en-GB" sz="1400" dirty="0"/>
              <a:t>To add an element to an array, we use push() function like you can see in the code, right below making a new Ball() object. Try passing different values to Block() function here (instead of width) and see what happens!</a:t>
            </a:r>
          </a:p>
        </p:txBody>
      </p:sp>
      <p:sp>
        <p:nvSpPr>
          <p:cNvPr id="3" name="Prostokąt 2"/>
          <p:cNvSpPr/>
          <p:nvPr/>
        </p:nvSpPr>
        <p:spPr>
          <a:xfrm>
            <a:off x="7139031" y="1108357"/>
            <a:ext cx="4852944" cy="5478423"/>
          </a:xfrm>
          <a:prstGeom prst="rect">
            <a:avLst/>
          </a:prstGeom>
        </p:spPr>
        <p:txBody>
          <a:bodyPr wrap="square">
            <a:spAutoFit/>
          </a:bodyPr>
          <a:lstStyle/>
          <a:p>
            <a:r>
              <a:rPr lang="en-GB" sz="1000" noProof="1">
                <a:latin typeface="Consolas" panose="020B0609020204030204" pitchFamily="49" charset="0"/>
              </a:rPr>
              <a:t>function setup()</a:t>
            </a:r>
          </a:p>
          <a:p>
            <a:r>
              <a:rPr lang="en-GB" sz="1000" noProof="1">
                <a:latin typeface="Consolas" panose="020B0609020204030204" pitchFamily="49" charset="0"/>
              </a:rPr>
              <a:t>{</a:t>
            </a:r>
          </a:p>
          <a:p>
            <a:r>
              <a:rPr lang="en-GB" sz="1000" noProof="1">
                <a:latin typeface="Consolas" panose="020B0609020204030204" pitchFamily="49" charset="0"/>
              </a:rPr>
              <a:t>  createCanvas(960, 540);</a:t>
            </a:r>
          </a:p>
          <a:p>
            <a:r>
              <a:rPr lang="en-GB" sz="1000" noProof="1">
                <a:latin typeface="Consolas" panose="020B0609020204030204" pitchFamily="49" charset="0"/>
              </a:rPr>
              <a:t>  noStroke();</a:t>
            </a:r>
          </a:p>
          <a:p>
            <a:r>
              <a:rPr lang="en-GB" sz="1000" noProof="1">
                <a:latin typeface="Consolas" panose="020B0609020204030204" pitchFamily="49" charset="0"/>
              </a:rPr>
              <a:t>  Initialise();</a:t>
            </a:r>
          </a:p>
          <a:p>
            <a:r>
              <a:rPr lang="en-GB" sz="1000" noProof="1">
                <a:latin typeface="Consolas" panose="020B0609020204030204" pitchFamily="49" charset="0"/>
              </a:rPr>
              <a:t>}</a:t>
            </a:r>
          </a:p>
          <a:p>
            <a:endParaRPr lang="en-GB" sz="1000" noProof="1">
              <a:latin typeface="Consolas" panose="020B0609020204030204" pitchFamily="49" charset="0"/>
            </a:endParaRPr>
          </a:p>
          <a:p>
            <a:r>
              <a:rPr lang="en-GB" sz="1000" noProof="1">
                <a:latin typeface="Consolas" panose="020B0609020204030204" pitchFamily="49" charset="0"/>
              </a:rPr>
              <a:t>var ball, blocks = [];</a:t>
            </a:r>
          </a:p>
          <a:p>
            <a:r>
              <a:rPr lang="en-GB" sz="1000" noProof="1">
                <a:latin typeface="Consolas" panose="020B0609020204030204" pitchFamily="49" charset="0"/>
              </a:rPr>
              <a:t>var numoblo, cmod, gap;</a:t>
            </a:r>
          </a:p>
          <a:p>
            <a:endParaRPr lang="en-GB" sz="1000" noProof="1">
              <a:latin typeface="Consolas" panose="020B0609020204030204" pitchFamily="49" charset="0"/>
            </a:endParaRPr>
          </a:p>
          <a:p>
            <a:r>
              <a:rPr lang="en-GB" sz="1000" noProof="1">
                <a:latin typeface="Consolas" panose="020B0609020204030204" pitchFamily="49" charset="0"/>
              </a:rPr>
              <a:t>function Initialise()</a:t>
            </a:r>
          </a:p>
          <a:p>
            <a:r>
              <a:rPr lang="en-GB" sz="1000" noProof="1">
                <a:latin typeface="Consolas" panose="020B0609020204030204" pitchFamily="49" charset="0"/>
              </a:rPr>
              <a:t>{</a:t>
            </a:r>
          </a:p>
          <a:p>
            <a:r>
              <a:rPr lang="en-GB" sz="1000" noProof="1">
                <a:latin typeface="Consolas" panose="020B0609020204030204" pitchFamily="49" charset="0"/>
              </a:rPr>
              <a:t>  ball, blocks = [];</a:t>
            </a:r>
          </a:p>
          <a:p>
            <a:r>
              <a:rPr lang="en-GB" sz="1000" noProof="1">
                <a:latin typeface="Consolas" panose="020B0609020204030204" pitchFamily="49" charset="0"/>
              </a:rPr>
              <a:t>  numoblo = 4, cmod = 0, gap = 250;</a:t>
            </a:r>
          </a:p>
          <a:p>
            <a:endParaRPr lang="en-GB" sz="1000" noProof="1">
              <a:latin typeface="Consolas" panose="020B0609020204030204" pitchFamily="49" charset="0"/>
            </a:endParaRPr>
          </a:p>
          <a:p>
            <a:r>
              <a:rPr lang="en-GB" sz="1000" noProof="1">
                <a:latin typeface="Consolas" panose="020B0609020204030204" pitchFamily="49" charset="0"/>
              </a:rPr>
              <a:t>  ball = new Ball ();</a:t>
            </a:r>
          </a:p>
          <a:p>
            <a:r>
              <a:rPr lang="en-GB" sz="1000" noProof="1">
                <a:latin typeface="Consolas" panose="020B0609020204030204" pitchFamily="49" charset="0"/>
              </a:rPr>
              <a:t>  blocks.push(new Block(width))</a:t>
            </a:r>
          </a:p>
          <a:p>
            <a:r>
              <a:rPr lang="en-GB" sz="1000" noProof="1">
                <a:latin typeface="Consolas" panose="020B0609020204030204" pitchFamily="49" charset="0"/>
              </a:rPr>
              <a:t>  for (let i = 1; i &lt; numoblo; i++)</a:t>
            </a:r>
          </a:p>
          <a:p>
            <a:r>
              <a:rPr lang="en-GB" sz="1000" noProof="1">
                <a:latin typeface="Consolas" panose="020B0609020204030204" pitchFamily="49" charset="0"/>
              </a:rPr>
              <a:t>    blocks.push(new Block(blocks[i-1].x + blocks[i-1].wid + gap));</a:t>
            </a:r>
          </a:p>
          <a:p>
            <a:r>
              <a:rPr lang="en-GB" sz="1000" noProof="1">
                <a:latin typeface="Consolas" panose="020B0609020204030204" pitchFamily="49" charset="0"/>
              </a:rPr>
              <a:t>}</a:t>
            </a:r>
          </a:p>
          <a:p>
            <a:endParaRPr lang="en-GB" sz="1000" noProof="1">
              <a:latin typeface="Consolas" panose="020B0609020204030204" pitchFamily="49" charset="0"/>
            </a:endParaRPr>
          </a:p>
          <a:p>
            <a:endParaRPr lang="en-GB" sz="1000" noProof="1">
              <a:latin typeface="Consolas" panose="020B0609020204030204" pitchFamily="49" charset="0"/>
            </a:endParaRPr>
          </a:p>
          <a:p>
            <a:r>
              <a:rPr lang="en-GB" sz="1000" noProof="1">
                <a:latin typeface="Consolas" panose="020B0609020204030204" pitchFamily="49" charset="0"/>
              </a:rPr>
              <a:t>function draw ()</a:t>
            </a:r>
          </a:p>
          <a:p>
            <a:r>
              <a:rPr lang="en-GB" sz="1000" noProof="1">
                <a:latin typeface="Consolas" panose="020B0609020204030204" pitchFamily="49" charset="0"/>
              </a:rPr>
              <a:t>{</a:t>
            </a:r>
          </a:p>
          <a:p>
            <a:r>
              <a:rPr lang="en-GB" sz="1000" noProof="1">
                <a:latin typeface="Consolas" panose="020B0609020204030204" pitchFamily="49" charset="0"/>
              </a:rPr>
              <a:t>  background(0);</a:t>
            </a:r>
          </a:p>
          <a:p>
            <a:endParaRPr lang="en-GB" sz="1000" noProof="1">
              <a:latin typeface="Consolas" panose="020B0609020204030204" pitchFamily="49" charset="0"/>
            </a:endParaRPr>
          </a:p>
          <a:p>
            <a:r>
              <a:rPr lang="en-GB" sz="1000" noProof="1">
                <a:latin typeface="Consolas" panose="020B0609020204030204" pitchFamily="49" charset="0"/>
              </a:rPr>
              <a:t>  ball.move();</a:t>
            </a:r>
          </a:p>
          <a:p>
            <a:r>
              <a:rPr lang="en-GB" sz="1000" noProof="1">
                <a:latin typeface="Consolas" panose="020B0609020204030204" pitchFamily="49" charset="0"/>
              </a:rPr>
              <a:t>  ball.show();</a:t>
            </a:r>
          </a:p>
          <a:p>
            <a:endParaRPr lang="en-GB" sz="1000" noProof="1">
              <a:latin typeface="Consolas" panose="020B0609020204030204" pitchFamily="49" charset="0"/>
            </a:endParaRPr>
          </a:p>
          <a:p>
            <a:r>
              <a:rPr lang="en-GB" sz="1000" noProof="1">
                <a:latin typeface="Consolas" panose="020B0609020204030204" pitchFamily="49" charset="0"/>
              </a:rPr>
              <a:t>  for (let i = 0; i &lt; numoblo; i++)</a:t>
            </a:r>
          </a:p>
          <a:p>
            <a:r>
              <a:rPr lang="en-GB" sz="1000" noProof="1">
                <a:latin typeface="Consolas" panose="020B0609020204030204" pitchFamily="49" charset="0"/>
              </a:rPr>
              <a:t>  {</a:t>
            </a:r>
          </a:p>
          <a:p>
            <a:r>
              <a:rPr lang="en-GB" sz="1000" noProof="1">
                <a:latin typeface="Consolas" panose="020B0609020204030204" pitchFamily="49" charset="0"/>
              </a:rPr>
              <a:t>    blocks[i].move();</a:t>
            </a:r>
          </a:p>
          <a:p>
            <a:r>
              <a:rPr lang="en-GB" sz="1000" noProof="1">
                <a:latin typeface="Consolas" panose="020B0609020204030204" pitchFamily="49" charset="0"/>
              </a:rPr>
              <a:t>    blocks[i].show();</a:t>
            </a:r>
          </a:p>
          <a:p>
            <a:r>
              <a:rPr lang="en-GB" sz="1000" noProof="1">
                <a:latin typeface="Consolas" panose="020B0609020204030204" pitchFamily="49" charset="0"/>
              </a:rPr>
              <a:t>  }</a:t>
            </a:r>
          </a:p>
          <a:p>
            <a:r>
              <a:rPr lang="en-GB" sz="1000" noProof="1">
                <a:latin typeface="Consolas" panose="020B0609020204030204" pitchFamily="49" charset="0"/>
              </a:rPr>
              <a:t>}</a:t>
            </a:r>
          </a:p>
        </p:txBody>
      </p:sp>
    </p:spTree>
    <p:extLst>
      <p:ext uri="{BB962C8B-B14F-4D97-AF65-F5344CB8AC3E}">
        <p14:creationId xmlns:p14="http://schemas.microsoft.com/office/powerpoint/2010/main" val="168917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3563431" y="1659157"/>
            <a:ext cx="5780594" cy="400110"/>
          </a:xfrm>
          <a:prstGeom prst="rect">
            <a:avLst/>
          </a:prstGeom>
        </p:spPr>
        <p:txBody>
          <a:bodyPr wrap="square">
            <a:spAutoFit/>
          </a:bodyPr>
          <a:lstStyle/>
          <a:p>
            <a:r>
              <a:rPr lang="en-GB" sz="1000" noProof="1">
                <a:latin typeface="Consolas" panose="020B0609020204030204" pitchFamily="49" charset="0"/>
              </a:rPr>
              <a:t>for (let i = 1; i &lt; numoblo; i++)</a:t>
            </a:r>
          </a:p>
          <a:p>
            <a:r>
              <a:rPr lang="en-GB" sz="1000" noProof="1">
                <a:latin typeface="Consolas" panose="020B0609020204030204" pitchFamily="49" charset="0"/>
              </a:rPr>
              <a:t>    blocks.push(new Block(blocks[i-1].x + blocks[i-1].wid + gap));</a:t>
            </a:r>
          </a:p>
        </p:txBody>
      </p:sp>
      <p:sp>
        <p:nvSpPr>
          <p:cNvPr id="5" name="pole tekstowe 4"/>
          <p:cNvSpPr txBox="1"/>
          <p:nvPr/>
        </p:nvSpPr>
        <p:spPr>
          <a:xfrm>
            <a:off x="386031" y="2196186"/>
            <a:ext cx="11377344" cy="2893100"/>
          </a:xfrm>
          <a:prstGeom prst="rect">
            <a:avLst/>
          </a:prstGeom>
          <a:noFill/>
        </p:spPr>
        <p:txBody>
          <a:bodyPr wrap="square" rtlCol="0">
            <a:spAutoFit/>
          </a:bodyPr>
          <a:lstStyle/>
          <a:p>
            <a:pPr algn="just"/>
            <a:r>
              <a:rPr lang="en-GB" sz="1400" dirty="0"/>
              <a:t>To add other 3 elements to the array, rather then writing push() function 3 times, we will use a for loop. A for loop needs an iterator and 3 settings. First one  (let </a:t>
            </a:r>
            <a:r>
              <a:rPr lang="en-GB" sz="1400" dirty="0" err="1"/>
              <a:t>i</a:t>
            </a:r>
            <a:r>
              <a:rPr lang="en-GB" sz="1400" dirty="0"/>
              <a:t> = 1;) is used to create an iterator. We use ‘let’ keyword, name our iterator (I named it ‘</a:t>
            </a:r>
            <a:r>
              <a:rPr lang="en-GB" sz="1400" dirty="0" err="1"/>
              <a:t>i</a:t>
            </a:r>
            <a:r>
              <a:rPr lang="en-GB" sz="1400" dirty="0"/>
              <a:t>’) and assign an initial value to it. Then we have a condition – when to stop the loop. This loop will stop when </a:t>
            </a:r>
            <a:r>
              <a:rPr lang="en-GB" sz="1400" dirty="0" err="1"/>
              <a:t>i</a:t>
            </a:r>
            <a:r>
              <a:rPr lang="en-GB" sz="1400" dirty="0"/>
              <a:t> is bigger than </a:t>
            </a:r>
            <a:r>
              <a:rPr lang="en-GB" sz="1400" dirty="0" err="1"/>
              <a:t>numoblo</a:t>
            </a:r>
            <a:r>
              <a:rPr lang="en-GB" sz="1400" dirty="0"/>
              <a:t>. Finally we tell the loop what to do with </a:t>
            </a:r>
            <a:r>
              <a:rPr lang="en-GB" sz="1400" dirty="0" err="1"/>
              <a:t>i</a:t>
            </a:r>
            <a:r>
              <a:rPr lang="en-GB" sz="1400" dirty="0"/>
              <a:t> at each iteration. ++ is nothing else but increasing by 1. In other words, </a:t>
            </a:r>
            <a:r>
              <a:rPr lang="en-GB" sz="1400" dirty="0" err="1"/>
              <a:t>i</a:t>
            </a:r>
            <a:r>
              <a:rPr lang="en-GB" sz="1400" dirty="0"/>
              <a:t>++ is the same as </a:t>
            </a:r>
            <a:r>
              <a:rPr lang="en-GB" sz="1400" dirty="0" err="1"/>
              <a:t>i</a:t>
            </a:r>
            <a:r>
              <a:rPr lang="en-GB" sz="1400" dirty="0"/>
              <a:t>=i+1;</a:t>
            </a:r>
          </a:p>
          <a:p>
            <a:pPr algn="just"/>
            <a:endParaRPr lang="en-GB" sz="1400" dirty="0"/>
          </a:p>
          <a:p>
            <a:pPr algn="just"/>
            <a:r>
              <a:rPr lang="en-GB" sz="1400" dirty="0"/>
              <a:t>This loop will execute 3 times. We start form 1 and the loop will execute as long as </a:t>
            </a:r>
            <a:r>
              <a:rPr lang="en-GB" sz="1400" dirty="0" err="1"/>
              <a:t>i</a:t>
            </a:r>
            <a:r>
              <a:rPr lang="en-GB" sz="1400" dirty="0"/>
              <a:t> is smaller than </a:t>
            </a:r>
            <a:r>
              <a:rPr lang="en-GB" sz="1400" dirty="0" err="1"/>
              <a:t>numoblo</a:t>
            </a:r>
            <a:r>
              <a:rPr lang="en-GB" sz="1400" dirty="0"/>
              <a:t>. At each iteration I push a new Block() object to the array. Let me remind you, that what we are passing to Block() function when we create a new object is the x coordinate of the block (x coordinate of its left side). blocks[</a:t>
            </a:r>
            <a:r>
              <a:rPr lang="en-GB" sz="1400" dirty="0" err="1"/>
              <a:t>i</a:t>
            </a:r>
            <a:r>
              <a:rPr lang="en-GB" sz="1400" dirty="0"/>
              <a:t>] means that I am accessing an </a:t>
            </a:r>
            <a:r>
              <a:rPr lang="en-GB" sz="1400" dirty="0" err="1"/>
              <a:t>i-th</a:t>
            </a:r>
            <a:r>
              <a:rPr lang="en-GB" sz="1400" dirty="0"/>
              <a:t> element in the array. </a:t>
            </a:r>
          </a:p>
          <a:p>
            <a:pPr algn="just"/>
            <a:endParaRPr lang="en-GB" sz="1400" dirty="0"/>
          </a:p>
          <a:p>
            <a:pPr algn="just"/>
            <a:r>
              <a:rPr lang="en-GB" sz="1400" dirty="0"/>
              <a:t>Remember! As Computer Scientists count from 0, 0</a:t>
            </a:r>
            <a:r>
              <a:rPr lang="en-GB" sz="1400" baseline="30000" dirty="0"/>
              <a:t>th</a:t>
            </a:r>
            <a:r>
              <a:rPr lang="en-GB" sz="1400" dirty="0"/>
              <a:t> element is the first one. If blocks[] ends up with 4 elements, you access the last one with blocks[3].</a:t>
            </a:r>
          </a:p>
          <a:p>
            <a:pPr algn="just"/>
            <a:endParaRPr lang="en-GB" sz="1400" dirty="0"/>
          </a:p>
          <a:p>
            <a:pPr algn="just"/>
            <a:r>
              <a:rPr lang="en-GB" sz="1400" dirty="0"/>
              <a:t>I want every other block to be exactly a ‘gap’ behind the previous one. So each time I create a new block I add x coordinate of the previous one blocks[i-1].x, width of the previous one blocks[i-1].</a:t>
            </a:r>
            <a:r>
              <a:rPr lang="en-GB" sz="1400" dirty="0" err="1"/>
              <a:t>wid</a:t>
            </a:r>
            <a:r>
              <a:rPr lang="en-GB" sz="1400" dirty="0"/>
              <a:t> (as it is not regular, but random, I have to check it) and the gap. </a:t>
            </a:r>
          </a:p>
        </p:txBody>
      </p:sp>
      <p:sp>
        <p:nvSpPr>
          <p:cNvPr id="6" name="pole tekstowe 5"/>
          <p:cNvSpPr txBox="1"/>
          <p:nvPr/>
        </p:nvSpPr>
        <p:spPr>
          <a:xfrm>
            <a:off x="386031" y="5226205"/>
            <a:ext cx="11377344" cy="954107"/>
          </a:xfrm>
          <a:prstGeom prst="rect">
            <a:avLst/>
          </a:prstGeom>
          <a:noFill/>
        </p:spPr>
        <p:txBody>
          <a:bodyPr wrap="square" rtlCol="0">
            <a:spAutoFit/>
          </a:bodyPr>
          <a:lstStyle/>
          <a:p>
            <a:pPr algn="just"/>
            <a:r>
              <a:rPr lang="en-GB" sz="1400" dirty="0"/>
              <a:t>draw() function is very similar to the one in Bouncing Ball but here I need to draw and move block beside the ball. I use a loop to do it, so that I don’t have to write the same command 4 times, for each block.</a:t>
            </a:r>
          </a:p>
          <a:p>
            <a:pPr algn="just"/>
            <a:endParaRPr lang="en-GB" sz="1400" dirty="0"/>
          </a:p>
          <a:p>
            <a:pPr algn="just"/>
            <a:r>
              <a:rPr lang="en-GB" sz="1400" dirty="0"/>
              <a:t>Now put all of the function from this chapter together and see what happens!</a:t>
            </a:r>
          </a:p>
        </p:txBody>
      </p:sp>
      <p:sp>
        <p:nvSpPr>
          <p:cNvPr id="7"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a:t>Flappy Ball</a:t>
            </a:r>
            <a:endParaRPr lang="en-GB" sz="3600" b="1" dirty="0"/>
          </a:p>
        </p:txBody>
      </p:sp>
      <p:sp>
        <p:nvSpPr>
          <p:cNvPr id="8" name="Owal 7"/>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a:t>
            </a:r>
          </a:p>
        </p:txBody>
      </p:sp>
      <p:sp>
        <p:nvSpPr>
          <p:cNvPr id="9" name="Owal 8"/>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1/4</a:t>
            </a:r>
          </a:p>
        </p:txBody>
      </p:sp>
      <p:sp>
        <p:nvSpPr>
          <p:cNvPr id="10"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First steps – creating objects</a:t>
            </a:r>
          </a:p>
        </p:txBody>
      </p:sp>
    </p:spTree>
    <p:extLst>
      <p:ext uri="{BB962C8B-B14F-4D97-AF65-F5344CB8AC3E}">
        <p14:creationId xmlns:p14="http://schemas.microsoft.com/office/powerpoint/2010/main" val="3642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en-GB" sz="7200" b="1" dirty="0"/>
              <a:t>Flappy Ball</a:t>
            </a:r>
          </a:p>
        </p:txBody>
      </p:sp>
      <p:sp>
        <p:nvSpPr>
          <p:cNvPr id="3" name="Tytuł 1"/>
          <p:cNvSpPr txBox="1">
            <a:spLocks/>
          </p:cNvSpPr>
          <p:nvPr/>
        </p:nvSpPr>
        <p:spPr>
          <a:xfrm>
            <a:off x="1395033" y="3695701"/>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2/4 Making a loop of blocks</a:t>
            </a:r>
          </a:p>
        </p:txBody>
      </p:sp>
    </p:spTree>
    <p:extLst>
      <p:ext uri="{BB962C8B-B14F-4D97-AF65-F5344CB8AC3E}">
        <p14:creationId xmlns:p14="http://schemas.microsoft.com/office/powerpoint/2010/main" val="4105291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Łupek">
  <a:themeElements>
    <a:clrScheme name="Łupek">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Niestandardowy 1">
      <a:majorFont>
        <a:latin typeface="Eras Light ITC"/>
        <a:ea typeface=""/>
        <a:cs typeface=""/>
      </a:majorFont>
      <a:minorFont>
        <a:latin typeface="Calibri Light "/>
        <a:ea typeface=""/>
        <a:cs typeface=""/>
      </a:minorFont>
    </a:fontScheme>
    <a:fmtScheme name="Łupek">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Ciemny błękit</Template>
  <TotalTime>3827</TotalTime>
  <Words>5653</Words>
  <Application>Microsoft Office PowerPoint</Application>
  <PresentationFormat>Panoramiczny</PresentationFormat>
  <Paragraphs>458</Paragraphs>
  <Slides>24</Slides>
  <Notes>0</Notes>
  <HiddenSlides>0</HiddenSlides>
  <MMClips>0</MMClips>
  <ScaleCrop>false</ScaleCrop>
  <HeadingPairs>
    <vt:vector size="6" baseType="variant">
      <vt:variant>
        <vt:lpstr>Używane czcionki</vt:lpstr>
      </vt:variant>
      <vt:variant>
        <vt:i4>9</vt:i4>
      </vt:variant>
      <vt:variant>
        <vt:lpstr>Motyw</vt:lpstr>
      </vt:variant>
      <vt:variant>
        <vt:i4>1</vt:i4>
      </vt:variant>
      <vt:variant>
        <vt:lpstr>Tytuły slajdów</vt:lpstr>
      </vt:variant>
      <vt:variant>
        <vt:i4>24</vt:i4>
      </vt:variant>
    </vt:vector>
  </HeadingPairs>
  <TitlesOfParts>
    <vt:vector size="34" baseType="lpstr">
      <vt:lpstr>Arial</vt:lpstr>
      <vt:lpstr>Calibri</vt:lpstr>
      <vt:lpstr>Calibri Light</vt:lpstr>
      <vt:lpstr>Calibri Light </vt:lpstr>
      <vt:lpstr>Consolas</vt:lpstr>
      <vt:lpstr>Eras Light ITC</vt:lpstr>
      <vt:lpstr>Times New Roman</vt:lpstr>
      <vt:lpstr>Trebuchet MS</vt:lpstr>
      <vt:lpstr>Wingdings 2</vt:lpstr>
      <vt:lpstr>Łupek</vt:lpstr>
      <vt:lpstr>Bouncy Ball Coding Tutorials</vt:lpstr>
      <vt:lpstr>Flappy Ball</vt:lpstr>
      <vt:lpstr>Flappy Ball</vt:lpstr>
      <vt:lpstr>Flappy Ball</vt:lpstr>
      <vt:lpstr>Flappy Ball</vt:lpstr>
      <vt:lpstr>Flappy Ball</vt:lpstr>
      <vt:lpstr>Flappy Ball</vt:lpstr>
      <vt:lpstr>Prezentacja programu PowerPoint</vt:lpstr>
      <vt:lpstr>Flappy Ball</vt:lpstr>
      <vt:lpstr>Flappy Ball</vt:lpstr>
      <vt:lpstr>Prezentacja programu PowerPoint</vt:lpstr>
      <vt:lpstr>Flappy Ball</vt:lpstr>
      <vt:lpstr>Flappy Ball</vt:lpstr>
      <vt:lpstr>Flappy Ball</vt:lpstr>
      <vt:lpstr>Flappy Ball</vt:lpstr>
      <vt:lpstr>Flappy Ball</vt:lpstr>
      <vt:lpstr>Flappy Ball</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Flappy Ball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Bouncy Ball Coding Tutorials</dc:title>
  <dc:creator>Wojciech Gołaszewski</dc:creator>
  <cp:lastModifiedBy>Wojciech Gołaszewski</cp:lastModifiedBy>
  <cp:revision>437</cp:revision>
  <dcterms:created xsi:type="dcterms:W3CDTF">2017-03-21T16:40:44Z</dcterms:created>
  <dcterms:modified xsi:type="dcterms:W3CDTF">2017-04-04T02:35:29Z</dcterms:modified>
</cp:coreProperties>
</file>