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84" r:id="rId2"/>
    <p:sldId id="267" r:id="rId3"/>
    <p:sldId id="285" r:id="rId4"/>
    <p:sldId id="260" r:id="rId5"/>
    <p:sldId id="261" r:id="rId6"/>
    <p:sldId id="286" r:id="rId7"/>
    <p:sldId id="262" r:id="rId8"/>
    <p:sldId id="263" r:id="rId9"/>
    <p:sldId id="264" r:id="rId10"/>
    <p:sldId id="266" r:id="rId11"/>
    <p:sldId id="265" r:id="rId12"/>
    <p:sldId id="268" r:id="rId13"/>
    <p:sldId id="287" r:id="rId14"/>
    <p:sldId id="269" r:id="rId15"/>
    <p:sldId id="270" r:id="rId16"/>
    <p:sldId id="271" r:id="rId17"/>
    <p:sldId id="288" r:id="rId18"/>
    <p:sldId id="272" r:id="rId19"/>
    <p:sldId id="273" r:id="rId20"/>
    <p:sldId id="274" r:id="rId21"/>
    <p:sldId id="275" r:id="rId22"/>
    <p:sldId id="276" r:id="rId23"/>
    <p:sldId id="277" r:id="rId24"/>
    <p:sldId id="279" r:id="rId25"/>
    <p:sldId id="280" r:id="rId26"/>
    <p:sldId id="281" r:id="rId27"/>
    <p:sldId id="282" r:id="rId28"/>
    <p:sldId id="283" r:id="rId29"/>
    <p:sldId id="289"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9754"/>
    <a:srgbClr val="C67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1" d="100"/>
          <a:sy n="111" d="100"/>
        </p:scale>
        <p:origin x="5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4522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60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525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67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44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2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1467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351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236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957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1054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706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16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159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3568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969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4/4/2017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25250251"/>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9319" y="1069676"/>
            <a:ext cx="9440034" cy="1088538"/>
          </a:xfrm>
        </p:spPr>
        <p:txBody>
          <a:bodyPr/>
          <a:lstStyle/>
          <a:p>
            <a:r>
              <a:rPr lang="en-GB" b="1" dirty="0"/>
              <a:t>Bouncy Ball Coding Tutorials</a:t>
            </a:r>
          </a:p>
        </p:txBody>
      </p:sp>
      <p:sp>
        <p:nvSpPr>
          <p:cNvPr id="3" name="Pole tekstowe 2"/>
          <p:cNvSpPr txBox="1">
            <a:spLocks noChangeArrowheads="1"/>
          </p:cNvSpPr>
          <p:nvPr/>
        </p:nvSpPr>
        <p:spPr bwMode="auto">
          <a:xfrm>
            <a:off x="0" y="2138143"/>
            <a:ext cx="12192000" cy="483850"/>
          </a:xfrm>
          <a:prstGeom prst="rect">
            <a:avLst/>
          </a:prstGeom>
          <a:noFill/>
          <a:ln w="12700">
            <a:noFill/>
            <a:miter lim="800000"/>
            <a:headEnd/>
            <a:tailEnd/>
          </a:ln>
        </p:spPr>
        <p:txBody>
          <a:bodyPr rot="0" vert="horz" wrap="square" lIns="91440" tIns="45720" rIns="91440" bIns="45720" anchor="t" anchorCtr="0">
            <a:spAutoFit/>
          </a:bodyPr>
          <a:lstStyle/>
          <a:p>
            <a:pPr algn="ctr">
              <a:lnSpc>
                <a:spcPct val="106000"/>
              </a:lnSpc>
            </a:pPr>
            <a:r>
              <a:rPr lang="pl-PL" sz="2400" b="1" kern="1200" dirty="0">
                <a:effectLst/>
                <a:latin typeface="Eras Light ITC" panose="020B0402030504020804" pitchFamily="34" charset="0"/>
                <a:ea typeface="Calibri" panose="020F0502020204030204" pitchFamily="34" charset="0"/>
              </a:rPr>
              <a:t>Wojciech Golaszewski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Cosmin Vladianu     David Al Mjali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   </a:t>
            </a:r>
            <a:r>
              <a:rPr lang="pl-PL" sz="2400" b="1" dirty="0">
                <a:effectLst/>
                <a:latin typeface="Eras Light ITC" panose="020B0402030504020804" pitchFamily="34" charset="0"/>
                <a:ea typeface="Times New Roman" panose="02020603050405020304" pitchFamily="18" charset="0"/>
              </a:rPr>
              <a:t>Adris Khan</a:t>
            </a:r>
            <a:endParaRPr lang="en-GB" sz="1000" b="1" dirty="0">
              <a:effectLst/>
              <a:latin typeface="Eras Light ITC" panose="020B0402030504020804" pitchFamily="34" charset="0"/>
              <a:ea typeface="Times New Roman" panose="02020603050405020304" pitchFamily="18" charset="0"/>
            </a:endParaRPr>
          </a:p>
        </p:txBody>
      </p:sp>
      <p:sp>
        <p:nvSpPr>
          <p:cNvPr id="4" name="Tytuł 1"/>
          <p:cNvSpPr txBox="1">
            <a:spLocks/>
          </p:cNvSpPr>
          <p:nvPr/>
        </p:nvSpPr>
        <p:spPr>
          <a:xfrm>
            <a:off x="1375983" y="4703155"/>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b="1" dirty="0"/>
              <a:t>Coding Curriculum Group Project</a:t>
            </a:r>
          </a:p>
        </p:txBody>
      </p:sp>
      <p:grpSp>
        <p:nvGrpSpPr>
          <p:cNvPr id="5" name="Grupa 4"/>
          <p:cNvGrpSpPr/>
          <p:nvPr/>
        </p:nvGrpSpPr>
        <p:grpSpPr>
          <a:xfrm>
            <a:off x="202343" y="5960854"/>
            <a:ext cx="2896485" cy="751820"/>
            <a:chOff x="251520" y="686553"/>
            <a:chExt cx="8995767" cy="2392156"/>
          </a:xfrm>
        </p:grpSpPr>
        <p:pic>
          <p:nvPicPr>
            <p:cNvPr id="6" name="Picture 6" descr="Image result for ucl engineering"/>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r="81888"/>
            <a:stretch/>
          </p:blipFill>
          <p:spPr bwMode="auto">
            <a:xfrm>
              <a:off x="251520" y="692696"/>
              <a:ext cx="1656184" cy="2386013"/>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Obraz 6"/>
            <p:cNvPicPr>
              <a:picLocks noChangeAspect="1"/>
            </p:cNvPicPr>
            <p:nvPr/>
          </p:nvPicPr>
          <p:blipFill>
            <a:blip r:embed="rId3">
              <a:clrChange>
                <a:clrFrom>
                  <a:srgbClr val="000000"/>
                </a:clrFrom>
                <a:clrTo>
                  <a:srgbClr val="000000">
                    <a:alpha val="0"/>
                  </a:srgbClr>
                </a:clrTo>
              </a:clrChange>
            </a:blip>
            <a:stretch>
              <a:fillRect/>
            </a:stretch>
          </p:blipFill>
          <p:spPr>
            <a:xfrm>
              <a:off x="1979712" y="686553"/>
              <a:ext cx="7267575" cy="2390775"/>
            </a:xfrm>
            <a:prstGeom prst="rect">
              <a:avLst/>
            </a:prstGeom>
          </p:spPr>
        </p:pic>
      </p:grpSp>
      <p:pic>
        <p:nvPicPr>
          <p:cNvPr id="1026" name="Picture 2" descr="Znalezione obrazy dla zapytania ucl logo"/>
          <p:cNvPicPr>
            <a:picLocks noChangeAspect="1" noChangeArrowheads="1"/>
          </p:cNvPicPr>
          <p:nvPr/>
        </p:nvPicPr>
        <p:blipFill rotWithShape="1">
          <a:blip r:embed="rId4">
            <a:extLst>
              <a:ext uri="{28A0092B-C50C-407E-A947-70E740481C1C}">
                <a14:useLocalDpi xmlns:a14="http://schemas.microsoft.com/office/drawing/2010/main" val="0"/>
              </a:ext>
            </a:extLst>
          </a:blip>
          <a:srcRect t="18083" b="12264"/>
          <a:stretch/>
        </p:blipFill>
        <p:spPr bwMode="auto">
          <a:xfrm>
            <a:off x="10334446" y="5856757"/>
            <a:ext cx="1683750" cy="786473"/>
          </a:xfrm>
          <a:prstGeom prst="rect">
            <a:avLst/>
          </a:prstGeom>
          <a:noFill/>
          <a:extLst>
            <a:ext uri="{909E8E84-426E-40DD-AFC4-6F175D3DCCD1}">
              <a14:hiddenFill xmlns:a14="http://schemas.microsoft.com/office/drawing/2010/main">
                <a:solidFill>
                  <a:srgbClr val="FFFFFF"/>
                </a:solidFill>
              </a14:hiddenFill>
            </a:ext>
          </a:extLst>
        </p:spPr>
      </p:pic>
      <p:sp>
        <p:nvSpPr>
          <p:cNvPr id="9" name="Tytuł 1"/>
          <p:cNvSpPr txBox="1">
            <a:spLocks/>
          </p:cNvSpPr>
          <p:nvPr/>
        </p:nvSpPr>
        <p:spPr>
          <a:xfrm>
            <a:off x="1375983" y="3390373"/>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t>Tutorial </a:t>
            </a:r>
            <a:r>
              <a:rPr lang="pl-PL" sz="3200" b="1" dirty="0"/>
              <a:t>3</a:t>
            </a:r>
            <a:r>
              <a:rPr lang="en-GB" sz="3200" b="1" dirty="0"/>
              <a:t> – </a:t>
            </a:r>
            <a:r>
              <a:rPr lang="pl-PL" sz="3200" b="1" dirty="0" err="1"/>
              <a:t>Maze</a:t>
            </a:r>
            <a:r>
              <a:rPr lang="pl-PL" sz="3200" b="1" dirty="0"/>
              <a:t> Ball Game</a:t>
            </a:r>
            <a:endParaRPr lang="en-GB" sz="3200" b="1" dirty="0"/>
          </a:p>
        </p:txBody>
      </p:sp>
    </p:spTree>
    <p:extLst>
      <p:ext uri="{BB962C8B-B14F-4D97-AF65-F5344CB8AC3E}">
        <p14:creationId xmlns:p14="http://schemas.microsoft.com/office/powerpoint/2010/main" val="262018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29935" y="2224473"/>
            <a:ext cx="6230256" cy="2585323"/>
          </a:xfrm>
          <a:prstGeom prst="rect">
            <a:avLst/>
          </a:prstGeom>
          <a:noFill/>
        </p:spPr>
        <p:txBody>
          <a:bodyPr wrap="square" rtlCol="0">
            <a:spAutoFit/>
          </a:bodyPr>
          <a:lstStyle/>
          <a:p>
            <a:pPr algn="just"/>
            <a:r>
              <a:rPr lang="en-GB" dirty="0"/>
              <a:t>As we want the game to stop when you touch the ball, we need a variable which tells the ball to move (or not). We declare a variable “lost”, which we set as false (lost=false;), meaning the game has not ended yet. We will store the “blocks”, or obstacles, in an array(blocks = [];). Similarly to the Flappy Ball tutorial, we iterate through each block and check if it collides with the ball. If it does, than the game is lost, the variable that manages this is changed (lost=true) and as a consequence, the ball will not move anymore(if(!lost) will be false, as we lost).</a:t>
            </a:r>
          </a:p>
        </p:txBody>
      </p:sp>
      <p:sp>
        <p:nvSpPr>
          <p:cNvPr id="11" name="Tytuł 1"/>
          <p:cNvSpPr txBox="1">
            <a:spLocks/>
          </p:cNvSpPr>
          <p:nvPr/>
        </p:nvSpPr>
        <p:spPr>
          <a:xfrm>
            <a:off x="529935" y="1490722"/>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Stop condition</a:t>
            </a:r>
          </a:p>
        </p:txBody>
      </p:sp>
      <p:pic>
        <p:nvPicPr>
          <p:cNvPr id="9" name="Grafika 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0472" y="5227245"/>
            <a:ext cx="632604" cy="632604"/>
          </a:xfrm>
          <a:prstGeom prst="rect">
            <a:avLst/>
          </a:prstGeom>
        </p:spPr>
      </p:pic>
      <p:sp>
        <p:nvSpPr>
          <p:cNvPr id="12" name="pole tekstowe 11"/>
          <p:cNvSpPr txBox="1"/>
          <p:nvPr/>
        </p:nvSpPr>
        <p:spPr>
          <a:xfrm>
            <a:off x="2556479" y="5104965"/>
            <a:ext cx="3491964" cy="877163"/>
          </a:xfrm>
          <a:prstGeom prst="rect">
            <a:avLst/>
          </a:prstGeom>
          <a:noFill/>
        </p:spPr>
        <p:txBody>
          <a:bodyPr wrap="square" rtlCol="0">
            <a:spAutoFit/>
          </a:bodyPr>
          <a:lstStyle/>
          <a:p>
            <a:pPr algn="just"/>
            <a:r>
              <a:rPr lang="en-GB" sz="1700" dirty="0"/>
              <a:t>Challenge! </a:t>
            </a:r>
          </a:p>
          <a:p>
            <a:pPr algn="just"/>
            <a:r>
              <a:rPr lang="en-US" sz="1700" dirty="0"/>
              <a:t>Add moving obstacles!</a:t>
            </a:r>
          </a:p>
          <a:p>
            <a:pPr algn="just"/>
            <a:r>
              <a:rPr lang="en-US" sz="1700" dirty="0"/>
              <a:t>Change color of obstacles!</a:t>
            </a:r>
            <a:endParaRPr lang="en-GB" sz="1700" dirty="0"/>
          </a:p>
        </p:txBody>
      </p:sp>
      <p:sp>
        <p:nvSpPr>
          <p:cNvPr id="3" name="Rectangle 2"/>
          <p:cNvSpPr/>
          <p:nvPr/>
        </p:nvSpPr>
        <p:spPr>
          <a:xfrm>
            <a:off x="8255224" y="1354504"/>
            <a:ext cx="3781605" cy="5001369"/>
          </a:xfrm>
          <a:prstGeom prst="rect">
            <a:avLst/>
          </a:prstGeom>
        </p:spPr>
        <p:txBody>
          <a:bodyPr wrap="square">
            <a:spAutoFit/>
          </a:bodyPr>
          <a:lstStyle/>
          <a:p>
            <a:r>
              <a:rPr lang="en-US" sz="1100" dirty="0" err="1">
                <a:latin typeface="Consolas" panose="020B0609020204030204" pitchFamily="49" charset="0"/>
              </a:rPr>
              <a:t>var</a:t>
            </a:r>
            <a:r>
              <a:rPr lang="en-US" sz="1100" dirty="0">
                <a:latin typeface="Consolas" panose="020B0609020204030204" pitchFamily="49" charset="0"/>
              </a:rPr>
              <a:t> ball;</a:t>
            </a:r>
          </a:p>
          <a:p>
            <a:r>
              <a:rPr lang="en-US" sz="1100" dirty="0" err="1">
                <a:latin typeface="Consolas" panose="020B0609020204030204" pitchFamily="49" charset="0"/>
              </a:rPr>
              <a:t>var</a:t>
            </a:r>
            <a:r>
              <a:rPr lang="en-US" sz="1100" dirty="0">
                <a:latin typeface="Consolas" panose="020B0609020204030204" pitchFamily="49" charset="0"/>
              </a:rPr>
              <a:t> lost;</a:t>
            </a:r>
          </a:p>
          <a:p>
            <a:endParaRPr lang="en-US" sz="1100" dirty="0">
              <a:latin typeface="Consolas" panose="020B0609020204030204" pitchFamily="49" charset="0"/>
            </a:endParaRPr>
          </a:p>
          <a:p>
            <a:r>
              <a:rPr lang="en-US" sz="1100" dirty="0">
                <a:latin typeface="Consolas" panose="020B0609020204030204" pitchFamily="49" charset="0"/>
              </a:rPr>
              <a:t>function </a:t>
            </a:r>
            <a:r>
              <a:rPr lang="en-US" sz="1100" dirty="0" err="1">
                <a:latin typeface="Consolas" panose="020B0609020204030204" pitchFamily="49" charset="0"/>
              </a:rPr>
              <a:t>Initialise</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  ball = new Ball ();</a:t>
            </a:r>
          </a:p>
          <a:p>
            <a:r>
              <a:rPr lang="en-US" sz="1100" dirty="0">
                <a:latin typeface="Consolas" panose="020B0609020204030204" pitchFamily="49" charset="0"/>
              </a:rPr>
              <a:t>  blocks = [];</a:t>
            </a:r>
          </a:p>
          <a:p>
            <a:r>
              <a:rPr lang="en-US" sz="1100" dirty="0">
                <a:latin typeface="Consolas" panose="020B0609020204030204" pitchFamily="49" charset="0"/>
              </a:rPr>
              <a:t>  lost=false;</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blocks.push</a:t>
            </a:r>
            <a:r>
              <a:rPr lang="en-US" sz="1100" dirty="0">
                <a:latin typeface="Consolas" panose="020B0609020204030204" pitchFamily="49" charset="0"/>
              </a:rPr>
              <a:t>(new Block(300,100,100,50));</a:t>
            </a:r>
          </a:p>
          <a:p>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function draw ()</a:t>
            </a:r>
          </a:p>
          <a:p>
            <a:r>
              <a:rPr lang="en-US" sz="1100" dirty="0">
                <a:latin typeface="Consolas" panose="020B0609020204030204" pitchFamily="49" charset="0"/>
              </a:rPr>
              <a:t>{</a:t>
            </a:r>
          </a:p>
          <a:p>
            <a:r>
              <a:rPr lang="en-US" sz="1100" dirty="0">
                <a:latin typeface="Consolas" panose="020B0609020204030204" pitchFamily="49" charset="0"/>
              </a:rPr>
              <a:t>  background(0); //blue</a:t>
            </a:r>
          </a:p>
          <a:p>
            <a:endParaRPr lang="en-US" sz="1100" dirty="0">
              <a:latin typeface="Consolas" panose="020B0609020204030204" pitchFamily="49" charset="0"/>
            </a:endParaRPr>
          </a:p>
          <a:p>
            <a:r>
              <a:rPr lang="en-US" sz="1100" dirty="0">
                <a:latin typeface="Consolas" panose="020B0609020204030204" pitchFamily="49" charset="0"/>
              </a:rPr>
              <a:t>if(!lost)</a:t>
            </a:r>
          </a:p>
          <a:p>
            <a:r>
              <a:rPr lang="en-US" sz="1100" dirty="0">
                <a:latin typeface="Consolas" panose="020B0609020204030204" pitchFamily="49" charset="0"/>
              </a:rPr>
              <a:t>    </a:t>
            </a:r>
            <a:r>
              <a:rPr lang="en-US" sz="1100" dirty="0" err="1">
                <a:latin typeface="Consolas" panose="020B0609020204030204" pitchFamily="49" charset="0"/>
              </a:rPr>
              <a:t>ball.move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for(let </a:t>
            </a:r>
            <a:r>
              <a:rPr lang="en-US" sz="1100" dirty="0" err="1">
                <a:latin typeface="Consolas" panose="020B0609020204030204" pitchFamily="49" charset="0"/>
              </a:rPr>
              <a:t>i</a:t>
            </a:r>
            <a:r>
              <a:rPr lang="en-US" sz="1100" dirty="0">
                <a:latin typeface="Consolas" panose="020B0609020204030204" pitchFamily="49" charset="0"/>
              </a:rPr>
              <a:t>=0;i&lt;</a:t>
            </a:r>
            <a:r>
              <a:rPr lang="en-US" sz="1100" dirty="0" err="1">
                <a:latin typeface="Consolas" panose="020B0609020204030204" pitchFamily="49" charset="0"/>
              </a:rPr>
              <a:t>blocks.length;i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blocks[</a:t>
            </a:r>
            <a:r>
              <a:rPr lang="en-US" sz="1100" dirty="0" err="1">
                <a:latin typeface="Consolas" panose="020B0609020204030204" pitchFamily="49" charset="0"/>
              </a:rPr>
              <a:t>i</a:t>
            </a:r>
            <a:r>
              <a:rPr lang="en-US" sz="1100" dirty="0">
                <a:latin typeface="Consolas" panose="020B0609020204030204" pitchFamily="49" charset="0"/>
              </a:rPr>
              <a:t>].show();</a:t>
            </a:r>
          </a:p>
          <a:p>
            <a:r>
              <a:rPr lang="en-US" sz="1100" dirty="0">
                <a:latin typeface="Consolas" panose="020B0609020204030204" pitchFamily="49" charset="0"/>
              </a:rPr>
              <a:t>    if(blocks[</a:t>
            </a:r>
            <a:r>
              <a:rPr lang="en-US" sz="1100" dirty="0" err="1">
                <a:latin typeface="Consolas" panose="020B0609020204030204" pitchFamily="49" charset="0"/>
              </a:rPr>
              <a:t>i</a:t>
            </a:r>
            <a:r>
              <a:rPr lang="en-US" sz="1100" dirty="0">
                <a:latin typeface="Consolas" panose="020B0609020204030204" pitchFamily="49" charset="0"/>
              </a:rPr>
              <a:t>].</a:t>
            </a:r>
            <a:r>
              <a:rPr lang="en-US" sz="1100" dirty="0" err="1">
                <a:latin typeface="Consolas" panose="020B0609020204030204" pitchFamily="49" charset="0"/>
              </a:rPr>
              <a:t>checkcollision</a:t>
            </a:r>
            <a:r>
              <a:rPr lang="en-US" sz="1100" dirty="0">
                <a:latin typeface="Consolas" panose="020B0609020204030204" pitchFamily="49" charset="0"/>
              </a:rPr>
              <a:t>())</a:t>
            </a:r>
          </a:p>
          <a:p>
            <a:r>
              <a:rPr lang="en-US" sz="1100" dirty="0">
                <a:latin typeface="Consolas" panose="020B0609020204030204" pitchFamily="49" charset="0"/>
              </a:rPr>
              <a:t>      lost=true;</a:t>
            </a:r>
          </a:p>
          <a:p>
            <a:r>
              <a:rPr lang="en-US" sz="1100" dirty="0">
                <a:latin typeface="Consolas" panose="020B0609020204030204" pitchFamily="49" charset="0"/>
              </a:rPr>
              <a:t>  }</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ball.show</a:t>
            </a:r>
            <a:r>
              <a:rPr lang="en-US" sz="1100" dirty="0">
                <a:latin typeface="Consolas" panose="020B0609020204030204" pitchFamily="49" charset="0"/>
              </a:rPr>
              <a:t>();</a:t>
            </a:r>
          </a:p>
          <a:p>
            <a:r>
              <a:rPr lang="en-US" sz="1100" dirty="0">
                <a:latin typeface="Consolas" panose="020B0609020204030204" pitchFamily="49" charset="0"/>
              </a:rPr>
              <a:t>}</a:t>
            </a:r>
          </a:p>
        </p:txBody>
      </p:sp>
      <p:sp>
        <p:nvSpPr>
          <p:cNvPr id="14"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5" name="Owal 14"/>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6" name="Owal 15"/>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2/5</a:t>
            </a:r>
          </a:p>
        </p:txBody>
      </p:sp>
      <p:sp>
        <p:nvSpPr>
          <p:cNvPr id="17"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Block Collisions and Stop Condition</a:t>
            </a:r>
          </a:p>
        </p:txBody>
      </p:sp>
    </p:spTree>
    <p:extLst>
      <p:ext uri="{BB962C8B-B14F-4D97-AF65-F5344CB8AC3E}">
        <p14:creationId xmlns:p14="http://schemas.microsoft.com/office/powerpoint/2010/main" val="382931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50556" y="2389677"/>
            <a:ext cx="6597724" cy="3693319"/>
          </a:xfrm>
          <a:prstGeom prst="rect">
            <a:avLst/>
          </a:prstGeom>
          <a:noFill/>
        </p:spPr>
        <p:txBody>
          <a:bodyPr wrap="square" rtlCol="0">
            <a:spAutoFit/>
          </a:bodyPr>
          <a:lstStyle/>
          <a:p>
            <a:pPr algn="just"/>
            <a:r>
              <a:rPr lang="en-GB" dirty="0"/>
              <a:t>We are now going to introduce you to one handy principle of objective oriented programming. While in the flappy ball tutorial “</a:t>
            </a:r>
            <a:r>
              <a:rPr lang="en-GB" dirty="0" err="1"/>
              <a:t>xspeed</a:t>
            </a:r>
            <a:r>
              <a:rPr lang="en-GB" dirty="0"/>
              <a:t>” and “</a:t>
            </a:r>
            <a:r>
              <a:rPr lang="en-GB" dirty="0" err="1"/>
              <a:t>yspeed</a:t>
            </a:r>
            <a:r>
              <a:rPr lang="en-GB" dirty="0"/>
              <a:t>” were declared as “</a:t>
            </a:r>
            <a:r>
              <a:rPr lang="en-GB" dirty="0" err="1"/>
              <a:t>this.xspeed</a:t>
            </a:r>
            <a:r>
              <a:rPr lang="en-GB" dirty="0"/>
              <a:t>” and “</a:t>
            </a:r>
            <a:r>
              <a:rPr lang="en-GB" dirty="0" err="1"/>
              <a:t>this.yspeed</a:t>
            </a:r>
            <a:r>
              <a:rPr lang="en-GB" dirty="0"/>
              <a:t>”, this is not actually recommended while making bigger applications, because this would mean you can modify them from anywhere in your program. Thus, we will introduce 2 functions which will provide us the speed values which we need. However, we will not make functions that allow us to change them, as we do not need this (now). While this might mean code that looks more complicated, it makes it harder to modify variables without explicitly wanting to do so, which means it is less likely that we you have bugs in your code. Those are called “getter” methods (or functions), which are generally used with “setter” methods, which modify the variables values.</a:t>
            </a:r>
          </a:p>
        </p:txBody>
      </p:sp>
      <p:sp>
        <p:nvSpPr>
          <p:cNvPr id="11" name="Tytuł 1"/>
          <p:cNvSpPr txBox="1">
            <a:spLocks/>
          </p:cNvSpPr>
          <p:nvPr/>
        </p:nvSpPr>
        <p:spPr>
          <a:xfrm>
            <a:off x="650556" y="164040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“getter” methods 1/2</a:t>
            </a:r>
          </a:p>
        </p:txBody>
      </p:sp>
      <p:sp>
        <p:nvSpPr>
          <p:cNvPr id="3" name="Rectangle 2"/>
          <p:cNvSpPr/>
          <p:nvPr/>
        </p:nvSpPr>
        <p:spPr>
          <a:xfrm>
            <a:off x="8178423" y="2052080"/>
            <a:ext cx="3746269" cy="3785652"/>
          </a:xfrm>
          <a:prstGeom prst="rect">
            <a:avLst/>
          </a:prstGeom>
        </p:spPr>
        <p:txBody>
          <a:bodyPr wrap="square">
            <a:spAutoFit/>
          </a:bodyPr>
          <a:lstStyle/>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yspeed</a:t>
            </a:r>
            <a:r>
              <a:rPr lang="en-US" sz="1600" dirty="0">
                <a:latin typeface="Consolas" panose="020B0609020204030204" pitchFamily="49" charset="0"/>
              </a:rPr>
              <a:t> = 6;</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xspeed</a:t>
            </a:r>
            <a:r>
              <a:rPr lang="en-US" sz="1600" dirty="0">
                <a:latin typeface="Consolas" panose="020B0609020204030204" pitchFamily="49" charset="0"/>
              </a:rPr>
              <a:t> = 0;</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gravity = 0.2;</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friction = 0.85;</a:t>
            </a:r>
          </a:p>
          <a:p>
            <a:r>
              <a:rPr lang="en-US" sz="1600" dirty="0">
                <a:latin typeface="Consolas" panose="020B0609020204030204" pitchFamily="49" charset="0"/>
              </a:rPr>
              <a:t>  </a:t>
            </a:r>
            <a:r>
              <a:rPr lang="en-US" sz="1600" dirty="0" err="1">
                <a:latin typeface="Consolas" panose="020B0609020204030204" pitchFamily="49" charset="0"/>
              </a:rPr>
              <a:t>this.dw</a:t>
            </a:r>
            <a:r>
              <a:rPr lang="en-US" sz="1600" dirty="0">
                <a:latin typeface="Consolas" panose="020B0609020204030204" pitchFamily="49" charset="0"/>
              </a:rPr>
              <a:t> = 0;</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this.yspeed</a:t>
            </a:r>
            <a:r>
              <a:rPr lang="en-US" sz="1600" dirty="0">
                <a:latin typeface="Consolas" panose="020B0609020204030204" pitchFamily="49" charset="0"/>
              </a:rPr>
              <a:t> = function()</a:t>
            </a:r>
          </a:p>
          <a:p>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yspeed</a:t>
            </a:r>
            <a:r>
              <a:rPr lang="en-US" sz="1600" dirty="0">
                <a:latin typeface="Consolas" panose="020B0609020204030204" pitchFamily="49" charset="0"/>
              </a:rPr>
              <a:t>;</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this.xspeed</a:t>
            </a:r>
            <a:r>
              <a:rPr lang="en-US" sz="1600" dirty="0">
                <a:latin typeface="Consolas" panose="020B0609020204030204" pitchFamily="49" charset="0"/>
              </a:rPr>
              <a:t> = function()</a:t>
            </a:r>
          </a:p>
          <a:p>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xspeed</a:t>
            </a:r>
            <a:r>
              <a:rPr lang="en-US" sz="1600" dirty="0">
                <a:latin typeface="Consolas" panose="020B0609020204030204" pitchFamily="49" charset="0"/>
              </a:rPr>
              <a:t>;</a:t>
            </a:r>
          </a:p>
          <a:p>
            <a:r>
              <a:rPr lang="en-US" sz="16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Block Collisions and Stop Condition</a:t>
            </a:r>
          </a:p>
        </p:txBody>
      </p:sp>
    </p:spTree>
    <p:extLst>
      <p:ext uri="{BB962C8B-B14F-4D97-AF65-F5344CB8AC3E}">
        <p14:creationId xmlns:p14="http://schemas.microsoft.com/office/powerpoint/2010/main" val="32490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05327" y="2149530"/>
            <a:ext cx="11157761" cy="1477328"/>
          </a:xfrm>
          <a:prstGeom prst="rect">
            <a:avLst/>
          </a:prstGeom>
          <a:noFill/>
        </p:spPr>
        <p:txBody>
          <a:bodyPr wrap="square" rtlCol="0">
            <a:spAutoFit/>
          </a:bodyPr>
          <a:lstStyle/>
          <a:p>
            <a:pPr algn="just"/>
            <a:r>
              <a:rPr lang="en-GB" dirty="0"/>
              <a:t>In the function “</a:t>
            </a:r>
            <a:r>
              <a:rPr lang="en-GB" dirty="0" err="1"/>
              <a:t>rect_coll</a:t>
            </a:r>
            <a:r>
              <a:rPr lang="en-GB" dirty="0"/>
              <a:t>” there will be a couple of small changes, namely instead of “</a:t>
            </a:r>
            <a:r>
              <a:rPr lang="en-GB" dirty="0" err="1"/>
              <a:t>ball.xspeed</a:t>
            </a:r>
            <a:r>
              <a:rPr lang="en-GB" dirty="0"/>
              <a:t>” we will need “</a:t>
            </a:r>
            <a:r>
              <a:rPr lang="en-GB" dirty="0" err="1"/>
              <a:t>ball.xspeed</a:t>
            </a:r>
            <a:r>
              <a:rPr lang="en-GB" dirty="0"/>
              <a:t>()” and the same for “</a:t>
            </a:r>
            <a:r>
              <a:rPr lang="en-GB" dirty="0" err="1"/>
              <a:t>yspeed</a:t>
            </a:r>
            <a:r>
              <a:rPr lang="en-GB" dirty="0"/>
              <a:t>”. Yes, it makes code look less appalling and maybe slightly confusing, but it helps you avoid accidentally creating bugs in your code. Thus, writing more code in order to avoid mistakes is a worthy sacrifice. Apart from this replacement, the code in this function remains the same as in the second part of our tutorial. Do not forget about the “</a:t>
            </a:r>
            <a:r>
              <a:rPr lang="en-GB" dirty="0" err="1"/>
              <a:t>check_dist</a:t>
            </a:r>
            <a:r>
              <a:rPr lang="en-GB" dirty="0"/>
              <a:t>” function!</a:t>
            </a:r>
          </a:p>
        </p:txBody>
      </p:sp>
      <p:sp>
        <p:nvSpPr>
          <p:cNvPr id="11" name="Tytuł 1"/>
          <p:cNvSpPr txBox="1">
            <a:spLocks/>
          </p:cNvSpPr>
          <p:nvPr/>
        </p:nvSpPr>
        <p:spPr>
          <a:xfrm>
            <a:off x="505328" y="1480047"/>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“getter” methods 2/2</a:t>
            </a:r>
          </a:p>
        </p:txBody>
      </p:sp>
      <p:sp>
        <p:nvSpPr>
          <p:cNvPr id="4" name="Rectangle 3"/>
          <p:cNvSpPr/>
          <p:nvPr/>
        </p:nvSpPr>
        <p:spPr>
          <a:xfrm>
            <a:off x="1151182" y="4025820"/>
            <a:ext cx="10722564" cy="2492990"/>
          </a:xfrm>
          <a:prstGeom prst="rect">
            <a:avLst/>
          </a:prstGeom>
        </p:spPr>
        <p:txBody>
          <a:bodyPr wrap="square">
            <a:spAutoFit/>
          </a:bodyPr>
          <a:lstStyle/>
          <a:p>
            <a:r>
              <a:rPr lang="en-US" sz="1300" dirty="0">
                <a:latin typeface="Consolas" panose="020B0609020204030204" pitchFamily="49" charset="0"/>
              </a:rPr>
              <a:t>function </a:t>
            </a:r>
            <a:r>
              <a:rPr lang="en-US" sz="1300" dirty="0" err="1">
                <a:latin typeface="Consolas" panose="020B0609020204030204" pitchFamily="49" charset="0"/>
              </a:rPr>
              <a:t>rect_coll</a:t>
            </a:r>
            <a:r>
              <a:rPr lang="en-US" sz="1300" dirty="0">
                <a:latin typeface="Consolas" panose="020B0609020204030204" pitchFamily="49" charset="0"/>
              </a:rPr>
              <a:t>(x, y, </a:t>
            </a:r>
            <a:r>
              <a:rPr lang="en-US" sz="1300" dirty="0" err="1">
                <a:latin typeface="Consolas" panose="020B0609020204030204" pitchFamily="49" charset="0"/>
              </a:rPr>
              <a:t>wid</a:t>
            </a:r>
            <a:r>
              <a:rPr lang="en-US" sz="1300" dirty="0">
                <a:latin typeface="Consolas" panose="020B0609020204030204" pitchFamily="49" charset="0"/>
              </a:rPr>
              <a:t>, </a:t>
            </a:r>
            <a:r>
              <a:rPr lang="en-US" sz="1300" dirty="0" err="1">
                <a:latin typeface="Consolas" panose="020B0609020204030204" pitchFamily="49" charset="0"/>
              </a:rPr>
              <a:t>hei</a:t>
            </a:r>
            <a:r>
              <a:rPr lang="en-US" sz="1300" dirty="0">
                <a:latin typeface="Consolas" panose="020B0609020204030204" pitchFamily="49" charset="0"/>
              </a:rPr>
              <a:t>)</a:t>
            </a:r>
          </a:p>
          <a:p>
            <a:r>
              <a:rPr lang="en-US" sz="1300" dirty="0">
                <a:latin typeface="Consolas" panose="020B0609020204030204" pitchFamily="49" charset="0"/>
              </a:rPr>
              <a:t>{</a:t>
            </a:r>
          </a:p>
          <a:p>
            <a:r>
              <a:rPr lang="en-US" sz="1300" dirty="0">
                <a:latin typeface="Consolas" panose="020B0609020204030204" pitchFamily="49" charset="0"/>
              </a:rPr>
              <a:t>    //if crossed horizontal wall</a:t>
            </a:r>
          </a:p>
          <a:p>
            <a:r>
              <a:rPr lang="en-US" sz="1300" dirty="0">
                <a:latin typeface="Consolas" panose="020B0609020204030204" pitchFamily="49" charset="0"/>
              </a:rPr>
              <a:t>    if (</a:t>
            </a:r>
            <a:r>
              <a:rPr lang="en-US" sz="1300" dirty="0" err="1">
                <a:latin typeface="Consolas" panose="020B0609020204030204" pitchFamily="49" charset="0"/>
              </a:rPr>
              <a:t>ball.x+ball.xspeed</a:t>
            </a:r>
            <a:r>
              <a:rPr lang="en-US" sz="1300" dirty="0">
                <a:latin typeface="Consolas" panose="020B0609020204030204" pitchFamily="49" charset="0"/>
              </a:rPr>
              <a:t>() &gt; x &amp;&amp; </a:t>
            </a:r>
            <a:r>
              <a:rPr lang="en-US" sz="1300" dirty="0" err="1">
                <a:latin typeface="Consolas" panose="020B0609020204030204" pitchFamily="49" charset="0"/>
              </a:rPr>
              <a:t>ball.x+ball.xspeed</a:t>
            </a:r>
            <a:r>
              <a:rPr lang="en-US" sz="1300" dirty="0">
                <a:latin typeface="Consolas" panose="020B0609020204030204" pitchFamily="49" charset="0"/>
              </a:rPr>
              <a:t>() &lt; x + </a:t>
            </a:r>
            <a:r>
              <a:rPr lang="en-US" sz="1300" dirty="0" err="1">
                <a:latin typeface="Consolas" panose="020B0609020204030204" pitchFamily="49" charset="0"/>
              </a:rPr>
              <a:t>wid</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ball.y+ball.yspeed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&gt;max(</a:t>
            </a:r>
            <a:r>
              <a:rPr lang="en-US" sz="1300" dirty="0" err="1">
                <a:latin typeface="Consolas" panose="020B0609020204030204" pitchFamily="49" charset="0"/>
              </a:rPr>
              <a:t>y,y+hei</a:t>
            </a:r>
            <a:r>
              <a:rPr lang="en-US" sz="1300" dirty="0">
                <a:latin typeface="Consolas" panose="020B0609020204030204" pitchFamily="49" charset="0"/>
              </a:rPr>
              <a:t>) &amp;&amp; </a:t>
            </a:r>
            <a:r>
              <a:rPr lang="en-US" sz="1300" dirty="0" err="1">
                <a:latin typeface="Consolas" panose="020B0609020204030204" pitchFamily="49" charset="0"/>
              </a:rPr>
              <a:t>ball.y+ball.yspeed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&lt;max(</a:t>
            </a:r>
            <a:r>
              <a:rPr lang="en-US" sz="1300" dirty="0" err="1">
                <a:latin typeface="Consolas" panose="020B0609020204030204" pitchFamily="49" charset="0"/>
              </a:rPr>
              <a:t>y,y+hei</a:t>
            </a:r>
            <a:r>
              <a:rPr lang="en-US" sz="1300" dirty="0">
                <a:latin typeface="Consolas" panose="020B0609020204030204" pitchFamily="49" charset="0"/>
              </a:rPr>
              <a:t>))</a:t>
            </a:r>
          </a:p>
          <a:p>
            <a:r>
              <a:rPr lang="en-US" sz="1300" dirty="0">
                <a:latin typeface="Consolas" panose="020B0609020204030204" pitchFamily="49" charset="0"/>
              </a:rPr>
              <a:t>            {</a:t>
            </a:r>
          </a:p>
          <a:p>
            <a:r>
              <a:rPr lang="en-US" sz="1300" dirty="0">
                <a:latin typeface="Consolas" panose="020B0609020204030204" pitchFamily="49" charset="0"/>
              </a:rPr>
              <a:t>              return true;</a:t>
            </a:r>
          </a:p>
          <a:p>
            <a:r>
              <a:rPr lang="en-US" sz="1300" dirty="0">
                <a:latin typeface="Consolas" panose="020B0609020204030204" pitchFamily="49" charset="0"/>
              </a:rPr>
              <a:t>            }</a:t>
            </a:r>
          </a:p>
          <a:p>
            <a:r>
              <a:rPr lang="en-US" sz="1300" dirty="0">
                <a:latin typeface="Consolas" panose="020B0609020204030204" pitchFamily="49" charset="0"/>
              </a:rPr>
              <a:t>        else if(</a:t>
            </a:r>
            <a:r>
              <a:rPr lang="en-US" sz="1300" dirty="0" err="1">
                <a:latin typeface="Consolas" panose="020B0609020204030204" pitchFamily="49" charset="0"/>
              </a:rPr>
              <a:t>ball.y+ball.yspeed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&gt;min(</a:t>
            </a:r>
            <a:r>
              <a:rPr lang="en-US" sz="1300" dirty="0" err="1">
                <a:latin typeface="Consolas" panose="020B0609020204030204" pitchFamily="49" charset="0"/>
              </a:rPr>
              <a:t>y,y+hei</a:t>
            </a:r>
            <a:r>
              <a:rPr lang="en-US" sz="1300" dirty="0">
                <a:latin typeface="Consolas" panose="020B0609020204030204" pitchFamily="49" charset="0"/>
              </a:rPr>
              <a:t>) &amp;&amp; </a:t>
            </a:r>
            <a:r>
              <a:rPr lang="en-US" sz="1300" dirty="0" err="1">
                <a:latin typeface="Consolas" panose="020B0609020204030204" pitchFamily="49" charset="0"/>
              </a:rPr>
              <a:t>ball.y+ball.yspeed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&lt;min(</a:t>
            </a:r>
            <a:r>
              <a:rPr lang="en-US" sz="1300" dirty="0" err="1">
                <a:latin typeface="Consolas" panose="020B0609020204030204" pitchFamily="49" charset="0"/>
              </a:rPr>
              <a:t>y,y+hei</a:t>
            </a:r>
            <a:r>
              <a:rPr lang="en-US" sz="1300" dirty="0">
                <a:latin typeface="Consolas" panose="020B0609020204030204" pitchFamily="49" charset="0"/>
              </a:rPr>
              <a:t>))</a:t>
            </a:r>
          </a:p>
          <a:p>
            <a:r>
              <a:rPr lang="en-US" sz="1300" dirty="0">
                <a:latin typeface="Consolas" panose="020B0609020204030204" pitchFamily="49" charset="0"/>
              </a:rPr>
              <a:t>        {</a:t>
            </a:r>
          </a:p>
          <a:p>
            <a:r>
              <a:rPr lang="en-US" sz="1300" dirty="0">
                <a:latin typeface="Consolas" panose="020B0609020204030204" pitchFamily="49" charset="0"/>
              </a:rPr>
              <a:t>          return true;</a:t>
            </a:r>
          </a:p>
          <a:p>
            <a:r>
              <a:rPr lang="en-US" sz="13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Block Collisions and Stop Condition</a:t>
            </a:r>
          </a:p>
        </p:txBody>
      </p:sp>
    </p:spTree>
    <p:extLst>
      <p:ext uri="{BB962C8B-B14F-4D97-AF65-F5344CB8AC3E}">
        <p14:creationId xmlns:p14="http://schemas.microsoft.com/office/powerpoint/2010/main" val="116136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pl-PL" sz="7200" b="1" dirty="0" err="1"/>
              <a:t>Maze</a:t>
            </a:r>
            <a:r>
              <a:rPr lang="pl-PL" sz="7200" b="1" dirty="0"/>
              <a:t> </a:t>
            </a:r>
            <a:r>
              <a:rPr lang="en-GB" sz="7200" b="1" dirty="0"/>
              <a:t>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3/</a:t>
            </a:r>
            <a:r>
              <a:rPr lang="pl-PL" sz="4000" b="1" dirty="0"/>
              <a:t>5</a:t>
            </a:r>
            <a:r>
              <a:rPr lang="en-GB" sz="4000" b="1" dirty="0"/>
              <a:t> Obstacles and Game Restart</a:t>
            </a:r>
          </a:p>
        </p:txBody>
      </p:sp>
    </p:spTree>
    <p:extLst>
      <p:ext uri="{BB962C8B-B14F-4D97-AF65-F5344CB8AC3E}">
        <p14:creationId xmlns:p14="http://schemas.microsoft.com/office/powerpoint/2010/main" val="29566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50556" y="2463588"/>
            <a:ext cx="5965904" cy="3662541"/>
          </a:xfrm>
          <a:prstGeom prst="rect">
            <a:avLst/>
          </a:prstGeom>
          <a:noFill/>
        </p:spPr>
        <p:txBody>
          <a:bodyPr wrap="square" rtlCol="0">
            <a:spAutoFit/>
          </a:bodyPr>
          <a:lstStyle/>
          <a:p>
            <a:pPr algn="just"/>
            <a:r>
              <a:rPr lang="en-GB" dirty="0"/>
              <a:t>Okay, so the game ends, but we do not want  to have to refresh our browser each time we start again. Consequently, we added the option of restarting the game, which is also present in the Flappy Ball tutorial. If the ball touches an obstacle and you press “R”, the game will restart, by reinitialising the environment :</a:t>
            </a:r>
          </a:p>
          <a:p>
            <a:pPr algn="just"/>
            <a:endParaRPr lang="en-GB" dirty="0"/>
          </a:p>
          <a:p>
            <a:pPr algn="just"/>
            <a:r>
              <a:rPr lang="en-US" dirty="0"/>
              <a:t> </a:t>
            </a:r>
            <a:r>
              <a:rPr lang="en-US" sz="1600" dirty="0"/>
              <a:t>if (lost == true &amp;&amp; </a:t>
            </a:r>
            <a:r>
              <a:rPr lang="en-US" sz="1600" dirty="0" err="1"/>
              <a:t>keyIsDown</a:t>
            </a:r>
            <a:r>
              <a:rPr lang="en-US" sz="1600" dirty="0"/>
              <a:t>("R".</a:t>
            </a:r>
            <a:r>
              <a:rPr lang="en-US" sz="1600" dirty="0" err="1"/>
              <a:t>charCodeAt</a:t>
            </a:r>
            <a:r>
              <a:rPr lang="en-US" sz="1600" dirty="0"/>
              <a:t>(0))) </a:t>
            </a:r>
            <a:r>
              <a:rPr lang="en-US" sz="1600" dirty="0" err="1"/>
              <a:t>Initialise</a:t>
            </a:r>
            <a:r>
              <a:rPr lang="en-US" sz="1600" dirty="0"/>
              <a:t>();</a:t>
            </a:r>
          </a:p>
          <a:p>
            <a:pPr algn="just"/>
            <a:endParaRPr lang="en-GB" sz="1600" dirty="0"/>
          </a:p>
          <a:p>
            <a:pPr algn="just"/>
            <a:r>
              <a:rPr lang="en-GB" dirty="0"/>
              <a:t>We also added a new function, which will tell you when you lose and what to do to restart it (</a:t>
            </a:r>
            <a:r>
              <a:rPr lang="en-GB" dirty="0" err="1"/>
              <a:t>showFinal</a:t>
            </a:r>
            <a:r>
              <a:rPr lang="en-GB" dirty="0"/>
              <a:t>();). We also display the obstacles with red, to denote the fact that you should not touch them.</a:t>
            </a:r>
          </a:p>
        </p:txBody>
      </p:sp>
      <p:sp>
        <p:nvSpPr>
          <p:cNvPr id="11" name="Tytuł 1"/>
          <p:cNvSpPr txBox="1">
            <a:spLocks/>
          </p:cNvSpPr>
          <p:nvPr/>
        </p:nvSpPr>
        <p:spPr>
          <a:xfrm>
            <a:off x="650556" y="1600664"/>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Adding restart</a:t>
            </a:r>
          </a:p>
        </p:txBody>
      </p:sp>
      <p:sp>
        <p:nvSpPr>
          <p:cNvPr id="4" name="Rectangle 3"/>
          <p:cNvSpPr/>
          <p:nvPr/>
        </p:nvSpPr>
        <p:spPr>
          <a:xfrm>
            <a:off x="7313318" y="1849977"/>
            <a:ext cx="4878682" cy="4524315"/>
          </a:xfrm>
          <a:prstGeom prst="rect">
            <a:avLst/>
          </a:prstGeom>
        </p:spPr>
        <p:txBody>
          <a:bodyPr wrap="square">
            <a:spAutoFit/>
          </a:bodyPr>
          <a:lstStyle/>
          <a:p>
            <a:r>
              <a:rPr lang="en-US" sz="1200" dirty="0">
                <a:latin typeface="Consolas" panose="020B0609020204030204" pitchFamily="49" charset="0"/>
              </a:rPr>
              <a:t>function draw ()</a:t>
            </a:r>
          </a:p>
          <a:p>
            <a:r>
              <a:rPr lang="en-US" sz="1200" dirty="0">
                <a:latin typeface="Consolas" panose="020B0609020204030204" pitchFamily="49" charset="0"/>
              </a:rPr>
              <a:t>{</a:t>
            </a:r>
          </a:p>
          <a:p>
            <a:r>
              <a:rPr lang="en-US" sz="1200" dirty="0">
                <a:latin typeface="Consolas" panose="020B0609020204030204" pitchFamily="49" charset="0"/>
              </a:rPr>
              <a:t>  background(0); //blue</a:t>
            </a:r>
          </a:p>
          <a:p>
            <a:endParaRPr lang="en-US" sz="1200" dirty="0">
              <a:latin typeface="Consolas" panose="020B0609020204030204" pitchFamily="49" charset="0"/>
            </a:endParaRPr>
          </a:p>
          <a:p>
            <a:r>
              <a:rPr lang="en-US" sz="1200" dirty="0">
                <a:latin typeface="Consolas" panose="020B0609020204030204" pitchFamily="49" charset="0"/>
              </a:rPr>
              <a:t>  if(!lost)</a:t>
            </a:r>
          </a:p>
          <a:p>
            <a:r>
              <a:rPr lang="en-US" sz="1200" dirty="0">
                <a:latin typeface="Consolas" panose="020B0609020204030204" pitchFamily="49" charset="0"/>
              </a:rPr>
              <a:t>    </a:t>
            </a:r>
            <a:r>
              <a:rPr lang="en-US" sz="1200" dirty="0" err="1">
                <a:latin typeface="Consolas" panose="020B0609020204030204" pitchFamily="49" charset="0"/>
              </a:rPr>
              <a:t>ball.move</a:t>
            </a:r>
            <a:r>
              <a:rPr lang="en-US" sz="1200" dirty="0">
                <a:latin typeface="Consolas" panose="020B0609020204030204" pitchFamily="49" charset="0"/>
              </a:rPr>
              <a:t>();</a:t>
            </a:r>
          </a:p>
          <a:p>
            <a:r>
              <a:rPr lang="en-US" sz="1200" dirty="0">
                <a:latin typeface="Consolas" panose="020B0609020204030204" pitchFamily="49" charset="0"/>
              </a:rPr>
              <a:t>  else</a:t>
            </a:r>
          </a:p>
          <a:p>
            <a:r>
              <a:rPr lang="en-US" sz="1200" dirty="0">
                <a:latin typeface="Consolas" panose="020B0609020204030204" pitchFamily="49" charset="0"/>
              </a:rPr>
              <a:t>    </a:t>
            </a:r>
            <a:r>
              <a:rPr lang="en-US" sz="1200" dirty="0" err="1">
                <a:latin typeface="Consolas" panose="020B0609020204030204" pitchFamily="49" charset="0"/>
              </a:rPr>
              <a:t>showFinal</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    for(let </a:t>
            </a:r>
            <a:r>
              <a:rPr lang="en-US" sz="1200" dirty="0" err="1">
                <a:latin typeface="Consolas" panose="020B0609020204030204" pitchFamily="49" charset="0"/>
              </a:rPr>
              <a:t>i</a:t>
            </a:r>
            <a:r>
              <a:rPr lang="en-US" sz="1200" dirty="0">
                <a:latin typeface="Consolas" panose="020B0609020204030204" pitchFamily="49" charset="0"/>
              </a:rPr>
              <a:t> = 0; </a:t>
            </a:r>
            <a:r>
              <a:rPr lang="en-US" sz="1200" dirty="0" err="1">
                <a:latin typeface="Consolas" panose="020B0609020204030204" pitchFamily="49" charset="0"/>
              </a:rPr>
              <a:t>i</a:t>
            </a:r>
            <a:r>
              <a:rPr lang="en-US" sz="1200" dirty="0">
                <a:latin typeface="Consolas" panose="020B0609020204030204" pitchFamily="49" charset="0"/>
              </a:rPr>
              <a:t>&lt;</a:t>
            </a:r>
            <a:r>
              <a:rPr lang="en-US" sz="1200" dirty="0" err="1">
                <a:latin typeface="Consolas" panose="020B0609020204030204" pitchFamily="49" charset="0"/>
              </a:rPr>
              <a:t>obstacles.length</a:t>
            </a:r>
            <a:r>
              <a:rPr lang="en-US" sz="1200" dirty="0">
                <a:latin typeface="Consolas" panose="020B0609020204030204" pitchFamily="49" charset="0"/>
              </a:rPr>
              <a:t>; </a:t>
            </a:r>
            <a:r>
              <a:rPr lang="en-US" sz="1200" dirty="0" err="1">
                <a:latin typeface="Consolas" panose="020B0609020204030204" pitchFamily="49" charset="0"/>
              </a:rPr>
              <a:t>i</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obstacles[</a:t>
            </a:r>
            <a:r>
              <a:rPr lang="en-US" sz="1200" dirty="0" err="1">
                <a:latin typeface="Consolas" panose="020B0609020204030204" pitchFamily="49" charset="0"/>
              </a:rPr>
              <a:t>i</a:t>
            </a:r>
            <a:r>
              <a:rPr lang="en-US" sz="1200" dirty="0">
                <a:latin typeface="Consolas" panose="020B0609020204030204" pitchFamily="49" charset="0"/>
              </a:rPr>
              <a:t>].show(200,0,0); //red</a:t>
            </a:r>
          </a:p>
          <a:p>
            <a:r>
              <a:rPr lang="en-US" sz="1200" dirty="0">
                <a:latin typeface="Consolas" panose="020B0609020204030204" pitchFamily="49" charset="0"/>
              </a:rPr>
              <a:t>      if(obstacles[</a:t>
            </a:r>
            <a:r>
              <a:rPr lang="en-US" sz="1200" dirty="0" err="1">
                <a:latin typeface="Consolas" panose="020B0609020204030204" pitchFamily="49" charset="0"/>
              </a:rPr>
              <a:t>i</a:t>
            </a:r>
            <a:r>
              <a:rPr lang="en-US" sz="1200" dirty="0">
                <a:latin typeface="Consolas" panose="020B0609020204030204" pitchFamily="49" charset="0"/>
              </a:rPr>
              <a:t>].</a:t>
            </a:r>
            <a:r>
              <a:rPr lang="en-US" sz="1200" dirty="0" err="1">
                <a:latin typeface="Consolas" panose="020B0609020204030204" pitchFamily="49" charset="0"/>
              </a:rPr>
              <a:t>checkcollision</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lost = true;</a:t>
            </a:r>
          </a:p>
          <a:p>
            <a:r>
              <a:rPr lang="en-US" sz="1200" dirty="0">
                <a:latin typeface="Consolas" panose="020B0609020204030204" pitchFamily="49" charset="0"/>
              </a:rPr>
              <a:t>      }</a:t>
            </a:r>
          </a:p>
          <a:p>
            <a:r>
              <a:rPr lang="en-US" sz="1200" dirty="0">
                <a:latin typeface="Consolas" panose="020B0609020204030204" pitchFamily="49" charset="0"/>
              </a:rPr>
              <a:t>    }</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ball.show</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  if (lost == true &amp;&amp; </a:t>
            </a:r>
            <a:r>
              <a:rPr lang="en-US" sz="1200" dirty="0" err="1">
                <a:latin typeface="Consolas" panose="020B0609020204030204" pitchFamily="49" charset="0"/>
              </a:rPr>
              <a:t>keyIsDown</a:t>
            </a:r>
            <a:r>
              <a:rPr lang="en-US" sz="1200" dirty="0">
                <a:latin typeface="Consolas" panose="020B0609020204030204" pitchFamily="49" charset="0"/>
              </a:rPr>
              <a:t>("R".</a:t>
            </a:r>
            <a:r>
              <a:rPr lang="en-US" sz="1200" dirty="0" err="1">
                <a:latin typeface="Consolas" panose="020B0609020204030204" pitchFamily="49" charset="0"/>
              </a:rPr>
              <a:t>charCodeAt</a:t>
            </a:r>
            <a:r>
              <a:rPr lang="en-US" sz="1200" dirty="0">
                <a:latin typeface="Consolas" panose="020B0609020204030204" pitchFamily="49" charset="0"/>
              </a:rPr>
              <a:t>(0))) </a:t>
            </a:r>
          </a:p>
          <a:p>
            <a:r>
              <a:rPr lang="en-US" sz="1200" dirty="0">
                <a:latin typeface="Consolas" panose="020B0609020204030204" pitchFamily="49" charset="0"/>
              </a:rPr>
              <a:t>	</a:t>
            </a:r>
            <a:r>
              <a:rPr lang="en-US" sz="1200" dirty="0" err="1">
                <a:latin typeface="Consolas" panose="020B0609020204030204" pitchFamily="49" charset="0"/>
              </a:rPr>
              <a:t>Initialise</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Obstacles and Game Restart</a:t>
            </a:r>
          </a:p>
        </p:txBody>
      </p:sp>
    </p:spTree>
    <p:extLst>
      <p:ext uri="{BB962C8B-B14F-4D97-AF65-F5344CB8AC3E}">
        <p14:creationId xmlns:p14="http://schemas.microsoft.com/office/powerpoint/2010/main" val="161150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46560" y="3115041"/>
            <a:ext cx="5965904" cy="1754326"/>
          </a:xfrm>
          <a:prstGeom prst="rect">
            <a:avLst/>
          </a:prstGeom>
          <a:noFill/>
        </p:spPr>
        <p:txBody>
          <a:bodyPr wrap="square" rtlCol="0">
            <a:spAutoFit/>
          </a:bodyPr>
          <a:lstStyle/>
          <a:p>
            <a:pPr algn="just"/>
            <a:r>
              <a:rPr lang="en-GB" dirty="0"/>
              <a:t>The function is fairly straight forward, but it presents another useful feature of pi5.js, namely the “text()” function. You firstly have to select the text colour and size, we chose white and 30 respectively, and after that you have to use this format: text(“Message to show”, x, y), where x and y are the coordinates where the message will be shown on the screen.</a:t>
            </a:r>
          </a:p>
        </p:txBody>
      </p:sp>
      <p:sp>
        <p:nvSpPr>
          <p:cNvPr id="11" name="Tytuł 1"/>
          <p:cNvSpPr txBox="1">
            <a:spLocks/>
          </p:cNvSpPr>
          <p:nvPr/>
        </p:nvSpPr>
        <p:spPr>
          <a:xfrm>
            <a:off x="546560" y="212211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Displaying a message</a:t>
            </a:r>
          </a:p>
        </p:txBody>
      </p:sp>
      <p:pic>
        <p:nvPicPr>
          <p:cNvPr id="9" name="Grafika 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4191" y="5299529"/>
            <a:ext cx="632604" cy="632604"/>
          </a:xfrm>
          <a:prstGeom prst="rect">
            <a:avLst/>
          </a:prstGeom>
        </p:spPr>
      </p:pic>
      <p:sp>
        <p:nvSpPr>
          <p:cNvPr id="12" name="pole tekstowe 11"/>
          <p:cNvSpPr txBox="1"/>
          <p:nvPr/>
        </p:nvSpPr>
        <p:spPr>
          <a:xfrm>
            <a:off x="1996795" y="5149904"/>
            <a:ext cx="3318103" cy="877163"/>
          </a:xfrm>
          <a:prstGeom prst="rect">
            <a:avLst/>
          </a:prstGeom>
          <a:noFill/>
        </p:spPr>
        <p:txBody>
          <a:bodyPr wrap="square" rtlCol="0">
            <a:spAutoFit/>
          </a:bodyPr>
          <a:lstStyle/>
          <a:p>
            <a:pPr algn="just"/>
            <a:r>
              <a:rPr lang="en-GB" sz="1700" dirty="0"/>
              <a:t>Try it yourself! </a:t>
            </a:r>
          </a:p>
          <a:p>
            <a:pPr algn="just"/>
            <a:r>
              <a:rPr lang="en-US" sz="1700" dirty="0"/>
              <a:t>Change the text color/ size!</a:t>
            </a:r>
          </a:p>
          <a:p>
            <a:pPr algn="just"/>
            <a:r>
              <a:rPr lang="en-US" sz="1700" dirty="0"/>
              <a:t>Move the text around the screen!</a:t>
            </a:r>
            <a:endParaRPr lang="en-GB" sz="1700" dirty="0"/>
          </a:p>
        </p:txBody>
      </p:sp>
      <p:sp>
        <p:nvSpPr>
          <p:cNvPr id="3" name="Rectangle 2"/>
          <p:cNvSpPr/>
          <p:nvPr/>
        </p:nvSpPr>
        <p:spPr>
          <a:xfrm>
            <a:off x="6990826" y="3115041"/>
            <a:ext cx="6096000" cy="1384995"/>
          </a:xfrm>
          <a:prstGeom prst="rect">
            <a:avLst/>
          </a:prstGeom>
        </p:spPr>
        <p:txBody>
          <a:bodyPr>
            <a:spAutoFit/>
          </a:bodyPr>
          <a:lstStyle/>
          <a:p>
            <a:r>
              <a:rPr lang="en-US" sz="1400" dirty="0">
                <a:latin typeface="Consolas" panose="020B0609020204030204" pitchFamily="49" charset="0"/>
              </a:rPr>
              <a:t>function </a:t>
            </a:r>
            <a:r>
              <a:rPr lang="en-US" sz="1400" dirty="0" err="1">
                <a:latin typeface="Consolas" panose="020B0609020204030204" pitchFamily="49" charset="0"/>
              </a:rPr>
              <a:t>showFinal</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fill(255,255,255);</a:t>
            </a:r>
          </a:p>
          <a:p>
            <a:r>
              <a:rPr lang="en-US" sz="1400" dirty="0">
                <a:latin typeface="Consolas" panose="020B0609020204030204" pitchFamily="49" charset="0"/>
              </a:rPr>
              <a:t>  </a:t>
            </a:r>
            <a:r>
              <a:rPr lang="en-US" sz="1400" dirty="0" err="1">
                <a:latin typeface="Consolas" panose="020B0609020204030204" pitchFamily="49" charset="0"/>
              </a:rPr>
              <a:t>textSize</a:t>
            </a:r>
            <a:r>
              <a:rPr lang="en-US" sz="1400" dirty="0">
                <a:latin typeface="Consolas" panose="020B0609020204030204" pitchFamily="49" charset="0"/>
              </a:rPr>
              <a:t>(30);</a:t>
            </a:r>
          </a:p>
          <a:p>
            <a:r>
              <a:rPr lang="en-US" sz="1400" dirty="0">
                <a:latin typeface="Consolas" panose="020B0609020204030204" pitchFamily="49" charset="0"/>
              </a:rPr>
              <a:t>  text("GAME OVER! Press R to restart",250,250);</a:t>
            </a:r>
          </a:p>
          <a:p>
            <a:r>
              <a:rPr lang="en-US" sz="1400" dirty="0">
                <a:latin typeface="Consolas" panose="020B0609020204030204" pitchFamily="49" charset="0"/>
              </a:rPr>
              <a:t>}</a:t>
            </a:r>
          </a:p>
        </p:txBody>
      </p:sp>
      <p:sp>
        <p:nvSpPr>
          <p:cNvPr id="2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21" name="Owal 20"/>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22" name="Owal 2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3/5</a:t>
            </a:r>
          </a:p>
        </p:txBody>
      </p:sp>
      <p:sp>
        <p:nvSpPr>
          <p:cNvPr id="23"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Obstacles and Game Restart</a:t>
            </a:r>
          </a:p>
        </p:txBody>
      </p:sp>
    </p:spTree>
    <p:extLst>
      <p:ext uri="{BB962C8B-B14F-4D97-AF65-F5344CB8AC3E}">
        <p14:creationId xmlns:p14="http://schemas.microsoft.com/office/powerpoint/2010/main" val="188799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
          <p:cNvSpPr txBox="1">
            <a:spLocks/>
          </p:cNvSpPr>
          <p:nvPr/>
        </p:nvSpPr>
        <p:spPr>
          <a:xfrm>
            <a:off x="3705397" y="1706479"/>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How your game should look by now</a:t>
            </a:r>
          </a:p>
        </p:txBody>
      </p:sp>
      <p:pic>
        <p:nvPicPr>
          <p:cNvPr id="3" name="Picture 2"/>
          <p:cNvPicPr>
            <a:picLocks noChangeAspect="1"/>
          </p:cNvPicPr>
          <p:nvPr/>
        </p:nvPicPr>
        <p:blipFill>
          <a:blip r:embed="rId2"/>
          <a:stretch>
            <a:fillRect/>
          </a:stretch>
        </p:blipFill>
        <p:spPr>
          <a:xfrm>
            <a:off x="2829768" y="2507609"/>
            <a:ext cx="6508880" cy="3568945"/>
          </a:xfrm>
          <a:prstGeom prst="rect">
            <a:avLst/>
          </a:prstGeom>
        </p:spPr>
      </p:pic>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3/5</a:t>
            </a:r>
          </a:p>
        </p:txBody>
      </p:sp>
      <p:sp>
        <p:nvSpPr>
          <p:cNvPr id="13"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Obstacles and Game Restart</a:t>
            </a:r>
          </a:p>
        </p:txBody>
      </p:sp>
    </p:spTree>
    <p:extLst>
      <p:ext uri="{BB962C8B-B14F-4D97-AF65-F5344CB8AC3E}">
        <p14:creationId xmlns:p14="http://schemas.microsoft.com/office/powerpoint/2010/main" val="176752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pl-PL" sz="7200" b="1" dirty="0" err="1"/>
              <a:t>Maze</a:t>
            </a:r>
            <a:r>
              <a:rPr lang="pl-PL" sz="7200" b="1" dirty="0"/>
              <a:t> </a:t>
            </a:r>
            <a:r>
              <a:rPr lang="en-GB" sz="7200" b="1" dirty="0"/>
              <a:t>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4/</a:t>
            </a:r>
            <a:r>
              <a:rPr lang="pl-PL" sz="4000" b="1" dirty="0"/>
              <a:t>5</a:t>
            </a:r>
            <a:r>
              <a:rPr lang="en-GB" sz="4000" b="1" dirty="0"/>
              <a:t> Making the Ball Bounce</a:t>
            </a:r>
          </a:p>
        </p:txBody>
      </p:sp>
    </p:spTree>
    <p:extLst>
      <p:ext uri="{BB962C8B-B14F-4D97-AF65-F5344CB8AC3E}">
        <p14:creationId xmlns:p14="http://schemas.microsoft.com/office/powerpoint/2010/main" val="808332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496684" y="2998663"/>
            <a:ext cx="5588233" cy="2308324"/>
          </a:xfrm>
          <a:prstGeom prst="rect">
            <a:avLst/>
          </a:prstGeom>
          <a:noFill/>
        </p:spPr>
        <p:txBody>
          <a:bodyPr wrap="square" rtlCol="0">
            <a:spAutoFit/>
          </a:bodyPr>
          <a:lstStyle/>
          <a:p>
            <a:pPr algn="just"/>
            <a:r>
              <a:rPr lang="en-GB" dirty="0"/>
              <a:t>Okay, so now we can lose a game when we touch a block, but how about we make the ball bounce off a block as well? Remember how we check block collision? For each block, if we touch it, the game ends. But now, if the ball touches the block, we need to figure out how it touches it, and make it react properly. Thus, we will enable the ball to be able to bounce off a block by creating functions that allow it to do so.</a:t>
            </a:r>
          </a:p>
        </p:txBody>
      </p:sp>
      <p:sp>
        <p:nvSpPr>
          <p:cNvPr id="11" name="Tytuł 1"/>
          <p:cNvSpPr txBox="1">
            <a:spLocks/>
          </p:cNvSpPr>
          <p:nvPr/>
        </p:nvSpPr>
        <p:spPr>
          <a:xfrm>
            <a:off x="496684" y="2197533"/>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Block Bouncing</a:t>
            </a:r>
          </a:p>
        </p:txBody>
      </p:sp>
      <p:pic>
        <p:nvPicPr>
          <p:cNvPr id="4" name="Picture 3"/>
          <p:cNvPicPr>
            <a:picLocks noChangeAspect="1"/>
          </p:cNvPicPr>
          <p:nvPr/>
        </p:nvPicPr>
        <p:blipFill>
          <a:blip r:embed="rId2"/>
          <a:stretch>
            <a:fillRect/>
          </a:stretch>
        </p:blipFill>
        <p:spPr>
          <a:xfrm>
            <a:off x="6595592" y="2498667"/>
            <a:ext cx="5072061" cy="2808320"/>
          </a:xfrm>
          <a:prstGeom prst="rect">
            <a:avLst/>
          </a:prstGeom>
        </p:spPr>
      </p:pic>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3"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353039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50556" y="2118521"/>
            <a:ext cx="5965904" cy="2308324"/>
          </a:xfrm>
          <a:prstGeom prst="rect">
            <a:avLst/>
          </a:prstGeom>
          <a:noFill/>
        </p:spPr>
        <p:txBody>
          <a:bodyPr wrap="square" rtlCol="0">
            <a:spAutoFit/>
          </a:bodyPr>
          <a:lstStyle/>
          <a:p>
            <a:pPr algn="just"/>
            <a:r>
              <a:rPr lang="en-GB" dirty="0"/>
              <a:t>Let’s start with the function that tells the ball what to do when it bounces on top of a block. Naturally, it will be very similar with bouncing off the ground. Thus, “d” takes the place of “</a:t>
            </a:r>
            <a:r>
              <a:rPr lang="en-GB" dirty="0" err="1"/>
              <a:t>this.dw</a:t>
            </a:r>
            <a:r>
              <a:rPr lang="en-GB" dirty="0"/>
              <a:t>” in order to be able to bounce only once, and only when the ball touches the block. You may notice that we make “</a:t>
            </a:r>
            <a:r>
              <a:rPr lang="en-GB" dirty="0" err="1"/>
              <a:t>yspeed</a:t>
            </a:r>
            <a:r>
              <a:rPr lang="en-GB" dirty="0"/>
              <a:t>” equal to a negative value here, as opposed to a positive one in the “move” function. We will leave it to you as homework to figure out why this happens. HINT:</a:t>
            </a:r>
          </a:p>
        </p:txBody>
      </p:sp>
      <p:sp>
        <p:nvSpPr>
          <p:cNvPr id="11" name="Tytuł 1"/>
          <p:cNvSpPr txBox="1">
            <a:spLocks/>
          </p:cNvSpPr>
          <p:nvPr/>
        </p:nvSpPr>
        <p:spPr>
          <a:xfrm>
            <a:off x="650556" y="1446460"/>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Bouncing on a Block</a:t>
            </a:r>
          </a:p>
        </p:txBody>
      </p:sp>
      <p:sp>
        <p:nvSpPr>
          <p:cNvPr id="4" name="Rectangle 3"/>
          <p:cNvSpPr/>
          <p:nvPr/>
        </p:nvSpPr>
        <p:spPr>
          <a:xfrm>
            <a:off x="6904087" y="2028180"/>
            <a:ext cx="4870970" cy="3970318"/>
          </a:xfrm>
          <a:prstGeom prst="rect">
            <a:avLst/>
          </a:prstGeom>
        </p:spPr>
        <p:txBody>
          <a:bodyPr wrap="square">
            <a:spAutoFit/>
          </a:bodyPr>
          <a:lstStyle/>
          <a:p>
            <a:r>
              <a:rPr lang="en-US" sz="1200" dirty="0">
                <a:latin typeface="Consolas" panose="020B0609020204030204" pitchFamily="49" charset="0"/>
              </a:rPr>
              <a:t> </a:t>
            </a:r>
            <a:r>
              <a:rPr lang="en-US" sz="1200" dirty="0" err="1">
                <a:latin typeface="Consolas" panose="020B0609020204030204" pitchFamily="49" charset="0"/>
              </a:rPr>
              <a:t>this.bounceUp</a:t>
            </a:r>
            <a:r>
              <a:rPr lang="en-US" sz="1200" dirty="0">
                <a:latin typeface="Consolas" panose="020B0609020204030204" pitchFamily="49" charset="0"/>
              </a:rPr>
              <a:t> = function(y)</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yspeed</a:t>
            </a:r>
            <a:r>
              <a:rPr lang="en-US" sz="1200" dirty="0">
                <a:latin typeface="Consolas" panose="020B0609020204030204" pitchFamily="49" charset="0"/>
              </a:rPr>
              <a:t> -= gravity;</a:t>
            </a:r>
          </a:p>
          <a:p>
            <a:r>
              <a:rPr lang="en-US" sz="1200" dirty="0">
                <a:latin typeface="Consolas" panose="020B0609020204030204" pitchFamily="49" charset="0"/>
              </a:rPr>
              <a:t>    </a:t>
            </a:r>
            <a:r>
              <a:rPr lang="en-US" sz="1200" dirty="0" err="1">
                <a:latin typeface="Consolas" panose="020B0609020204030204" pitchFamily="49" charset="0"/>
              </a:rPr>
              <a:t>var</a:t>
            </a:r>
            <a:r>
              <a:rPr lang="en-US" sz="1200" dirty="0">
                <a:latin typeface="Consolas" panose="020B0609020204030204" pitchFamily="49" charset="0"/>
              </a:rPr>
              <a:t> d=0;</a:t>
            </a:r>
          </a:p>
          <a:p>
            <a:r>
              <a:rPr lang="en-US" sz="1200" dirty="0">
                <a:latin typeface="Consolas" panose="020B0609020204030204" pitchFamily="49" charset="0"/>
              </a:rPr>
              <a:t>    if (</a:t>
            </a:r>
            <a:r>
              <a:rPr lang="en-US" sz="1200" dirty="0" err="1">
                <a:latin typeface="Consolas" panose="020B0609020204030204" pitchFamily="49" charset="0"/>
              </a:rPr>
              <a:t>keyIsDown</a:t>
            </a:r>
            <a:r>
              <a:rPr lang="en-US" sz="1200" dirty="0">
                <a:latin typeface="Consolas" panose="020B0609020204030204" pitchFamily="49" charset="0"/>
              </a:rPr>
              <a:t>("W".</a:t>
            </a:r>
            <a:r>
              <a:rPr lang="en-US" sz="1200" dirty="0" err="1">
                <a:latin typeface="Consolas" panose="020B0609020204030204" pitchFamily="49" charset="0"/>
              </a:rPr>
              <a:t>charCodeAt</a:t>
            </a:r>
            <a:r>
              <a:rPr lang="en-US" sz="1200" dirty="0">
                <a:latin typeface="Consolas" panose="020B0609020204030204" pitchFamily="49" charset="0"/>
              </a:rPr>
              <a:t>(0)) || </a:t>
            </a:r>
            <a:r>
              <a:rPr lang="en-US" sz="1200" dirty="0" err="1">
                <a:latin typeface="Consolas" panose="020B0609020204030204" pitchFamily="49" charset="0"/>
              </a:rPr>
              <a:t>mouseIsPressed</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if(d==0) </a:t>
            </a:r>
            <a:r>
              <a:rPr lang="en-US" sz="1200" dirty="0" err="1">
                <a:latin typeface="Consolas" panose="020B0609020204030204" pitchFamily="49" charset="0"/>
              </a:rPr>
              <a:t>yspeed</a:t>
            </a:r>
            <a:r>
              <a:rPr lang="en-US" sz="1200" dirty="0">
                <a:latin typeface="Consolas" panose="020B0609020204030204" pitchFamily="49" charset="0"/>
              </a:rPr>
              <a:t>=-9;</a:t>
            </a:r>
          </a:p>
          <a:p>
            <a:r>
              <a:rPr lang="en-US" sz="1200" dirty="0">
                <a:latin typeface="Consolas" panose="020B0609020204030204" pitchFamily="49" charset="0"/>
              </a:rPr>
              <a:t>    }</a:t>
            </a:r>
          </a:p>
          <a:p>
            <a:r>
              <a:rPr lang="en-US" sz="1200" dirty="0">
                <a:latin typeface="Consolas" panose="020B0609020204030204" pitchFamily="49" charset="0"/>
              </a:rPr>
              <a:t>    d=1;</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coef</a:t>
            </a:r>
            <a:r>
              <a:rPr lang="en-US" sz="1200" dirty="0">
                <a:latin typeface="Consolas" panose="020B0609020204030204" pitchFamily="49" charset="0"/>
              </a:rPr>
              <a:t> = 0.7;</a:t>
            </a:r>
          </a:p>
          <a:p>
            <a:r>
              <a:rPr lang="en-US" sz="1200" dirty="0">
                <a:latin typeface="Consolas" panose="020B0609020204030204" pitchFamily="49" charset="0"/>
              </a:rPr>
              <a:t>    if(</a:t>
            </a:r>
            <a:r>
              <a:rPr lang="en-US" sz="1200" dirty="0" err="1">
                <a:latin typeface="Consolas" panose="020B0609020204030204" pitchFamily="49" charset="0"/>
              </a:rPr>
              <a:t>this.y-this.r+yspeed</a:t>
            </a:r>
            <a:r>
              <a:rPr lang="en-US" sz="1200" dirty="0">
                <a:latin typeface="Consolas" panose="020B0609020204030204" pitchFamily="49" charset="0"/>
              </a:rPr>
              <a:t>&lt;y)</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yspeed</a:t>
            </a:r>
            <a:r>
              <a:rPr lang="en-US" sz="1200" dirty="0">
                <a:latin typeface="Consolas" panose="020B0609020204030204" pitchFamily="49" charset="0"/>
              </a:rPr>
              <a:t> *= -</a:t>
            </a:r>
            <a:r>
              <a:rPr lang="en-US" sz="1200" dirty="0" err="1">
                <a:latin typeface="Consolas" panose="020B0609020204030204" pitchFamily="49" charset="0"/>
              </a:rPr>
              <a:t>coef</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xspeed</a:t>
            </a:r>
            <a:r>
              <a:rPr lang="en-US" sz="1200" dirty="0">
                <a:latin typeface="Consolas" panose="020B0609020204030204" pitchFamily="49" charset="0"/>
              </a:rPr>
              <a:t> *= friction;</a:t>
            </a:r>
          </a:p>
          <a:p>
            <a:r>
              <a:rPr lang="en-US" sz="1200" dirty="0">
                <a:latin typeface="Consolas" panose="020B0609020204030204" pitchFamily="49" charset="0"/>
              </a:rPr>
              <a:t>      d=0;</a:t>
            </a:r>
          </a:p>
          <a:p>
            <a:r>
              <a:rPr lang="en-US" sz="1200" dirty="0">
                <a:latin typeface="Consolas" panose="020B0609020204030204" pitchFamily="49" charset="0"/>
              </a:rPr>
              <a:t>    }</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this.y</a:t>
            </a:r>
            <a:r>
              <a:rPr lang="en-US" sz="1200" dirty="0">
                <a:latin typeface="Consolas" panose="020B0609020204030204" pitchFamily="49" charset="0"/>
              </a:rPr>
              <a:t> += </a:t>
            </a:r>
            <a:r>
              <a:rPr lang="en-US" sz="1200" dirty="0" err="1">
                <a:latin typeface="Consolas" panose="020B0609020204030204" pitchFamily="49" charset="0"/>
              </a:rPr>
              <a:t>yspeed</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this.x</a:t>
            </a:r>
            <a:r>
              <a:rPr lang="en-US" sz="1200" dirty="0">
                <a:latin typeface="Consolas" panose="020B0609020204030204" pitchFamily="49" charset="0"/>
              </a:rPr>
              <a:t> += </a:t>
            </a:r>
            <a:r>
              <a:rPr lang="en-US" sz="1200" dirty="0" err="1">
                <a:latin typeface="Consolas" panose="020B0609020204030204" pitchFamily="49" charset="0"/>
              </a:rPr>
              <a:t>xspeed</a:t>
            </a:r>
            <a:r>
              <a:rPr lang="en-US" sz="1200" dirty="0">
                <a:latin typeface="Consolas" panose="020B0609020204030204" pitchFamily="49" charset="0"/>
              </a:rPr>
              <a:t>;</a:t>
            </a:r>
          </a:p>
          <a:p>
            <a:r>
              <a:rPr lang="en-US" sz="1200" dirty="0">
                <a:latin typeface="Consolas" panose="020B0609020204030204" pitchFamily="49" charset="0"/>
              </a:rPr>
              <a:t>  }</a:t>
            </a:r>
          </a:p>
        </p:txBody>
      </p:sp>
      <p:sp>
        <p:nvSpPr>
          <p:cNvPr id="9" name="Rectangle 8"/>
          <p:cNvSpPr/>
          <p:nvPr/>
        </p:nvSpPr>
        <p:spPr>
          <a:xfrm>
            <a:off x="2039922" y="4751037"/>
            <a:ext cx="6096000" cy="1569660"/>
          </a:xfrm>
          <a:prstGeom prst="rect">
            <a:avLst/>
          </a:prstGeom>
        </p:spPr>
        <p:txBody>
          <a:bodyPr>
            <a:spAutoFit/>
          </a:bodyPr>
          <a:lstStyle/>
          <a:p>
            <a:r>
              <a:rPr lang="en-US" sz="1200" dirty="0">
                <a:latin typeface="Consolas" panose="020B0609020204030204" pitchFamily="49" charset="0"/>
              </a:rPr>
              <a:t> if ( </a:t>
            </a:r>
            <a:r>
              <a:rPr lang="en-US" sz="1200" dirty="0" err="1">
                <a:latin typeface="Consolas" panose="020B0609020204030204" pitchFamily="49" charset="0"/>
              </a:rPr>
              <a:t>this.y-this.r+yspeed</a:t>
            </a:r>
            <a:r>
              <a:rPr lang="en-US" sz="1200" dirty="0">
                <a:latin typeface="Consolas" panose="020B0609020204030204" pitchFamily="49" charset="0"/>
              </a:rPr>
              <a:t> &lt; 0 )</a:t>
            </a:r>
          </a:p>
          <a:p>
            <a:r>
              <a:rPr lang="en-US" sz="1200" dirty="0">
                <a:latin typeface="Consolas" panose="020B0609020204030204" pitchFamily="49" charset="0"/>
              </a:rPr>
              <a:t>        </a:t>
            </a:r>
            <a:r>
              <a:rPr lang="en-US" sz="1200" dirty="0" err="1">
                <a:latin typeface="Consolas" panose="020B0609020204030204" pitchFamily="49" charset="0"/>
              </a:rPr>
              <a:t>this.dw</a:t>
            </a:r>
            <a:r>
              <a:rPr lang="en-US" sz="1200" dirty="0">
                <a:latin typeface="Consolas" panose="020B0609020204030204" pitchFamily="49" charset="0"/>
              </a:rPr>
              <a:t>=0;</a:t>
            </a:r>
          </a:p>
          <a:p>
            <a:endParaRPr lang="en-US" sz="1200" dirty="0">
              <a:latin typeface="Consolas" panose="020B0609020204030204" pitchFamily="49" charset="0"/>
            </a:endParaRPr>
          </a:p>
          <a:p>
            <a:r>
              <a:rPr lang="en-US" sz="1200" dirty="0">
                <a:latin typeface="Consolas" panose="020B0609020204030204" pitchFamily="49" charset="0"/>
              </a:rPr>
              <a:t>      if (</a:t>
            </a:r>
            <a:r>
              <a:rPr lang="en-US" sz="1200" dirty="0" err="1">
                <a:latin typeface="Consolas" panose="020B0609020204030204" pitchFamily="49" charset="0"/>
              </a:rPr>
              <a:t>this.dw</a:t>
            </a:r>
            <a:r>
              <a:rPr lang="en-US" sz="1200" dirty="0">
                <a:latin typeface="Consolas" panose="020B0609020204030204" pitchFamily="49" charset="0"/>
              </a:rPr>
              <a:t>==0)</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yspeed</a:t>
            </a:r>
            <a:r>
              <a:rPr lang="en-US" sz="1200" dirty="0">
                <a:latin typeface="Consolas" panose="020B0609020204030204" pitchFamily="49" charset="0"/>
              </a:rPr>
              <a:t> *= -</a:t>
            </a:r>
            <a:r>
              <a:rPr lang="en-US" sz="1200" dirty="0" err="1">
                <a:latin typeface="Consolas" panose="020B0609020204030204" pitchFamily="49" charset="0"/>
              </a:rPr>
              <a:t>coef</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xspeed</a:t>
            </a:r>
            <a:r>
              <a:rPr lang="en-US" sz="1200" dirty="0">
                <a:latin typeface="Consolas" panose="020B0609020204030204" pitchFamily="49" charset="0"/>
              </a:rPr>
              <a:t> *= friction;</a:t>
            </a:r>
          </a:p>
          <a:p>
            <a:r>
              <a:rPr lang="en-US" sz="12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3" name="Owal 12"/>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4" name="Owal 13"/>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5"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357843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0693" y="1992134"/>
            <a:ext cx="9440034" cy="801130"/>
          </a:xfrm>
        </p:spPr>
        <p:txBody>
          <a:bodyPr>
            <a:normAutofit fontScale="90000"/>
          </a:bodyPr>
          <a:lstStyle/>
          <a:p>
            <a:r>
              <a:rPr lang="en-GB" b="1" dirty="0"/>
              <a:t>Maze Ball</a:t>
            </a:r>
          </a:p>
        </p:txBody>
      </p:sp>
      <p:sp>
        <p:nvSpPr>
          <p:cNvPr id="4" name="Tytuł 1"/>
          <p:cNvSpPr txBox="1">
            <a:spLocks/>
          </p:cNvSpPr>
          <p:nvPr/>
        </p:nvSpPr>
        <p:spPr>
          <a:xfrm>
            <a:off x="1370693" y="1258966"/>
            <a:ext cx="944003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2800" b="1" dirty="0"/>
          </a:p>
        </p:txBody>
      </p:sp>
      <p:sp>
        <p:nvSpPr>
          <p:cNvPr id="5" name="pole tekstowe 4"/>
          <p:cNvSpPr txBox="1"/>
          <p:nvPr/>
        </p:nvSpPr>
        <p:spPr>
          <a:xfrm>
            <a:off x="358457" y="3199881"/>
            <a:ext cx="11464506" cy="2400657"/>
          </a:xfrm>
          <a:prstGeom prst="rect">
            <a:avLst/>
          </a:prstGeom>
          <a:noFill/>
        </p:spPr>
        <p:txBody>
          <a:bodyPr wrap="square" rtlCol="0">
            <a:spAutoFit/>
          </a:bodyPr>
          <a:lstStyle/>
          <a:p>
            <a:pPr algn="just"/>
            <a:r>
              <a:rPr lang="en-GB" dirty="0"/>
              <a:t>The third and last part of this tutorial will be about learning how to create your own “maze” which you will be able to play yourself. For this purpose, we will be using the supporting material from the previous two parts of the tutorial, which comprise of making the ball react to user input (pressing the keys “W”, “A”, “D”),  bounce off the environment boundaries and detect object collision. Additionally, we will show you how to modify the collision detection so that the ball can bounce off objects. Last, but not least, we will also teach you how to make an object move around, so that your maze can be more interesting. </a:t>
            </a:r>
          </a:p>
          <a:p>
            <a:pPr algn="just"/>
            <a:endParaRPr lang="en-GB" dirty="0"/>
          </a:p>
          <a:p>
            <a:pPr algn="just"/>
            <a:endParaRPr lang="en-GB" sz="2400" dirty="0"/>
          </a:p>
        </p:txBody>
      </p:sp>
    </p:spTree>
    <p:extLst>
      <p:ext uri="{BB962C8B-B14F-4D97-AF65-F5344CB8AC3E}">
        <p14:creationId xmlns:p14="http://schemas.microsoft.com/office/powerpoint/2010/main" val="80630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842850" y="2508931"/>
            <a:ext cx="6757021" cy="3416320"/>
          </a:xfrm>
          <a:prstGeom prst="rect">
            <a:avLst/>
          </a:prstGeom>
          <a:noFill/>
        </p:spPr>
        <p:txBody>
          <a:bodyPr wrap="square" rtlCol="0">
            <a:spAutoFit/>
          </a:bodyPr>
          <a:lstStyle/>
          <a:p>
            <a:pPr algn="just"/>
            <a:r>
              <a:rPr lang="en-GB" dirty="0"/>
              <a:t>Next comes the one that tells the ball what to do when you bounce into a block from beneath it, which is exactly the same as the previous one, but without the jumping part, and with the inverted sign we told you to think bout (</a:t>
            </a:r>
            <a:r>
              <a:rPr lang="en-GB" dirty="0" err="1"/>
              <a:t>yspeed</a:t>
            </a:r>
            <a:r>
              <a:rPr lang="en-GB" dirty="0"/>
              <a:t> *= -</a:t>
            </a:r>
            <a:r>
              <a:rPr lang="en-GB" dirty="0" err="1"/>
              <a:t>coef</a:t>
            </a:r>
            <a:r>
              <a:rPr lang="en-GB" dirty="0"/>
              <a:t>). You may have (hopefully) noticed that both of them have a parameter, “y”. This acts as the ground level (in this case roof), as bouncing down on or up to a block is no different from hitting the floor or the upper limit of the environment. This is like saying that the upper side of the block is considered as being the floor and the lower side, the “roof”. Furthermore, adding the speed of the ball into the equation increases accuracy, as it basically means “Will the ball hit the block the next time it moves?” instead of “Does the ball hit the block now?”.</a:t>
            </a:r>
          </a:p>
        </p:txBody>
      </p:sp>
      <p:sp>
        <p:nvSpPr>
          <p:cNvPr id="11" name="Tytuł 1"/>
          <p:cNvSpPr txBox="1">
            <a:spLocks/>
          </p:cNvSpPr>
          <p:nvPr/>
        </p:nvSpPr>
        <p:spPr>
          <a:xfrm>
            <a:off x="842850" y="1793156"/>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Bouncing Beneath a Block</a:t>
            </a:r>
          </a:p>
        </p:txBody>
      </p:sp>
      <p:sp>
        <p:nvSpPr>
          <p:cNvPr id="4" name="Rectangle 3"/>
          <p:cNvSpPr/>
          <p:nvPr/>
        </p:nvSpPr>
        <p:spPr>
          <a:xfrm>
            <a:off x="8025388" y="2279985"/>
            <a:ext cx="4071721" cy="3108543"/>
          </a:xfrm>
          <a:prstGeom prst="rect">
            <a:avLst/>
          </a:prstGeom>
        </p:spPr>
        <p:txBody>
          <a:bodyPr wrap="square">
            <a:spAutoFit/>
          </a:bodyPr>
          <a:lstStyle/>
          <a:p>
            <a:r>
              <a:rPr lang="en-US" sz="1400" dirty="0">
                <a:latin typeface="Consolas" panose="020B0609020204030204" pitchFamily="49" charset="0"/>
              </a:rPr>
              <a:t> </a:t>
            </a:r>
            <a:r>
              <a:rPr lang="en-US" sz="1400" dirty="0" err="1">
                <a:latin typeface="Consolas" panose="020B0609020204030204" pitchFamily="49" charset="0"/>
              </a:rPr>
              <a:t>this.bounceDown</a:t>
            </a:r>
            <a:r>
              <a:rPr lang="en-US" sz="1400" dirty="0">
                <a:latin typeface="Consolas" panose="020B0609020204030204" pitchFamily="49" charset="0"/>
              </a:rPr>
              <a:t> = function(y)</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yspeed</a:t>
            </a:r>
            <a:r>
              <a:rPr lang="en-US" sz="1400" dirty="0">
                <a:latin typeface="Consolas" panose="020B0609020204030204" pitchFamily="49" charset="0"/>
              </a:rPr>
              <a:t> -= gravity;</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 = 0.7;</a:t>
            </a:r>
          </a:p>
          <a:p>
            <a:r>
              <a:rPr lang="en-US" sz="1400" dirty="0">
                <a:latin typeface="Consolas" panose="020B0609020204030204" pitchFamily="49" charset="0"/>
              </a:rPr>
              <a:t>    if(</a:t>
            </a:r>
            <a:r>
              <a:rPr lang="en-US" sz="1400" dirty="0" err="1">
                <a:latin typeface="Consolas" panose="020B0609020204030204" pitchFamily="49" charset="0"/>
              </a:rPr>
              <a:t>this.y+this.r+yspeed</a:t>
            </a:r>
            <a:r>
              <a:rPr lang="en-US" sz="1400" dirty="0">
                <a:latin typeface="Consolas" panose="020B0609020204030204" pitchFamily="49" charset="0"/>
              </a:rPr>
              <a:t>&gt;y)</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yspeed</a:t>
            </a:r>
            <a:r>
              <a:rPr lang="en-US" sz="1400" dirty="0">
                <a:latin typeface="Consolas" panose="020B0609020204030204" pitchFamily="49" charset="0"/>
              </a:rPr>
              <a:t> *= -</a:t>
            </a:r>
            <a:r>
              <a:rPr lang="en-US" sz="1400" dirty="0" err="1">
                <a:latin typeface="Consolas" panose="020B0609020204030204" pitchFamily="49" charset="0"/>
              </a:rPr>
              <a:t>coef</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xspeed</a:t>
            </a:r>
            <a:r>
              <a:rPr lang="en-US" sz="1400" dirty="0">
                <a:latin typeface="Consolas" panose="020B0609020204030204" pitchFamily="49" charset="0"/>
              </a:rPr>
              <a:t> *= friction;</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this.y</a:t>
            </a:r>
            <a:r>
              <a:rPr lang="en-US" sz="1400" dirty="0">
                <a:latin typeface="Consolas" panose="020B0609020204030204" pitchFamily="49" charset="0"/>
              </a:rPr>
              <a:t> += </a:t>
            </a:r>
            <a:r>
              <a:rPr lang="en-US" sz="1400" dirty="0" err="1">
                <a:latin typeface="Consolas" panose="020B0609020204030204" pitchFamily="49" charset="0"/>
              </a:rPr>
              <a:t>yspeed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this.x</a:t>
            </a:r>
            <a:r>
              <a:rPr lang="en-US" sz="1400" dirty="0">
                <a:latin typeface="Consolas" panose="020B0609020204030204" pitchFamily="49" charset="0"/>
              </a:rPr>
              <a:t> += </a:t>
            </a:r>
            <a:r>
              <a:rPr lang="en-US" sz="1400" dirty="0" err="1">
                <a:latin typeface="Consolas" panose="020B0609020204030204" pitchFamily="49" charset="0"/>
              </a:rPr>
              <a:t>xspeed</a:t>
            </a:r>
            <a:r>
              <a:rPr lang="en-US" sz="1400" dirty="0">
                <a:latin typeface="Consolas" panose="020B0609020204030204" pitchFamily="49" charset="0"/>
              </a:rPr>
              <a:t>;</a:t>
            </a:r>
          </a:p>
          <a:p>
            <a:r>
              <a:rPr lang="en-US" sz="14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107994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06421" y="2671536"/>
            <a:ext cx="5965904" cy="2308324"/>
          </a:xfrm>
          <a:prstGeom prst="rect">
            <a:avLst/>
          </a:prstGeom>
          <a:noFill/>
        </p:spPr>
        <p:txBody>
          <a:bodyPr wrap="square" rtlCol="0">
            <a:spAutoFit/>
          </a:bodyPr>
          <a:lstStyle/>
          <a:p>
            <a:pPr algn="just"/>
            <a:r>
              <a:rPr lang="en-GB" dirty="0"/>
              <a:t>Last, but not least, there comes the collision that needs most effort to comprehend. We really encourage you to go through the calculus yourself, as it is a fun and useful exercise. In order to figure out how the ball behaves in the event of a corner collision, we need to first find the angle of the collision, which we store in the “angle” variable. Pi5.js has a math library which provides us with the arctan function, which we use in this sense:</a:t>
            </a:r>
          </a:p>
        </p:txBody>
      </p:sp>
      <p:sp>
        <p:nvSpPr>
          <p:cNvPr id="11" name="Tytuł 1"/>
          <p:cNvSpPr txBox="1">
            <a:spLocks/>
          </p:cNvSpPr>
          <p:nvPr/>
        </p:nvSpPr>
        <p:spPr>
          <a:xfrm>
            <a:off x="506421" y="1939771"/>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Corner Collision 1/2</a:t>
            </a:r>
          </a:p>
        </p:txBody>
      </p:sp>
      <p:sp>
        <p:nvSpPr>
          <p:cNvPr id="4" name="Rectangle 3"/>
          <p:cNvSpPr/>
          <p:nvPr/>
        </p:nvSpPr>
        <p:spPr>
          <a:xfrm>
            <a:off x="6646746" y="2167808"/>
            <a:ext cx="6096000" cy="3477875"/>
          </a:xfrm>
          <a:prstGeom prst="rect">
            <a:avLst/>
          </a:prstGeom>
        </p:spPr>
        <p:txBody>
          <a:bodyPr>
            <a:spAutoFit/>
          </a:bodyPr>
          <a:lstStyle/>
          <a:p>
            <a:r>
              <a:rPr lang="en-US" sz="1100" dirty="0">
                <a:latin typeface="Consolas" panose="020B0609020204030204" pitchFamily="49" charset="0"/>
              </a:rPr>
              <a:t> </a:t>
            </a:r>
            <a:r>
              <a:rPr lang="en-US" sz="1100" dirty="0" err="1">
                <a:latin typeface="Consolas" panose="020B0609020204030204" pitchFamily="49" charset="0"/>
              </a:rPr>
              <a:t>this.bounceCorner</a:t>
            </a:r>
            <a:r>
              <a:rPr lang="en-US" sz="1100" dirty="0">
                <a:latin typeface="Consolas" panose="020B0609020204030204" pitchFamily="49" charset="0"/>
              </a:rPr>
              <a:t> = function(</a:t>
            </a:r>
            <a:r>
              <a:rPr lang="en-US" sz="1100" dirty="0" err="1">
                <a:latin typeface="Consolas" panose="020B0609020204030204" pitchFamily="49" charset="0"/>
              </a:rPr>
              <a:t>xdif,ydif</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angle=</a:t>
            </a:r>
            <a:r>
              <a:rPr lang="en-US" sz="1100" dirty="0" err="1">
                <a:latin typeface="Consolas" panose="020B0609020204030204" pitchFamily="49" charset="0"/>
              </a:rPr>
              <a:t>get_angle</a:t>
            </a:r>
            <a:r>
              <a:rPr lang="en-US" sz="1100" dirty="0">
                <a:latin typeface="Consolas" panose="020B0609020204030204" pitchFamily="49" charset="0"/>
              </a:rPr>
              <a:t>(</a:t>
            </a:r>
            <a:r>
              <a:rPr lang="en-US" sz="1100" dirty="0" err="1">
                <a:latin typeface="Consolas" panose="020B0609020204030204" pitchFamily="49" charset="0"/>
              </a:rPr>
              <a:t>xdif,ydif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cosa</a:t>
            </a:r>
            <a:r>
              <a:rPr lang="en-US" sz="1100" dirty="0">
                <a:latin typeface="Consolas" panose="020B0609020204030204" pitchFamily="49" charset="0"/>
              </a:rPr>
              <a:t>=</a:t>
            </a:r>
            <a:r>
              <a:rPr lang="en-US" sz="1100" dirty="0" err="1">
                <a:latin typeface="Consolas" panose="020B0609020204030204" pitchFamily="49" charset="0"/>
              </a:rPr>
              <a:t>Math.cos</a:t>
            </a:r>
            <a:r>
              <a:rPr lang="en-US" sz="1100" dirty="0">
                <a:latin typeface="Consolas" panose="020B0609020204030204" pitchFamily="49" charset="0"/>
              </a:rPr>
              <a:t>(angle);</a:t>
            </a:r>
          </a:p>
          <a:p>
            <a:r>
              <a:rPr lang="en-US" sz="1100" dirty="0">
                <a:latin typeface="Consolas" panose="020B0609020204030204" pitchFamily="49" charset="0"/>
              </a:rPr>
              <a:t>    </a:t>
            </a:r>
            <a:r>
              <a:rPr lang="en-US" sz="1100" dirty="0" err="1">
                <a:latin typeface="Consolas" panose="020B0609020204030204" pitchFamily="49" charset="0"/>
              </a:rPr>
              <a:t>sina</a:t>
            </a:r>
            <a:r>
              <a:rPr lang="en-US" sz="1100" dirty="0">
                <a:latin typeface="Consolas" panose="020B0609020204030204" pitchFamily="49" charset="0"/>
              </a:rPr>
              <a:t>=</a:t>
            </a:r>
            <a:r>
              <a:rPr lang="en-US" sz="1100" dirty="0" err="1">
                <a:latin typeface="Consolas" panose="020B0609020204030204" pitchFamily="49" charset="0"/>
              </a:rPr>
              <a:t>Math.sin</a:t>
            </a:r>
            <a:r>
              <a:rPr lang="en-US" sz="1100" dirty="0">
                <a:latin typeface="Consolas" panose="020B0609020204030204" pitchFamily="49" charset="0"/>
              </a:rPr>
              <a:t>(angle);</a:t>
            </a:r>
          </a:p>
          <a:p>
            <a:endParaRPr lang="en-US" sz="1100" dirty="0">
              <a:latin typeface="Consolas" panose="020B0609020204030204" pitchFamily="49" charset="0"/>
            </a:endParaRPr>
          </a:p>
          <a:p>
            <a:r>
              <a:rPr lang="en-US" sz="1100" dirty="0">
                <a:latin typeface="Consolas" panose="020B0609020204030204" pitchFamily="49" charset="0"/>
              </a:rPr>
              <a:t>    //get the y and x speeds in the newly defined inclined plane</a:t>
            </a:r>
          </a:p>
          <a:p>
            <a:r>
              <a:rPr lang="en-US" sz="1100" dirty="0">
                <a:latin typeface="Consolas" panose="020B0609020204030204" pitchFamily="49" charset="0"/>
              </a:rPr>
              <a:t>    v1=</a:t>
            </a:r>
            <a:r>
              <a:rPr lang="en-US" sz="1100" dirty="0" err="1">
                <a:latin typeface="Consolas" panose="020B0609020204030204" pitchFamily="49" charset="0"/>
              </a:rPr>
              <a:t>xspeed</a:t>
            </a:r>
            <a:r>
              <a:rPr lang="en-US" sz="1100" dirty="0">
                <a:latin typeface="Consolas" panose="020B0609020204030204" pitchFamily="49" charset="0"/>
              </a:rPr>
              <a:t>*</a:t>
            </a:r>
            <a:r>
              <a:rPr lang="en-US" sz="1100" dirty="0" err="1">
                <a:latin typeface="Consolas" panose="020B0609020204030204" pitchFamily="49" charset="0"/>
              </a:rPr>
              <a:t>cosa-yspeed</a:t>
            </a:r>
            <a:r>
              <a:rPr lang="en-US" sz="1100" dirty="0">
                <a:latin typeface="Consolas" panose="020B0609020204030204" pitchFamily="49" charset="0"/>
              </a:rPr>
              <a:t>*</a:t>
            </a:r>
            <a:r>
              <a:rPr lang="en-US" sz="1100" dirty="0" err="1">
                <a:latin typeface="Consolas" panose="020B0609020204030204" pitchFamily="49" charset="0"/>
              </a:rPr>
              <a:t>sina</a:t>
            </a:r>
            <a:r>
              <a:rPr lang="en-US" sz="1100" dirty="0">
                <a:latin typeface="Consolas" panose="020B0609020204030204" pitchFamily="49" charset="0"/>
              </a:rPr>
              <a:t>; //the OX axis in the inclined plane </a:t>
            </a:r>
          </a:p>
          <a:p>
            <a:r>
              <a:rPr lang="en-US" sz="1100" dirty="0">
                <a:latin typeface="Consolas" panose="020B0609020204030204" pitchFamily="49" charset="0"/>
              </a:rPr>
              <a:t>    v2=</a:t>
            </a:r>
            <a:r>
              <a:rPr lang="en-US" sz="1100" dirty="0" err="1">
                <a:latin typeface="Consolas" panose="020B0609020204030204" pitchFamily="49" charset="0"/>
              </a:rPr>
              <a:t>xspeed</a:t>
            </a:r>
            <a:r>
              <a:rPr lang="en-US" sz="1100" dirty="0">
                <a:latin typeface="Consolas" panose="020B0609020204030204" pitchFamily="49" charset="0"/>
              </a:rPr>
              <a:t>*</a:t>
            </a:r>
            <a:r>
              <a:rPr lang="en-US" sz="1100" dirty="0" err="1">
                <a:latin typeface="Consolas" panose="020B0609020204030204" pitchFamily="49" charset="0"/>
              </a:rPr>
              <a:t>sina+yspeed</a:t>
            </a:r>
            <a:r>
              <a:rPr lang="en-US" sz="1100" dirty="0">
                <a:latin typeface="Consolas" panose="020B0609020204030204" pitchFamily="49" charset="0"/>
              </a:rPr>
              <a:t>*</a:t>
            </a:r>
            <a:r>
              <a:rPr lang="en-US" sz="1100" dirty="0" err="1">
                <a:latin typeface="Consolas" panose="020B0609020204030204" pitchFamily="49" charset="0"/>
              </a:rPr>
              <a:t>cosa</a:t>
            </a:r>
            <a:r>
              <a:rPr lang="en-US" sz="1100" dirty="0">
                <a:latin typeface="Consolas" panose="020B0609020204030204" pitchFamily="49" charset="0"/>
              </a:rPr>
              <a:t>; //the OY axis in the inclined plane</a:t>
            </a:r>
          </a:p>
          <a:p>
            <a:r>
              <a:rPr lang="en-US" sz="1100" dirty="0">
                <a:latin typeface="Consolas" panose="020B0609020204030204" pitchFamily="49" charset="0"/>
              </a:rPr>
              <a:t> </a:t>
            </a:r>
          </a:p>
          <a:p>
            <a:r>
              <a:rPr lang="en-US" sz="1100" dirty="0">
                <a:latin typeface="Consolas" panose="020B0609020204030204" pitchFamily="49" charset="0"/>
              </a:rPr>
              <a:t>    //get the resulting speeds in the original (normal) plane</a:t>
            </a:r>
          </a:p>
          <a:p>
            <a:r>
              <a:rPr lang="en-US" sz="1100" dirty="0">
                <a:latin typeface="Consolas" panose="020B0609020204030204" pitchFamily="49" charset="0"/>
              </a:rPr>
              <a:t>    </a:t>
            </a:r>
            <a:r>
              <a:rPr lang="en-US" sz="1100" dirty="0" err="1">
                <a:latin typeface="Consolas" panose="020B0609020204030204" pitchFamily="49" charset="0"/>
              </a:rPr>
              <a:t>xspeed</a:t>
            </a:r>
            <a:r>
              <a:rPr lang="en-US" sz="1100" dirty="0">
                <a:latin typeface="Consolas" panose="020B0609020204030204" pitchFamily="49" charset="0"/>
              </a:rPr>
              <a:t>=v1*cosa-v2*</a:t>
            </a:r>
            <a:r>
              <a:rPr lang="en-US" sz="1100" dirty="0" err="1">
                <a:latin typeface="Consolas" panose="020B0609020204030204" pitchFamily="49" charset="0"/>
              </a:rPr>
              <a:t>sina</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yspeed</a:t>
            </a:r>
            <a:r>
              <a:rPr lang="en-US" sz="1100" dirty="0">
                <a:latin typeface="Consolas" panose="020B0609020204030204" pitchFamily="49" charset="0"/>
              </a:rPr>
              <a:t>=v2*cosa+v1*</a:t>
            </a:r>
            <a:r>
              <a:rPr lang="en-US" sz="1100" dirty="0" err="1">
                <a:latin typeface="Consolas" panose="020B0609020204030204" pitchFamily="49" charset="0"/>
              </a:rPr>
              <a:t>sina</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coef</a:t>
            </a:r>
            <a:r>
              <a:rPr lang="en-US" sz="1100" dirty="0">
                <a:latin typeface="Consolas" panose="020B0609020204030204" pitchFamily="49" charset="0"/>
              </a:rPr>
              <a:t>=0.9;</a:t>
            </a:r>
          </a:p>
          <a:p>
            <a:r>
              <a:rPr lang="en-US" sz="1100" dirty="0">
                <a:latin typeface="Consolas" panose="020B0609020204030204" pitchFamily="49" charset="0"/>
              </a:rPr>
              <a:t>    </a:t>
            </a:r>
            <a:r>
              <a:rPr lang="en-US" sz="1100" dirty="0" err="1">
                <a:latin typeface="Consolas" panose="020B0609020204030204" pitchFamily="49" charset="0"/>
              </a:rPr>
              <a:t>xspeed</a:t>
            </a:r>
            <a:r>
              <a:rPr lang="en-US" sz="1100" dirty="0">
                <a:latin typeface="Consolas" panose="020B0609020204030204" pitchFamily="49" charset="0"/>
              </a:rPr>
              <a:t>*=</a:t>
            </a:r>
            <a:r>
              <a:rPr lang="en-US" sz="1100" dirty="0" err="1">
                <a:latin typeface="Consolas" panose="020B0609020204030204" pitchFamily="49" charset="0"/>
              </a:rPr>
              <a:t>coef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yspeed</a:t>
            </a:r>
            <a:r>
              <a:rPr lang="en-US" sz="1100" dirty="0">
                <a:latin typeface="Consolas" panose="020B0609020204030204" pitchFamily="49" charset="0"/>
              </a:rPr>
              <a:t>*=</a:t>
            </a:r>
            <a:r>
              <a:rPr lang="en-US" sz="1100" dirty="0" err="1">
                <a:latin typeface="Consolas" panose="020B0609020204030204" pitchFamily="49" charset="0"/>
              </a:rPr>
              <a:t>coef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this.y</a:t>
            </a:r>
            <a:r>
              <a:rPr lang="en-US" sz="1100" dirty="0">
                <a:latin typeface="Consolas" panose="020B0609020204030204" pitchFamily="49" charset="0"/>
              </a:rPr>
              <a:t> += </a:t>
            </a:r>
            <a:r>
              <a:rPr lang="en-US" sz="1100" dirty="0" err="1">
                <a:latin typeface="Consolas" panose="020B0609020204030204" pitchFamily="49" charset="0"/>
              </a:rPr>
              <a:t>yspeed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this.x</a:t>
            </a:r>
            <a:r>
              <a:rPr lang="en-US" sz="1100" dirty="0">
                <a:latin typeface="Consolas" panose="020B0609020204030204" pitchFamily="49" charset="0"/>
              </a:rPr>
              <a:t> += </a:t>
            </a:r>
            <a:r>
              <a:rPr lang="en-US" sz="1100" dirty="0" err="1">
                <a:latin typeface="Consolas" panose="020B0609020204030204" pitchFamily="49" charset="0"/>
              </a:rPr>
              <a:t>xspeed</a:t>
            </a:r>
            <a:r>
              <a:rPr lang="en-US" sz="1100" dirty="0">
                <a:latin typeface="Consolas" panose="020B0609020204030204" pitchFamily="49" charset="0"/>
              </a:rPr>
              <a:t>;</a:t>
            </a:r>
          </a:p>
          <a:p>
            <a:r>
              <a:rPr lang="en-US" sz="1100" dirty="0">
                <a:latin typeface="Consolas" panose="020B0609020204030204" pitchFamily="49" charset="0"/>
              </a:rPr>
              <a:t>  }</a:t>
            </a:r>
          </a:p>
        </p:txBody>
      </p:sp>
      <p:sp>
        <p:nvSpPr>
          <p:cNvPr id="6" name="Rectangle 5"/>
          <p:cNvSpPr/>
          <p:nvPr/>
        </p:nvSpPr>
        <p:spPr>
          <a:xfrm>
            <a:off x="2213745" y="5099856"/>
            <a:ext cx="3913595" cy="830997"/>
          </a:xfrm>
          <a:prstGeom prst="rect">
            <a:avLst/>
          </a:prstGeom>
        </p:spPr>
        <p:txBody>
          <a:bodyPr wrap="square">
            <a:spAutoFit/>
          </a:bodyPr>
          <a:lstStyle/>
          <a:p>
            <a:r>
              <a:rPr lang="en-US" sz="1200" dirty="0">
                <a:latin typeface="Consolas" panose="020B0609020204030204" pitchFamily="49" charset="0"/>
              </a:rPr>
              <a:t>function </a:t>
            </a:r>
            <a:r>
              <a:rPr lang="en-US" sz="1200" dirty="0" err="1">
                <a:latin typeface="Consolas" panose="020B0609020204030204" pitchFamily="49" charset="0"/>
              </a:rPr>
              <a:t>get_angle</a:t>
            </a:r>
            <a:r>
              <a:rPr lang="en-US" sz="1200" dirty="0">
                <a:latin typeface="Consolas" panose="020B0609020204030204" pitchFamily="49" charset="0"/>
              </a:rPr>
              <a:t>(</a:t>
            </a:r>
            <a:r>
              <a:rPr lang="en-US" sz="1200" dirty="0" err="1">
                <a:latin typeface="Consolas" panose="020B0609020204030204" pitchFamily="49" charset="0"/>
              </a:rPr>
              <a:t>x,y</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return Math.atan2(</a:t>
            </a:r>
            <a:r>
              <a:rPr lang="en-US" sz="1200" dirty="0" err="1">
                <a:latin typeface="Consolas" panose="020B0609020204030204" pitchFamily="49" charset="0"/>
              </a:rPr>
              <a:t>y,x</a:t>
            </a:r>
            <a:r>
              <a:rPr lang="en-US" sz="1200" dirty="0">
                <a:latin typeface="Consolas" panose="020B0609020204030204" pitchFamily="49" charset="0"/>
              </a:rPr>
              <a:t>);</a:t>
            </a:r>
          </a:p>
          <a:p>
            <a:r>
              <a:rPr lang="en-US" sz="1200" dirty="0">
                <a:latin typeface="Consolas" panose="020B0609020204030204" pitchFamily="49" charset="0"/>
              </a:rPr>
              <a:t>}</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3" name="Owal 12"/>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4" name="Owal 13"/>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5"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166552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480541" y="2370000"/>
            <a:ext cx="5965904" cy="3693319"/>
          </a:xfrm>
          <a:prstGeom prst="rect">
            <a:avLst/>
          </a:prstGeom>
          <a:noFill/>
        </p:spPr>
        <p:txBody>
          <a:bodyPr wrap="square" rtlCol="0">
            <a:spAutoFit/>
          </a:bodyPr>
          <a:lstStyle/>
          <a:p>
            <a:pPr algn="just"/>
            <a:r>
              <a:rPr lang="en-GB" dirty="0"/>
              <a:t>Next, we recommend to either go through it yourselves! The function takes 2 parameters, which represent the x and y axis difference between the centre of our ball and the edge with which it collides. After computing the collision angle, we also need the sine and cosine of this angle in order to be able to translate “</a:t>
            </a:r>
            <a:r>
              <a:rPr lang="en-GB" dirty="0" err="1"/>
              <a:t>xspeed</a:t>
            </a:r>
            <a:r>
              <a:rPr lang="en-GB" dirty="0"/>
              <a:t>” and “</a:t>
            </a:r>
            <a:r>
              <a:rPr lang="en-GB" dirty="0" err="1"/>
              <a:t>yspeed</a:t>
            </a:r>
            <a:r>
              <a:rPr lang="en-GB" dirty="0"/>
              <a:t>” in a plane rotated to the left by that angle, which are saved into two variables (v1 and v2). Further on, those composed values will have to be translated back to the original speeds, which is the same as translating “v1” and “v2” in a plane rotated by “angle” to the right. Those values have to be lowered to depict a collision properly, and are thus multiplied by a coefficient (preferably lower than 1, we chose 0.9).</a:t>
            </a:r>
          </a:p>
        </p:txBody>
      </p:sp>
      <p:sp>
        <p:nvSpPr>
          <p:cNvPr id="11" name="Tytuł 1"/>
          <p:cNvSpPr txBox="1">
            <a:spLocks/>
          </p:cNvSpPr>
          <p:nvPr/>
        </p:nvSpPr>
        <p:spPr>
          <a:xfrm>
            <a:off x="480541" y="163823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Corner Collision 2/2</a:t>
            </a:r>
          </a:p>
        </p:txBody>
      </p:sp>
      <p:sp>
        <p:nvSpPr>
          <p:cNvPr id="9" name="Rectangle 8"/>
          <p:cNvSpPr/>
          <p:nvPr/>
        </p:nvSpPr>
        <p:spPr>
          <a:xfrm>
            <a:off x="6654422" y="2147359"/>
            <a:ext cx="6096000" cy="3477875"/>
          </a:xfrm>
          <a:prstGeom prst="rect">
            <a:avLst/>
          </a:prstGeom>
        </p:spPr>
        <p:txBody>
          <a:bodyPr>
            <a:spAutoFit/>
          </a:bodyPr>
          <a:lstStyle/>
          <a:p>
            <a:r>
              <a:rPr lang="en-US" sz="1100" dirty="0">
                <a:latin typeface="Consolas" panose="020B0609020204030204" pitchFamily="49" charset="0"/>
              </a:rPr>
              <a:t> </a:t>
            </a:r>
            <a:r>
              <a:rPr lang="en-US" sz="1100" dirty="0" err="1">
                <a:latin typeface="Consolas" panose="020B0609020204030204" pitchFamily="49" charset="0"/>
              </a:rPr>
              <a:t>this.bounceCorner</a:t>
            </a:r>
            <a:r>
              <a:rPr lang="en-US" sz="1100" dirty="0">
                <a:latin typeface="Consolas" panose="020B0609020204030204" pitchFamily="49" charset="0"/>
              </a:rPr>
              <a:t> = function(</a:t>
            </a:r>
            <a:r>
              <a:rPr lang="en-US" sz="1100" dirty="0" err="1">
                <a:latin typeface="Consolas" panose="020B0609020204030204" pitchFamily="49" charset="0"/>
              </a:rPr>
              <a:t>xdif,ydif</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angle=</a:t>
            </a:r>
            <a:r>
              <a:rPr lang="en-US" sz="1100" dirty="0" err="1">
                <a:latin typeface="Consolas" panose="020B0609020204030204" pitchFamily="49" charset="0"/>
              </a:rPr>
              <a:t>get_angle</a:t>
            </a:r>
            <a:r>
              <a:rPr lang="en-US" sz="1100" dirty="0">
                <a:latin typeface="Consolas" panose="020B0609020204030204" pitchFamily="49" charset="0"/>
              </a:rPr>
              <a:t>(</a:t>
            </a:r>
            <a:r>
              <a:rPr lang="en-US" sz="1100" dirty="0" err="1">
                <a:latin typeface="Consolas" panose="020B0609020204030204" pitchFamily="49" charset="0"/>
              </a:rPr>
              <a:t>xdif,ydif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cosa</a:t>
            </a:r>
            <a:r>
              <a:rPr lang="en-US" sz="1100" dirty="0">
                <a:latin typeface="Consolas" panose="020B0609020204030204" pitchFamily="49" charset="0"/>
              </a:rPr>
              <a:t>=</a:t>
            </a:r>
            <a:r>
              <a:rPr lang="en-US" sz="1100" dirty="0" err="1">
                <a:latin typeface="Consolas" panose="020B0609020204030204" pitchFamily="49" charset="0"/>
              </a:rPr>
              <a:t>Math.cos</a:t>
            </a:r>
            <a:r>
              <a:rPr lang="en-US" sz="1100" dirty="0">
                <a:latin typeface="Consolas" panose="020B0609020204030204" pitchFamily="49" charset="0"/>
              </a:rPr>
              <a:t>(angle);</a:t>
            </a:r>
          </a:p>
          <a:p>
            <a:r>
              <a:rPr lang="en-US" sz="1100" dirty="0">
                <a:latin typeface="Consolas" panose="020B0609020204030204" pitchFamily="49" charset="0"/>
              </a:rPr>
              <a:t>    </a:t>
            </a:r>
            <a:r>
              <a:rPr lang="en-US" sz="1100" dirty="0" err="1">
                <a:latin typeface="Consolas" panose="020B0609020204030204" pitchFamily="49" charset="0"/>
              </a:rPr>
              <a:t>sina</a:t>
            </a:r>
            <a:r>
              <a:rPr lang="en-US" sz="1100" dirty="0">
                <a:latin typeface="Consolas" panose="020B0609020204030204" pitchFamily="49" charset="0"/>
              </a:rPr>
              <a:t>=</a:t>
            </a:r>
            <a:r>
              <a:rPr lang="en-US" sz="1100" dirty="0" err="1">
                <a:latin typeface="Consolas" panose="020B0609020204030204" pitchFamily="49" charset="0"/>
              </a:rPr>
              <a:t>Math.sin</a:t>
            </a:r>
            <a:r>
              <a:rPr lang="en-US" sz="1100" dirty="0">
                <a:latin typeface="Consolas" panose="020B0609020204030204" pitchFamily="49" charset="0"/>
              </a:rPr>
              <a:t>(angle);</a:t>
            </a:r>
          </a:p>
          <a:p>
            <a:endParaRPr lang="en-US" sz="1100" dirty="0">
              <a:latin typeface="Consolas" panose="020B0609020204030204" pitchFamily="49" charset="0"/>
            </a:endParaRPr>
          </a:p>
          <a:p>
            <a:r>
              <a:rPr lang="en-US" sz="1100" dirty="0">
                <a:latin typeface="Consolas" panose="020B0609020204030204" pitchFamily="49" charset="0"/>
              </a:rPr>
              <a:t>    //get the y and x speeds in the newly defined inclined plane</a:t>
            </a:r>
          </a:p>
          <a:p>
            <a:r>
              <a:rPr lang="en-US" sz="1100" dirty="0">
                <a:latin typeface="Consolas" panose="020B0609020204030204" pitchFamily="49" charset="0"/>
              </a:rPr>
              <a:t>    v1=</a:t>
            </a:r>
            <a:r>
              <a:rPr lang="en-US" sz="1100" dirty="0" err="1">
                <a:latin typeface="Consolas" panose="020B0609020204030204" pitchFamily="49" charset="0"/>
              </a:rPr>
              <a:t>xspeed</a:t>
            </a:r>
            <a:r>
              <a:rPr lang="en-US" sz="1100" dirty="0">
                <a:latin typeface="Consolas" panose="020B0609020204030204" pitchFamily="49" charset="0"/>
              </a:rPr>
              <a:t>*</a:t>
            </a:r>
            <a:r>
              <a:rPr lang="en-US" sz="1100" dirty="0" err="1">
                <a:latin typeface="Consolas" panose="020B0609020204030204" pitchFamily="49" charset="0"/>
              </a:rPr>
              <a:t>cosa-yspeed</a:t>
            </a:r>
            <a:r>
              <a:rPr lang="en-US" sz="1100" dirty="0">
                <a:latin typeface="Consolas" panose="020B0609020204030204" pitchFamily="49" charset="0"/>
              </a:rPr>
              <a:t>*</a:t>
            </a:r>
            <a:r>
              <a:rPr lang="en-US" sz="1100" dirty="0" err="1">
                <a:latin typeface="Consolas" panose="020B0609020204030204" pitchFamily="49" charset="0"/>
              </a:rPr>
              <a:t>sina</a:t>
            </a:r>
            <a:r>
              <a:rPr lang="en-US" sz="1100" dirty="0">
                <a:latin typeface="Consolas" panose="020B0609020204030204" pitchFamily="49" charset="0"/>
              </a:rPr>
              <a:t>; //the OX axis in the inclined plane </a:t>
            </a:r>
          </a:p>
          <a:p>
            <a:r>
              <a:rPr lang="en-US" sz="1100" dirty="0">
                <a:latin typeface="Consolas" panose="020B0609020204030204" pitchFamily="49" charset="0"/>
              </a:rPr>
              <a:t>    v2=</a:t>
            </a:r>
            <a:r>
              <a:rPr lang="en-US" sz="1100" dirty="0" err="1">
                <a:latin typeface="Consolas" panose="020B0609020204030204" pitchFamily="49" charset="0"/>
              </a:rPr>
              <a:t>xspeed</a:t>
            </a:r>
            <a:r>
              <a:rPr lang="en-US" sz="1100" dirty="0">
                <a:latin typeface="Consolas" panose="020B0609020204030204" pitchFamily="49" charset="0"/>
              </a:rPr>
              <a:t>*</a:t>
            </a:r>
            <a:r>
              <a:rPr lang="en-US" sz="1100" dirty="0" err="1">
                <a:latin typeface="Consolas" panose="020B0609020204030204" pitchFamily="49" charset="0"/>
              </a:rPr>
              <a:t>sina+yspeed</a:t>
            </a:r>
            <a:r>
              <a:rPr lang="en-US" sz="1100" dirty="0">
                <a:latin typeface="Consolas" panose="020B0609020204030204" pitchFamily="49" charset="0"/>
              </a:rPr>
              <a:t>*</a:t>
            </a:r>
            <a:r>
              <a:rPr lang="en-US" sz="1100" dirty="0" err="1">
                <a:latin typeface="Consolas" panose="020B0609020204030204" pitchFamily="49" charset="0"/>
              </a:rPr>
              <a:t>cosa</a:t>
            </a:r>
            <a:r>
              <a:rPr lang="en-US" sz="1100" dirty="0">
                <a:latin typeface="Consolas" panose="020B0609020204030204" pitchFamily="49" charset="0"/>
              </a:rPr>
              <a:t>; //the OY axis in the inclined plane </a:t>
            </a:r>
          </a:p>
          <a:p>
            <a:r>
              <a:rPr lang="en-US" sz="1100" dirty="0">
                <a:latin typeface="Consolas" panose="020B0609020204030204" pitchFamily="49" charset="0"/>
              </a:rPr>
              <a:t>    </a:t>
            </a:r>
          </a:p>
          <a:p>
            <a:r>
              <a:rPr lang="en-US" sz="1100" dirty="0">
                <a:latin typeface="Consolas" panose="020B0609020204030204" pitchFamily="49" charset="0"/>
              </a:rPr>
              <a:t>    //get the resulting speeds in the original (normal) plane</a:t>
            </a:r>
          </a:p>
          <a:p>
            <a:r>
              <a:rPr lang="en-US" sz="1100" dirty="0">
                <a:latin typeface="Consolas" panose="020B0609020204030204" pitchFamily="49" charset="0"/>
              </a:rPr>
              <a:t>    </a:t>
            </a:r>
            <a:r>
              <a:rPr lang="en-US" sz="1100" dirty="0" err="1">
                <a:latin typeface="Consolas" panose="020B0609020204030204" pitchFamily="49" charset="0"/>
              </a:rPr>
              <a:t>xspeed</a:t>
            </a:r>
            <a:r>
              <a:rPr lang="en-US" sz="1100" dirty="0">
                <a:latin typeface="Consolas" panose="020B0609020204030204" pitchFamily="49" charset="0"/>
              </a:rPr>
              <a:t>=v1*cosa-v2*</a:t>
            </a:r>
            <a:r>
              <a:rPr lang="en-US" sz="1100" dirty="0" err="1">
                <a:latin typeface="Consolas" panose="020B0609020204030204" pitchFamily="49" charset="0"/>
              </a:rPr>
              <a:t>sina</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yspeed</a:t>
            </a:r>
            <a:r>
              <a:rPr lang="en-US" sz="1100" dirty="0">
                <a:latin typeface="Consolas" panose="020B0609020204030204" pitchFamily="49" charset="0"/>
              </a:rPr>
              <a:t>=v2*cosa+v1*</a:t>
            </a:r>
            <a:r>
              <a:rPr lang="en-US" sz="1100" dirty="0" err="1">
                <a:latin typeface="Consolas" panose="020B0609020204030204" pitchFamily="49" charset="0"/>
              </a:rPr>
              <a:t>sina</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coef</a:t>
            </a:r>
            <a:r>
              <a:rPr lang="en-US" sz="1100" dirty="0">
                <a:latin typeface="Consolas" panose="020B0609020204030204" pitchFamily="49" charset="0"/>
              </a:rPr>
              <a:t>=0.9;</a:t>
            </a:r>
          </a:p>
          <a:p>
            <a:r>
              <a:rPr lang="en-US" sz="1100" dirty="0">
                <a:latin typeface="Consolas" panose="020B0609020204030204" pitchFamily="49" charset="0"/>
              </a:rPr>
              <a:t>    </a:t>
            </a:r>
            <a:r>
              <a:rPr lang="en-US" sz="1100" dirty="0" err="1">
                <a:latin typeface="Consolas" panose="020B0609020204030204" pitchFamily="49" charset="0"/>
              </a:rPr>
              <a:t>xspeed</a:t>
            </a:r>
            <a:r>
              <a:rPr lang="en-US" sz="1100" dirty="0">
                <a:latin typeface="Consolas" panose="020B0609020204030204" pitchFamily="49" charset="0"/>
              </a:rPr>
              <a:t>*=</a:t>
            </a:r>
            <a:r>
              <a:rPr lang="en-US" sz="1100" dirty="0" err="1">
                <a:latin typeface="Consolas" panose="020B0609020204030204" pitchFamily="49" charset="0"/>
              </a:rPr>
              <a:t>coef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yspeed</a:t>
            </a:r>
            <a:r>
              <a:rPr lang="en-US" sz="1100" dirty="0">
                <a:latin typeface="Consolas" panose="020B0609020204030204" pitchFamily="49" charset="0"/>
              </a:rPr>
              <a:t>*=</a:t>
            </a:r>
            <a:r>
              <a:rPr lang="en-US" sz="1100" dirty="0" err="1">
                <a:latin typeface="Consolas" panose="020B0609020204030204" pitchFamily="49" charset="0"/>
              </a:rPr>
              <a:t>coef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this.y</a:t>
            </a:r>
            <a:r>
              <a:rPr lang="en-US" sz="1100" dirty="0">
                <a:latin typeface="Consolas" panose="020B0609020204030204" pitchFamily="49" charset="0"/>
              </a:rPr>
              <a:t> += </a:t>
            </a:r>
            <a:r>
              <a:rPr lang="en-US" sz="1100" dirty="0" err="1">
                <a:latin typeface="Consolas" panose="020B0609020204030204" pitchFamily="49" charset="0"/>
              </a:rPr>
              <a:t>yspeed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this.x</a:t>
            </a:r>
            <a:r>
              <a:rPr lang="en-US" sz="1100" dirty="0">
                <a:latin typeface="Consolas" panose="020B0609020204030204" pitchFamily="49" charset="0"/>
              </a:rPr>
              <a:t> += </a:t>
            </a:r>
            <a:r>
              <a:rPr lang="en-US" sz="1100" dirty="0" err="1">
                <a:latin typeface="Consolas" panose="020B0609020204030204" pitchFamily="49" charset="0"/>
              </a:rPr>
              <a:t>xspeed</a:t>
            </a:r>
            <a:r>
              <a:rPr lang="en-US" sz="1100" dirty="0">
                <a:latin typeface="Consolas" panose="020B0609020204030204" pitchFamily="49" charset="0"/>
              </a:rPr>
              <a:t>;</a:t>
            </a:r>
          </a:p>
          <a:p>
            <a:r>
              <a:rPr lang="en-US" sz="11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3" name="Owal 12"/>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4" name="Owal 13"/>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5"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393417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744160" y="2788744"/>
            <a:ext cx="10680095" cy="923330"/>
          </a:xfrm>
          <a:prstGeom prst="rect">
            <a:avLst/>
          </a:prstGeom>
          <a:noFill/>
        </p:spPr>
        <p:txBody>
          <a:bodyPr wrap="square" rtlCol="0">
            <a:spAutoFit/>
          </a:bodyPr>
          <a:lstStyle/>
          <a:p>
            <a:pPr algn="just"/>
            <a:r>
              <a:rPr lang="en-GB" dirty="0"/>
              <a:t>You may ask yourselves, why do we have to modify the position of the ball each time it bounces off a block, isn’t it enough to just let it be in the “move” function? Our answer is, try doing that, and see how it goes. Programming is a lot of trial and error in order to find the optimal solution. </a:t>
            </a:r>
          </a:p>
        </p:txBody>
      </p:sp>
      <p:sp>
        <p:nvSpPr>
          <p:cNvPr id="11" name="Tytuł 1"/>
          <p:cNvSpPr txBox="1">
            <a:spLocks/>
          </p:cNvSpPr>
          <p:nvPr/>
        </p:nvSpPr>
        <p:spPr>
          <a:xfrm>
            <a:off x="744160" y="206101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Modifying Ball Position</a:t>
            </a:r>
          </a:p>
        </p:txBody>
      </p:sp>
      <p:pic>
        <p:nvPicPr>
          <p:cNvPr id="9" name="Grafika 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0556" y="5284212"/>
            <a:ext cx="632604" cy="632604"/>
          </a:xfrm>
          <a:prstGeom prst="rect">
            <a:avLst/>
          </a:prstGeom>
        </p:spPr>
      </p:pic>
      <p:sp>
        <p:nvSpPr>
          <p:cNvPr id="12" name="pole tekstowe 11"/>
          <p:cNvSpPr txBox="1"/>
          <p:nvPr/>
        </p:nvSpPr>
        <p:spPr>
          <a:xfrm>
            <a:off x="1364191" y="5161933"/>
            <a:ext cx="3722829" cy="877163"/>
          </a:xfrm>
          <a:prstGeom prst="rect">
            <a:avLst/>
          </a:prstGeom>
          <a:noFill/>
        </p:spPr>
        <p:txBody>
          <a:bodyPr wrap="square" rtlCol="0">
            <a:spAutoFit/>
          </a:bodyPr>
          <a:lstStyle/>
          <a:p>
            <a:pPr algn="just"/>
            <a:r>
              <a:rPr lang="en-GB" sz="1700" dirty="0"/>
              <a:t>Challenge! </a:t>
            </a:r>
          </a:p>
          <a:p>
            <a:pPr algn="just"/>
            <a:r>
              <a:rPr lang="en-US" sz="1700" dirty="0"/>
              <a:t>Is our corner collision working properly?</a:t>
            </a:r>
          </a:p>
          <a:p>
            <a:pPr algn="just"/>
            <a:r>
              <a:rPr lang="en-US" sz="1700" dirty="0"/>
              <a:t>Improve it!</a:t>
            </a:r>
            <a:endParaRPr lang="en-GB" sz="1700" dirty="0"/>
          </a:p>
        </p:txBody>
      </p:sp>
      <p:sp>
        <p:nvSpPr>
          <p:cNvPr id="4" name="Rectangle 3"/>
          <p:cNvSpPr/>
          <p:nvPr/>
        </p:nvSpPr>
        <p:spPr>
          <a:xfrm>
            <a:off x="4791331" y="4053007"/>
            <a:ext cx="2585751" cy="646331"/>
          </a:xfrm>
          <a:prstGeom prst="rect">
            <a:avLst/>
          </a:prstGeom>
        </p:spPr>
        <p:txBody>
          <a:bodyPr wrap="square">
            <a:spAutoFit/>
          </a:bodyPr>
          <a:lstStyle/>
          <a:p>
            <a:r>
              <a:rPr lang="en-US" dirty="0">
                <a:latin typeface="Consolas" panose="020B0609020204030204" pitchFamily="49" charset="0"/>
              </a:rPr>
              <a:t> </a:t>
            </a:r>
            <a:r>
              <a:rPr lang="en-US" dirty="0" err="1">
                <a:latin typeface="Consolas" panose="020B0609020204030204" pitchFamily="49" charset="0"/>
              </a:rPr>
              <a:t>this.y</a:t>
            </a:r>
            <a:r>
              <a:rPr lang="en-US" dirty="0">
                <a:latin typeface="Consolas" panose="020B0609020204030204" pitchFamily="49" charset="0"/>
              </a:rPr>
              <a:t> += </a:t>
            </a:r>
            <a:r>
              <a:rPr lang="en-US" dirty="0" err="1">
                <a:latin typeface="Consolas" panose="020B0609020204030204" pitchFamily="49" charset="0"/>
              </a:rPr>
              <a:t>yspeed</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this.x</a:t>
            </a:r>
            <a:r>
              <a:rPr lang="en-US" dirty="0">
                <a:latin typeface="Consolas" panose="020B0609020204030204" pitchFamily="49" charset="0"/>
              </a:rPr>
              <a:t> += </a:t>
            </a:r>
            <a:r>
              <a:rPr lang="en-US" dirty="0" err="1">
                <a:latin typeface="Consolas" panose="020B0609020204030204" pitchFamily="49" charset="0"/>
              </a:rPr>
              <a:t>xspeed</a:t>
            </a:r>
            <a:r>
              <a:rPr lang="en-US" dirty="0">
                <a:latin typeface="Consolas" panose="020B0609020204030204" pitchFamily="49" charset="0"/>
              </a:rPr>
              <a:t>;</a:t>
            </a:r>
          </a:p>
        </p:txBody>
      </p:sp>
      <p:sp>
        <p:nvSpPr>
          <p:cNvPr id="14"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5" name="Owal 14"/>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6" name="Owal 15"/>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7"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2712777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733065" y="3071034"/>
            <a:ext cx="10702285" cy="1923604"/>
          </a:xfrm>
          <a:prstGeom prst="rect">
            <a:avLst/>
          </a:prstGeom>
          <a:noFill/>
        </p:spPr>
        <p:txBody>
          <a:bodyPr wrap="square" rtlCol="0">
            <a:spAutoFit/>
          </a:bodyPr>
          <a:lstStyle/>
          <a:p>
            <a:pPr algn="just"/>
            <a:r>
              <a:rPr lang="en-GB" sz="1700" dirty="0"/>
              <a:t>Now that we have added ways of bouncing the ball, all that is left to do is improve the collision system so that instead of checking if there is a collision, we emulate the actual collision! But keep in mind that the final goal is to bounce off some of the blocks, and avoid touching some of the other blocks. So how do we modify our code so that you can do both, depending on which want you want to accomplish?</a:t>
            </a:r>
          </a:p>
          <a:p>
            <a:pPr algn="just"/>
            <a:endParaRPr lang="en-GB" sz="1700" dirty="0"/>
          </a:p>
          <a:p>
            <a:pPr algn="just"/>
            <a:r>
              <a:rPr lang="en-GB" sz="1700" dirty="0"/>
              <a:t>Well, if you want the ball to bounce, you need to tell it to bounce (and how to bounce) before you finish the function call, hence it needs to bounce before the “</a:t>
            </a:r>
            <a:r>
              <a:rPr lang="en-GB" sz="1700" dirty="0" err="1"/>
              <a:t>return”s</a:t>
            </a:r>
            <a:r>
              <a:rPr lang="en-GB" sz="1700" dirty="0"/>
              <a:t> in our “</a:t>
            </a:r>
            <a:r>
              <a:rPr lang="en-GB" sz="1700" dirty="0" err="1"/>
              <a:t>rect_coll</a:t>
            </a:r>
            <a:r>
              <a:rPr lang="en-GB" sz="1700" dirty="0"/>
              <a:t>” function, or otherwise it will not get to bounce at all!</a:t>
            </a:r>
          </a:p>
        </p:txBody>
      </p:sp>
      <p:sp>
        <p:nvSpPr>
          <p:cNvPr id="11" name="Tytuł 1"/>
          <p:cNvSpPr txBox="1">
            <a:spLocks/>
          </p:cNvSpPr>
          <p:nvPr/>
        </p:nvSpPr>
        <p:spPr>
          <a:xfrm>
            <a:off x="733065" y="2339269"/>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Collision detection</a:t>
            </a:r>
          </a:p>
        </p:txBody>
      </p:sp>
      <p:sp>
        <p:nvSpPr>
          <p:cNvPr id="8"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9" name="Owal 8"/>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3"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3194126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402444" y="2050823"/>
            <a:ext cx="11380779" cy="1754326"/>
          </a:xfrm>
          <a:prstGeom prst="rect">
            <a:avLst/>
          </a:prstGeom>
          <a:noFill/>
        </p:spPr>
        <p:txBody>
          <a:bodyPr wrap="square" rtlCol="0">
            <a:spAutoFit/>
          </a:bodyPr>
          <a:lstStyle/>
          <a:p>
            <a:pPr algn="just"/>
            <a:r>
              <a:rPr lang="en-GB" dirty="0"/>
              <a:t>If the ball bounces on top of the block, then the top of the block will momentarily become the floor, from the ball’s point of view. Thus, we will need to send the ball the coordinates of this new floor, which will be the block’s y coordinate + it’s height: </a:t>
            </a:r>
            <a:r>
              <a:rPr lang="en-GB" dirty="0" err="1"/>
              <a:t>ball.bounceUp</a:t>
            </a:r>
            <a:r>
              <a:rPr lang="en-GB" dirty="0"/>
              <a:t>(</a:t>
            </a:r>
            <a:r>
              <a:rPr lang="en-GB" dirty="0" err="1"/>
              <a:t>y+hei</a:t>
            </a:r>
            <a:r>
              <a:rPr lang="en-GB" dirty="0"/>
              <a:t>).</a:t>
            </a:r>
          </a:p>
          <a:p>
            <a:pPr algn="just"/>
            <a:endParaRPr lang="en-GB" dirty="0"/>
          </a:p>
          <a:p>
            <a:pPr algn="just"/>
            <a:r>
              <a:rPr lang="en-GB" dirty="0"/>
              <a:t>A similar idea goes for the bouncing beneath the block, only that y will be the coordinate of the roof for the ball: </a:t>
            </a:r>
            <a:r>
              <a:rPr lang="en-GB" dirty="0" err="1"/>
              <a:t>ball.bounceDown</a:t>
            </a:r>
            <a:r>
              <a:rPr lang="en-GB" dirty="0"/>
              <a:t>(y).</a:t>
            </a:r>
          </a:p>
        </p:txBody>
      </p:sp>
      <p:sp>
        <p:nvSpPr>
          <p:cNvPr id="11" name="Tytuł 1"/>
          <p:cNvSpPr txBox="1">
            <a:spLocks/>
          </p:cNvSpPr>
          <p:nvPr/>
        </p:nvSpPr>
        <p:spPr>
          <a:xfrm>
            <a:off x="394276" y="1361836"/>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Vertical Collision</a:t>
            </a:r>
          </a:p>
        </p:txBody>
      </p:sp>
      <p:sp>
        <p:nvSpPr>
          <p:cNvPr id="3" name="Rectangle 2"/>
          <p:cNvSpPr/>
          <p:nvPr/>
        </p:nvSpPr>
        <p:spPr>
          <a:xfrm>
            <a:off x="2096217" y="4008733"/>
            <a:ext cx="9445465" cy="2462213"/>
          </a:xfrm>
          <a:prstGeom prst="rect">
            <a:avLst/>
          </a:prstGeom>
        </p:spPr>
        <p:txBody>
          <a:bodyPr wrap="square">
            <a:spAutoFit/>
          </a:bodyPr>
          <a:lstStyle/>
          <a:p>
            <a:r>
              <a:rPr lang="en-US" sz="1100" dirty="0">
                <a:latin typeface="Consolas" panose="020B0609020204030204" pitchFamily="49" charset="0"/>
              </a:rPr>
              <a:t>function </a:t>
            </a:r>
            <a:r>
              <a:rPr lang="en-US" sz="1100" dirty="0" err="1">
                <a:latin typeface="Consolas" panose="020B0609020204030204" pitchFamily="49" charset="0"/>
              </a:rPr>
              <a:t>rect_coll</a:t>
            </a:r>
            <a:r>
              <a:rPr lang="en-US" sz="1100" dirty="0">
                <a:latin typeface="Consolas" panose="020B0609020204030204" pitchFamily="49" charset="0"/>
              </a:rPr>
              <a:t>(x, y, </a:t>
            </a:r>
            <a:r>
              <a:rPr lang="en-US" sz="1100" dirty="0" err="1">
                <a:latin typeface="Consolas" panose="020B0609020204030204" pitchFamily="49" charset="0"/>
              </a:rPr>
              <a:t>wid</a:t>
            </a:r>
            <a:r>
              <a:rPr lang="en-US" sz="1100" dirty="0">
                <a:latin typeface="Consolas" panose="020B0609020204030204" pitchFamily="49" charset="0"/>
              </a:rPr>
              <a:t>, </a:t>
            </a:r>
            <a:r>
              <a:rPr lang="en-US" sz="1100" dirty="0" err="1">
                <a:latin typeface="Consolas" panose="020B0609020204030204" pitchFamily="49" charset="0"/>
              </a:rPr>
              <a:t>hei</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    //if crossed horizontal wall</a:t>
            </a:r>
          </a:p>
          <a:p>
            <a:r>
              <a:rPr lang="en-US" sz="1100" dirty="0">
                <a:latin typeface="Consolas" panose="020B0609020204030204" pitchFamily="49" charset="0"/>
              </a:rPr>
              <a:t>    if (</a:t>
            </a:r>
            <a:r>
              <a:rPr lang="en-US" sz="1100" dirty="0" err="1">
                <a:latin typeface="Consolas" panose="020B0609020204030204" pitchFamily="49" charset="0"/>
              </a:rPr>
              <a:t>ball.x+ball.xspeed</a:t>
            </a:r>
            <a:r>
              <a:rPr lang="en-US" sz="1100" dirty="0">
                <a:latin typeface="Consolas" panose="020B0609020204030204" pitchFamily="49" charset="0"/>
              </a:rPr>
              <a:t>() &gt; x &amp;&amp; </a:t>
            </a:r>
            <a:r>
              <a:rPr lang="en-US" sz="1100" dirty="0" err="1">
                <a:latin typeface="Consolas" panose="020B0609020204030204" pitchFamily="49" charset="0"/>
              </a:rPr>
              <a:t>ball.x+ball.xspeed</a:t>
            </a:r>
            <a:r>
              <a:rPr lang="en-US" sz="1100" dirty="0">
                <a:latin typeface="Consolas" panose="020B0609020204030204" pitchFamily="49" charset="0"/>
              </a:rPr>
              <a:t>() &lt; x + </a:t>
            </a:r>
            <a:r>
              <a:rPr lang="en-US" sz="1100" dirty="0" err="1">
                <a:latin typeface="Consolas" panose="020B0609020204030204" pitchFamily="49" charset="0"/>
              </a:rPr>
              <a:t>wid</a:t>
            </a:r>
            <a:r>
              <a:rPr lang="en-US" sz="1100" dirty="0">
                <a:latin typeface="Consolas" panose="020B0609020204030204" pitchFamily="49" charset="0"/>
              </a:rPr>
              <a:t>)</a:t>
            </a:r>
          </a:p>
          <a:p>
            <a:r>
              <a:rPr lang="en-US" sz="1100" dirty="0">
                <a:latin typeface="Consolas" panose="020B0609020204030204" pitchFamily="49" charset="0"/>
              </a:rPr>
              <a:t>        if (</a:t>
            </a:r>
            <a:r>
              <a:rPr lang="en-US" sz="1100" dirty="0" err="1">
                <a:latin typeface="Consolas" panose="020B0609020204030204" pitchFamily="49" charset="0"/>
              </a:rPr>
              <a:t>ball.y+ball.yspeed</a:t>
            </a:r>
            <a:r>
              <a:rPr lang="en-US" sz="1100" dirty="0">
                <a:latin typeface="Consolas" panose="020B0609020204030204" pitchFamily="49" charset="0"/>
              </a:rPr>
              <a:t>()+</a:t>
            </a:r>
            <a:r>
              <a:rPr lang="en-US" sz="1100" dirty="0" err="1">
                <a:latin typeface="Consolas" panose="020B0609020204030204" pitchFamily="49" charset="0"/>
              </a:rPr>
              <a:t>ball.r</a:t>
            </a:r>
            <a:r>
              <a:rPr lang="en-US" sz="1100" dirty="0">
                <a:latin typeface="Consolas" panose="020B0609020204030204" pitchFamily="49" charset="0"/>
              </a:rPr>
              <a:t>&gt;max(</a:t>
            </a:r>
            <a:r>
              <a:rPr lang="en-US" sz="1100" dirty="0" err="1">
                <a:latin typeface="Consolas" panose="020B0609020204030204" pitchFamily="49" charset="0"/>
              </a:rPr>
              <a:t>y,y+hei</a:t>
            </a:r>
            <a:r>
              <a:rPr lang="en-US" sz="1100" dirty="0">
                <a:latin typeface="Consolas" panose="020B0609020204030204" pitchFamily="49" charset="0"/>
              </a:rPr>
              <a:t>) &amp;&amp; </a:t>
            </a:r>
            <a:r>
              <a:rPr lang="en-US" sz="1100" dirty="0" err="1">
                <a:latin typeface="Consolas" panose="020B0609020204030204" pitchFamily="49" charset="0"/>
              </a:rPr>
              <a:t>ball.y+ball.yspeed</a:t>
            </a:r>
            <a:r>
              <a:rPr lang="en-US" sz="1100" dirty="0">
                <a:latin typeface="Consolas" panose="020B0609020204030204" pitchFamily="49" charset="0"/>
              </a:rPr>
              <a:t>()-</a:t>
            </a:r>
            <a:r>
              <a:rPr lang="en-US" sz="1100" dirty="0" err="1">
                <a:latin typeface="Consolas" panose="020B0609020204030204" pitchFamily="49" charset="0"/>
              </a:rPr>
              <a:t>ball.r</a:t>
            </a:r>
            <a:r>
              <a:rPr lang="en-US" sz="1100" dirty="0">
                <a:latin typeface="Consolas" panose="020B0609020204030204" pitchFamily="49" charset="0"/>
              </a:rPr>
              <a:t>&lt;max(</a:t>
            </a:r>
            <a:r>
              <a:rPr lang="en-US" sz="1100" dirty="0" err="1">
                <a:latin typeface="Consolas" panose="020B0609020204030204" pitchFamily="49" charset="0"/>
              </a:rPr>
              <a:t>y,y+hei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ball.bounceUp</a:t>
            </a:r>
            <a:r>
              <a:rPr lang="en-US" sz="1100" dirty="0">
                <a:latin typeface="Consolas" panose="020B0609020204030204" pitchFamily="49" charset="0"/>
              </a:rPr>
              <a:t>(</a:t>
            </a:r>
            <a:r>
              <a:rPr lang="en-US" sz="1100" dirty="0" err="1">
                <a:latin typeface="Consolas" panose="020B0609020204030204" pitchFamily="49" charset="0"/>
              </a:rPr>
              <a:t>y+hei</a:t>
            </a:r>
            <a:r>
              <a:rPr lang="en-US" sz="1100" dirty="0">
                <a:latin typeface="Consolas" panose="020B0609020204030204" pitchFamily="49" charset="0"/>
              </a:rPr>
              <a:t>); //does collision</a:t>
            </a:r>
          </a:p>
          <a:p>
            <a:r>
              <a:rPr lang="en-US" sz="1100" dirty="0">
                <a:latin typeface="Consolas" panose="020B0609020204030204" pitchFamily="49" charset="0"/>
              </a:rPr>
              <a:t>              return true;</a:t>
            </a:r>
          </a:p>
          <a:p>
            <a:r>
              <a:rPr lang="en-US" sz="1100" dirty="0">
                <a:latin typeface="Consolas" panose="020B0609020204030204" pitchFamily="49" charset="0"/>
              </a:rPr>
              <a:t>            }</a:t>
            </a:r>
          </a:p>
          <a:p>
            <a:r>
              <a:rPr lang="en-US" sz="1100" dirty="0">
                <a:latin typeface="Consolas" panose="020B0609020204030204" pitchFamily="49" charset="0"/>
              </a:rPr>
              <a:t>        else if(</a:t>
            </a:r>
            <a:r>
              <a:rPr lang="en-US" sz="1100" dirty="0" err="1">
                <a:latin typeface="Consolas" panose="020B0609020204030204" pitchFamily="49" charset="0"/>
              </a:rPr>
              <a:t>ball.y+ball.yspeed</a:t>
            </a:r>
            <a:r>
              <a:rPr lang="en-US" sz="1100" dirty="0">
                <a:latin typeface="Consolas" panose="020B0609020204030204" pitchFamily="49" charset="0"/>
              </a:rPr>
              <a:t>()+</a:t>
            </a:r>
            <a:r>
              <a:rPr lang="en-US" sz="1100" dirty="0" err="1">
                <a:latin typeface="Consolas" panose="020B0609020204030204" pitchFamily="49" charset="0"/>
              </a:rPr>
              <a:t>ball.r</a:t>
            </a:r>
            <a:r>
              <a:rPr lang="en-US" sz="1100" dirty="0">
                <a:latin typeface="Consolas" panose="020B0609020204030204" pitchFamily="49" charset="0"/>
              </a:rPr>
              <a:t>&gt;min(</a:t>
            </a:r>
            <a:r>
              <a:rPr lang="en-US" sz="1100" dirty="0" err="1">
                <a:latin typeface="Consolas" panose="020B0609020204030204" pitchFamily="49" charset="0"/>
              </a:rPr>
              <a:t>y,y+hei</a:t>
            </a:r>
            <a:r>
              <a:rPr lang="en-US" sz="1100" dirty="0">
                <a:latin typeface="Consolas" panose="020B0609020204030204" pitchFamily="49" charset="0"/>
              </a:rPr>
              <a:t>) &amp;&amp; </a:t>
            </a:r>
            <a:r>
              <a:rPr lang="en-US" sz="1100" dirty="0" err="1">
                <a:latin typeface="Consolas" panose="020B0609020204030204" pitchFamily="49" charset="0"/>
              </a:rPr>
              <a:t>ball.y+ball.yspeed</a:t>
            </a:r>
            <a:r>
              <a:rPr lang="en-US" sz="1100" dirty="0">
                <a:latin typeface="Consolas" panose="020B0609020204030204" pitchFamily="49" charset="0"/>
              </a:rPr>
              <a:t>()-</a:t>
            </a:r>
            <a:r>
              <a:rPr lang="en-US" sz="1100" dirty="0" err="1">
                <a:latin typeface="Consolas" panose="020B0609020204030204" pitchFamily="49" charset="0"/>
              </a:rPr>
              <a:t>ball.r</a:t>
            </a:r>
            <a:r>
              <a:rPr lang="en-US" sz="1100" dirty="0">
                <a:latin typeface="Consolas" panose="020B0609020204030204" pitchFamily="49" charset="0"/>
              </a:rPr>
              <a:t>&lt;min(</a:t>
            </a:r>
            <a:r>
              <a:rPr lang="en-US" sz="1100" dirty="0" err="1">
                <a:latin typeface="Consolas" panose="020B0609020204030204" pitchFamily="49" charset="0"/>
              </a:rPr>
              <a:t>y,y+hei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ball.bounceDown</a:t>
            </a:r>
            <a:r>
              <a:rPr lang="en-US" sz="1100" dirty="0">
                <a:latin typeface="Consolas" panose="020B0609020204030204" pitchFamily="49" charset="0"/>
              </a:rPr>
              <a:t>(y); //does collision</a:t>
            </a:r>
          </a:p>
          <a:p>
            <a:r>
              <a:rPr lang="en-US" sz="1100" dirty="0">
                <a:latin typeface="Consolas" panose="020B0609020204030204" pitchFamily="49" charset="0"/>
              </a:rPr>
              <a:t>          return true;</a:t>
            </a:r>
          </a:p>
          <a:p>
            <a:r>
              <a:rPr lang="en-US" sz="1100" dirty="0">
                <a:latin typeface="Consolas" panose="020B0609020204030204" pitchFamily="49" charset="0"/>
              </a:rPr>
              <a:t>        }</a:t>
            </a:r>
          </a:p>
        </p:txBody>
      </p:sp>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2824494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46560" y="2844453"/>
            <a:ext cx="10771297" cy="646331"/>
          </a:xfrm>
          <a:prstGeom prst="rect">
            <a:avLst/>
          </a:prstGeom>
          <a:noFill/>
        </p:spPr>
        <p:txBody>
          <a:bodyPr wrap="square" rtlCol="0">
            <a:spAutoFit/>
          </a:bodyPr>
          <a:lstStyle/>
          <a:p>
            <a:pPr algn="just"/>
            <a:r>
              <a:rPr lang="en-GB" dirty="0"/>
              <a:t>If we thing about lateral collision, the replacement will be roughly the same, except for the fact that we do not need to parse the function any parameters at all.</a:t>
            </a:r>
          </a:p>
        </p:txBody>
      </p:sp>
      <p:sp>
        <p:nvSpPr>
          <p:cNvPr id="11" name="Tytuł 1"/>
          <p:cNvSpPr txBox="1">
            <a:spLocks/>
          </p:cNvSpPr>
          <p:nvPr/>
        </p:nvSpPr>
        <p:spPr>
          <a:xfrm>
            <a:off x="546560" y="212211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Lateral Collision</a:t>
            </a:r>
          </a:p>
        </p:txBody>
      </p:sp>
      <p:sp>
        <p:nvSpPr>
          <p:cNvPr id="3" name="Rectangle 2"/>
          <p:cNvSpPr/>
          <p:nvPr/>
        </p:nvSpPr>
        <p:spPr>
          <a:xfrm>
            <a:off x="1255132" y="3826155"/>
            <a:ext cx="9312225" cy="2292935"/>
          </a:xfrm>
          <a:prstGeom prst="rect">
            <a:avLst/>
          </a:prstGeom>
        </p:spPr>
        <p:txBody>
          <a:bodyPr wrap="square">
            <a:spAutoFit/>
          </a:bodyPr>
          <a:lstStyle/>
          <a:p>
            <a:r>
              <a:rPr lang="en-US" sz="1300" dirty="0">
                <a:latin typeface="Consolas" panose="020B0609020204030204" pitchFamily="49" charset="0"/>
              </a:rPr>
              <a:t> if (</a:t>
            </a:r>
            <a:r>
              <a:rPr lang="en-US" sz="1300" dirty="0" err="1">
                <a:latin typeface="Consolas" panose="020B0609020204030204" pitchFamily="49" charset="0"/>
              </a:rPr>
              <a:t>ball.y+ball.yspeed</a:t>
            </a:r>
            <a:r>
              <a:rPr lang="en-US" sz="1300" dirty="0">
                <a:latin typeface="Consolas" panose="020B0609020204030204" pitchFamily="49" charset="0"/>
              </a:rPr>
              <a:t>()&gt;min(</a:t>
            </a:r>
            <a:r>
              <a:rPr lang="en-US" sz="1300" dirty="0" err="1">
                <a:latin typeface="Consolas" panose="020B0609020204030204" pitchFamily="49" charset="0"/>
              </a:rPr>
              <a:t>y,y+hei</a:t>
            </a:r>
            <a:r>
              <a:rPr lang="en-US" sz="1300" dirty="0">
                <a:latin typeface="Consolas" panose="020B0609020204030204" pitchFamily="49" charset="0"/>
              </a:rPr>
              <a:t>) &amp;&amp; </a:t>
            </a:r>
            <a:r>
              <a:rPr lang="en-US" sz="1300" dirty="0" err="1">
                <a:latin typeface="Consolas" panose="020B0609020204030204" pitchFamily="49" charset="0"/>
              </a:rPr>
              <a:t>ball.y+ball.yspeed</a:t>
            </a:r>
            <a:r>
              <a:rPr lang="en-US" sz="1300" dirty="0">
                <a:latin typeface="Consolas" panose="020B0609020204030204" pitchFamily="49" charset="0"/>
              </a:rPr>
              <a:t>()&lt;max(</a:t>
            </a:r>
            <a:r>
              <a:rPr lang="en-US" sz="1300" dirty="0" err="1">
                <a:latin typeface="Consolas" panose="020B0609020204030204" pitchFamily="49" charset="0"/>
              </a:rPr>
              <a:t>y,y+hei</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ball.x+ball.xspeed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 &gt;= x &amp;&amp; </a:t>
            </a:r>
            <a:r>
              <a:rPr lang="en-US" sz="1300" dirty="0" err="1">
                <a:latin typeface="Consolas" panose="020B0609020204030204" pitchFamily="49" charset="0"/>
              </a:rPr>
              <a:t>ball.x+ball.xspeed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 &lt;= x )</a:t>
            </a:r>
          </a:p>
          <a:p>
            <a:r>
              <a:rPr lang="en-US" sz="1300" dirty="0">
                <a:latin typeface="Consolas" panose="020B0609020204030204" pitchFamily="49" charset="0"/>
              </a:rPr>
              <a:t>             {</a:t>
            </a:r>
          </a:p>
          <a:p>
            <a:r>
              <a:rPr lang="en-US" sz="1300" dirty="0">
                <a:latin typeface="Consolas" panose="020B0609020204030204" pitchFamily="49" charset="0"/>
              </a:rPr>
              <a:t>               </a:t>
            </a:r>
            <a:r>
              <a:rPr lang="en-US" sz="1300" dirty="0" err="1">
                <a:latin typeface="Consolas" panose="020B0609020204030204" pitchFamily="49" charset="0"/>
              </a:rPr>
              <a:t>ball.bounceLat</a:t>
            </a:r>
            <a:r>
              <a:rPr lang="en-US" sz="1300" dirty="0">
                <a:latin typeface="Consolas" panose="020B0609020204030204" pitchFamily="49" charset="0"/>
              </a:rPr>
              <a:t>(); //does collision</a:t>
            </a:r>
          </a:p>
          <a:p>
            <a:r>
              <a:rPr lang="en-US" sz="1300" dirty="0">
                <a:latin typeface="Consolas" panose="020B0609020204030204" pitchFamily="49" charset="0"/>
              </a:rPr>
              <a:t>               return true;</a:t>
            </a:r>
          </a:p>
          <a:p>
            <a:r>
              <a:rPr lang="en-US" sz="1300" dirty="0">
                <a:latin typeface="Consolas" panose="020B0609020204030204" pitchFamily="49" charset="0"/>
              </a:rPr>
              <a:t>             }</a:t>
            </a:r>
          </a:p>
          <a:p>
            <a:r>
              <a:rPr lang="en-US" sz="1300" dirty="0">
                <a:latin typeface="Consolas" panose="020B0609020204030204" pitchFamily="49" charset="0"/>
              </a:rPr>
              <a:t>        else if (</a:t>
            </a:r>
            <a:r>
              <a:rPr lang="en-US" sz="1300" dirty="0" err="1">
                <a:latin typeface="Consolas" panose="020B0609020204030204" pitchFamily="49" charset="0"/>
              </a:rPr>
              <a:t>ball.x+ball.xspeed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 &gt;= x + </a:t>
            </a:r>
            <a:r>
              <a:rPr lang="en-US" sz="1300" dirty="0" err="1">
                <a:latin typeface="Consolas" panose="020B0609020204030204" pitchFamily="49" charset="0"/>
              </a:rPr>
              <a:t>wid</a:t>
            </a:r>
            <a:r>
              <a:rPr lang="en-US" sz="1300" dirty="0">
                <a:latin typeface="Consolas" panose="020B0609020204030204" pitchFamily="49" charset="0"/>
              </a:rPr>
              <a:t> &amp;&amp; </a:t>
            </a:r>
            <a:r>
              <a:rPr lang="en-US" sz="1300" dirty="0" err="1">
                <a:latin typeface="Consolas" panose="020B0609020204030204" pitchFamily="49" charset="0"/>
              </a:rPr>
              <a:t>ball.x+ball.xspeed</a:t>
            </a:r>
            <a:r>
              <a:rPr lang="en-US" sz="1300" dirty="0">
                <a:latin typeface="Consolas" panose="020B0609020204030204" pitchFamily="49" charset="0"/>
              </a:rPr>
              <a:t>()-</a:t>
            </a:r>
            <a:r>
              <a:rPr lang="en-US" sz="1300" dirty="0" err="1">
                <a:latin typeface="Consolas" panose="020B0609020204030204" pitchFamily="49" charset="0"/>
              </a:rPr>
              <a:t>ball.r</a:t>
            </a:r>
            <a:r>
              <a:rPr lang="en-US" sz="1300" dirty="0">
                <a:latin typeface="Consolas" panose="020B0609020204030204" pitchFamily="49" charset="0"/>
              </a:rPr>
              <a:t> &lt;= x + </a:t>
            </a:r>
            <a:r>
              <a:rPr lang="en-US" sz="1300" dirty="0" err="1">
                <a:latin typeface="Consolas" panose="020B0609020204030204" pitchFamily="49" charset="0"/>
              </a:rPr>
              <a:t>wid</a:t>
            </a:r>
            <a:r>
              <a:rPr lang="en-US" sz="1300" dirty="0">
                <a:latin typeface="Consolas" panose="020B0609020204030204" pitchFamily="49" charset="0"/>
              </a:rPr>
              <a:t> )</a:t>
            </a:r>
          </a:p>
          <a:p>
            <a:r>
              <a:rPr lang="en-US" sz="1300" dirty="0">
                <a:latin typeface="Consolas" panose="020B0609020204030204" pitchFamily="49" charset="0"/>
              </a:rPr>
              <a:t>              {</a:t>
            </a:r>
          </a:p>
          <a:p>
            <a:r>
              <a:rPr lang="en-US" sz="1300" dirty="0">
                <a:latin typeface="Consolas" panose="020B0609020204030204" pitchFamily="49" charset="0"/>
              </a:rPr>
              <a:t>                </a:t>
            </a:r>
            <a:r>
              <a:rPr lang="en-US" sz="1300" dirty="0" err="1">
                <a:latin typeface="Consolas" panose="020B0609020204030204" pitchFamily="49" charset="0"/>
              </a:rPr>
              <a:t>ball.bounceLat</a:t>
            </a:r>
            <a:r>
              <a:rPr lang="en-US" sz="1300" dirty="0">
                <a:latin typeface="Consolas" panose="020B0609020204030204" pitchFamily="49" charset="0"/>
              </a:rPr>
              <a:t>(); //does collision</a:t>
            </a:r>
          </a:p>
          <a:p>
            <a:r>
              <a:rPr lang="en-US" sz="1300" dirty="0">
                <a:latin typeface="Consolas" panose="020B0609020204030204" pitchFamily="49" charset="0"/>
              </a:rPr>
              <a:t>                return true;</a:t>
            </a:r>
          </a:p>
          <a:p>
            <a:r>
              <a:rPr lang="en-US" sz="1300" dirty="0">
                <a:latin typeface="Consolas" panose="020B0609020204030204" pitchFamily="49" charset="0"/>
              </a:rPr>
              <a:t>              }</a:t>
            </a:r>
          </a:p>
        </p:txBody>
      </p:sp>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3"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221086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880287" y="2524857"/>
            <a:ext cx="3274463" cy="3416320"/>
          </a:xfrm>
          <a:prstGeom prst="rect">
            <a:avLst/>
          </a:prstGeom>
          <a:noFill/>
        </p:spPr>
        <p:txBody>
          <a:bodyPr wrap="square" rtlCol="0">
            <a:spAutoFit/>
          </a:bodyPr>
          <a:lstStyle/>
          <a:p>
            <a:pPr algn="just"/>
            <a:r>
              <a:rPr lang="en-GB" dirty="0"/>
              <a:t>Last, but not least, we also need to modify the parts of the code that check corner collision. The parameters which will be parsed to the collision function are the same ones that are sent to the </a:t>
            </a:r>
            <a:r>
              <a:rPr lang="en-GB" dirty="0" err="1"/>
              <a:t>check_dist</a:t>
            </a:r>
            <a:r>
              <a:rPr lang="en-GB" dirty="0"/>
              <a:t> function to check if collision occurs. If none of these collisions happened, then nothing was returned, so we need to return false, so we know that no collision occurred.</a:t>
            </a:r>
          </a:p>
        </p:txBody>
      </p:sp>
      <p:sp>
        <p:nvSpPr>
          <p:cNvPr id="11" name="Tytuł 1"/>
          <p:cNvSpPr txBox="1">
            <a:spLocks/>
          </p:cNvSpPr>
          <p:nvPr/>
        </p:nvSpPr>
        <p:spPr>
          <a:xfrm>
            <a:off x="880287" y="1793092"/>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Corner Collision</a:t>
            </a:r>
          </a:p>
        </p:txBody>
      </p:sp>
      <p:sp>
        <p:nvSpPr>
          <p:cNvPr id="3" name="Rectangle 2"/>
          <p:cNvSpPr/>
          <p:nvPr/>
        </p:nvSpPr>
        <p:spPr>
          <a:xfrm>
            <a:off x="4783313" y="2067545"/>
            <a:ext cx="7159024" cy="3985706"/>
          </a:xfrm>
          <a:prstGeom prst="rect">
            <a:avLst/>
          </a:prstGeom>
        </p:spPr>
        <p:txBody>
          <a:bodyPr wrap="square">
            <a:spAutoFit/>
          </a:bodyPr>
          <a:lstStyle/>
          <a:p>
            <a:r>
              <a:rPr lang="en-US" sz="1100" dirty="0">
                <a:latin typeface="Consolas" panose="020B0609020204030204" pitchFamily="49" charset="0"/>
              </a:rPr>
              <a:t> if (</a:t>
            </a:r>
            <a:r>
              <a:rPr lang="en-US" sz="1100" dirty="0" err="1">
                <a:latin typeface="Consolas" panose="020B0609020204030204" pitchFamily="49" charset="0"/>
              </a:rPr>
              <a:t>check_dist</a:t>
            </a:r>
            <a:r>
              <a:rPr lang="en-US" sz="1100" dirty="0">
                <a:latin typeface="Consolas" panose="020B0609020204030204" pitchFamily="49" charset="0"/>
              </a:rPr>
              <a:t>(</a:t>
            </a:r>
            <a:r>
              <a:rPr lang="en-US" sz="1100" dirty="0" err="1">
                <a:latin typeface="Consolas" panose="020B0609020204030204" pitchFamily="49" charset="0"/>
              </a:rPr>
              <a:t>ball.x-x+ball.xspeed</a:t>
            </a:r>
            <a:r>
              <a:rPr lang="en-US" sz="1100" dirty="0">
                <a:latin typeface="Consolas" panose="020B0609020204030204" pitchFamily="49" charset="0"/>
              </a:rPr>
              <a:t>(), </a:t>
            </a:r>
            <a:r>
              <a:rPr lang="en-US" sz="1100" dirty="0" err="1">
                <a:latin typeface="Consolas" panose="020B0609020204030204" pitchFamily="49" charset="0"/>
              </a:rPr>
              <a:t>ball.y-y+ball.yspeed</a:t>
            </a:r>
            <a:r>
              <a:rPr lang="en-US" sz="1100" dirty="0">
                <a:latin typeface="Consolas" panose="020B0609020204030204" pitchFamily="49" charset="0"/>
              </a:rPr>
              <a:t>(), </a:t>
            </a:r>
            <a:r>
              <a:rPr lang="en-US" sz="1100" dirty="0" err="1">
                <a:latin typeface="Consolas" panose="020B0609020204030204" pitchFamily="49" charset="0"/>
              </a:rPr>
              <a:t>ball.r</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ball.bounceCorner</a:t>
            </a:r>
            <a:r>
              <a:rPr lang="en-US" sz="1100" dirty="0">
                <a:latin typeface="Consolas" panose="020B0609020204030204" pitchFamily="49" charset="0"/>
              </a:rPr>
              <a:t>((</a:t>
            </a:r>
            <a:r>
              <a:rPr lang="en-US" sz="1100" dirty="0" err="1">
                <a:latin typeface="Consolas" panose="020B0609020204030204" pitchFamily="49" charset="0"/>
              </a:rPr>
              <a:t>ball.x-x+ball.xspeed</a:t>
            </a:r>
            <a:r>
              <a:rPr lang="en-US" sz="1100" dirty="0">
                <a:latin typeface="Consolas" panose="020B0609020204030204" pitchFamily="49" charset="0"/>
              </a:rPr>
              <a:t>()),</a:t>
            </a:r>
            <a:r>
              <a:rPr lang="en-US" sz="1100" dirty="0" err="1">
                <a:latin typeface="Consolas" panose="020B0609020204030204" pitchFamily="49" charset="0"/>
              </a:rPr>
              <a:t>ball.y-y+ball.yspeed</a:t>
            </a:r>
            <a:r>
              <a:rPr lang="en-US" sz="1100" dirty="0">
                <a:latin typeface="Consolas" panose="020B0609020204030204" pitchFamily="49" charset="0"/>
              </a:rPr>
              <a:t>());</a:t>
            </a:r>
          </a:p>
          <a:p>
            <a:r>
              <a:rPr lang="en-US" sz="1100" dirty="0">
                <a:latin typeface="Consolas" panose="020B0609020204030204" pitchFamily="49" charset="0"/>
              </a:rPr>
              <a:t>      return true;</a:t>
            </a:r>
          </a:p>
          <a:p>
            <a:r>
              <a:rPr lang="en-US" sz="1100" dirty="0">
                <a:latin typeface="Consolas" panose="020B0609020204030204" pitchFamily="49" charset="0"/>
              </a:rPr>
              <a:t>    }</a:t>
            </a:r>
          </a:p>
          <a:p>
            <a:r>
              <a:rPr lang="en-US" sz="1100" dirty="0">
                <a:latin typeface="Consolas" panose="020B0609020204030204" pitchFamily="49" charset="0"/>
              </a:rPr>
              <a:t>    if (</a:t>
            </a:r>
            <a:r>
              <a:rPr lang="en-US" sz="1100" dirty="0" err="1">
                <a:latin typeface="Consolas" panose="020B0609020204030204" pitchFamily="49" charset="0"/>
              </a:rPr>
              <a:t>check_dist</a:t>
            </a:r>
            <a:r>
              <a:rPr lang="en-US" sz="1100" dirty="0">
                <a:latin typeface="Consolas" panose="020B0609020204030204" pitchFamily="49" charset="0"/>
              </a:rPr>
              <a:t>((</a:t>
            </a:r>
            <a:r>
              <a:rPr lang="en-US" sz="1100" dirty="0" err="1">
                <a:latin typeface="Consolas" panose="020B0609020204030204" pitchFamily="49" charset="0"/>
              </a:rPr>
              <a:t>ball.x-x-wid+ball.xspeed</a:t>
            </a:r>
            <a:r>
              <a:rPr lang="en-US" sz="1100" dirty="0">
                <a:latin typeface="Consolas" panose="020B0609020204030204" pitchFamily="49" charset="0"/>
              </a:rPr>
              <a:t>()), </a:t>
            </a:r>
            <a:r>
              <a:rPr lang="en-US" sz="1100" dirty="0" err="1">
                <a:latin typeface="Consolas" panose="020B0609020204030204" pitchFamily="49" charset="0"/>
              </a:rPr>
              <a:t>ball.y-y+ball.yspeed</a:t>
            </a:r>
            <a:r>
              <a:rPr lang="en-US" sz="1100" dirty="0">
                <a:latin typeface="Consolas" panose="020B0609020204030204" pitchFamily="49" charset="0"/>
              </a:rPr>
              <a:t>(), </a:t>
            </a:r>
            <a:r>
              <a:rPr lang="en-US" sz="1100" dirty="0" err="1">
                <a:latin typeface="Consolas" panose="020B0609020204030204" pitchFamily="49" charset="0"/>
              </a:rPr>
              <a:t>ball.r</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ball.bounceCorner</a:t>
            </a:r>
            <a:r>
              <a:rPr lang="en-US" sz="1100" dirty="0">
                <a:latin typeface="Consolas" panose="020B0609020204030204" pitchFamily="49" charset="0"/>
              </a:rPr>
              <a:t>(</a:t>
            </a:r>
            <a:r>
              <a:rPr lang="en-US" sz="1100" dirty="0" err="1">
                <a:latin typeface="Consolas" panose="020B0609020204030204" pitchFamily="49" charset="0"/>
              </a:rPr>
              <a:t>ball.x-x-wid+ball.xspeed</a:t>
            </a:r>
            <a:r>
              <a:rPr lang="en-US" sz="1100" dirty="0">
                <a:latin typeface="Consolas" panose="020B0609020204030204" pitchFamily="49" charset="0"/>
              </a:rPr>
              <a:t>(),</a:t>
            </a:r>
            <a:r>
              <a:rPr lang="en-US" sz="1100" dirty="0" err="1">
                <a:latin typeface="Consolas" panose="020B0609020204030204" pitchFamily="49" charset="0"/>
              </a:rPr>
              <a:t>ball.y-y+ball.yspeed</a:t>
            </a:r>
            <a:r>
              <a:rPr lang="en-US" sz="1100" dirty="0">
                <a:latin typeface="Consolas" panose="020B0609020204030204" pitchFamily="49" charset="0"/>
              </a:rPr>
              <a:t>());</a:t>
            </a:r>
          </a:p>
          <a:p>
            <a:r>
              <a:rPr lang="en-US" sz="1100" dirty="0">
                <a:latin typeface="Consolas" panose="020B0609020204030204" pitchFamily="49" charset="0"/>
              </a:rPr>
              <a:t>      return true;</a:t>
            </a:r>
          </a:p>
          <a:p>
            <a:r>
              <a:rPr lang="en-US" sz="1100" dirty="0">
                <a:latin typeface="Consolas" panose="020B0609020204030204" pitchFamily="49" charset="0"/>
              </a:rPr>
              <a:t>    }</a:t>
            </a:r>
          </a:p>
          <a:p>
            <a:r>
              <a:rPr lang="en-US" sz="1100" dirty="0">
                <a:latin typeface="Consolas" panose="020B0609020204030204" pitchFamily="49" charset="0"/>
              </a:rPr>
              <a:t>    if (</a:t>
            </a:r>
            <a:r>
              <a:rPr lang="en-US" sz="1100" dirty="0" err="1">
                <a:latin typeface="Consolas" panose="020B0609020204030204" pitchFamily="49" charset="0"/>
              </a:rPr>
              <a:t>check_dist</a:t>
            </a:r>
            <a:r>
              <a:rPr lang="en-US" sz="1100" dirty="0">
                <a:latin typeface="Consolas" panose="020B0609020204030204" pitchFamily="49" charset="0"/>
              </a:rPr>
              <a:t>(</a:t>
            </a:r>
            <a:r>
              <a:rPr lang="en-US" sz="1100" dirty="0" err="1">
                <a:latin typeface="Consolas" panose="020B0609020204030204" pitchFamily="49" charset="0"/>
              </a:rPr>
              <a:t>ball.x-x+ball.xspeed</a:t>
            </a:r>
            <a:r>
              <a:rPr lang="en-US" sz="1100" dirty="0">
                <a:latin typeface="Consolas" panose="020B0609020204030204" pitchFamily="49" charset="0"/>
              </a:rPr>
              <a:t>(), </a:t>
            </a:r>
            <a:r>
              <a:rPr lang="en-US" sz="1100" dirty="0" err="1">
                <a:latin typeface="Consolas" panose="020B0609020204030204" pitchFamily="49" charset="0"/>
              </a:rPr>
              <a:t>ball.y-y-hei+ball.yspeed</a:t>
            </a:r>
            <a:r>
              <a:rPr lang="en-US" sz="1100" dirty="0">
                <a:latin typeface="Consolas" panose="020B0609020204030204" pitchFamily="49" charset="0"/>
              </a:rPr>
              <a:t>(), </a:t>
            </a:r>
            <a:r>
              <a:rPr lang="en-US" sz="1100" dirty="0" err="1">
                <a:latin typeface="Consolas" panose="020B0609020204030204" pitchFamily="49" charset="0"/>
              </a:rPr>
              <a:t>ball.r</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ball.bounceCorner</a:t>
            </a:r>
            <a:r>
              <a:rPr lang="en-US" sz="1100" dirty="0">
                <a:latin typeface="Consolas" panose="020B0609020204030204" pitchFamily="49" charset="0"/>
              </a:rPr>
              <a:t>((</a:t>
            </a:r>
            <a:r>
              <a:rPr lang="en-US" sz="1100" dirty="0" err="1">
                <a:latin typeface="Consolas" panose="020B0609020204030204" pitchFamily="49" charset="0"/>
              </a:rPr>
              <a:t>ball.x-x+ball.xspeed</a:t>
            </a:r>
            <a:r>
              <a:rPr lang="en-US" sz="1100" dirty="0">
                <a:latin typeface="Consolas" panose="020B0609020204030204" pitchFamily="49" charset="0"/>
              </a:rPr>
              <a:t>()),</a:t>
            </a:r>
            <a:r>
              <a:rPr lang="en-US" sz="1100" dirty="0" err="1">
                <a:latin typeface="Consolas" panose="020B0609020204030204" pitchFamily="49" charset="0"/>
              </a:rPr>
              <a:t>ball.y-y-hei+ball.yspeed</a:t>
            </a:r>
            <a:r>
              <a:rPr lang="en-US" sz="1100" dirty="0">
                <a:latin typeface="Consolas" panose="020B0609020204030204" pitchFamily="49" charset="0"/>
              </a:rPr>
              <a:t>());</a:t>
            </a:r>
          </a:p>
          <a:p>
            <a:r>
              <a:rPr lang="en-US" sz="1100" dirty="0">
                <a:latin typeface="Consolas" panose="020B0609020204030204" pitchFamily="49" charset="0"/>
              </a:rPr>
              <a:t>      return true;</a:t>
            </a:r>
          </a:p>
          <a:p>
            <a:r>
              <a:rPr lang="en-US" sz="1100" dirty="0">
                <a:latin typeface="Consolas" panose="020B0609020204030204" pitchFamily="49" charset="0"/>
              </a:rPr>
              <a:t>    }</a:t>
            </a:r>
          </a:p>
          <a:p>
            <a:r>
              <a:rPr lang="en-US" sz="1100" dirty="0">
                <a:latin typeface="Consolas" panose="020B0609020204030204" pitchFamily="49" charset="0"/>
              </a:rPr>
              <a:t>    if (</a:t>
            </a:r>
            <a:r>
              <a:rPr lang="en-US" sz="1100" dirty="0" err="1">
                <a:latin typeface="Consolas" panose="020B0609020204030204" pitchFamily="49" charset="0"/>
              </a:rPr>
              <a:t>check_dist</a:t>
            </a:r>
            <a:r>
              <a:rPr lang="en-US" sz="1100" dirty="0">
                <a:latin typeface="Consolas" panose="020B0609020204030204" pitchFamily="49" charset="0"/>
              </a:rPr>
              <a:t>(</a:t>
            </a:r>
            <a:r>
              <a:rPr lang="en-US" sz="1100" dirty="0" err="1">
                <a:latin typeface="Consolas" panose="020B0609020204030204" pitchFamily="49" charset="0"/>
              </a:rPr>
              <a:t>ball.x-x-wid+ball.xspeed</a:t>
            </a:r>
            <a:r>
              <a:rPr lang="en-US" sz="1100" dirty="0">
                <a:latin typeface="Consolas" panose="020B0609020204030204" pitchFamily="49" charset="0"/>
              </a:rPr>
              <a:t>(), </a:t>
            </a:r>
            <a:r>
              <a:rPr lang="en-US" sz="1100" dirty="0" err="1">
                <a:latin typeface="Consolas" panose="020B0609020204030204" pitchFamily="49" charset="0"/>
              </a:rPr>
              <a:t>ball.y-y-hei+ball.yspeed</a:t>
            </a:r>
            <a:r>
              <a:rPr lang="en-US" sz="1100" dirty="0">
                <a:latin typeface="Consolas" panose="020B0609020204030204" pitchFamily="49" charset="0"/>
              </a:rPr>
              <a:t>(), </a:t>
            </a:r>
            <a:r>
              <a:rPr lang="en-US" sz="1100" dirty="0" err="1">
                <a:latin typeface="Consolas" panose="020B0609020204030204" pitchFamily="49" charset="0"/>
              </a:rPr>
              <a:t>ball.r</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ball.bounceCorner</a:t>
            </a:r>
            <a:r>
              <a:rPr lang="en-US" sz="1100" dirty="0">
                <a:latin typeface="Consolas" panose="020B0609020204030204" pitchFamily="49" charset="0"/>
              </a:rPr>
              <a:t>((</a:t>
            </a:r>
            <a:r>
              <a:rPr lang="en-US" sz="1100" dirty="0" err="1">
                <a:latin typeface="Consolas" panose="020B0609020204030204" pitchFamily="49" charset="0"/>
              </a:rPr>
              <a:t>ball.x-x-wid+ball.xspeed</a:t>
            </a:r>
            <a:r>
              <a:rPr lang="en-US" sz="1100" dirty="0">
                <a:latin typeface="Consolas" panose="020B0609020204030204" pitchFamily="49" charset="0"/>
              </a:rPr>
              <a:t>()),</a:t>
            </a:r>
            <a:r>
              <a:rPr lang="en-US" sz="1100" dirty="0" err="1">
                <a:latin typeface="Consolas" panose="020B0609020204030204" pitchFamily="49" charset="0"/>
              </a:rPr>
              <a:t>ball.y-y-hei+ball.yspeed</a:t>
            </a:r>
            <a:r>
              <a:rPr lang="en-US" sz="1100" dirty="0">
                <a:latin typeface="Consolas" panose="020B0609020204030204" pitchFamily="49" charset="0"/>
              </a:rPr>
              <a:t>());</a:t>
            </a:r>
          </a:p>
          <a:p>
            <a:r>
              <a:rPr lang="en-US" sz="1100" dirty="0">
                <a:latin typeface="Consolas" panose="020B0609020204030204" pitchFamily="49" charset="0"/>
              </a:rPr>
              <a:t>      return true;</a:t>
            </a:r>
          </a:p>
          <a:p>
            <a:r>
              <a:rPr lang="en-US" sz="1100" dirty="0">
                <a:latin typeface="Consolas" panose="020B0609020204030204" pitchFamily="49" charset="0"/>
              </a:rPr>
              <a:t>    }</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wheeee</a:t>
            </a:r>
            <a:r>
              <a:rPr lang="en-US" sz="1100" dirty="0">
                <a:latin typeface="Consolas" panose="020B0609020204030204" pitchFamily="49" charset="0"/>
              </a:rPr>
              <a:t>!</a:t>
            </a:r>
          </a:p>
          <a:p>
            <a:r>
              <a:rPr lang="en-US" sz="1100" dirty="0">
                <a:latin typeface="Consolas" panose="020B0609020204030204" pitchFamily="49" charset="0"/>
              </a:rPr>
              <a:t>    return false;</a:t>
            </a:r>
          </a:p>
        </p:txBody>
      </p:sp>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3"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70671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319357" y="2216198"/>
            <a:ext cx="5794662" cy="3693319"/>
          </a:xfrm>
          <a:prstGeom prst="rect">
            <a:avLst/>
          </a:prstGeom>
          <a:noFill/>
        </p:spPr>
        <p:txBody>
          <a:bodyPr wrap="square" rtlCol="0">
            <a:spAutoFit/>
          </a:bodyPr>
          <a:lstStyle/>
          <a:p>
            <a:pPr algn="just"/>
            <a:r>
              <a:rPr lang="en-GB" dirty="0"/>
              <a:t>Now that we are able to stop the game when we touch one particular block, but bounce on another block, let’s see how you manage doing these 2 different tasks on two different sets of blocks.</a:t>
            </a:r>
          </a:p>
          <a:p>
            <a:pPr algn="just"/>
            <a:r>
              <a:rPr lang="en-GB" dirty="0"/>
              <a:t>All that you have to do is to put the piece of code only detects collision (on a set of obstacles which you should not touch while you are playing), together with a slightly modified version of it, that instead of checking the value of the collision, it just does the collision. This theoretically means that the ball would bounce off an obstacle as well, but we do not really mind that, as the game ends when this occurs anyway.</a:t>
            </a:r>
          </a:p>
          <a:p>
            <a:pPr algn="just"/>
            <a:endParaRPr lang="en-GB" dirty="0"/>
          </a:p>
        </p:txBody>
      </p:sp>
      <p:sp>
        <p:nvSpPr>
          <p:cNvPr id="11" name="Tytuł 1"/>
          <p:cNvSpPr txBox="1">
            <a:spLocks/>
          </p:cNvSpPr>
          <p:nvPr/>
        </p:nvSpPr>
        <p:spPr>
          <a:xfrm>
            <a:off x="319356" y="156739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Final collision steps</a:t>
            </a:r>
          </a:p>
        </p:txBody>
      </p:sp>
      <p:sp>
        <p:nvSpPr>
          <p:cNvPr id="4" name="Rectangle 3"/>
          <p:cNvSpPr/>
          <p:nvPr/>
        </p:nvSpPr>
        <p:spPr>
          <a:xfrm>
            <a:off x="6794815" y="1585256"/>
            <a:ext cx="5397185" cy="4324261"/>
          </a:xfrm>
          <a:prstGeom prst="rect">
            <a:avLst/>
          </a:prstGeom>
        </p:spPr>
        <p:txBody>
          <a:bodyPr wrap="square">
            <a:spAutoFit/>
          </a:bodyPr>
          <a:lstStyle/>
          <a:p>
            <a:r>
              <a:rPr lang="en-US" sz="1100" dirty="0">
                <a:latin typeface="Consolas" panose="020B0609020204030204" pitchFamily="49" charset="0"/>
              </a:rPr>
              <a:t>function draw ()</a:t>
            </a:r>
          </a:p>
          <a:p>
            <a:r>
              <a:rPr lang="en-US" sz="1100" dirty="0">
                <a:latin typeface="Consolas" panose="020B0609020204030204" pitchFamily="49" charset="0"/>
              </a:rPr>
              <a:t>{</a:t>
            </a:r>
          </a:p>
          <a:p>
            <a:r>
              <a:rPr lang="en-US" sz="1100" dirty="0">
                <a:latin typeface="Consolas" panose="020B0609020204030204" pitchFamily="49" charset="0"/>
              </a:rPr>
              <a:t>  background(0); //blue</a:t>
            </a:r>
          </a:p>
          <a:p>
            <a:endParaRPr lang="en-US" sz="1100" dirty="0">
              <a:latin typeface="Consolas" panose="020B0609020204030204" pitchFamily="49" charset="0"/>
            </a:endParaRPr>
          </a:p>
          <a:p>
            <a:r>
              <a:rPr lang="en-US" sz="1100" dirty="0">
                <a:latin typeface="Consolas" panose="020B0609020204030204" pitchFamily="49" charset="0"/>
              </a:rPr>
              <a:t>if(!lost)</a:t>
            </a:r>
          </a:p>
          <a:p>
            <a:r>
              <a:rPr lang="en-US" sz="1100" dirty="0">
                <a:latin typeface="Consolas" panose="020B0609020204030204" pitchFamily="49" charset="0"/>
              </a:rPr>
              <a:t>    </a:t>
            </a:r>
            <a:r>
              <a:rPr lang="en-US" sz="1100" dirty="0" err="1">
                <a:latin typeface="Consolas" panose="020B0609020204030204" pitchFamily="49" charset="0"/>
              </a:rPr>
              <a:t>ball.move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ball.show</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for(let </a:t>
            </a:r>
            <a:r>
              <a:rPr lang="en-US" sz="1100" dirty="0" err="1">
                <a:latin typeface="Consolas" panose="020B0609020204030204" pitchFamily="49" charset="0"/>
              </a:rPr>
              <a:t>i</a:t>
            </a:r>
            <a:r>
              <a:rPr lang="en-US" sz="1100" dirty="0">
                <a:latin typeface="Consolas" panose="020B0609020204030204" pitchFamily="49" charset="0"/>
              </a:rPr>
              <a:t> = 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obstacles.length</a:t>
            </a:r>
            <a:r>
              <a:rPr lang="en-US" sz="1100" dirty="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obstacles[</a:t>
            </a:r>
            <a:r>
              <a:rPr lang="en-US" sz="1100" dirty="0" err="1">
                <a:latin typeface="Consolas" panose="020B0609020204030204" pitchFamily="49" charset="0"/>
              </a:rPr>
              <a:t>i</a:t>
            </a:r>
            <a:r>
              <a:rPr lang="en-US" sz="1100" dirty="0">
                <a:latin typeface="Consolas" panose="020B0609020204030204" pitchFamily="49" charset="0"/>
              </a:rPr>
              <a:t>].show(200,0,0); //red</a:t>
            </a:r>
          </a:p>
          <a:p>
            <a:r>
              <a:rPr lang="en-US" sz="1100" dirty="0">
                <a:latin typeface="Consolas" panose="020B0609020204030204" pitchFamily="49" charset="0"/>
              </a:rPr>
              <a:t>      if(obstacles[</a:t>
            </a:r>
            <a:r>
              <a:rPr lang="en-US" sz="1100" dirty="0" err="1">
                <a:latin typeface="Consolas" panose="020B0609020204030204" pitchFamily="49" charset="0"/>
              </a:rPr>
              <a:t>i</a:t>
            </a:r>
            <a:r>
              <a:rPr lang="en-US" sz="1100" dirty="0">
                <a:latin typeface="Consolas" panose="020B0609020204030204" pitchFamily="49" charset="0"/>
              </a:rPr>
              <a:t>].</a:t>
            </a:r>
            <a:r>
              <a:rPr lang="en-US" sz="1100" dirty="0" err="1">
                <a:latin typeface="Consolas" panose="020B0609020204030204" pitchFamily="49" charset="0"/>
              </a:rPr>
              <a:t>checkcollision</a:t>
            </a:r>
            <a:r>
              <a:rPr lang="en-US" sz="1100" dirty="0">
                <a:latin typeface="Consolas" panose="020B0609020204030204" pitchFamily="49" charset="0"/>
              </a:rPr>
              <a:t>())</a:t>
            </a:r>
          </a:p>
          <a:p>
            <a:r>
              <a:rPr lang="en-US" sz="1100" dirty="0">
                <a:latin typeface="Consolas" panose="020B0609020204030204" pitchFamily="49" charset="0"/>
              </a:rPr>
              <a:t>        lost = true;</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for(let </a:t>
            </a:r>
            <a:r>
              <a:rPr lang="en-US" sz="1100" dirty="0" err="1">
                <a:latin typeface="Consolas" panose="020B0609020204030204" pitchFamily="49" charset="0"/>
              </a:rPr>
              <a:t>i</a:t>
            </a:r>
            <a:r>
              <a:rPr lang="en-US" sz="1100" dirty="0">
                <a:latin typeface="Consolas" panose="020B0609020204030204" pitchFamily="49" charset="0"/>
              </a:rPr>
              <a:t> = 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blocks.length</a:t>
            </a:r>
            <a:r>
              <a:rPr lang="en-US" sz="1100" dirty="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blocks[</a:t>
            </a:r>
            <a:r>
              <a:rPr lang="en-US" sz="1100" dirty="0" err="1">
                <a:latin typeface="Consolas" panose="020B0609020204030204" pitchFamily="49" charset="0"/>
              </a:rPr>
              <a:t>i</a:t>
            </a:r>
            <a:r>
              <a:rPr lang="en-US" sz="1100" dirty="0">
                <a:latin typeface="Consolas" panose="020B0609020204030204" pitchFamily="49" charset="0"/>
              </a:rPr>
              <a:t>].show(); </a:t>
            </a:r>
          </a:p>
          <a:p>
            <a:r>
              <a:rPr lang="en-US" sz="1100" dirty="0">
                <a:latin typeface="Consolas" panose="020B0609020204030204" pitchFamily="49" charset="0"/>
              </a:rPr>
              <a:t>      blocks[</a:t>
            </a:r>
            <a:r>
              <a:rPr lang="en-US" sz="1100" dirty="0" err="1">
                <a:latin typeface="Consolas" panose="020B0609020204030204" pitchFamily="49" charset="0"/>
              </a:rPr>
              <a:t>i</a:t>
            </a:r>
            <a:r>
              <a:rPr lang="en-US" sz="1100" dirty="0">
                <a:latin typeface="Consolas" panose="020B0609020204030204" pitchFamily="49" charset="0"/>
              </a:rPr>
              <a:t>].</a:t>
            </a:r>
            <a:r>
              <a:rPr lang="en-US" sz="1100" dirty="0" err="1">
                <a:latin typeface="Consolas" panose="020B0609020204030204" pitchFamily="49" charset="0"/>
              </a:rPr>
              <a:t>checkcollision</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a:t>
            </a:r>
          </a:p>
          <a:p>
            <a:endParaRPr lang="en-US" sz="1100" dirty="0">
              <a:latin typeface="Consolas" panose="020B0609020204030204" pitchFamily="49" charset="0"/>
            </a:endParaRPr>
          </a:p>
          <a:p>
            <a:r>
              <a:rPr lang="en-US" sz="1100" dirty="0">
                <a:latin typeface="Consolas" panose="020B0609020204030204" pitchFamily="49" charset="0"/>
              </a:rPr>
              <a:t>  if (lost == true &amp;&amp; </a:t>
            </a:r>
            <a:r>
              <a:rPr lang="en-US" sz="1100" dirty="0" err="1">
                <a:latin typeface="Consolas" panose="020B0609020204030204" pitchFamily="49" charset="0"/>
              </a:rPr>
              <a:t>keyIsDown</a:t>
            </a:r>
            <a:r>
              <a:rPr lang="en-US" sz="1100" dirty="0">
                <a:latin typeface="Consolas" panose="020B0609020204030204" pitchFamily="49" charset="0"/>
              </a:rPr>
              <a:t>("R".</a:t>
            </a:r>
            <a:r>
              <a:rPr lang="en-US" sz="1100" dirty="0" err="1">
                <a:latin typeface="Consolas" panose="020B0609020204030204" pitchFamily="49" charset="0"/>
              </a:rPr>
              <a:t>charCodeAt</a:t>
            </a:r>
            <a:r>
              <a:rPr lang="en-US" sz="1100" dirty="0">
                <a:latin typeface="Consolas" panose="020B0609020204030204" pitchFamily="49" charset="0"/>
              </a:rPr>
              <a:t>(0))) </a:t>
            </a:r>
            <a:r>
              <a:rPr lang="en-US" sz="1100" dirty="0" err="1">
                <a:latin typeface="Consolas" panose="020B0609020204030204" pitchFamily="49" charset="0"/>
              </a:rPr>
              <a:t>Initialise</a:t>
            </a:r>
            <a:r>
              <a:rPr lang="en-US" sz="1100" dirty="0">
                <a:latin typeface="Consolas" panose="020B0609020204030204" pitchFamily="49" charset="0"/>
              </a:rPr>
              <a:t>();</a:t>
            </a:r>
          </a:p>
          <a:p>
            <a:r>
              <a:rPr lang="en-US" sz="1100" dirty="0">
                <a:latin typeface="Consolas" panose="020B0609020204030204" pitchFamily="49" charset="0"/>
              </a:rPr>
              <a:t>}</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Bounce</a:t>
            </a:r>
          </a:p>
        </p:txBody>
      </p:sp>
    </p:spTree>
    <p:extLst>
      <p:ext uri="{BB962C8B-B14F-4D97-AF65-F5344CB8AC3E}">
        <p14:creationId xmlns:p14="http://schemas.microsoft.com/office/powerpoint/2010/main" val="477748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pl-PL" sz="7200" b="1" dirty="0" err="1"/>
              <a:t>Maze</a:t>
            </a:r>
            <a:r>
              <a:rPr lang="pl-PL" sz="7200" b="1" dirty="0"/>
              <a:t> </a:t>
            </a:r>
            <a:r>
              <a:rPr lang="en-GB" sz="7200" b="1" dirty="0"/>
              <a:t>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5/</a:t>
            </a:r>
            <a:r>
              <a:rPr lang="pl-PL" sz="4000" b="1" dirty="0"/>
              <a:t>5</a:t>
            </a:r>
            <a:r>
              <a:rPr lang="en-GB" sz="4000" b="1" dirty="0"/>
              <a:t> Final – Full Maze</a:t>
            </a:r>
          </a:p>
        </p:txBody>
      </p:sp>
    </p:spTree>
    <p:extLst>
      <p:ext uri="{BB962C8B-B14F-4D97-AF65-F5344CB8AC3E}">
        <p14:creationId xmlns:p14="http://schemas.microsoft.com/office/powerpoint/2010/main" val="47525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pl-PL" sz="7200" b="1" dirty="0" err="1"/>
              <a:t>Maze</a:t>
            </a:r>
            <a:r>
              <a:rPr lang="pl-PL" sz="7200" b="1" dirty="0"/>
              <a:t> </a:t>
            </a:r>
            <a:r>
              <a:rPr lang="en-GB" sz="7200" b="1" dirty="0"/>
              <a:t>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1/</a:t>
            </a:r>
            <a:r>
              <a:rPr lang="pl-PL" sz="4000" b="1" dirty="0"/>
              <a:t>5</a:t>
            </a:r>
            <a:r>
              <a:rPr lang="en-GB" sz="4000" b="1" dirty="0"/>
              <a:t> </a:t>
            </a:r>
            <a:r>
              <a:rPr lang="pl-PL" sz="4000" b="1" dirty="0" err="1"/>
              <a:t>Movement</a:t>
            </a:r>
            <a:r>
              <a:rPr lang="pl-PL" sz="4000" b="1" dirty="0"/>
              <a:t> of The Ball</a:t>
            </a:r>
            <a:endParaRPr lang="en-GB" sz="4000" b="1" dirty="0"/>
          </a:p>
        </p:txBody>
      </p:sp>
    </p:spTree>
    <p:extLst>
      <p:ext uri="{BB962C8B-B14F-4D97-AF65-F5344CB8AC3E}">
        <p14:creationId xmlns:p14="http://schemas.microsoft.com/office/powerpoint/2010/main" val="1490794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a 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295" y="3473074"/>
            <a:ext cx="632604" cy="632604"/>
          </a:xfrm>
          <a:prstGeom prst="rect">
            <a:avLst/>
          </a:prstGeom>
        </p:spPr>
      </p:pic>
      <p:sp>
        <p:nvSpPr>
          <p:cNvPr id="12" name="pole tekstowe 11"/>
          <p:cNvSpPr txBox="1"/>
          <p:nvPr/>
        </p:nvSpPr>
        <p:spPr>
          <a:xfrm>
            <a:off x="1466780" y="3350795"/>
            <a:ext cx="3722829" cy="877163"/>
          </a:xfrm>
          <a:prstGeom prst="rect">
            <a:avLst/>
          </a:prstGeom>
          <a:noFill/>
        </p:spPr>
        <p:txBody>
          <a:bodyPr wrap="square" rtlCol="0">
            <a:spAutoFit/>
          </a:bodyPr>
          <a:lstStyle/>
          <a:p>
            <a:pPr algn="just"/>
            <a:r>
              <a:rPr lang="en-GB" sz="1700" dirty="0"/>
              <a:t>Challenge! </a:t>
            </a:r>
          </a:p>
          <a:p>
            <a:pPr algn="just"/>
            <a:r>
              <a:rPr lang="en-US" sz="1700" dirty="0"/>
              <a:t>Do your own game!</a:t>
            </a:r>
          </a:p>
          <a:p>
            <a:pPr algn="just"/>
            <a:r>
              <a:rPr lang="en-US" sz="1700" dirty="0"/>
              <a:t>Find a way of including a win condition!</a:t>
            </a:r>
            <a:endParaRPr lang="en-GB" sz="1700" dirty="0"/>
          </a:p>
        </p:txBody>
      </p:sp>
      <p:pic>
        <p:nvPicPr>
          <p:cNvPr id="4" name="Picture 3"/>
          <p:cNvPicPr>
            <a:picLocks noChangeAspect="1"/>
          </p:cNvPicPr>
          <p:nvPr/>
        </p:nvPicPr>
        <p:blipFill>
          <a:blip r:embed="rId4"/>
          <a:stretch>
            <a:fillRect/>
          </a:stretch>
        </p:blipFill>
        <p:spPr>
          <a:xfrm>
            <a:off x="5628442" y="2227098"/>
            <a:ext cx="5842659" cy="3279745"/>
          </a:xfrm>
          <a:prstGeom prst="rect">
            <a:avLst/>
          </a:prstGeom>
        </p:spPr>
      </p:pic>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4" name="Owal 13"/>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5" name="Owal 14"/>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5</a:t>
            </a:r>
            <a:r>
              <a:rPr lang="en-GB" sz="2400" b="1">
                <a:latin typeface="Calibri Light" panose="020F0302020204030204" pitchFamily="34" charset="0"/>
                <a:cs typeface="Calibri Light" panose="020F0302020204030204" pitchFamily="34" charset="0"/>
              </a:rPr>
              <a:t>/5</a:t>
            </a:r>
            <a:endParaRPr lang="en-GB" sz="2400" b="1" dirty="0">
              <a:latin typeface="Calibri Light" panose="020F0302020204030204" pitchFamily="34" charset="0"/>
              <a:cs typeface="Calibri Light" panose="020F0302020204030204" pitchFamily="34" charset="0"/>
            </a:endParaRPr>
          </a:p>
        </p:txBody>
      </p:sp>
      <p:sp>
        <p:nvSpPr>
          <p:cNvPr id="16"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Final – Full Maze</a:t>
            </a:r>
          </a:p>
        </p:txBody>
      </p:sp>
    </p:spTree>
    <p:extLst>
      <p:ext uri="{BB962C8B-B14F-4D97-AF65-F5344CB8AC3E}">
        <p14:creationId xmlns:p14="http://schemas.microsoft.com/office/powerpoint/2010/main" val="386306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981756" y="2356111"/>
            <a:ext cx="6155687" cy="2308324"/>
          </a:xfrm>
          <a:prstGeom prst="rect">
            <a:avLst/>
          </a:prstGeom>
          <a:noFill/>
        </p:spPr>
        <p:txBody>
          <a:bodyPr wrap="square" rtlCol="0">
            <a:spAutoFit/>
          </a:bodyPr>
          <a:lstStyle/>
          <a:p>
            <a:pPr algn="just"/>
            <a:endParaRPr lang="en-GB" dirty="0"/>
          </a:p>
          <a:p>
            <a:pPr algn="just"/>
            <a:endParaRPr lang="en-GB" dirty="0"/>
          </a:p>
          <a:p>
            <a:pPr algn="just"/>
            <a:r>
              <a:rPr lang="en-GB" dirty="0"/>
              <a:t> </a:t>
            </a:r>
          </a:p>
          <a:p>
            <a:pPr algn="just"/>
            <a:r>
              <a:rPr lang="en-GB" dirty="0"/>
              <a:t>We will “borrow” the main structure of the previous two parts of the tutorial. As shown on the right, for creating a ball that moves according to the user input, the structure of the code remains roughly the same. However, this will have to  be modified accordingly as more features are added.</a:t>
            </a:r>
          </a:p>
        </p:txBody>
      </p:sp>
      <p:sp>
        <p:nvSpPr>
          <p:cNvPr id="11" name="Tytuł 1"/>
          <p:cNvSpPr txBox="1">
            <a:spLocks/>
          </p:cNvSpPr>
          <p:nvPr/>
        </p:nvSpPr>
        <p:spPr>
          <a:xfrm>
            <a:off x="981756" y="2356111"/>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First steps 1/2</a:t>
            </a:r>
          </a:p>
        </p:txBody>
      </p:sp>
      <p:sp>
        <p:nvSpPr>
          <p:cNvPr id="3" name="Rectangle 2"/>
          <p:cNvSpPr/>
          <p:nvPr/>
        </p:nvSpPr>
        <p:spPr>
          <a:xfrm>
            <a:off x="7918830" y="1679603"/>
            <a:ext cx="4073665" cy="4339650"/>
          </a:xfrm>
          <a:prstGeom prst="rect">
            <a:avLst/>
          </a:prstGeom>
        </p:spPr>
        <p:txBody>
          <a:bodyPr wrap="square">
            <a:spAutoFit/>
          </a:bodyPr>
          <a:lstStyle/>
          <a:p>
            <a:r>
              <a:rPr lang="en-US" sz="1200" dirty="0" err="1">
                <a:latin typeface="Consolas" panose="020B0609020204030204" pitchFamily="49" charset="0"/>
              </a:rPr>
              <a:t>var</a:t>
            </a:r>
            <a:r>
              <a:rPr lang="en-US" sz="1200" dirty="0">
                <a:latin typeface="Consolas" panose="020B0609020204030204" pitchFamily="49" charset="0"/>
              </a:rPr>
              <a:t> ball;</a:t>
            </a:r>
          </a:p>
          <a:p>
            <a:endParaRPr lang="en-US" sz="1200" dirty="0">
              <a:latin typeface="Consolas" panose="020B0609020204030204" pitchFamily="49" charset="0"/>
            </a:endParaRPr>
          </a:p>
          <a:p>
            <a:r>
              <a:rPr lang="en-US" sz="1200" dirty="0">
                <a:latin typeface="Consolas" panose="020B0609020204030204" pitchFamily="49" charset="0"/>
              </a:rPr>
              <a:t>function setup()</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createCanvas</a:t>
            </a:r>
            <a:r>
              <a:rPr lang="en-US" sz="1200" dirty="0">
                <a:latin typeface="Consolas" panose="020B0609020204030204" pitchFamily="49" charset="0"/>
              </a:rPr>
              <a:t>(960, 540);</a:t>
            </a:r>
          </a:p>
          <a:p>
            <a:r>
              <a:rPr lang="en-US" sz="1200" dirty="0">
                <a:latin typeface="Consolas" panose="020B0609020204030204" pitchFamily="49" charset="0"/>
              </a:rPr>
              <a:t>  fill(255);</a:t>
            </a:r>
          </a:p>
          <a:p>
            <a:r>
              <a:rPr lang="en-US" sz="1200" dirty="0">
                <a:latin typeface="Consolas" panose="020B0609020204030204" pitchFamily="49" charset="0"/>
              </a:rPr>
              <a:t>  </a:t>
            </a:r>
            <a:r>
              <a:rPr lang="en-US" sz="1200" dirty="0" err="1">
                <a:latin typeface="Consolas" panose="020B0609020204030204" pitchFamily="49" charset="0"/>
              </a:rPr>
              <a:t>noStroke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Initialise</a:t>
            </a:r>
            <a:r>
              <a:rPr lang="en-US" sz="1200" dirty="0">
                <a:latin typeface="Consolas" panose="020B0609020204030204" pitchFamily="49" charset="0"/>
              </a:rPr>
              <a:t>();</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function </a:t>
            </a:r>
            <a:r>
              <a:rPr lang="en-US" sz="1200" dirty="0" err="1">
                <a:latin typeface="Consolas" panose="020B0609020204030204" pitchFamily="49" charset="0"/>
              </a:rPr>
              <a:t>Initialise</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ball = new Ball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function draw ()</a:t>
            </a:r>
          </a:p>
          <a:p>
            <a:r>
              <a:rPr lang="en-US" sz="1200" dirty="0">
                <a:latin typeface="Consolas" panose="020B0609020204030204" pitchFamily="49" charset="0"/>
              </a:rPr>
              <a:t>{</a:t>
            </a:r>
          </a:p>
          <a:p>
            <a:r>
              <a:rPr lang="en-US" sz="1200" dirty="0">
                <a:latin typeface="Consolas" panose="020B0609020204030204" pitchFamily="49" charset="0"/>
              </a:rPr>
              <a:t>  background(0); </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ball.move</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ball.show</a:t>
            </a:r>
            <a:r>
              <a:rPr lang="en-US" sz="1200" dirty="0">
                <a:latin typeface="Consolas" panose="020B0609020204030204" pitchFamily="49" charset="0"/>
              </a:rPr>
              <a:t>();</a:t>
            </a:r>
          </a:p>
          <a:p>
            <a:r>
              <a:rPr lang="en-US" sz="1200" dirty="0">
                <a:latin typeface="Consolas" panose="020B0609020204030204" pitchFamily="49" charset="0"/>
              </a:rPr>
              <a:t>}</a:t>
            </a:r>
          </a:p>
        </p:txBody>
      </p:sp>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2" name="Owal 11"/>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1/5</a:t>
            </a:r>
          </a:p>
        </p:txBody>
      </p:sp>
      <p:sp>
        <p:nvSpPr>
          <p:cNvPr id="13"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Movements of The Ball</a:t>
            </a:r>
          </a:p>
        </p:txBody>
      </p:sp>
    </p:spTree>
    <p:extLst>
      <p:ext uri="{BB962C8B-B14F-4D97-AF65-F5344CB8AC3E}">
        <p14:creationId xmlns:p14="http://schemas.microsoft.com/office/powerpoint/2010/main" val="155087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981756" y="3119841"/>
            <a:ext cx="4457066" cy="2308324"/>
          </a:xfrm>
          <a:prstGeom prst="rect">
            <a:avLst/>
          </a:prstGeom>
          <a:noFill/>
        </p:spPr>
        <p:txBody>
          <a:bodyPr wrap="square" rtlCol="0">
            <a:spAutoFit/>
          </a:bodyPr>
          <a:lstStyle/>
          <a:p>
            <a:pPr algn="just"/>
            <a:r>
              <a:rPr lang="en-GB" dirty="0"/>
              <a:t>The variables we use for showing the ball and making it move are roughly the same. However, we have decided to change the gravity and </a:t>
            </a:r>
            <a:r>
              <a:rPr lang="en-GB" dirty="0" err="1"/>
              <a:t>yspeed</a:t>
            </a:r>
            <a:r>
              <a:rPr lang="en-GB" dirty="0"/>
              <a:t> values, and added “friction”, which will determine how the ball speed changes when it is touching an object, simulating real life friction. We will explain more of how friction works shortly.</a:t>
            </a:r>
          </a:p>
        </p:txBody>
      </p:sp>
      <p:sp>
        <p:nvSpPr>
          <p:cNvPr id="11" name="Tytuł 1"/>
          <p:cNvSpPr txBox="1">
            <a:spLocks/>
          </p:cNvSpPr>
          <p:nvPr/>
        </p:nvSpPr>
        <p:spPr>
          <a:xfrm>
            <a:off x="981756" y="2386635"/>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First steps 2/2</a:t>
            </a:r>
          </a:p>
        </p:txBody>
      </p:sp>
      <p:sp>
        <p:nvSpPr>
          <p:cNvPr id="3" name="Rectangle 2"/>
          <p:cNvSpPr/>
          <p:nvPr/>
        </p:nvSpPr>
        <p:spPr>
          <a:xfrm>
            <a:off x="5762446" y="2444492"/>
            <a:ext cx="5893410" cy="3539430"/>
          </a:xfrm>
          <a:prstGeom prst="rect">
            <a:avLst/>
          </a:prstGeom>
        </p:spPr>
        <p:txBody>
          <a:bodyPr wrap="square">
            <a:spAutoFit/>
          </a:bodyPr>
          <a:lstStyle/>
          <a:p>
            <a:r>
              <a:rPr lang="en-US" sz="1400" dirty="0">
                <a:latin typeface="Consolas" panose="020B0609020204030204" pitchFamily="49" charset="0"/>
              </a:rPr>
              <a:t>function Ball () {</a:t>
            </a:r>
          </a:p>
          <a:p>
            <a:r>
              <a:rPr lang="en-US" sz="1400" dirty="0">
                <a:latin typeface="Consolas" panose="020B0609020204030204" pitchFamily="49" charset="0"/>
              </a:rPr>
              <a:t>  </a:t>
            </a:r>
            <a:r>
              <a:rPr lang="en-US" sz="1400" dirty="0" err="1">
                <a:latin typeface="Consolas" panose="020B0609020204030204" pitchFamily="49" charset="0"/>
              </a:rPr>
              <a:t>this.r</a:t>
            </a:r>
            <a:r>
              <a:rPr lang="en-US" sz="1400" dirty="0">
                <a:latin typeface="Consolas" panose="020B0609020204030204" pitchFamily="49" charset="0"/>
              </a:rPr>
              <a:t> = 15;</a:t>
            </a:r>
          </a:p>
          <a:p>
            <a:r>
              <a:rPr lang="en-US" sz="1400" dirty="0">
                <a:latin typeface="Consolas" panose="020B0609020204030204" pitchFamily="49" charset="0"/>
              </a:rPr>
              <a:t>  </a:t>
            </a:r>
            <a:r>
              <a:rPr lang="en-US" sz="1400" dirty="0" err="1">
                <a:latin typeface="Consolas" panose="020B0609020204030204" pitchFamily="49" charset="0"/>
              </a:rPr>
              <a:t>this.x</a:t>
            </a:r>
            <a:r>
              <a:rPr lang="en-US" sz="1400" dirty="0">
                <a:latin typeface="Consolas" panose="020B0609020204030204" pitchFamily="49" charset="0"/>
              </a:rPr>
              <a:t> = width/10;</a:t>
            </a:r>
          </a:p>
          <a:p>
            <a:r>
              <a:rPr lang="en-US" sz="1400" dirty="0">
                <a:latin typeface="Consolas" panose="020B0609020204030204" pitchFamily="49" charset="0"/>
              </a:rPr>
              <a:t>  </a:t>
            </a:r>
            <a:r>
              <a:rPr lang="en-US" sz="1400" dirty="0" err="1">
                <a:latin typeface="Consolas" panose="020B0609020204030204" pitchFamily="49" charset="0"/>
              </a:rPr>
              <a:t>this.y</a:t>
            </a:r>
            <a:r>
              <a:rPr lang="en-US" sz="1400" dirty="0">
                <a:latin typeface="Consolas" panose="020B0609020204030204" pitchFamily="49" charset="0"/>
              </a:rPr>
              <a:t> = height-30;</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a:t>
            </a:r>
            <a:r>
              <a:rPr lang="en-US" sz="1400" dirty="0" err="1">
                <a:latin typeface="Consolas" panose="020B0609020204030204" pitchFamily="49" charset="0"/>
              </a:rPr>
              <a:t>yspeed</a:t>
            </a:r>
            <a:r>
              <a:rPr lang="en-US" sz="1400" dirty="0">
                <a:latin typeface="Consolas" panose="020B0609020204030204" pitchFamily="49" charset="0"/>
              </a:rPr>
              <a:t> = 6;</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a:t>
            </a:r>
            <a:r>
              <a:rPr lang="en-US" sz="1400" dirty="0" err="1">
                <a:latin typeface="Consolas" panose="020B0609020204030204" pitchFamily="49" charset="0"/>
              </a:rPr>
              <a:t>xspeed</a:t>
            </a:r>
            <a:r>
              <a:rPr lang="en-US" sz="1400" dirty="0">
                <a:latin typeface="Consolas" panose="020B0609020204030204" pitchFamily="49" charset="0"/>
              </a:rPr>
              <a:t> = 0;</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gravity = 0.2;</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friction = 0.85;</a:t>
            </a:r>
          </a:p>
          <a:p>
            <a:r>
              <a:rPr lang="en-US" sz="1400" dirty="0">
                <a:latin typeface="Consolas" panose="020B0609020204030204" pitchFamily="49" charset="0"/>
              </a:rPr>
              <a:t>  </a:t>
            </a:r>
            <a:r>
              <a:rPr lang="en-US" sz="1400" dirty="0" err="1">
                <a:latin typeface="Consolas" panose="020B0609020204030204" pitchFamily="49" charset="0"/>
              </a:rPr>
              <a:t>this.dw</a:t>
            </a:r>
            <a:r>
              <a:rPr lang="en-US" sz="1400" dirty="0">
                <a:latin typeface="Consolas" panose="020B0609020204030204" pitchFamily="49" charset="0"/>
              </a:rPr>
              <a:t> = 0;</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this.show</a:t>
            </a:r>
            <a:r>
              <a:rPr lang="en-US" sz="1400" dirty="0">
                <a:latin typeface="Consolas" panose="020B0609020204030204" pitchFamily="49" charset="0"/>
              </a:rPr>
              <a:t> = function() {</a:t>
            </a:r>
          </a:p>
          <a:p>
            <a:r>
              <a:rPr lang="en-US" sz="1400" dirty="0">
                <a:latin typeface="Consolas" panose="020B0609020204030204" pitchFamily="49" charset="0"/>
              </a:rPr>
              <a:t>      fill(255); </a:t>
            </a:r>
          </a:p>
          <a:p>
            <a:r>
              <a:rPr lang="en-US" sz="1400" dirty="0">
                <a:latin typeface="Consolas" panose="020B0609020204030204" pitchFamily="49" charset="0"/>
              </a:rPr>
              <a:t>	  ellipse(</a:t>
            </a:r>
            <a:r>
              <a:rPr lang="en-US" sz="1400" dirty="0" err="1">
                <a:latin typeface="Consolas" panose="020B0609020204030204" pitchFamily="49" charset="0"/>
              </a:rPr>
              <a:t>this.x</a:t>
            </a:r>
            <a:r>
              <a:rPr lang="en-US" sz="1400" dirty="0">
                <a:latin typeface="Consolas" panose="020B0609020204030204" pitchFamily="49" charset="0"/>
              </a:rPr>
              <a:t>, height-</a:t>
            </a:r>
            <a:r>
              <a:rPr lang="en-US" sz="1400" dirty="0" err="1">
                <a:latin typeface="Consolas" panose="020B0609020204030204" pitchFamily="49" charset="0"/>
              </a:rPr>
              <a:t>this.y</a:t>
            </a:r>
            <a:r>
              <a:rPr lang="en-US" sz="1400" dirty="0">
                <a:latin typeface="Consolas" panose="020B0609020204030204" pitchFamily="49" charset="0"/>
              </a:rPr>
              <a:t>, 2*</a:t>
            </a:r>
            <a:r>
              <a:rPr lang="en-US" sz="1400" dirty="0" err="1">
                <a:latin typeface="Consolas" panose="020B0609020204030204" pitchFamily="49" charset="0"/>
              </a:rPr>
              <a:t>this.r</a:t>
            </a:r>
            <a:r>
              <a:rPr lang="en-US" sz="1400" dirty="0">
                <a:latin typeface="Consolas" panose="020B0609020204030204" pitchFamily="49" charset="0"/>
              </a:rPr>
              <a:t>, 2*</a:t>
            </a:r>
            <a:r>
              <a:rPr lang="en-US" sz="1400" dirty="0" err="1">
                <a:latin typeface="Consolas" panose="020B0609020204030204" pitchFamily="49" charset="0"/>
              </a:rPr>
              <a:t>this.r</a:t>
            </a:r>
            <a:r>
              <a:rPr lang="en-US" sz="1400" dirty="0">
                <a:latin typeface="Consolas" panose="020B0609020204030204" pitchFamily="49" charset="0"/>
              </a:rPr>
              <a:t>);</a:t>
            </a:r>
          </a:p>
          <a:p>
            <a:r>
              <a:rPr lang="en-US" sz="1400" dirty="0">
                <a:latin typeface="Consolas" panose="020B0609020204030204" pitchFamily="49" charset="0"/>
              </a:rPr>
              <a:t>  }</a:t>
            </a:r>
          </a:p>
          <a:p>
            <a:endParaRPr lang="en-US" sz="1400" dirty="0">
              <a:latin typeface="Consolas" panose="020B0609020204030204" pitchFamily="49" charset="0"/>
            </a:endParaRPr>
          </a:p>
        </p:txBody>
      </p:sp>
      <p:sp>
        <p:nvSpPr>
          <p:cNvPr id="9"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0" name="Owal 9"/>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1/5</a:t>
            </a:r>
          </a:p>
        </p:txBody>
      </p:sp>
      <p:sp>
        <p:nvSpPr>
          <p:cNvPr id="14"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Movements of The Ball</a:t>
            </a:r>
          </a:p>
        </p:txBody>
      </p:sp>
    </p:spTree>
    <p:extLst>
      <p:ext uri="{BB962C8B-B14F-4D97-AF65-F5344CB8AC3E}">
        <p14:creationId xmlns:p14="http://schemas.microsoft.com/office/powerpoint/2010/main" val="63820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pl-PL" sz="7200" b="1" dirty="0" err="1"/>
              <a:t>Maze</a:t>
            </a:r>
            <a:r>
              <a:rPr lang="pl-PL" sz="7200" b="1" dirty="0"/>
              <a:t> </a:t>
            </a:r>
            <a:r>
              <a:rPr lang="en-GB" sz="7200" b="1" dirty="0"/>
              <a:t>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2/</a:t>
            </a:r>
            <a:r>
              <a:rPr lang="pl-PL" sz="4000" b="1" dirty="0"/>
              <a:t>5</a:t>
            </a:r>
            <a:r>
              <a:rPr lang="en-GB" sz="4000" b="1" dirty="0"/>
              <a:t> Block Collisions and Stop Condition</a:t>
            </a:r>
          </a:p>
        </p:txBody>
      </p:sp>
    </p:spTree>
    <p:extLst>
      <p:ext uri="{BB962C8B-B14F-4D97-AF65-F5344CB8AC3E}">
        <p14:creationId xmlns:p14="http://schemas.microsoft.com/office/powerpoint/2010/main" val="282075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21160" y="2093008"/>
            <a:ext cx="5965904" cy="4247317"/>
          </a:xfrm>
          <a:prstGeom prst="rect">
            <a:avLst/>
          </a:prstGeom>
          <a:noFill/>
        </p:spPr>
        <p:txBody>
          <a:bodyPr wrap="square" rtlCol="0">
            <a:spAutoFit/>
          </a:bodyPr>
          <a:lstStyle/>
          <a:p>
            <a:pPr algn="just"/>
            <a:r>
              <a:rPr lang="en-GB" dirty="0"/>
              <a:t>Remember the moving function in the first part of the tutorial, Bouncing Ball? We use the same idea here, except that we add a limit for the horizontal speed, increasing it by 1 for each time you press “A” or “D” and capping it at 3. This is done in order to be able to properly control the ball movement. Likewise, the vertical speed doesn’t get increased either, but it is just set at a specific value, in this case 8. Moreover, we added a variable “</a:t>
            </a:r>
            <a:r>
              <a:rPr lang="en-GB" dirty="0" err="1"/>
              <a:t>dw</a:t>
            </a:r>
            <a:r>
              <a:rPr lang="en-GB" dirty="0"/>
              <a:t>”, which ensures that you can only jump when you are touching the ground, simulating real  life jumping.</a:t>
            </a:r>
          </a:p>
          <a:p>
            <a:pPr algn="just"/>
            <a:endParaRPr lang="en-GB" dirty="0"/>
          </a:p>
          <a:p>
            <a:pPr algn="just"/>
            <a:r>
              <a:rPr lang="en-GB" dirty="0"/>
              <a:t>Consequently, you can only make one jump at a time. Namely, when the ball touches the ground, </a:t>
            </a:r>
            <a:r>
              <a:rPr lang="en-GB" dirty="0" err="1"/>
              <a:t>dw</a:t>
            </a:r>
            <a:r>
              <a:rPr lang="en-GB" dirty="0"/>
              <a:t> gets set to 0, so the next time “W” is pressed, if the ball is touching the ground(</a:t>
            </a:r>
            <a:r>
              <a:rPr lang="en-GB" dirty="0" err="1"/>
              <a:t>this.dw</a:t>
            </a:r>
            <a:r>
              <a:rPr lang="en-GB" dirty="0"/>
              <a:t>==0), it “jumps”. Afterwards </a:t>
            </a:r>
            <a:r>
              <a:rPr lang="en-GB" dirty="0" err="1"/>
              <a:t>this.dw</a:t>
            </a:r>
            <a:r>
              <a:rPr lang="en-GB" dirty="0"/>
              <a:t> becomes 1, as we have to check again if the ball is touching the ground. </a:t>
            </a:r>
          </a:p>
        </p:txBody>
      </p:sp>
      <p:sp>
        <p:nvSpPr>
          <p:cNvPr id="11" name="Tytuł 1"/>
          <p:cNvSpPr txBox="1">
            <a:spLocks/>
          </p:cNvSpPr>
          <p:nvPr/>
        </p:nvSpPr>
        <p:spPr>
          <a:xfrm>
            <a:off x="521160" y="1433776"/>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Environment collision 1/2</a:t>
            </a:r>
          </a:p>
        </p:txBody>
      </p:sp>
      <p:sp>
        <p:nvSpPr>
          <p:cNvPr id="3" name="Rectangle 2"/>
          <p:cNvSpPr/>
          <p:nvPr/>
        </p:nvSpPr>
        <p:spPr>
          <a:xfrm>
            <a:off x="6747084" y="1911978"/>
            <a:ext cx="5134469" cy="4154984"/>
          </a:xfrm>
          <a:prstGeom prst="rect">
            <a:avLst/>
          </a:prstGeom>
        </p:spPr>
        <p:txBody>
          <a:bodyPr wrap="square">
            <a:spAutoFit/>
          </a:bodyPr>
          <a:lstStyle/>
          <a:p>
            <a:r>
              <a:rPr lang="en-US" sz="1200" dirty="0">
                <a:latin typeface="Consolas" panose="020B0609020204030204" pitchFamily="49" charset="0"/>
              </a:rPr>
              <a:t> </a:t>
            </a:r>
            <a:r>
              <a:rPr lang="en-US" sz="1200" dirty="0" err="1">
                <a:latin typeface="Consolas" panose="020B0609020204030204" pitchFamily="49" charset="0"/>
              </a:rPr>
              <a:t>this.move</a:t>
            </a:r>
            <a:r>
              <a:rPr lang="en-US" sz="1200" dirty="0">
                <a:latin typeface="Consolas" panose="020B0609020204030204" pitchFamily="49" charset="0"/>
              </a:rPr>
              <a:t> = function() {</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yspeed</a:t>
            </a:r>
            <a:r>
              <a:rPr lang="en-US" sz="1200" dirty="0">
                <a:latin typeface="Consolas" panose="020B0609020204030204" pitchFamily="49" charset="0"/>
              </a:rPr>
              <a:t> -= gravity;</a:t>
            </a:r>
          </a:p>
          <a:p>
            <a:endParaRPr lang="en-US" sz="1200" dirty="0">
              <a:latin typeface="Consolas" panose="020B0609020204030204" pitchFamily="49" charset="0"/>
            </a:endParaRPr>
          </a:p>
          <a:p>
            <a:r>
              <a:rPr lang="en-US" sz="1200" dirty="0">
                <a:latin typeface="Consolas" panose="020B0609020204030204" pitchFamily="49" charset="0"/>
              </a:rPr>
              <a:t>      if (</a:t>
            </a:r>
            <a:r>
              <a:rPr lang="en-US" sz="1200" dirty="0" err="1">
                <a:latin typeface="Consolas" panose="020B0609020204030204" pitchFamily="49" charset="0"/>
              </a:rPr>
              <a:t>keyIsDown</a:t>
            </a:r>
            <a:r>
              <a:rPr lang="en-US" sz="1200" dirty="0">
                <a:latin typeface="Consolas" panose="020B0609020204030204" pitchFamily="49" charset="0"/>
              </a:rPr>
              <a:t>("W".</a:t>
            </a:r>
            <a:r>
              <a:rPr lang="en-US" sz="1200" dirty="0" err="1">
                <a:latin typeface="Consolas" panose="020B0609020204030204" pitchFamily="49" charset="0"/>
              </a:rPr>
              <a:t>charCodeAt</a:t>
            </a:r>
            <a:r>
              <a:rPr lang="en-US" sz="1200" dirty="0">
                <a:latin typeface="Consolas" panose="020B0609020204030204" pitchFamily="49" charset="0"/>
              </a:rPr>
              <a:t>(0)) || </a:t>
            </a:r>
            <a:r>
              <a:rPr lang="en-US" sz="1200" dirty="0" err="1">
                <a:latin typeface="Consolas" panose="020B0609020204030204" pitchFamily="49" charset="0"/>
              </a:rPr>
              <a:t>mouseIsPressed</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if (</a:t>
            </a:r>
            <a:r>
              <a:rPr lang="en-US" sz="1200" dirty="0" err="1">
                <a:latin typeface="Consolas" panose="020B0609020204030204" pitchFamily="49" charset="0"/>
              </a:rPr>
              <a:t>this.dw</a:t>
            </a:r>
            <a:r>
              <a:rPr lang="en-US" sz="1200" dirty="0">
                <a:latin typeface="Consolas" panose="020B0609020204030204" pitchFamily="49" charset="0"/>
              </a:rPr>
              <a:t> == 0) </a:t>
            </a:r>
            <a:r>
              <a:rPr lang="en-US" sz="1200" dirty="0" err="1">
                <a:latin typeface="Consolas" panose="020B0609020204030204" pitchFamily="49" charset="0"/>
              </a:rPr>
              <a:t>yspeed</a:t>
            </a:r>
            <a:r>
              <a:rPr lang="en-US" sz="1200" dirty="0">
                <a:latin typeface="Consolas" panose="020B0609020204030204" pitchFamily="49" charset="0"/>
              </a:rPr>
              <a:t> = 8;</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this.dw</a:t>
            </a:r>
            <a:r>
              <a:rPr lang="en-US" sz="1200" dirty="0">
                <a:latin typeface="Consolas" panose="020B0609020204030204" pitchFamily="49" charset="0"/>
              </a:rPr>
              <a:t>=1;</a:t>
            </a:r>
          </a:p>
          <a:p>
            <a:endParaRPr lang="en-US" sz="1200" dirty="0">
              <a:latin typeface="Consolas" panose="020B0609020204030204" pitchFamily="49" charset="0"/>
            </a:endParaRPr>
          </a:p>
          <a:p>
            <a:r>
              <a:rPr lang="en-US" sz="1200" dirty="0">
                <a:latin typeface="Consolas" panose="020B0609020204030204" pitchFamily="49" charset="0"/>
              </a:rPr>
              <a:t>      if (</a:t>
            </a:r>
            <a:r>
              <a:rPr lang="en-US" sz="1200" dirty="0" err="1">
                <a:latin typeface="Consolas" panose="020B0609020204030204" pitchFamily="49" charset="0"/>
              </a:rPr>
              <a:t>keyIsDown</a:t>
            </a:r>
            <a:r>
              <a:rPr lang="en-US" sz="1200" dirty="0">
                <a:latin typeface="Consolas" panose="020B0609020204030204" pitchFamily="49" charset="0"/>
              </a:rPr>
              <a:t>("D".</a:t>
            </a:r>
            <a:r>
              <a:rPr lang="en-US" sz="1200" dirty="0" err="1">
                <a:latin typeface="Consolas" panose="020B0609020204030204" pitchFamily="49" charset="0"/>
              </a:rPr>
              <a:t>charCodeAt</a:t>
            </a:r>
            <a:r>
              <a:rPr lang="en-US" sz="1200" dirty="0">
                <a:latin typeface="Consolas" panose="020B0609020204030204" pitchFamily="49" charset="0"/>
              </a:rPr>
              <a:t>(0)))</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xspeed</a:t>
            </a:r>
            <a:r>
              <a:rPr lang="en-US" sz="1200" dirty="0">
                <a:latin typeface="Consolas" panose="020B0609020204030204" pitchFamily="49" charset="0"/>
              </a:rPr>
              <a:t>+=1;</a:t>
            </a:r>
          </a:p>
          <a:p>
            <a:r>
              <a:rPr lang="en-US" sz="1200" dirty="0">
                <a:latin typeface="Consolas" panose="020B0609020204030204" pitchFamily="49" charset="0"/>
              </a:rPr>
              <a:t>          if(</a:t>
            </a:r>
            <a:r>
              <a:rPr lang="en-US" sz="1200" dirty="0" err="1">
                <a:latin typeface="Consolas" panose="020B0609020204030204" pitchFamily="49" charset="0"/>
              </a:rPr>
              <a:t>xspeed</a:t>
            </a:r>
            <a:r>
              <a:rPr lang="en-US" sz="1200" dirty="0">
                <a:latin typeface="Consolas" panose="020B0609020204030204" pitchFamily="49" charset="0"/>
              </a:rPr>
              <a:t>&gt;3)</a:t>
            </a:r>
          </a:p>
          <a:p>
            <a:r>
              <a:rPr lang="en-US" sz="1200" dirty="0">
                <a:latin typeface="Consolas" panose="020B0609020204030204" pitchFamily="49" charset="0"/>
              </a:rPr>
              <a:t>            </a:t>
            </a:r>
            <a:r>
              <a:rPr lang="en-US" sz="1200" dirty="0" err="1">
                <a:latin typeface="Consolas" panose="020B0609020204030204" pitchFamily="49" charset="0"/>
              </a:rPr>
              <a:t>xspeed</a:t>
            </a:r>
            <a:r>
              <a:rPr lang="en-US" sz="1200" dirty="0">
                <a:latin typeface="Consolas" panose="020B0609020204030204" pitchFamily="49" charset="0"/>
              </a:rPr>
              <a:t>=3;</a:t>
            </a:r>
          </a:p>
          <a:p>
            <a:r>
              <a:rPr lang="en-US" sz="1200" dirty="0">
                <a:latin typeface="Consolas" panose="020B0609020204030204" pitchFamily="49" charset="0"/>
              </a:rPr>
              <a:t>      }</a:t>
            </a:r>
          </a:p>
          <a:p>
            <a:endParaRPr lang="en-US" sz="1200" dirty="0">
              <a:latin typeface="Consolas" panose="020B0609020204030204" pitchFamily="49" charset="0"/>
            </a:endParaRPr>
          </a:p>
          <a:p>
            <a:r>
              <a:rPr lang="en-US" sz="1200" dirty="0">
                <a:latin typeface="Consolas" panose="020B0609020204030204" pitchFamily="49" charset="0"/>
              </a:rPr>
              <a:t>      if (</a:t>
            </a:r>
            <a:r>
              <a:rPr lang="en-US" sz="1200" dirty="0" err="1">
                <a:latin typeface="Consolas" panose="020B0609020204030204" pitchFamily="49" charset="0"/>
              </a:rPr>
              <a:t>keyIsDown</a:t>
            </a:r>
            <a:r>
              <a:rPr lang="en-US" sz="1200" dirty="0">
                <a:latin typeface="Consolas" panose="020B0609020204030204" pitchFamily="49" charset="0"/>
              </a:rPr>
              <a:t>("A".</a:t>
            </a:r>
            <a:r>
              <a:rPr lang="en-US" sz="1200" dirty="0" err="1">
                <a:latin typeface="Consolas" panose="020B0609020204030204" pitchFamily="49" charset="0"/>
              </a:rPr>
              <a:t>charCodeAt</a:t>
            </a:r>
            <a:r>
              <a:rPr lang="en-US" sz="1200" dirty="0">
                <a:latin typeface="Consolas" panose="020B0609020204030204" pitchFamily="49" charset="0"/>
              </a:rPr>
              <a:t>(0)))</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xspeed</a:t>
            </a:r>
            <a:r>
              <a:rPr lang="en-US" sz="1200" dirty="0">
                <a:latin typeface="Consolas" panose="020B0609020204030204" pitchFamily="49" charset="0"/>
              </a:rPr>
              <a:t>-=1;</a:t>
            </a:r>
          </a:p>
          <a:p>
            <a:r>
              <a:rPr lang="en-US" sz="1200" dirty="0">
                <a:latin typeface="Consolas" panose="020B0609020204030204" pitchFamily="49" charset="0"/>
              </a:rPr>
              <a:t>        if(</a:t>
            </a:r>
            <a:r>
              <a:rPr lang="en-US" sz="1200" dirty="0" err="1">
                <a:latin typeface="Consolas" panose="020B0609020204030204" pitchFamily="49" charset="0"/>
              </a:rPr>
              <a:t>xspeed</a:t>
            </a:r>
            <a:r>
              <a:rPr lang="en-US" sz="1200" dirty="0">
                <a:latin typeface="Consolas" panose="020B0609020204030204" pitchFamily="49" charset="0"/>
              </a:rPr>
              <a:t>&lt;-3) </a:t>
            </a:r>
            <a:r>
              <a:rPr lang="en-US" sz="1200" dirty="0" err="1">
                <a:latin typeface="Consolas" panose="020B0609020204030204" pitchFamily="49" charset="0"/>
              </a:rPr>
              <a:t>xspeed</a:t>
            </a:r>
            <a:r>
              <a:rPr lang="en-US" sz="1200" dirty="0">
                <a:latin typeface="Consolas" panose="020B0609020204030204" pitchFamily="49" charset="0"/>
              </a:rPr>
              <a:t>=-3;</a:t>
            </a:r>
          </a:p>
          <a:p>
            <a:r>
              <a:rPr lang="en-US" sz="1200" dirty="0">
                <a:latin typeface="Consolas" panose="020B0609020204030204" pitchFamily="49" charset="0"/>
              </a:rPr>
              <a:t>      }</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Block Collisions and Stop Condition</a:t>
            </a:r>
          </a:p>
        </p:txBody>
      </p:sp>
    </p:spTree>
    <p:extLst>
      <p:ext uri="{BB962C8B-B14F-4D97-AF65-F5344CB8AC3E}">
        <p14:creationId xmlns:p14="http://schemas.microsoft.com/office/powerpoint/2010/main" val="187811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21160" y="2115765"/>
            <a:ext cx="5713385" cy="2800767"/>
          </a:xfrm>
          <a:prstGeom prst="rect">
            <a:avLst/>
          </a:prstGeom>
          <a:noFill/>
        </p:spPr>
        <p:txBody>
          <a:bodyPr wrap="square" rtlCol="0">
            <a:spAutoFit/>
          </a:bodyPr>
          <a:lstStyle/>
          <a:p>
            <a:pPr algn="just"/>
            <a:r>
              <a:rPr lang="en-GB" sz="1600" dirty="0"/>
              <a:t>As previously, we need to make sure our ball interacts with the environment’s boundaries properly. As such, when the ball hits the left or the right “walls”, it bounces off with a reduced and opposite speed (</a:t>
            </a:r>
            <a:r>
              <a:rPr lang="en-GB" sz="1600" dirty="0" err="1"/>
              <a:t>xspeed</a:t>
            </a:r>
            <a:r>
              <a:rPr lang="en-GB" sz="1600" dirty="0"/>
              <a:t>*=-</a:t>
            </a:r>
            <a:r>
              <a:rPr lang="en-GB" sz="1600" dirty="0" err="1"/>
              <a:t>coef</a:t>
            </a:r>
            <a:r>
              <a:rPr lang="en-GB" sz="1600" dirty="0"/>
              <a:t>). Similarly, when the ball touches the “roof” of our environment, it will start falling down (</a:t>
            </a:r>
            <a:r>
              <a:rPr lang="en-US" sz="1600" dirty="0" err="1"/>
              <a:t>yspeed</a:t>
            </a:r>
            <a:r>
              <a:rPr lang="en-US" sz="1600" dirty="0"/>
              <a:t>= 0; </a:t>
            </a:r>
            <a:r>
              <a:rPr lang="en-US" sz="1600" dirty="0" err="1"/>
              <a:t>this.y</a:t>
            </a:r>
            <a:r>
              <a:rPr lang="en-US" sz="1600" dirty="0"/>
              <a:t>= height - </a:t>
            </a:r>
            <a:r>
              <a:rPr lang="en-US" sz="1600" dirty="0" err="1"/>
              <a:t>this.r</a:t>
            </a:r>
            <a:r>
              <a:rPr lang="en-US" sz="1600" dirty="0"/>
              <a:t>; )</a:t>
            </a:r>
            <a:r>
              <a:rPr lang="en-GB" sz="1600" dirty="0"/>
              <a:t>. However, when the ball touches the floor, we mark it (</a:t>
            </a:r>
            <a:r>
              <a:rPr lang="en-GB" sz="1600" dirty="0" err="1"/>
              <a:t>this.dw</a:t>
            </a:r>
            <a:r>
              <a:rPr lang="en-GB" sz="1600" dirty="0"/>
              <a:t>=0) in order to be able to tell when the ball can jump by pressing “W”. The ball’s interaction with the floor is roughly the same as before, but we added friction. For each moment the ball is touching the ground, its horizontal speed gets reduced (</a:t>
            </a:r>
            <a:r>
              <a:rPr lang="en-GB" sz="1600" dirty="0" err="1"/>
              <a:t>xspeed</a:t>
            </a:r>
            <a:r>
              <a:rPr lang="en-GB" sz="1600" dirty="0"/>
              <a:t>*=friction), emulating real life friction.</a:t>
            </a:r>
          </a:p>
        </p:txBody>
      </p:sp>
      <p:sp>
        <p:nvSpPr>
          <p:cNvPr id="11" name="Tytuł 1"/>
          <p:cNvSpPr txBox="1">
            <a:spLocks/>
          </p:cNvSpPr>
          <p:nvPr/>
        </p:nvSpPr>
        <p:spPr>
          <a:xfrm>
            <a:off x="521160" y="1262118"/>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Environment collision 2/2</a:t>
            </a:r>
          </a:p>
        </p:txBody>
      </p:sp>
      <p:pic>
        <p:nvPicPr>
          <p:cNvPr id="8" name="Grafika 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160" y="5444007"/>
            <a:ext cx="632604" cy="632604"/>
          </a:xfrm>
          <a:prstGeom prst="rect">
            <a:avLst/>
          </a:prstGeom>
        </p:spPr>
      </p:pic>
      <p:sp>
        <p:nvSpPr>
          <p:cNvPr id="9" name="pole tekstowe 11"/>
          <p:cNvSpPr txBox="1"/>
          <p:nvPr/>
        </p:nvSpPr>
        <p:spPr>
          <a:xfrm>
            <a:off x="1109363" y="5298644"/>
            <a:ext cx="4942302" cy="923330"/>
          </a:xfrm>
          <a:prstGeom prst="rect">
            <a:avLst/>
          </a:prstGeom>
          <a:noFill/>
        </p:spPr>
        <p:txBody>
          <a:bodyPr wrap="square" rtlCol="0">
            <a:spAutoFit/>
          </a:bodyPr>
          <a:lstStyle/>
          <a:p>
            <a:pPr algn="just"/>
            <a:r>
              <a:rPr lang="en-GB" dirty="0"/>
              <a:t>Challenge! </a:t>
            </a:r>
          </a:p>
          <a:p>
            <a:pPr algn="just"/>
            <a:r>
              <a:rPr lang="en-US" dirty="0"/>
              <a:t>As you learnt how to control the ball around, modify the code so you can have double jumps!</a:t>
            </a:r>
            <a:endParaRPr lang="en-GB" dirty="0"/>
          </a:p>
        </p:txBody>
      </p:sp>
      <p:sp>
        <p:nvSpPr>
          <p:cNvPr id="3" name="Rectangle 2"/>
          <p:cNvSpPr/>
          <p:nvPr/>
        </p:nvSpPr>
        <p:spPr>
          <a:xfrm>
            <a:off x="6639868" y="2444842"/>
            <a:ext cx="5153891" cy="3485570"/>
          </a:xfrm>
          <a:prstGeom prst="rect">
            <a:avLst/>
          </a:prstGeom>
        </p:spPr>
        <p:txBody>
          <a:bodyPr wrap="square">
            <a:spAutoFit/>
          </a:bodyPr>
          <a:lstStyle/>
          <a:p>
            <a:r>
              <a:rPr lang="en-US" sz="1050" dirty="0">
                <a:latin typeface="Consolas" panose="020B0609020204030204" pitchFamily="49" charset="0"/>
              </a:rPr>
              <a:t>	</a:t>
            </a:r>
            <a:r>
              <a:rPr lang="en-US" sz="1050" dirty="0" err="1">
                <a:latin typeface="Consolas" panose="020B0609020204030204" pitchFamily="49" charset="0"/>
              </a:rPr>
              <a:t>var</a:t>
            </a:r>
            <a:r>
              <a:rPr lang="en-US" sz="1050" dirty="0">
                <a:latin typeface="Consolas" panose="020B0609020204030204" pitchFamily="49" charset="0"/>
              </a:rPr>
              <a:t> </a:t>
            </a:r>
            <a:r>
              <a:rPr lang="en-US" sz="1050" dirty="0" err="1">
                <a:latin typeface="Consolas" panose="020B0609020204030204" pitchFamily="49" charset="0"/>
              </a:rPr>
              <a:t>coef</a:t>
            </a:r>
            <a:r>
              <a:rPr lang="en-US" sz="1050" dirty="0">
                <a:latin typeface="Consolas" panose="020B0609020204030204" pitchFamily="49" charset="0"/>
              </a:rPr>
              <a:t> = 0.6;</a:t>
            </a:r>
          </a:p>
          <a:p>
            <a:r>
              <a:rPr lang="en-US" sz="1050" dirty="0">
                <a:latin typeface="Consolas" panose="020B0609020204030204" pitchFamily="49" charset="0"/>
              </a:rPr>
              <a:t>      if ( </a:t>
            </a:r>
            <a:r>
              <a:rPr lang="en-US" sz="1050" dirty="0" err="1">
                <a:latin typeface="Consolas" panose="020B0609020204030204" pitchFamily="49" charset="0"/>
              </a:rPr>
              <a:t>this.x-this.r+xspeed</a:t>
            </a:r>
            <a:r>
              <a:rPr lang="en-US" sz="1050" dirty="0">
                <a:latin typeface="Consolas" panose="020B0609020204030204" pitchFamily="49" charset="0"/>
              </a:rPr>
              <a:t> &lt; 0 || </a:t>
            </a:r>
            <a:r>
              <a:rPr lang="en-US" sz="1050" dirty="0" err="1">
                <a:latin typeface="Consolas" panose="020B0609020204030204" pitchFamily="49" charset="0"/>
              </a:rPr>
              <a:t>this.x+this.r+xspeed</a:t>
            </a:r>
            <a:r>
              <a:rPr lang="en-US" sz="1050" dirty="0">
                <a:latin typeface="Consolas" panose="020B0609020204030204" pitchFamily="49" charset="0"/>
              </a:rPr>
              <a:t> &gt; width) </a:t>
            </a:r>
            <a:br>
              <a:rPr lang="en-US" sz="1050" dirty="0">
                <a:latin typeface="Consolas" panose="020B0609020204030204" pitchFamily="49" charset="0"/>
              </a:rPr>
            </a:br>
            <a:r>
              <a:rPr lang="en-US" sz="1050" dirty="0">
                <a:latin typeface="Consolas" panose="020B0609020204030204" pitchFamily="49" charset="0"/>
              </a:rPr>
              <a:t>		</a:t>
            </a:r>
            <a:r>
              <a:rPr lang="en-US" sz="1050" dirty="0" err="1">
                <a:latin typeface="Consolas" panose="020B0609020204030204" pitchFamily="49" charset="0"/>
              </a:rPr>
              <a:t>xspeed</a:t>
            </a:r>
            <a:r>
              <a:rPr lang="en-US" sz="1050" dirty="0">
                <a:latin typeface="Consolas" panose="020B0609020204030204" pitchFamily="49" charset="0"/>
              </a:rPr>
              <a:t> *= -</a:t>
            </a:r>
            <a:r>
              <a:rPr lang="en-US" sz="1050" dirty="0" err="1">
                <a:latin typeface="Consolas" panose="020B0609020204030204" pitchFamily="49" charset="0"/>
              </a:rPr>
              <a:t>coef</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a:t>
            </a:r>
            <a:r>
              <a:rPr lang="en-US" sz="1050" dirty="0" err="1">
                <a:latin typeface="Consolas" panose="020B0609020204030204" pitchFamily="49" charset="0"/>
              </a:rPr>
              <a:t>coef</a:t>
            </a:r>
            <a:r>
              <a:rPr lang="en-US" sz="1050" dirty="0">
                <a:latin typeface="Consolas" panose="020B0609020204030204" pitchFamily="49" charset="0"/>
              </a:rPr>
              <a:t> = 0.7;</a:t>
            </a:r>
          </a:p>
          <a:p>
            <a:endParaRPr lang="en-US" sz="1050" dirty="0">
              <a:latin typeface="Consolas" panose="020B0609020204030204" pitchFamily="49" charset="0"/>
            </a:endParaRPr>
          </a:p>
          <a:p>
            <a:r>
              <a:rPr lang="en-US" sz="1050" dirty="0">
                <a:latin typeface="Consolas" panose="020B0609020204030204" pitchFamily="49" charset="0"/>
              </a:rPr>
              <a:t>      if ( </a:t>
            </a:r>
            <a:r>
              <a:rPr lang="en-US" sz="1050" dirty="0" err="1">
                <a:latin typeface="Consolas" panose="020B0609020204030204" pitchFamily="49" charset="0"/>
              </a:rPr>
              <a:t>this.y-this.r+yspeed</a:t>
            </a:r>
            <a:r>
              <a:rPr lang="en-US" sz="1050" dirty="0">
                <a:latin typeface="Consolas" panose="020B0609020204030204" pitchFamily="49" charset="0"/>
              </a:rPr>
              <a:t> &lt; 0 )</a:t>
            </a:r>
          </a:p>
          <a:p>
            <a:r>
              <a:rPr lang="en-US" sz="1050" dirty="0">
                <a:latin typeface="Consolas" panose="020B0609020204030204" pitchFamily="49" charset="0"/>
              </a:rPr>
              <a:t>        </a:t>
            </a:r>
            <a:r>
              <a:rPr lang="en-US" sz="1050" dirty="0" err="1">
                <a:latin typeface="Consolas" panose="020B0609020204030204" pitchFamily="49" charset="0"/>
              </a:rPr>
              <a:t>this.dw</a:t>
            </a:r>
            <a:r>
              <a:rPr lang="en-US" sz="1050" dirty="0">
                <a:latin typeface="Consolas" panose="020B0609020204030204" pitchFamily="49" charset="0"/>
              </a:rPr>
              <a:t>=0;</a:t>
            </a:r>
          </a:p>
          <a:p>
            <a:endParaRPr lang="en-US" sz="1050" dirty="0">
              <a:latin typeface="Consolas" panose="020B0609020204030204" pitchFamily="49" charset="0"/>
            </a:endParaRPr>
          </a:p>
          <a:p>
            <a:r>
              <a:rPr lang="en-US" sz="1050" dirty="0">
                <a:latin typeface="Consolas" panose="020B0609020204030204" pitchFamily="49" charset="0"/>
              </a:rPr>
              <a:t>      if (</a:t>
            </a:r>
            <a:r>
              <a:rPr lang="en-US" sz="1050" dirty="0" err="1">
                <a:latin typeface="Consolas" panose="020B0609020204030204" pitchFamily="49" charset="0"/>
              </a:rPr>
              <a:t>this.dw</a:t>
            </a:r>
            <a:r>
              <a:rPr lang="en-US" sz="1050" dirty="0">
                <a:latin typeface="Consolas" panose="020B0609020204030204" pitchFamily="49" charset="0"/>
              </a:rPr>
              <a:t>==0)</a:t>
            </a: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err="1">
                <a:latin typeface="Consolas" panose="020B0609020204030204" pitchFamily="49" charset="0"/>
              </a:rPr>
              <a:t>yspeed</a:t>
            </a:r>
            <a:r>
              <a:rPr lang="en-US" sz="1050" dirty="0">
                <a:latin typeface="Consolas" panose="020B0609020204030204" pitchFamily="49" charset="0"/>
              </a:rPr>
              <a:t> *= -</a:t>
            </a:r>
            <a:r>
              <a:rPr lang="en-US" sz="1050" dirty="0" err="1">
                <a:latin typeface="Consolas" panose="020B0609020204030204" pitchFamily="49" charset="0"/>
              </a:rPr>
              <a:t>coef</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xspeed</a:t>
            </a:r>
            <a:r>
              <a:rPr lang="en-US" sz="1050" dirty="0">
                <a:latin typeface="Consolas" panose="020B0609020204030204" pitchFamily="49" charset="0"/>
              </a:rPr>
              <a:t> *= friction;</a:t>
            </a:r>
          </a:p>
          <a:p>
            <a:r>
              <a:rPr lang="en-US" sz="1050" dirty="0">
                <a:latin typeface="Consolas" panose="020B0609020204030204" pitchFamily="49" charset="0"/>
              </a:rPr>
              <a:t>      }</a:t>
            </a:r>
          </a:p>
          <a:p>
            <a:endParaRPr lang="en-US" sz="1050" dirty="0">
              <a:latin typeface="Consolas" panose="020B0609020204030204" pitchFamily="49" charset="0"/>
            </a:endParaRPr>
          </a:p>
          <a:p>
            <a:r>
              <a:rPr lang="en-US" sz="1050" dirty="0">
                <a:latin typeface="Consolas" panose="020B0609020204030204" pitchFamily="49" charset="0"/>
              </a:rPr>
              <a:t>      if ( </a:t>
            </a:r>
            <a:r>
              <a:rPr lang="en-US" sz="1050" dirty="0" err="1">
                <a:latin typeface="Consolas" panose="020B0609020204030204" pitchFamily="49" charset="0"/>
              </a:rPr>
              <a:t>this.y+this.r+yspeed</a:t>
            </a:r>
            <a:r>
              <a:rPr lang="en-US" sz="1050" dirty="0">
                <a:latin typeface="Consolas" panose="020B0609020204030204" pitchFamily="49" charset="0"/>
              </a:rPr>
              <a:t> &gt; height) </a:t>
            </a:r>
          </a:p>
          <a:p>
            <a:r>
              <a:rPr lang="en-US" sz="1050" dirty="0">
                <a:latin typeface="Consolas" panose="020B0609020204030204" pitchFamily="49" charset="0"/>
              </a:rPr>
              <a:t>	{ </a:t>
            </a:r>
            <a:r>
              <a:rPr lang="en-US" sz="1050" dirty="0" err="1">
                <a:latin typeface="Consolas" panose="020B0609020204030204" pitchFamily="49" charset="0"/>
              </a:rPr>
              <a:t>yspeed</a:t>
            </a:r>
            <a:r>
              <a:rPr lang="en-US" sz="1050" dirty="0">
                <a:latin typeface="Consolas" panose="020B0609020204030204" pitchFamily="49" charset="0"/>
              </a:rPr>
              <a:t>= 0; </a:t>
            </a:r>
            <a:r>
              <a:rPr lang="en-US" sz="1050" dirty="0" err="1">
                <a:latin typeface="Consolas" panose="020B0609020204030204" pitchFamily="49" charset="0"/>
              </a:rPr>
              <a:t>this.y</a:t>
            </a:r>
            <a:r>
              <a:rPr lang="en-US" sz="1050" dirty="0">
                <a:latin typeface="Consolas" panose="020B0609020204030204" pitchFamily="49" charset="0"/>
              </a:rPr>
              <a:t>= height - </a:t>
            </a:r>
            <a:r>
              <a:rPr lang="en-US" sz="1050" dirty="0" err="1">
                <a:latin typeface="Consolas" panose="020B0609020204030204" pitchFamily="49" charset="0"/>
              </a:rPr>
              <a:t>this.r</a:t>
            </a:r>
            <a:r>
              <a:rPr lang="en-US" sz="1050" dirty="0">
                <a:latin typeface="Consolas" panose="020B0609020204030204" pitchFamily="49" charset="0"/>
              </a:rPr>
              <a:t>; }</a:t>
            </a:r>
          </a:p>
          <a:p>
            <a:endParaRPr lang="en-US" sz="1050" dirty="0">
              <a:latin typeface="Consolas" panose="020B0609020204030204" pitchFamily="49" charset="0"/>
            </a:endParaRPr>
          </a:p>
          <a:p>
            <a:r>
              <a:rPr lang="en-US" sz="1050" dirty="0">
                <a:latin typeface="Consolas" panose="020B0609020204030204" pitchFamily="49" charset="0"/>
              </a:rPr>
              <a:t>      </a:t>
            </a:r>
            <a:r>
              <a:rPr lang="en-US" sz="1050" dirty="0" err="1">
                <a:latin typeface="Consolas" panose="020B0609020204030204" pitchFamily="49" charset="0"/>
              </a:rPr>
              <a:t>this.y</a:t>
            </a:r>
            <a:r>
              <a:rPr lang="en-US" sz="1050" dirty="0">
                <a:latin typeface="Consolas" panose="020B0609020204030204" pitchFamily="49" charset="0"/>
              </a:rPr>
              <a:t> += </a:t>
            </a:r>
            <a:r>
              <a:rPr lang="en-US" sz="1050" dirty="0" err="1">
                <a:latin typeface="Consolas" panose="020B0609020204030204" pitchFamily="49" charset="0"/>
              </a:rPr>
              <a:t>yspeed</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this.x</a:t>
            </a:r>
            <a:r>
              <a:rPr lang="en-US" sz="1050" dirty="0">
                <a:latin typeface="Consolas" panose="020B0609020204030204" pitchFamily="49" charset="0"/>
              </a:rPr>
              <a:t> += </a:t>
            </a:r>
            <a:r>
              <a:rPr lang="en-US" sz="1050" dirty="0" err="1">
                <a:latin typeface="Consolas" panose="020B0609020204030204" pitchFamily="49" charset="0"/>
              </a:rPr>
              <a:t>xspeed</a:t>
            </a:r>
            <a:r>
              <a:rPr lang="en-US" sz="1050" dirty="0">
                <a:latin typeface="Consolas" panose="020B0609020204030204" pitchFamily="49" charset="0"/>
              </a:rPr>
              <a:t>;</a:t>
            </a:r>
          </a:p>
          <a:p>
            <a:r>
              <a:rPr lang="en-US" sz="1050" dirty="0">
                <a:latin typeface="Consolas" panose="020B0609020204030204" pitchFamily="49" charset="0"/>
              </a:rPr>
              <a:t>  }</a:t>
            </a:r>
          </a:p>
        </p:txBody>
      </p:sp>
      <p:sp>
        <p:nvSpPr>
          <p:cNvPr id="16"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7" name="Owal 1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8" name="Owal 17"/>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2/5</a:t>
            </a:r>
          </a:p>
        </p:txBody>
      </p:sp>
      <p:sp>
        <p:nvSpPr>
          <p:cNvPr id="19"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Block Collisions and Stop Condition</a:t>
            </a:r>
          </a:p>
        </p:txBody>
      </p:sp>
    </p:spTree>
    <p:extLst>
      <p:ext uri="{BB962C8B-B14F-4D97-AF65-F5344CB8AC3E}">
        <p14:creationId xmlns:p14="http://schemas.microsoft.com/office/powerpoint/2010/main" val="265888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50556" y="2278638"/>
            <a:ext cx="5965904" cy="4247317"/>
          </a:xfrm>
          <a:prstGeom prst="rect">
            <a:avLst/>
          </a:prstGeom>
          <a:noFill/>
        </p:spPr>
        <p:txBody>
          <a:bodyPr wrap="square" rtlCol="0">
            <a:spAutoFit/>
          </a:bodyPr>
          <a:lstStyle/>
          <a:p>
            <a:pPr algn="just"/>
            <a:r>
              <a:rPr lang="en-GB" dirty="0"/>
              <a:t>Remember how in the flappy ball tutorial the game stopped when we touched a block? We will use the same code, but will add a couple of features. Firstly, as we want our blocks to be able to move as well, we need to add a function for this (</a:t>
            </a:r>
            <a:r>
              <a:rPr lang="en-GB" dirty="0" err="1"/>
              <a:t>this.moveV</a:t>
            </a:r>
            <a:r>
              <a:rPr lang="en-GB" dirty="0"/>
              <a:t> = function(y, </a:t>
            </a:r>
            <a:r>
              <a:rPr lang="en-GB" dirty="0" err="1"/>
              <a:t>yF</a:t>
            </a:r>
            <a:r>
              <a:rPr lang="en-GB" dirty="0"/>
              <a:t>) ), which makes a block move on the vertical axis in the range of y and </a:t>
            </a:r>
            <a:r>
              <a:rPr lang="en-GB" dirty="0" err="1"/>
              <a:t>yF</a:t>
            </a:r>
            <a:r>
              <a:rPr lang="en-GB" dirty="0"/>
              <a:t>, which are given as parameters to the function. When it hits one of the range limits, the bock starts moving in the opposite direction(</a:t>
            </a:r>
            <a:r>
              <a:rPr lang="en-GB" dirty="0" err="1"/>
              <a:t>yspeed</a:t>
            </a:r>
            <a:r>
              <a:rPr lang="en-GB" dirty="0"/>
              <a:t>*= -1). Furthermore, we can modify the “show” function so that you can make blocks have a specific colour. Thus, if we want the block to be a certain colour, we have to give the function some parameters otherwise it will be green by default. If a!== “undefined”, it means the function was called with parameters and thus the block has to have a specific colour. </a:t>
            </a:r>
          </a:p>
        </p:txBody>
      </p:sp>
      <p:sp>
        <p:nvSpPr>
          <p:cNvPr id="11" name="Tytuł 1"/>
          <p:cNvSpPr txBox="1">
            <a:spLocks/>
          </p:cNvSpPr>
          <p:nvPr/>
        </p:nvSpPr>
        <p:spPr>
          <a:xfrm>
            <a:off x="650556" y="1413194"/>
            <a:ext cx="5965904"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dirty="0"/>
              <a:t>Block movement and colour</a:t>
            </a:r>
          </a:p>
        </p:txBody>
      </p:sp>
      <p:sp>
        <p:nvSpPr>
          <p:cNvPr id="3" name="Rectangle 2"/>
          <p:cNvSpPr/>
          <p:nvPr/>
        </p:nvSpPr>
        <p:spPr>
          <a:xfrm>
            <a:off x="7073495" y="1663085"/>
            <a:ext cx="4547697" cy="4862870"/>
          </a:xfrm>
          <a:prstGeom prst="rect">
            <a:avLst/>
          </a:prstGeom>
        </p:spPr>
        <p:txBody>
          <a:bodyPr wrap="square">
            <a:spAutoFit/>
          </a:bodyPr>
          <a:lstStyle/>
          <a:p>
            <a:r>
              <a:rPr lang="en-US" sz="1000" dirty="0">
                <a:latin typeface="Consolas" panose="020B0609020204030204" pitchFamily="49" charset="0"/>
              </a:rPr>
              <a:t>function Block(x, y , </a:t>
            </a:r>
            <a:r>
              <a:rPr lang="en-US" sz="1000" dirty="0" err="1">
                <a:latin typeface="Consolas" panose="020B0609020204030204" pitchFamily="49" charset="0"/>
              </a:rPr>
              <a:t>wid</a:t>
            </a:r>
            <a:r>
              <a:rPr lang="en-US" sz="1000" dirty="0">
                <a:latin typeface="Consolas" panose="020B0609020204030204" pitchFamily="49" charset="0"/>
              </a:rPr>
              <a:t> , </a:t>
            </a:r>
            <a:r>
              <a:rPr lang="en-US" sz="1000" dirty="0" err="1">
                <a:latin typeface="Consolas" panose="020B0609020204030204" pitchFamily="49" charset="0"/>
              </a:rPr>
              <a:t>hei</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this.x</a:t>
            </a:r>
            <a:r>
              <a:rPr lang="en-US" sz="1000" dirty="0">
                <a:latin typeface="Consolas" panose="020B0609020204030204" pitchFamily="49" charset="0"/>
              </a:rPr>
              <a:t> = x;</a:t>
            </a:r>
          </a:p>
          <a:p>
            <a:r>
              <a:rPr lang="en-US" sz="1000" dirty="0">
                <a:latin typeface="Consolas" panose="020B0609020204030204" pitchFamily="49" charset="0"/>
              </a:rPr>
              <a:t>    </a:t>
            </a:r>
            <a:r>
              <a:rPr lang="en-US" sz="1000" dirty="0" err="1">
                <a:latin typeface="Consolas" panose="020B0609020204030204" pitchFamily="49" charset="0"/>
              </a:rPr>
              <a:t>this.y</a:t>
            </a:r>
            <a:r>
              <a:rPr lang="en-US" sz="1000" dirty="0">
                <a:latin typeface="Consolas" panose="020B0609020204030204" pitchFamily="49" charset="0"/>
              </a:rPr>
              <a:t> = y;</a:t>
            </a:r>
          </a:p>
          <a:p>
            <a:r>
              <a:rPr lang="en-US" sz="1000" dirty="0">
                <a:latin typeface="Consolas" panose="020B0609020204030204" pitchFamily="49" charset="0"/>
              </a:rPr>
              <a:t>    </a:t>
            </a:r>
            <a:r>
              <a:rPr lang="en-US" sz="1000" dirty="0" err="1">
                <a:latin typeface="Consolas" panose="020B0609020204030204" pitchFamily="49" charset="0"/>
              </a:rPr>
              <a:t>this.wid</a:t>
            </a:r>
            <a:r>
              <a:rPr lang="en-US" sz="1000" dirty="0">
                <a:latin typeface="Consolas" panose="020B0609020204030204" pitchFamily="49" charset="0"/>
              </a:rPr>
              <a:t> = </a:t>
            </a:r>
            <a:r>
              <a:rPr lang="en-US" sz="1000" dirty="0" err="1">
                <a:latin typeface="Consolas" panose="020B0609020204030204" pitchFamily="49" charset="0"/>
              </a:rPr>
              <a:t>wid</a:t>
            </a:r>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this.hei</a:t>
            </a:r>
            <a:r>
              <a:rPr lang="en-US" sz="1000" dirty="0">
                <a:latin typeface="Consolas" panose="020B0609020204030204" pitchFamily="49" charset="0"/>
              </a:rPr>
              <a:t> = </a:t>
            </a:r>
            <a:r>
              <a:rPr lang="en-US" sz="1000" dirty="0" err="1">
                <a:latin typeface="Consolas" panose="020B0609020204030204" pitchFamily="49" charset="0"/>
              </a:rPr>
              <a:t>hei</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var</a:t>
            </a:r>
            <a:r>
              <a:rPr lang="en-US" sz="1000" dirty="0">
                <a:latin typeface="Consolas" panose="020B0609020204030204" pitchFamily="49" charset="0"/>
              </a:rPr>
              <a:t> </a:t>
            </a:r>
            <a:r>
              <a:rPr lang="en-US" sz="1000" dirty="0" err="1">
                <a:latin typeface="Consolas" panose="020B0609020204030204" pitchFamily="49" charset="0"/>
              </a:rPr>
              <a:t>yspeed</a:t>
            </a:r>
            <a:r>
              <a:rPr lang="en-US" sz="1000" dirty="0">
                <a:latin typeface="Consolas" panose="020B0609020204030204" pitchFamily="49" charset="0"/>
              </a:rPr>
              <a:t> = 5;</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this.moveV</a:t>
            </a:r>
            <a:r>
              <a:rPr lang="en-US" sz="1000" dirty="0">
                <a:latin typeface="Consolas" panose="020B0609020204030204" pitchFamily="49" charset="0"/>
              </a:rPr>
              <a:t> = function(y, </a:t>
            </a:r>
            <a:r>
              <a:rPr lang="en-US" sz="1000" dirty="0" err="1">
                <a:latin typeface="Consolas" panose="020B0609020204030204" pitchFamily="49" charset="0"/>
              </a:rPr>
              <a:t>yF</a:t>
            </a:r>
            <a:r>
              <a:rPr lang="en-US" sz="1000" dirty="0">
                <a:latin typeface="Consolas" panose="020B0609020204030204" pitchFamily="49" charset="0"/>
              </a:rPr>
              <a:t>) // the area of movement</a:t>
            </a:r>
          </a:p>
          <a:p>
            <a:r>
              <a:rPr lang="en-US" sz="1000" dirty="0">
                <a:latin typeface="Consolas" panose="020B0609020204030204" pitchFamily="49" charset="0"/>
              </a:rPr>
              <a:t>    {</a:t>
            </a:r>
          </a:p>
          <a:p>
            <a:r>
              <a:rPr lang="en-US" sz="1000" dirty="0">
                <a:latin typeface="Consolas" panose="020B0609020204030204" pitchFamily="49" charset="0"/>
              </a:rPr>
              <a:t>      if(</a:t>
            </a:r>
            <a:r>
              <a:rPr lang="en-US" sz="1000" dirty="0" err="1">
                <a:latin typeface="Consolas" panose="020B0609020204030204" pitchFamily="49" charset="0"/>
              </a:rPr>
              <a:t>this.y</a:t>
            </a:r>
            <a:r>
              <a:rPr lang="en-US" sz="1000" dirty="0">
                <a:latin typeface="Consolas" panose="020B0609020204030204" pitchFamily="49" charset="0"/>
              </a:rPr>
              <a:t> + </a:t>
            </a:r>
            <a:r>
              <a:rPr lang="en-US" sz="1000" dirty="0" err="1">
                <a:latin typeface="Consolas" panose="020B0609020204030204" pitchFamily="49" charset="0"/>
              </a:rPr>
              <a:t>yspeed</a:t>
            </a:r>
            <a:r>
              <a:rPr lang="en-US" sz="1000" dirty="0">
                <a:latin typeface="Consolas" panose="020B0609020204030204" pitchFamily="49" charset="0"/>
              </a:rPr>
              <a:t> &lt; y || </a:t>
            </a:r>
            <a:r>
              <a:rPr lang="en-US" sz="1000" dirty="0" err="1">
                <a:latin typeface="Consolas" panose="020B0609020204030204" pitchFamily="49" charset="0"/>
              </a:rPr>
              <a:t>this.y</a:t>
            </a:r>
            <a:r>
              <a:rPr lang="en-US" sz="1000" dirty="0">
                <a:latin typeface="Consolas" panose="020B0609020204030204" pitchFamily="49" charset="0"/>
              </a:rPr>
              <a:t> + </a:t>
            </a:r>
            <a:r>
              <a:rPr lang="en-US" sz="1000" dirty="0" err="1">
                <a:latin typeface="Consolas" panose="020B0609020204030204" pitchFamily="49" charset="0"/>
              </a:rPr>
              <a:t>yspeed</a:t>
            </a:r>
            <a:r>
              <a:rPr lang="en-US" sz="1000" dirty="0">
                <a:latin typeface="Consolas" panose="020B0609020204030204" pitchFamily="49" charset="0"/>
              </a:rPr>
              <a:t> &gt; </a:t>
            </a:r>
            <a:r>
              <a:rPr lang="en-US" sz="1000" dirty="0" err="1">
                <a:latin typeface="Consolas" panose="020B0609020204030204" pitchFamily="49" charset="0"/>
              </a:rPr>
              <a:t>yF</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yspeed</a:t>
            </a:r>
            <a:r>
              <a:rPr lang="en-US" sz="1000" dirty="0">
                <a:latin typeface="Consolas" panose="020B0609020204030204" pitchFamily="49" charset="0"/>
              </a:rPr>
              <a:t> *= -1;</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this.y</a:t>
            </a:r>
            <a:r>
              <a:rPr lang="en-US" sz="1000" dirty="0">
                <a:latin typeface="Consolas" panose="020B0609020204030204" pitchFamily="49" charset="0"/>
              </a:rPr>
              <a:t> += </a:t>
            </a:r>
            <a:r>
              <a:rPr lang="en-US" sz="1000" dirty="0" err="1">
                <a:latin typeface="Consolas" panose="020B0609020204030204" pitchFamily="49" charset="0"/>
              </a:rPr>
              <a:t>yspeed</a:t>
            </a:r>
            <a:r>
              <a:rPr lang="en-US" sz="1000" dirty="0">
                <a:latin typeface="Consolas" panose="020B0609020204030204" pitchFamily="49" charset="0"/>
              </a:rPr>
              <a:t>;</a:t>
            </a:r>
          </a:p>
          <a:p>
            <a:r>
              <a:rPr lang="en-US" sz="1000" dirty="0">
                <a:latin typeface="Consolas" panose="020B0609020204030204" pitchFamily="49" charset="0"/>
              </a:rPr>
              <a:t>    }</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this.show</a:t>
            </a:r>
            <a:r>
              <a:rPr lang="en-US" sz="1000" dirty="0">
                <a:latin typeface="Consolas" panose="020B0609020204030204" pitchFamily="49" charset="0"/>
              </a:rPr>
              <a:t> = function(</a:t>
            </a:r>
            <a:r>
              <a:rPr lang="en-US" sz="1000" dirty="0" err="1">
                <a:latin typeface="Consolas" panose="020B0609020204030204" pitchFamily="49" charset="0"/>
              </a:rPr>
              <a:t>a,b,c</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if(</a:t>
            </a:r>
            <a:r>
              <a:rPr lang="en-US" sz="1000" dirty="0" err="1">
                <a:latin typeface="Consolas" panose="020B0609020204030204" pitchFamily="49" charset="0"/>
              </a:rPr>
              <a:t>typeof</a:t>
            </a:r>
            <a:r>
              <a:rPr lang="en-US" sz="1000" dirty="0">
                <a:latin typeface="Consolas" panose="020B0609020204030204" pitchFamily="49" charset="0"/>
              </a:rPr>
              <a:t> a !== "undefined")</a:t>
            </a:r>
          </a:p>
          <a:p>
            <a:r>
              <a:rPr lang="en-US" sz="1000" dirty="0">
                <a:latin typeface="Consolas" panose="020B0609020204030204" pitchFamily="49" charset="0"/>
              </a:rPr>
              <a:t>        fill(</a:t>
            </a:r>
            <a:r>
              <a:rPr lang="en-US" sz="1000" dirty="0" err="1">
                <a:latin typeface="Consolas" panose="020B0609020204030204" pitchFamily="49" charset="0"/>
              </a:rPr>
              <a:t>a,b,c</a:t>
            </a:r>
            <a:r>
              <a:rPr lang="en-US" sz="1000" dirty="0">
                <a:latin typeface="Consolas" panose="020B0609020204030204" pitchFamily="49" charset="0"/>
              </a:rPr>
              <a:t>);</a:t>
            </a:r>
          </a:p>
          <a:p>
            <a:r>
              <a:rPr lang="en-US" sz="1000" dirty="0">
                <a:latin typeface="Consolas" panose="020B0609020204030204" pitchFamily="49" charset="0"/>
              </a:rPr>
              <a:t>        else</a:t>
            </a:r>
          </a:p>
          <a:p>
            <a:r>
              <a:rPr lang="en-US" sz="1000" dirty="0">
                <a:latin typeface="Consolas" panose="020B0609020204030204" pitchFamily="49" charset="0"/>
              </a:rPr>
              <a:t>          fill(23, 145, 23);  //light green</a:t>
            </a:r>
          </a:p>
          <a:p>
            <a:r>
              <a:rPr lang="en-US" sz="1000" dirty="0">
                <a:latin typeface="Consolas" panose="020B0609020204030204" pitchFamily="49" charset="0"/>
              </a:rPr>
              <a:t>        </a:t>
            </a:r>
            <a:r>
              <a:rPr lang="en-US" sz="1000" dirty="0" err="1">
                <a:latin typeface="Consolas" panose="020B0609020204030204" pitchFamily="49" charset="0"/>
              </a:rPr>
              <a:t>rect</a:t>
            </a:r>
            <a:r>
              <a:rPr lang="en-US" sz="1000" dirty="0">
                <a:latin typeface="Consolas" panose="020B0609020204030204" pitchFamily="49" charset="0"/>
              </a:rPr>
              <a:t>(</a:t>
            </a:r>
            <a:r>
              <a:rPr lang="en-US" sz="1000" dirty="0" err="1">
                <a:latin typeface="Consolas" panose="020B0609020204030204" pitchFamily="49" charset="0"/>
              </a:rPr>
              <a:t>this.x</a:t>
            </a:r>
            <a:r>
              <a:rPr lang="en-US" sz="1000" dirty="0">
                <a:latin typeface="Consolas" panose="020B0609020204030204" pitchFamily="49" charset="0"/>
              </a:rPr>
              <a:t>, height - </a:t>
            </a:r>
            <a:r>
              <a:rPr lang="en-US" sz="1000" dirty="0" err="1">
                <a:latin typeface="Consolas" panose="020B0609020204030204" pitchFamily="49" charset="0"/>
              </a:rPr>
              <a:t>this.y</a:t>
            </a:r>
            <a:r>
              <a:rPr lang="en-US" sz="1000" dirty="0">
                <a:latin typeface="Consolas" panose="020B0609020204030204" pitchFamily="49" charset="0"/>
              </a:rPr>
              <a:t>, </a:t>
            </a:r>
            <a:r>
              <a:rPr lang="en-US" sz="1000" dirty="0" err="1">
                <a:latin typeface="Consolas" panose="020B0609020204030204" pitchFamily="49" charset="0"/>
              </a:rPr>
              <a:t>this.wid</a:t>
            </a:r>
            <a:r>
              <a:rPr lang="en-US" sz="1000" dirty="0">
                <a:latin typeface="Consolas" panose="020B0609020204030204" pitchFamily="49" charset="0"/>
              </a:rPr>
              <a:t>, -</a:t>
            </a:r>
            <a:r>
              <a:rPr lang="en-US" sz="1000" dirty="0" err="1">
                <a:latin typeface="Consolas" panose="020B0609020204030204" pitchFamily="49" charset="0"/>
              </a:rPr>
              <a:t>this.hei</a:t>
            </a:r>
            <a:r>
              <a:rPr lang="en-US" sz="1000" dirty="0">
                <a:latin typeface="Consolas" panose="020B0609020204030204" pitchFamily="49" charset="0"/>
              </a:rPr>
              <a:t>);</a:t>
            </a:r>
          </a:p>
          <a:p>
            <a:r>
              <a:rPr lang="en-US" sz="1000" dirty="0">
                <a:latin typeface="Consolas" panose="020B0609020204030204" pitchFamily="49" charset="0"/>
              </a:rPr>
              <a:t>    }</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this.checkcollision</a:t>
            </a:r>
            <a:r>
              <a:rPr lang="en-US" sz="1000" dirty="0">
                <a:latin typeface="Consolas" panose="020B0609020204030204" pitchFamily="49" charset="0"/>
              </a:rPr>
              <a:t> = function(){</a:t>
            </a:r>
          </a:p>
          <a:p>
            <a:r>
              <a:rPr lang="en-US" sz="1000" dirty="0">
                <a:latin typeface="Consolas" panose="020B0609020204030204" pitchFamily="49" charset="0"/>
              </a:rPr>
              <a:t>      return </a:t>
            </a:r>
            <a:r>
              <a:rPr lang="en-US" sz="1000" dirty="0" err="1">
                <a:latin typeface="Consolas" panose="020B0609020204030204" pitchFamily="49" charset="0"/>
              </a:rPr>
              <a:t>rect_coll</a:t>
            </a:r>
            <a:r>
              <a:rPr lang="en-US" sz="1000" dirty="0">
                <a:latin typeface="Consolas" panose="020B0609020204030204" pitchFamily="49" charset="0"/>
              </a:rPr>
              <a:t>(</a:t>
            </a:r>
            <a:r>
              <a:rPr lang="en-US" sz="1000" dirty="0" err="1">
                <a:latin typeface="Consolas" panose="020B0609020204030204" pitchFamily="49" charset="0"/>
              </a:rPr>
              <a:t>this.x</a:t>
            </a:r>
            <a:r>
              <a:rPr lang="en-US" sz="1000" dirty="0">
                <a:latin typeface="Consolas" panose="020B0609020204030204" pitchFamily="49" charset="0"/>
              </a:rPr>
              <a:t>, </a:t>
            </a:r>
            <a:r>
              <a:rPr lang="en-US" sz="1000" dirty="0" err="1">
                <a:latin typeface="Consolas" panose="020B0609020204030204" pitchFamily="49" charset="0"/>
              </a:rPr>
              <a:t>this.y</a:t>
            </a:r>
            <a:r>
              <a:rPr lang="en-US" sz="1000" dirty="0">
                <a:latin typeface="Consolas" panose="020B0609020204030204" pitchFamily="49" charset="0"/>
              </a:rPr>
              <a:t>, </a:t>
            </a:r>
            <a:r>
              <a:rPr lang="en-US" sz="1000" dirty="0" err="1">
                <a:latin typeface="Consolas" panose="020B0609020204030204" pitchFamily="49" charset="0"/>
              </a:rPr>
              <a:t>this.wid</a:t>
            </a:r>
            <a:r>
              <a:rPr lang="en-US" sz="1000" dirty="0">
                <a:latin typeface="Consolas" panose="020B0609020204030204" pitchFamily="49" charset="0"/>
              </a:rPr>
              <a:t>, </a:t>
            </a:r>
            <a:r>
              <a:rPr lang="en-US" sz="1000" dirty="0" err="1">
                <a:latin typeface="Consolas" panose="020B0609020204030204" pitchFamily="49" charset="0"/>
              </a:rPr>
              <a:t>this.hei</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a:t>
            </a:r>
          </a:p>
        </p:txBody>
      </p:sp>
      <p:sp>
        <p:nvSpPr>
          <p:cNvPr id="10"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Maze Ball</a:t>
            </a:r>
          </a:p>
        </p:txBody>
      </p:sp>
      <p:sp>
        <p:nvSpPr>
          <p:cNvPr id="12" name="Owal 11"/>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III</a:t>
            </a:r>
          </a:p>
        </p:txBody>
      </p:sp>
      <p:sp>
        <p:nvSpPr>
          <p:cNvPr id="13" name="Owal 12"/>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2/5</a:t>
            </a:r>
          </a:p>
        </p:txBody>
      </p:sp>
      <p:sp>
        <p:nvSpPr>
          <p:cNvPr id="14" name="Tytuł 1"/>
          <p:cNvSpPr txBox="1">
            <a:spLocks/>
          </p:cNvSpPr>
          <p:nvPr/>
        </p:nvSpPr>
        <p:spPr>
          <a:xfrm>
            <a:off x="5909094" y="150560"/>
            <a:ext cx="5019578"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Block Collisions and Stop Condition</a:t>
            </a:r>
          </a:p>
        </p:txBody>
      </p:sp>
    </p:spTree>
    <p:extLst>
      <p:ext uri="{BB962C8B-B14F-4D97-AF65-F5344CB8AC3E}">
        <p14:creationId xmlns:p14="http://schemas.microsoft.com/office/powerpoint/2010/main" val="2961320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Łupek">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Niestandardowy 1">
      <a:majorFont>
        <a:latin typeface="Eras Light ITC"/>
        <a:ea typeface=""/>
        <a:cs typeface=""/>
      </a:majorFont>
      <a:minorFont>
        <a:latin typeface="Calibri Light "/>
        <a:ea typeface=""/>
        <a:cs typeface=""/>
      </a:minorFont>
    </a:fontScheme>
    <a:fmtScheme name="Łupek">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Ciemny błękit</Template>
  <TotalTime>2557</TotalTime>
  <Words>5159</Words>
  <Application>Microsoft Office PowerPoint</Application>
  <PresentationFormat>Panoramiczny</PresentationFormat>
  <Paragraphs>538</Paragraphs>
  <Slides>30</Slides>
  <Notes>0</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30</vt:i4>
      </vt:variant>
    </vt:vector>
  </HeadingPairs>
  <TitlesOfParts>
    <vt:vector size="39" baseType="lpstr">
      <vt:lpstr>Calibri</vt:lpstr>
      <vt:lpstr>Calibri Light</vt:lpstr>
      <vt:lpstr>Calibri Light </vt:lpstr>
      <vt:lpstr>Consolas</vt:lpstr>
      <vt:lpstr>Eras Light ITC</vt:lpstr>
      <vt:lpstr>Times New Roman</vt:lpstr>
      <vt:lpstr>Trebuchet MS</vt:lpstr>
      <vt:lpstr>Wingdings 2</vt:lpstr>
      <vt:lpstr>Łupek</vt:lpstr>
      <vt:lpstr>Bouncy Ball Coding Tutorials</vt:lpstr>
      <vt:lpstr>Maze Ball</vt:lpstr>
      <vt:lpstr>Maze Ball</vt:lpstr>
      <vt:lpstr>Prezentacja programu PowerPoint</vt:lpstr>
      <vt:lpstr>Prezentacja programu PowerPoint</vt:lpstr>
      <vt:lpstr>Maze Ball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Maze Ball</vt:lpstr>
      <vt:lpstr>Prezentacja programu PowerPoint</vt:lpstr>
      <vt:lpstr>Prezentacja programu PowerPoint</vt:lpstr>
      <vt:lpstr>Prezentacja programu PowerPoint</vt:lpstr>
      <vt:lpstr>Maze Ball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Maze Ball</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Bouncy Ball Coding Tutorials</dc:title>
  <dc:creator>Wojciech Gołaszewski</dc:creator>
  <cp:lastModifiedBy>Wojciech Gołaszewski</cp:lastModifiedBy>
  <cp:revision>127</cp:revision>
  <dcterms:created xsi:type="dcterms:W3CDTF">2017-03-21T16:40:44Z</dcterms:created>
  <dcterms:modified xsi:type="dcterms:W3CDTF">2017-04-04T02:32:44Z</dcterms:modified>
</cp:coreProperties>
</file>