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7" r:id="rId3"/>
    <p:sldId id="268" r:id="rId4"/>
    <p:sldId id="265" r:id="rId5"/>
    <p:sldId id="266" r:id="rId6"/>
    <p:sldId id="259" r:id="rId7"/>
    <p:sldId id="260" r:id="rId8"/>
    <p:sldId id="263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AA1E-8AE7-429C-98D9-F0F03C5C8A4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169-7FC3-4012-A776-D4DAD2298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9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AA1E-8AE7-429C-98D9-F0F03C5C8A4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169-7FC3-4012-A776-D4DAD2298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90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AA1E-8AE7-429C-98D9-F0F03C5C8A4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169-7FC3-4012-A776-D4DAD2298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771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AA1E-8AE7-429C-98D9-F0F03C5C8A4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169-7FC3-4012-A776-D4DAD2298BB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738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AA1E-8AE7-429C-98D9-F0F03C5C8A4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169-7FC3-4012-A776-D4DAD2298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212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AA1E-8AE7-429C-98D9-F0F03C5C8A4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169-7FC3-4012-A776-D4DAD2298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68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AA1E-8AE7-429C-98D9-F0F03C5C8A4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169-7FC3-4012-A776-D4DAD2298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333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AA1E-8AE7-429C-98D9-F0F03C5C8A4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169-7FC3-4012-A776-D4DAD2298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931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AA1E-8AE7-429C-98D9-F0F03C5C8A4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169-7FC3-4012-A776-D4DAD2298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38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AA1E-8AE7-429C-98D9-F0F03C5C8A4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169-7FC3-4012-A776-D4DAD2298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80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AA1E-8AE7-429C-98D9-F0F03C5C8A4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169-7FC3-4012-A776-D4DAD2298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9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AA1E-8AE7-429C-98D9-F0F03C5C8A4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169-7FC3-4012-A776-D4DAD2298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9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AA1E-8AE7-429C-98D9-F0F03C5C8A4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169-7FC3-4012-A776-D4DAD2298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21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AA1E-8AE7-429C-98D9-F0F03C5C8A4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169-7FC3-4012-A776-D4DAD2298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8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AA1E-8AE7-429C-98D9-F0F03C5C8A4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169-7FC3-4012-A776-D4DAD2298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49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AA1E-8AE7-429C-98D9-F0F03C5C8A4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169-7FC3-4012-A776-D4DAD2298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93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AA1E-8AE7-429C-98D9-F0F03C5C8A4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169-7FC3-4012-A776-D4DAD2298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5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2EAA1E-8AE7-429C-98D9-F0F03C5C8A40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210A169-7FC3-4012-A776-D4DAD2298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17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14657-7E3E-4621-B116-8227EB182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948" y="1233378"/>
            <a:ext cx="5441285" cy="23649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+mn-lt"/>
                <a:ea typeface="+mn-ea"/>
                <a:cs typeface="+mn-cs"/>
              </a:rPr>
              <a:t>Юрий Владимирович </a:t>
            </a:r>
            <a:r>
              <a:rPr lang="ru-RU" dirty="0" err="1">
                <a:latin typeface="+mn-lt"/>
                <a:ea typeface="+mn-ea"/>
                <a:cs typeface="+mn-cs"/>
              </a:rPr>
              <a:t>Матиясевич</a:t>
            </a:r>
            <a:endParaRPr lang="ru-RU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624012-E5F1-407F-AC8F-608FD8896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3959679"/>
            <a:ext cx="5441286" cy="1313995"/>
          </a:xfrm>
        </p:spPr>
        <p:txBody>
          <a:bodyPr>
            <a:normAutofit/>
          </a:bodyPr>
          <a:lstStyle/>
          <a:p>
            <a:r>
              <a:rPr lang="ru-RU" sz="2800" dirty="0"/>
              <a:t>2 марта 1947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7" name="Рисунок 6" descr="Изображение выглядит как портрет, Человеческое лицо, человек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3A1B259F-E217-463F-A1F4-1D039EC24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3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5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1D3098B-CE3F-4E76-1260-D9EDB1E72AAB}"/>
              </a:ext>
            </a:extLst>
          </p:cNvPr>
          <p:cNvSpPr txBox="1"/>
          <p:nvPr/>
        </p:nvSpPr>
        <p:spPr>
          <a:xfrm>
            <a:off x="913795" y="1399624"/>
            <a:ext cx="3078749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Юрий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Матиясевич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родился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в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Ленинграде</a:t>
            </a:r>
            <a:r>
              <a:rPr lang="ru-RU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Первые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несколько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классов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учился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в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школе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№ 255</a:t>
            </a: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С 1961 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года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начал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принимать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участие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во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ru-RU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Всесоюзных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олимпиадах</a:t>
            </a:r>
            <a:r>
              <a:rPr lang="ru-RU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по математике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3" name="Объект 12" descr="Изображение выглядит как на открытом воздухе, окно, небо, строительство&#10;&#10;Автоматически созданное описание">
            <a:extLst>
              <a:ext uri="{FF2B5EF4-FFF2-40B4-BE49-F238E27FC236}">
                <a16:creationId xmlns:a16="http://schemas.microsoft.com/office/drawing/2014/main" id="{C047DC73-89C7-9E38-9EC1-623991C3B34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1" r="17658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3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CED590-5BD5-6483-E47B-1A5A4CC2A889}"/>
              </a:ext>
            </a:extLst>
          </p:cNvPr>
          <p:cNvSpPr txBox="1"/>
          <p:nvPr/>
        </p:nvSpPr>
        <p:spPr>
          <a:xfrm>
            <a:off x="913795" y="1732449"/>
            <a:ext cx="3078749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В 1962—1963 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годах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учился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в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физико-математической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школе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№ 239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Ленинграда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</a:t>
            </a:r>
            <a:r>
              <a:rPr 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З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анимался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в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математическом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кружке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Ленинградского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дворца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пионеров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4110" name="Picture 4109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8DB7D6E-28BF-E9F8-F026-7AEB266C2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8" r="16937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00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1740852-ECC5-BA13-40EB-E25865B65D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3795" y="1732449"/>
            <a:ext cx="3078749" cy="40587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6900" indent="0">
              <a:buFont typeface="Wingdings 2" charset="2"/>
              <a:buNone/>
            </a:pPr>
            <a:r>
              <a:rPr lang="en-US" dirty="0"/>
              <a:t>В 1964 </a:t>
            </a:r>
            <a:r>
              <a:rPr lang="en-US" dirty="0" err="1"/>
              <a:t>году</a:t>
            </a:r>
            <a:r>
              <a:rPr lang="en-US" dirty="0"/>
              <a:t> </a:t>
            </a:r>
            <a:r>
              <a:rPr lang="en-US" dirty="0" err="1"/>
              <a:t>стал</a:t>
            </a:r>
            <a:r>
              <a:rPr lang="en-US" dirty="0"/>
              <a:t> </a:t>
            </a:r>
            <a:r>
              <a:rPr lang="en-US" dirty="0" err="1"/>
              <a:t>победителем</a:t>
            </a:r>
            <a:r>
              <a:rPr lang="en-US" dirty="0"/>
              <a:t> </a:t>
            </a:r>
            <a:r>
              <a:rPr lang="en-US" dirty="0" err="1"/>
              <a:t>Международной</a:t>
            </a:r>
            <a:r>
              <a:rPr lang="en-US" dirty="0"/>
              <a:t> </a:t>
            </a:r>
            <a:r>
              <a:rPr lang="en-US" dirty="0" err="1"/>
              <a:t>олимпиады</a:t>
            </a:r>
            <a:r>
              <a:rPr lang="en-US" dirty="0"/>
              <a:t> и </a:t>
            </a:r>
            <a:r>
              <a:rPr lang="en-US" dirty="0" err="1"/>
              <a:t>был</a:t>
            </a:r>
            <a:r>
              <a:rPr lang="en-US" dirty="0"/>
              <a:t> </a:t>
            </a:r>
            <a:r>
              <a:rPr lang="en-US" dirty="0" err="1"/>
              <a:t>зачислен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математико-механический</a:t>
            </a:r>
            <a:r>
              <a:rPr lang="en-US" dirty="0"/>
              <a:t> </a:t>
            </a:r>
            <a:r>
              <a:rPr lang="en-US" dirty="0" err="1"/>
              <a:t>факультет</a:t>
            </a:r>
            <a:r>
              <a:rPr lang="en-US" dirty="0"/>
              <a:t> </a:t>
            </a:r>
            <a:r>
              <a:rPr lang="en-US" dirty="0" err="1"/>
              <a:t>Ленинградского</a:t>
            </a:r>
            <a:r>
              <a:rPr lang="en-US" dirty="0"/>
              <a:t> </a:t>
            </a:r>
            <a:r>
              <a:rPr lang="en-US" dirty="0" err="1"/>
              <a:t>университета</a:t>
            </a:r>
            <a:r>
              <a:rPr lang="en-US" dirty="0"/>
              <a:t>.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В 1966 </a:t>
            </a:r>
            <a:r>
              <a:rPr lang="en-US" dirty="0" err="1"/>
              <a:t>году</a:t>
            </a:r>
            <a:r>
              <a:rPr lang="en-US" dirty="0"/>
              <a:t> </a:t>
            </a:r>
            <a:r>
              <a:rPr lang="en-US" dirty="0" err="1"/>
              <a:t>выполнил</a:t>
            </a:r>
            <a:r>
              <a:rPr lang="en-US" dirty="0"/>
              <a:t> </a:t>
            </a:r>
            <a:r>
              <a:rPr lang="en-US" dirty="0" err="1"/>
              <a:t>две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математической</a:t>
            </a:r>
            <a:r>
              <a:rPr lang="en-US" dirty="0"/>
              <a:t> </a:t>
            </a:r>
            <a:r>
              <a:rPr lang="en-US" dirty="0" err="1"/>
              <a:t>логике</a:t>
            </a:r>
            <a:r>
              <a:rPr lang="en-US" dirty="0"/>
              <a:t>. </a:t>
            </a:r>
          </a:p>
          <a:p>
            <a:pPr marL="36900" indent="0">
              <a:buFont typeface="Wingdings 2" charset="2"/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1D22A3E5-ADD5-7D6E-8AEC-AAEB7D235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r="5089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57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7207F7-478A-1F09-217C-9D92FD42DC1D}"/>
              </a:ext>
            </a:extLst>
          </p:cNvPr>
          <p:cNvSpPr txBox="1"/>
          <p:nvPr/>
        </p:nvSpPr>
        <p:spPr>
          <a:xfrm>
            <a:off x="713770" y="760899"/>
            <a:ext cx="3078749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1969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Поступил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в ЛОМИ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1970 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Под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руководством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Сергея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Юрьевича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Маслова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защитил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диссертацию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на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соискание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степени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кандидата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физико-математических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наук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Будучи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аспирантом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решил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десятую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проблему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Гильберта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1972 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Защитил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докторскую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диссертацию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по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неразрешимости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10-й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проблемы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Гильберта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2060" name="Picture 2059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050" name="Picture 2" descr="Дом Шаховской, месторасположение института">
            <a:extLst>
              <a:ext uri="{FF2B5EF4-FFF2-40B4-BE49-F238E27FC236}">
                <a16:creationId xmlns:a16="http://schemas.microsoft.com/office/drawing/2014/main" id="{FDF94FE6-2E4C-A04A-6711-F9D1AA866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7" r="6170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21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3F283-D26A-480B-9D52-761FA31F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31651"/>
          </a:xfrm>
        </p:spPr>
        <p:txBody>
          <a:bodyPr/>
          <a:lstStyle/>
          <a:p>
            <a:r>
              <a:rPr lang="ru-RU" dirty="0"/>
              <a:t>Где работал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EB63CA-D896-4A83-9877-6BE00BFB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" y="1208315"/>
            <a:ext cx="12045042" cy="5478236"/>
          </a:xfrm>
        </p:spPr>
        <p:txBody>
          <a:bodyPr>
            <a:normAutofit/>
          </a:bodyPr>
          <a:lstStyle/>
          <a:p>
            <a:r>
              <a:rPr lang="ru-RU" sz="2400" dirty="0"/>
              <a:t>1974  — старший научный сотрудник в ЛОМИ</a:t>
            </a:r>
          </a:p>
          <a:p>
            <a:r>
              <a:rPr lang="ru-RU" sz="2400" dirty="0"/>
              <a:t>1980  — возглавил лабораторию математической логики.</a:t>
            </a:r>
          </a:p>
          <a:p>
            <a:r>
              <a:rPr lang="ru-RU" sz="2400" dirty="0"/>
              <a:t>1995  — профессор на кафедре математического обеспечения ЭВМ и на кафедре алгебры. </a:t>
            </a:r>
          </a:p>
          <a:p>
            <a:r>
              <a:rPr lang="ru-RU" sz="2400" dirty="0"/>
              <a:t>1997 — член-корреспондент РАН. </a:t>
            </a:r>
          </a:p>
          <a:p>
            <a:r>
              <a:rPr lang="ru-RU" sz="2400" dirty="0"/>
              <a:t>1998 — вице-президент Санкт-Петербургского математического общества. </a:t>
            </a:r>
          </a:p>
          <a:p>
            <a:r>
              <a:rPr lang="ru-RU" sz="2400" dirty="0"/>
              <a:t>2002 — председатель жюри Санкт-Петербургской городской математической олимпиады.</a:t>
            </a:r>
          </a:p>
          <a:p>
            <a:r>
              <a:rPr lang="ru-RU" sz="2400" dirty="0"/>
              <a:t>2003 — соруководитель ежегодной русско-немецкой студенческой школы JASS. </a:t>
            </a:r>
          </a:p>
          <a:p>
            <a:r>
              <a:rPr lang="ru-RU" sz="2400" dirty="0"/>
              <a:t>2008 — действительный член РАН. Президент Санкт-Петербургского математического общества.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86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81199-4EC7-409F-BAA1-422289BE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2421"/>
          </a:xfrm>
        </p:spPr>
        <p:txBody>
          <a:bodyPr/>
          <a:lstStyle/>
          <a:p>
            <a:r>
              <a:rPr lang="ru-RU" dirty="0"/>
              <a:t>Награды и грамоты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A18E6C-1D9F-4BBD-BB65-BA327A738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6285"/>
            <a:ext cx="12192000" cy="524963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1964 — в составе команды советских школьников завоевал диплом первой степени на Международной математической олимпиаде, проходившей в Москве.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1970 — премия «Молодому математику» Ленинградского математического общества.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1980 — премия имени А. А. Маркова Академии наук СССР.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1996 — звание почётного доктора Университета Оверни.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1998 — лауреат премии Гумбольдта.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2003 — звание почётного доктора Университета Париж-VI.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6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4CECD-ADDA-4833-8A98-CB440AC8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0050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  <a:ea typeface="+mn-ea"/>
                <a:cs typeface="+mn-cs"/>
              </a:rPr>
              <a:t>Основные научные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D71FE-1232-447F-983D-4491C359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2449"/>
            <a:ext cx="12192000" cy="5125551"/>
          </a:xfrm>
        </p:spPr>
        <p:txBody>
          <a:bodyPr/>
          <a:lstStyle/>
          <a:p>
            <a:r>
              <a:rPr lang="ru-RU" sz="2400" dirty="0"/>
              <a:t>Является автором свыше 100 научных публикаций.</a:t>
            </a:r>
          </a:p>
          <a:p>
            <a:r>
              <a:rPr lang="ru-RU" sz="2400" dirty="0"/>
              <a:t>Будучи аспирантом, в возрасте 22 лет сделал последний шаг в доказательстве алгоритмической неразрешимости задачи о существовании решений у произвольного </a:t>
            </a:r>
            <a:r>
              <a:rPr lang="ru-RU" sz="2400" dirty="0" err="1"/>
              <a:t>диофантова</a:t>
            </a:r>
            <a:r>
              <a:rPr lang="ru-RU" sz="2400" dirty="0"/>
              <a:t> уравнения, известной также как десятая проблема Гильберта, завершив тем самым программу исследований.</a:t>
            </a:r>
            <a:br>
              <a:rPr lang="ru-RU" sz="2400" baseline="30000" dirty="0"/>
            </a:br>
            <a:endParaRPr lang="ru-RU" sz="2400" baseline="30000" dirty="0"/>
          </a:p>
          <a:p>
            <a:r>
              <a:rPr lang="ru-RU" sz="2400" dirty="0"/>
              <a:t>Теория графов: предложил несколько критериев </a:t>
            </a:r>
            <a:r>
              <a:rPr lang="ru-RU" sz="2400" dirty="0" err="1"/>
              <a:t>раскрашиваемости</a:t>
            </a:r>
            <a:r>
              <a:rPr lang="ru-RU" sz="2400" dirty="0"/>
              <a:t> графов, установил неожиданную связь проблемы четырёх красок и делимости биномиальных коэффициентов, дал вероятностную интерпретацию теоремы о четырёх красках.</a:t>
            </a:r>
            <a:br>
              <a:rPr lang="ru-RU" sz="2400" dirty="0"/>
            </a:br>
            <a:endParaRPr lang="ru-RU" sz="2400" dirty="0"/>
          </a:p>
          <a:p>
            <a:r>
              <a:rPr lang="ru-RU" sz="2400" dirty="0"/>
              <a:t>Обнаружил ряд новых интересных свойств нулей дзета-функции Римана.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78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18C657D-1BF6-BEA1-1162-4405FF82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62259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217</TotalTime>
  <Words>342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Calisto MT</vt:lpstr>
      <vt:lpstr>Wingdings 2</vt:lpstr>
      <vt:lpstr>Сланец</vt:lpstr>
      <vt:lpstr>Юрий Владимирович Матиясевич</vt:lpstr>
      <vt:lpstr>Презентация PowerPoint</vt:lpstr>
      <vt:lpstr>Презентация PowerPoint</vt:lpstr>
      <vt:lpstr>Презентация PowerPoint</vt:lpstr>
      <vt:lpstr>Презентация PowerPoint</vt:lpstr>
      <vt:lpstr>Где работал</vt:lpstr>
      <vt:lpstr>Награды и грамоты</vt:lpstr>
      <vt:lpstr>Основные научные результаты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 чела</dc:title>
  <dc:creator>MEDBED123</dc:creator>
  <cp:lastModifiedBy>Артем Вознесенский</cp:lastModifiedBy>
  <cp:revision>12</cp:revision>
  <dcterms:created xsi:type="dcterms:W3CDTF">2024-11-12T17:42:13Z</dcterms:created>
  <dcterms:modified xsi:type="dcterms:W3CDTF">2024-11-13T17:55:41Z</dcterms:modified>
</cp:coreProperties>
</file>