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handoutMasterIdLst>
    <p:handoutMasterId r:id="rId19"/>
  </p:handoutMasterIdLst>
  <p:sldIdLst>
    <p:sldId id="258" r:id="rId2"/>
    <p:sldId id="278" r:id="rId3"/>
    <p:sldId id="260" r:id="rId4"/>
    <p:sldId id="277" r:id="rId5"/>
    <p:sldId id="268" r:id="rId6"/>
    <p:sldId id="264" r:id="rId7"/>
    <p:sldId id="271" r:id="rId8"/>
    <p:sldId id="272" r:id="rId9"/>
    <p:sldId id="273" r:id="rId10"/>
    <p:sldId id="274" r:id="rId11"/>
    <p:sldId id="259" r:id="rId12"/>
    <p:sldId id="276" r:id="rId13"/>
    <p:sldId id="262" r:id="rId14"/>
    <p:sldId id="275" r:id="rId15"/>
    <p:sldId id="263" r:id="rId16"/>
    <p:sldId id="279"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4" frameSlides="1"/>
  <p:clrMru>
    <a:srgbClr val="4F2683"/>
    <a:srgbClr val="F6AC41"/>
    <a:srgbClr val="DE3B3C"/>
    <a:srgbClr val="ABC61F"/>
    <a:srgbClr val="1573BD"/>
    <a:srgbClr val="807F83"/>
    <a:srgbClr val="3C1B71"/>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9849" autoAdjust="0"/>
  </p:normalViewPr>
  <p:slideViewPr>
    <p:cSldViewPr snapToGrid="0" snapToObjects="1">
      <p:cViewPr>
        <p:scale>
          <a:sx n="58" d="100"/>
          <a:sy n="58" d="100"/>
        </p:scale>
        <p:origin x="2162" y="89"/>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09E7E02-177F-1742-9B54-4359DFA80663}" type="datetimeFigureOut">
              <a:rPr lang="en-US" smtClean="0"/>
              <a:t>11/9/2021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690D64E-5987-2D4B-9D87-3BA09D935B88}" type="slidenum">
              <a:rPr lang="en-US" smtClean="0"/>
              <a:t>‹#›</a:t>
            </a:fld>
            <a:endParaRPr lang="en-US"/>
          </a:p>
        </p:txBody>
      </p:sp>
    </p:spTree>
    <p:extLst>
      <p:ext uri="{BB962C8B-B14F-4D97-AF65-F5344CB8AC3E}">
        <p14:creationId xmlns:p14="http://schemas.microsoft.com/office/powerpoint/2010/main" val="31358915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0A97568-298B-6740-9B9F-550E69FACD20}" type="datetimeFigureOut">
              <a:rPr lang="en-US" smtClean="0"/>
              <a:t>11/9/2021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ADC7D68-8AC4-0440-B1C1-67A64591BBB7}" type="slidenum">
              <a:rPr lang="en-US" smtClean="0"/>
              <a:t>‹#›</a:t>
            </a:fld>
            <a:endParaRPr lang="en-US"/>
          </a:p>
        </p:txBody>
      </p:sp>
    </p:spTree>
    <p:extLst>
      <p:ext uri="{BB962C8B-B14F-4D97-AF65-F5344CB8AC3E}">
        <p14:creationId xmlns:p14="http://schemas.microsoft.com/office/powerpoint/2010/main" val="104445833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DC7D68-8AC4-0440-B1C1-67A64591BBB7}" type="slidenum">
              <a:rPr lang="en-US" smtClean="0"/>
              <a:t>1</a:t>
            </a:fld>
            <a:endParaRPr lang="en-US"/>
          </a:p>
        </p:txBody>
      </p:sp>
    </p:spTree>
    <p:extLst>
      <p:ext uri="{BB962C8B-B14F-4D97-AF65-F5344CB8AC3E}">
        <p14:creationId xmlns:p14="http://schemas.microsoft.com/office/powerpoint/2010/main" val="17173018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Simple Accurate Formula for Calculating Saturation Vapor Pressure of Water and Ice</a:t>
            </a:r>
          </a:p>
          <a:p>
            <a:endParaRPr lang="en-US" dirty="0"/>
          </a:p>
          <a:p>
            <a:r>
              <a:rPr lang="en-US" dirty="0"/>
              <a:t>https://www.eas.ualberta.ca/jdwilson/EAS372_13/Vomel_CIRES_satvpformulae.html</a:t>
            </a:r>
          </a:p>
        </p:txBody>
      </p:sp>
      <p:sp>
        <p:nvSpPr>
          <p:cNvPr id="4" name="Slide Number Placeholder 3"/>
          <p:cNvSpPr>
            <a:spLocks noGrp="1"/>
          </p:cNvSpPr>
          <p:nvPr>
            <p:ph type="sldNum" sz="quarter" idx="10"/>
          </p:nvPr>
        </p:nvSpPr>
        <p:spPr/>
        <p:txBody>
          <a:bodyPr/>
          <a:lstStyle/>
          <a:p>
            <a:fld id="{FADC7D68-8AC4-0440-B1C1-67A64591BBB7}" type="slidenum">
              <a:rPr lang="en-US" smtClean="0"/>
              <a:t>10</a:t>
            </a:fld>
            <a:endParaRPr lang="en-US"/>
          </a:p>
        </p:txBody>
      </p:sp>
    </p:spTree>
    <p:extLst>
      <p:ext uri="{BB962C8B-B14F-4D97-AF65-F5344CB8AC3E}">
        <p14:creationId xmlns:p14="http://schemas.microsoft.com/office/powerpoint/2010/main" val="19959093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DC7D68-8AC4-0440-B1C1-67A64591BBB7}" type="slidenum">
              <a:rPr lang="en-US" smtClean="0"/>
              <a:t>11</a:t>
            </a:fld>
            <a:endParaRPr lang="en-US"/>
          </a:p>
        </p:txBody>
      </p:sp>
    </p:spTree>
    <p:extLst>
      <p:ext uri="{BB962C8B-B14F-4D97-AF65-F5344CB8AC3E}">
        <p14:creationId xmlns:p14="http://schemas.microsoft.com/office/powerpoint/2010/main" val="33438556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Collisions between Small Precipitation Drops Part II</a:t>
            </a:r>
          </a:p>
          <a:p>
            <a:r>
              <a:rPr lang="en-CA" dirty="0"/>
              <a:t>http://pressbooks-dev.oer.hawaii.edu/atmo/chapter/chapter-7-precipitation-processes/</a:t>
            </a:r>
          </a:p>
        </p:txBody>
      </p:sp>
      <p:sp>
        <p:nvSpPr>
          <p:cNvPr id="4" name="Slide Number Placeholder 3"/>
          <p:cNvSpPr>
            <a:spLocks noGrp="1"/>
          </p:cNvSpPr>
          <p:nvPr>
            <p:ph type="sldNum" sz="quarter" idx="5"/>
          </p:nvPr>
        </p:nvSpPr>
        <p:spPr/>
        <p:txBody>
          <a:bodyPr/>
          <a:lstStyle/>
          <a:p>
            <a:fld id="{FADC7D68-8AC4-0440-B1C1-67A64591BBB7}" type="slidenum">
              <a:rPr lang="en-US" smtClean="0"/>
              <a:t>12</a:t>
            </a:fld>
            <a:endParaRPr lang="en-US"/>
          </a:p>
        </p:txBody>
      </p:sp>
    </p:spTree>
    <p:extLst>
      <p:ext uri="{BB962C8B-B14F-4D97-AF65-F5344CB8AC3E}">
        <p14:creationId xmlns:p14="http://schemas.microsoft.com/office/powerpoint/2010/main" val="8991848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Collisions between Small Precipitation Drops Part II</a:t>
            </a:r>
          </a:p>
          <a:p>
            <a:r>
              <a:rPr lang="en-CA" dirty="0"/>
              <a:t>Wallace and Hobbs</a:t>
            </a:r>
          </a:p>
          <a:p>
            <a:endParaRPr lang="en-CA" dirty="0"/>
          </a:p>
        </p:txBody>
      </p:sp>
      <p:sp>
        <p:nvSpPr>
          <p:cNvPr id="4" name="Slide Number Placeholder 3"/>
          <p:cNvSpPr>
            <a:spLocks noGrp="1"/>
          </p:cNvSpPr>
          <p:nvPr>
            <p:ph type="sldNum" sz="quarter" idx="5"/>
          </p:nvPr>
        </p:nvSpPr>
        <p:spPr/>
        <p:txBody>
          <a:bodyPr/>
          <a:lstStyle/>
          <a:p>
            <a:fld id="{FADC7D68-8AC4-0440-B1C1-67A64591BBB7}" type="slidenum">
              <a:rPr lang="en-US" smtClean="0"/>
              <a:t>13</a:t>
            </a:fld>
            <a:endParaRPr lang="en-US"/>
          </a:p>
        </p:txBody>
      </p:sp>
    </p:spTree>
    <p:extLst>
      <p:ext uri="{BB962C8B-B14F-4D97-AF65-F5344CB8AC3E}">
        <p14:creationId xmlns:p14="http://schemas.microsoft.com/office/powerpoint/2010/main" val="13189829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Collisions between Small Precipitation Drops Part II</a:t>
            </a:r>
          </a:p>
          <a:p>
            <a:endParaRPr lang="en-CA" dirty="0"/>
          </a:p>
          <a:p>
            <a:r>
              <a:rPr lang="en-US" dirty="0" err="1"/>
              <a:t>ecause</a:t>
            </a:r>
            <a:r>
              <a:rPr lang="en-US" dirty="0"/>
              <a:t> v1 increases as r1 increases (see Box 6.2), and E also increases with r1 (see Fig. 6.20), it follows from (6.28) that dr1dt increases with increasing r1; that is, the growth of a drop by collection is an accelerating process</a:t>
            </a:r>
            <a:endParaRPr lang="en-CA" dirty="0"/>
          </a:p>
          <a:p>
            <a:endParaRPr lang="en-CA" dirty="0"/>
          </a:p>
        </p:txBody>
      </p:sp>
      <p:sp>
        <p:nvSpPr>
          <p:cNvPr id="4" name="Slide Number Placeholder 3"/>
          <p:cNvSpPr>
            <a:spLocks noGrp="1"/>
          </p:cNvSpPr>
          <p:nvPr>
            <p:ph type="sldNum" sz="quarter" idx="5"/>
          </p:nvPr>
        </p:nvSpPr>
        <p:spPr/>
        <p:txBody>
          <a:bodyPr/>
          <a:lstStyle/>
          <a:p>
            <a:fld id="{FADC7D68-8AC4-0440-B1C1-67A64591BBB7}" type="slidenum">
              <a:rPr lang="en-US" smtClean="0"/>
              <a:t>14</a:t>
            </a:fld>
            <a:endParaRPr lang="en-US"/>
          </a:p>
        </p:txBody>
      </p:sp>
    </p:spTree>
    <p:extLst>
      <p:ext uri="{BB962C8B-B14F-4D97-AF65-F5344CB8AC3E}">
        <p14:creationId xmlns:p14="http://schemas.microsoft.com/office/powerpoint/2010/main" val="16084205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02122"/>
                </a:solidFill>
                <a:effectLst/>
                <a:latin typeface="Arial" panose="020B0604020202020204" pitchFamily="34" charset="0"/>
              </a:rPr>
              <a:t>Water </a:t>
            </a:r>
            <a:r>
              <a:rPr lang="en-US" b="0" i="0" dirty="0" err="1">
                <a:solidFill>
                  <a:srgbClr val="202122"/>
                </a:solidFill>
                <a:effectLst/>
                <a:latin typeface="Arial" panose="020B0604020202020204" pitchFamily="34" charset="0"/>
              </a:rPr>
              <a:t>vapour</a:t>
            </a:r>
            <a:r>
              <a:rPr lang="en-US" b="0" i="0" dirty="0">
                <a:solidFill>
                  <a:srgbClr val="202122"/>
                </a:solidFill>
                <a:effectLst/>
                <a:latin typeface="Arial" panose="020B0604020202020204" pitchFamily="34" charset="0"/>
              </a:rPr>
              <a:t> pressure over ice can </a:t>
            </a:r>
            <a:r>
              <a:rPr lang="en-US" b="0" i="0" dirty="0" err="1">
                <a:solidFill>
                  <a:srgbClr val="202122"/>
                </a:solidFill>
                <a:effectLst/>
                <a:latin typeface="Arial" panose="020B0604020202020204" pitchFamily="34" charset="0"/>
              </a:rPr>
              <a:t>acheive</a:t>
            </a:r>
            <a:r>
              <a:rPr lang="en-US" b="0" i="0" dirty="0">
                <a:solidFill>
                  <a:srgbClr val="202122"/>
                </a:solidFill>
                <a:effectLst/>
                <a:latin typeface="Arial" panose="020B0604020202020204" pitchFamily="34" charset="0"/>
              </a:rPr>
              <a:t> supersaturation earlier, meaning it is easier for water to condense onto an ice surface earlier. If the number density of ice is small compared to liquid water, the ice crystals can grow large enough to fall out of the cloud, melting into rain drops if lower level temperatures are warm enough.</a:t>
            </a:r>
            <a:endParaRPr lang="en-US" dirty="0"/>
          </a:p>
        </p:txBody>
      </p:sp>
      <p:sp>
        <p:nvSpPr>
          <p:cNvPr id="4" name="Slide Number Placeholder 3"/>
          <p:cNvSpPr>
            <a:spLocks noGrp="1"/>
          </p:cNvSpPr>
          <p:nvPr>
            <p:ph type="sldNum" sz="quarter" idx="10"/>
          </p:nvPr>
        </p:nvSpPr>
        <p:spPr/>
        <p:txBody>
          <a:bodyPr/>
          <a:lstStyle/>
          <a:p>
            <a:fld id="{FADC7D68-8AC4-0440-B1C1-67A64591BBB7}" type="slidenum">
              <a:rPr lang="en-US" smtClean="0"/>
              <a:t>15</a:t>
            </a:fld>
            <a:endParaRPr lang="en-US"/>
          </a:p>
        </p:txBody>
      </p:sp>
    </p:spTree>
    <p:extLst>
      <p:ext uri="{BB962C8B-B14F-4D97-AF65-F5344CB8AC3E}">
        <p14:creationId xmlns:p14="http://schemas.microsoft.com/office/powerpoint/2010/main" val="14315164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DC7D68-8AC4-0440-B1C1-67A64591BBB7}" type="slidenum">
              <a:rPr lang="en-US" smtClean="0"/>
              <a:t>16</a:t>
            </a:fld>
            <a:endParaRPr lang="en-US"/>
          </a:p>
        </p:txBody>
      </p:sp>
    </p:spTree>
    <p:extLst>
      <p:ext uri="{BB962C8B-B14F-4D97-AF65-F5344CB8AC3E}">
        <p14:creationId xmlns:p14="http://schemas.microsoft.com/office/powerpoint/2010/main" val="19840387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understand why Clouds form, the concept of Saturation </a:t>
            </a:r>
            <a:r>
              <a:rPr lang="en-US" dirty="0" err="1"/>
              <a:t>vapour</a:t>
            </a:r>
            <a:r>
              <a:rPr lang="en-US" dirty="0"/>
              <a:t> pressure needs </a:t>
            </a:r>
            <a:r>
              <a:rPr lang="en-US" dirty="0" err="1"/>
              <a:t>ot</a:t>
            </a:r>
            <a:r>
              <a:rPr lang="en-US" dirty="0"/>
              <a:t> be introduced. </a:t>
            </a:r>
          </a:p>
          <a:p>
            <a:r>
              <a:rPr lang="en-US" dirty="0"/>
              <a:t>Saturation </a:t>
            </a:r>
            <a:r>
              <a:rPr lang="en-US" dirty="0" err="1"/>
              <a:t>vapour</a:t>
            </a:r>
            <a:r>
              <a:rPr lang="en-US" dirty="0"/>
              <a:t> pressure : The maximum amount of water </a:t>
            </a:r>
            <a:r>
              <a:rPr lang="en-US" dirty="0" err="1"/>
              <a:t>vapour</a:t>
            </a:r>
            <a:r>
              <a:rPr lang="en-US" dirty="0"/>
              <a:t> necessary to keep moist air in </a:t>
            </a:r>
            <a:r>
              <a:rPr lang="en-US" dirty="0" err="1"/>
              <a:t>equllibrium</a:t>
            </a:r>
            <a:r>
              <a:rPr lang="en-US" dirty="0"/>
              <a:t> with a surrounding face of pure water or ice. It represents the maximum amount of water </a:t>
            </a:r>
            <a:r>
              <a:rPr lang="en-US" dirty="0" err="1"/>
              <a:t>vapour</a:t>
            </a:r>
            <a:r>
              <a:rPr lang="en-US" dirty="0"/>
              <a:t> that the air can hold at any given temp and pressure</a:t>
            </a:r>
          </a:p>
          <a:p>
            <a:endParaRPr lang="en-US" dirty="0"/>
          </a:p>
          <a:p>
            <a:r>
              <a:rPr lang="en-US" dirty="0"/>
              <a:t>To maintain equilibrium in the system, water out = water in. the higher temps mean faster moving particles which </a:t>
            </a:r>
            <a:r>
              <a:rPr lang="en-US" dirty="0" err="1"/>
              <a:t>eans</a:t>
            </a:r>
            <a:r>
              <a:rPr lang="en-US" dirty="0"/>
              <a:t> more water </a:t>
            </a:r>
            <a:r>
              <a:rPr lang="en-US" dirty="0" err="1"/>
              <a:t>vapour</a:t>
            </a:r>
            <a:r>
              <a:rPr lang="en-US" dirty="0"/>
              <a:t> necessary to saturate the air. </a:t>
            </a:r>
          </a:p>
          <a:p>
            <a:endParaRPr lang="en-US" dirty="0"/>
          </a:p>
          <a:p>
            <a:endParaRPr lang="en-US" dirty="0"/>
          </a:p>
          <a:p>
            <a:r>
              <a:rPr lang="en-US" dirty="0"/>
              <a:t>Essentials of Meteorology Ahrens</a:t>
            </a:r>
          </a:p>
          <a:p>
            <a:r>
              <a:rPr lang="en-CA" b="0" i="0" dirty="0">
                <a:solidFill>
                  <a:srgbClr val="FFFFFF"/>
                </a:solidFill>
                <a:effectLst/>
                <a:latin typeface="Roboto" panose="02000000000000000000" pitchFamily="2" charset="0"/>
              </a:rPr>
              <a:t>Dominguez_Microphysics.pdf</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FADC7D68-8AC4-0440-B1C1-67A64591BBB7}" type="slidenum">
              <a:rPr lang="en-US" smtClean="0"/>
              <a:t>2</a:t>
            </a:fld>
            <a:endParaRPr lang="en-US"/>
          </a:p>
        </p:txBody>
      </p:sp>
    </p:spTree>
    <p:extLst>
      <p:ext uri="{BB962C8B-B14F-4D97-AF65-F5344CB8AC3E}">
        <p14:creationId xmlns:p14="http://schemas.microsoft.com/office/powerpoint/2010/main" val="34334382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understand why Clouds form, the concept of Saturation </a:t>
            </a:r>
            <a:r>
              <a:rPr lang="en-US" dirty="0" err="1"/>
              <a:t>vapour</a:t>
            </a:r>
            <a:r>
              <a:rPr lang="en-US" dirty="0"/>
              <a:t> pressure needs </a:t>
            </a:r>
            <a:r>
              <a:rPr lang="en-US" dirty="0" err="1"/>
              <a:t>ot</a:t>
            </a:r>
            <a:r>
              <a:rPr lang="en-US" dirty="0"/>
              <a:t> be introduced. </a:t>
            </a:r>
          </a:p>
          <a:p>
            <a:r>
              <a:rPr lang="en-US" dirty="0"/>
              <a:t>Saturation </a:t>
            </a:r>
            <a:r>
              <a:rPr lang="en-US" dirty="0" err="1"/>
              <a:t>vapour</a:t>
            </a:r>
            <a:r>
              <a:rPr lang="en-US" dirty="0"/>
              <a:t> pressure : The maximum amount of water </a:t>
            </a:r>
            <a:r>
              <a:rPr lang="en-US" dirty="0" err="1"/>
              <a:t>vapour</a:t>
            </a:r>
            <a:r>
              <a:rPr lang="en-US" dirty="0"/>
              <a:t> necessary to keep moist air in </a:t>
            </a:r>
            <a:r>
              <a:rPr lang="en-US" dirty="0" err="1"/>
              <a:t>equllibrium</a:t>
            </a:r>
            <a:r>
              <a:rPr lang="en-US" dirty="0"/>
              <a:t> with a surrounding face of pure water or ice. It represents the maximum amount of water </a:t>
            </a:r>
            <a:r>
              <a:rPr lang="en-US" dirty="0" err="1"/>
              <a:t>vapour</a:t>
            </a:r>
            <a:r>
              <a:rPr lang="en-US" dirty="0"/>
              <a:t> that the air can hold at any given temp and pressure</a:t>
            </a:r>
          </a:p>
          <a:p>
            <a:endParaRPr lang="en-US" dirty="0"/>
          </a:p>
          <a:p>
            <a:r>
              <a:rPr lang="en-US" dirty="0"/>
              <a:t>To maintain equilibrium in the system, water out = water in. the higher temps mean faster moving particles which </a:t>
            </a:r>
            <a:r>
              <a:rPr lang="en-US" dirty="0" err="1"/>
              <a:t>eans</a:t>
            </a:r>
            <a:r>
              <a:rPr lang="en-US" dirty="0"/>
              <a:t> more water </a:t>
            </a:r>
            <a:r>
              <a:rPr lang="en-US" dirty="0" err="1"/>
              <a:t>vapour</a:t>
            </a:r>
            <a:r>
              <a:rPr lang="en-US" dirty="0"/>
              <a:t> necessary to saturate the air. </a:t>
            </a:r>
          </a:p>
          <a:p>
            <a:endParaRPr lang="en-US" dirty="0"/>
          </a:p>
          <a:p>
            <a:endParaRPr lang="en-US" dirty="0"/>
          </a:p>
          <a:p>
            <a:r>
              <a:rPr lang="en-US" dirty="0"/>
              <a:t>Essentials of Meteorology Ahrens</a:t>
            </a:r>
          </a:p>
          <a:p>
            <a:r>
              <a:rPr lang="en-CA" b="0" i="0" dirty="0">
                <a:solidFill>
                  <a:srgbClr val="FFFFFF"/>
                </a:solidFill>
                <a:effectLst/>
                <a:latin typeface="Roboto" panose="02000000000000000000" pitchFamily="2" charset="0"/>
              </a:rPr>
              <a:t>Dominguez_Microphysics.pdf</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FADC7D68-8AC4-0440-B1C1-67A64591BBB7}" type="slidenum">
              <a:rPr lang="en-US" smtClean="0"/>
              <a:t>3</a:t>
            </a:fld>
            <a:endParaRPr lang="en-US"/>
          </a:p>
        </p:txBody>
      </p:sp>
    </p:spTree>
    <p:extLst>
      <p:ext uri="{BB962C8B-B14F-4D97-AF65-F5344CB8AC3E}">
        <p14:creationId xmlns:p14="http://schemas.microsoft.com/office/powerpoint/2010/main" val="14315164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dirty="0" err="1"/>
              <a:t>Clausius_Clapeyron</a:t>
            </a:r>
            <a:r>
              <a:rPr lang="en-US" dirty="0"/>
              <a:t> equation characterizes a discontinuous phase transition between two phases of matter and </a:t>
            </a:r>
          </a:p>
          <a:p>
            <a:r>
              <a:rPr lang="en-US" dirty="0"/>
              <a:t> is the initial step into achieving cloud nuclei condensation. As discussed, there needs to be a certain level of saturation in the atmosphere for the air to be considered supersaturated.</a:t>
            </a:r>
          </a:p>
          <a:p>
            <a:r>
              <a:rPr lang="en-US" dirty="0"/>
              <a:t>Since liquid water density is much grater than water vapor density, the first equation can be approximated to the second equation. </a:t>
            </a:r>
          </a:p>
          <a:p>
            <a:endParaRPr lang="en-US" dirty="0"/>
          </a:p>
          <a:p>
            <a:r>
              <a:rPr lang="en-US" dirty="0"/>
              <a:t>Additionally, water </a:t>
            </a:r>
            <a:r>
              <a:rPr lang="en-US" dirty="0" err="1"/>
              <a:t>vapour</a:t>
            </a:r>
            <a:r>
              <a:rPr lang="en-US" dirty="0"/>
              <a:t> acts as an ideal gas, so the ideal gas law for water vapor is the third equation. </a:t>
            </a:r>
          </a:p>
          <a:p>
            <a:endParaRPr lang="en-US" dirty="0"/>
          </a:p>
          <a:p>
            <a:endParaRPr lang="en-US" dirty="0"/>
          </a:p>
          <a:p>
            <a:r>
              <a:rPr lang="en-US" dirty="0"/>
              <a:t>https://geo.libretexts.org/Bookshelves/Meteorology_and_Climate_Science/Book%3A_Practical_Meteorology_(Stull)/04%3A_Water_Vapor/4.00%3A_Vapor_Pressure_at_Saturation</a:t>
            </a:r>
          </a:p>
          <a:p>
            <a:endParaRPr lang="en-US" dirty="0"/>
          </a:p>
          <a:p>
            <a:r>
              <a:rPr lang="en-US" dirty="0"/>
              <a:t>https://chem.libretexts.org/Bookshelves/Physical_and_Theoretical_Chemistry_Textbook_Maps/Physical_Chemistry_(McQuarrie_and_Simon)/23%3A_Phase_Equilibria/23.04%3A_The_Clausius-Clapeyron_Equation</a:t>
            </a:r>
          </a:p>
          <a:p>
            <a:endParaRPr lang="en-US" dirty="0"/>
          </a:p>
          <a:p>
            <a:r>
              <a:rPr lang="en-US" dirty="0"/>
              <a:t>http://bingweb.binghamton.edu/~suzuki/ThermoStatFIles/16.8%20PT%20Clausius%20Clapeyron%20equation.pdf</a:t>
            </a:r>
          </a:p>
          <a:p>
            <a:endParaRPr lang="en-US" dirty="0"/>
          </a:p>
          <a:p>
            <a:endParaRPr lang="en-US" dirty="0"/>
          </a:p>
        </p:txBody>
      </p:sp>
      <p:sp>
        <p:nvSpPr>
          <p:cNvPr id="4" name="Slide Number Placeholder 3"/>
          <p:cNvSpPr>
            <a:spLocks noGrp="1"/>
          </p:cNvSpPr>
          <p:nvPr>
            <p:ph type="sldNum" sz="quarter" idx="10"/>
          </p:nvPr>
        </p:nvSpPr>
        <p:spPr/>
        <p:txBody>
          <a:bodyPr/>
          <a:lstStyle/>
          <a:p>
            <a:fld id="{FADC7D68-8AC4-0440-B1C1-67A64591BBB7}" type="slidenum">
              <a:rPr lang="en-US" smtClean="0"/>
              <a:t>4</a:t>
            </a:fld>
            <a:endParaRPr lang="en-US"/>
          </a:p>
        </p:txBody>
      </p:sp>
    </p:spTree>
    <p:extLst>
      <p:ext uri="{BB962C8B-B14F-4D97-AF65-F5344CB8AC3E}">
        <p14:creationId xmlns:p14="http://schemas.microsoft.com/office/powerpoint/2010/main" val="22813674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Tahoma" panose="020B0604030504040204" pitchFamily="34" charset="0"/>
              </a:rPr>
              <a:t>One interpretation of this curve is that as unsaturated humid air is cooled, a temperature is reached at which point the air is saturated. Further cooling forces some water vapor to condense into liquid, creating clouds and rain and releasing latent heat. Hence, the Clausius-Clapeyron equation is important for understanding cloud condensation.</a:t>
            </a:r>
            <a:endParaRPr lang="en-US" dirty="0"/>
          </a:p>
          <a:p>
            <a:endParaRPr lang="en-US" dirty="0"/>
          </a:p>
          <a:p>
            <a:endParaRPr lang="en-US" dirty="0"/>
          </a:p>
          <a:p>
            <a:r>
              <a:rPr lang="en-US" dirty="0"/>
              <a:t>https://geo.libretexts.org/Bookshelves/Meteorology_and_Climate_Science/Book%3A_Practical_Meteorology_(Stull)/04%3A_Water_Vapor/4.00%3A_Vapor_Pressure_at_Saturation</a:t>
            </a:r>
          </a:p>
          <a:p>
            <a:endParaRPr lang="en-US" dirty="0"/>
          </a:p>
          <a:p>
            <a:r>
              <a:rPr lang="en-US" dirty="0"/>
              <a:t>https://chem.libretexts.org/Bookshelves/Physical_and_Theoretical_Chemistry_Textbook_Maps/Physical_Chemistry_(McQuarrie_and_Simon)/23%3A_Phase_Equilibria/23.04%3A_The_Clausius-Clapeyron_Equation</a:t>
            </a:r>
          </a:p>
          <a:p>
            <a:endParaRPr lang="en-US" dirty="0"/>
          </a:p>
          <a:p>
            <a:r>
              <a:rPr lang="en-US" dirty="0"/>
              <a:t>http://bingweb.binghamton.edu/~suzuki/ThermoStatFIles/16.8%20PT%20Clausius%20Clapeyron%20equation.pdf</a:t>
            </a:r>
          </a:p>
          <a:p>
            <a:endParaRPr lang="en-US" dirty="0"/>
          </a:p>
          <a:p>
            <a:endParaRPr lang="en-US" dirty="0"/>
          </a:p>
        </p:txBody>
      </p:sp>
      <p:sp>
        <p:nvSpPr>
          <p:cNvPr id="4" name="Slide Number Placeholder 3"/>
          <p:cNvSpPr>
            <a:spLocks noGrp="1"/>
          </p:cNvSpPr>
          <p:nvPr>
            <p:ph type="sldNum" sz="quarter" idx="10"/>
          </p:nvPr>
        </p:nvSpPr>
        <p:spPr/>
        <p:txBody>
          <a:bodyPr/>
          <a:lstStyle/>
          <a:p>
            <a:fld id="{FADC7D68-8AC4-0440-B1C1-67A64591BBB7}" type="slidenum">
              <a:rPr lang="en-US" smtClean="0"/>
              <a:t>5</a:t>
            </a:fld>
            <a:endParaRPr lang="en-US"/>
          </a:p>
        </p:txBody>
      </p:sp>
    </p:spTree>
    <p:extLst>
      <p:ext uri="{BB962C8B-B14F-4D97-AF65-F5344CB8AC3E}">
        <p14:creationId xmlns:p14="http://schemas.microsoft.com/office/powerpoint/2010/main" val="23074325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system containing a pure homogeneous </a:t>
            </a:r>
            <a:r>
              <a:rPr lang="en-US" dirty="0" err="1"/>
              <a:t>vapour</a:t>
            </a:r>
            <a:r>
              <a:rPr lang="en-US" dirty="0"/>
              <a:t> and liquid </a:t>
            </a:r>
            <a:r>
              <a:rPr lang="en-US" dirty="0" err="1"/>
              <a:t>inequilibrium</a:t>
            </a:r>
            <a:r>
              <a:rPr lang="en-US" dirty="0"/>
              <a:t>. In a “thought experiment” a non-wetting tube is inserted </a:t>
            </a:r>
            <a:r>
              <a:rPr lang="en-US" dirty="0" err="1"/>
              <a:t>intothe</a:t>
            </a:r>
            <a:r>
              <a:rPr lang="en-US" dirty="0"/>
              <a:t> liquid, causing the liquid in the tube to move downwards. The </a:t>
            </a:r>
            <a:r>
              <a:rPr lang="en-US" dirty="0" err="1"/>
              <a:t>vapourpressure</a:t>
            </a:r>
            <a:r>
              <a:rPr lang="en-US" dirty="0"/>
              <a:t> above the curved interface is then higher than that for the </a:t>
            </a:r>
            <a:r>
              <a:rPr lang="en-US" dirty="0" err="1"/>
              <a:t>planarinterface</a:t>
            </a:r>
            <a:r>
              <a:rPr lang="en-US" dirty="0"/>
              <a:t>. This picture provides a simple conceptual basis for the </a:t>
            </a:r>
            <a:r>
              <a:rPr lang="en-US" dirty="0" err="1"/>
              <a:t>Kelvinequation</a:t>
            </a:r>
            <a:endParaRPr lang="en-US" dirty="0"/>
          </a:p>
          <a:p>
            <a:endParaRPr lang="en-US" dirty="0"/>
          </a:p>
          <a:p>
            <a:r>
              <a:rPr lang="en-US" dirty="0"/>
              <a:t>A system containing a pure homogeneous </a:t>
            </a:r>
            <a:r>
              <a:rPr lang="en-US" dirty="0" err="1"/>
              <a:t>vapour</a:t>
            </a:r>
            <a:r>
              <a:rPr lang="en-US" dirty="0"/>
              <a:t> and liquid </a:t>
            </a:r>
            <a:r>
              <a:rPr lang="en-US" dirty="0" err="1"/>
              <a:t>inequilibrium</a:t>
            </a:r>
            <a:r>
              <a:rPr lang="en-US" dirty="0"/>
              <a:t>. In a “thought experiment” a non-wetting tube is inserted </a:t>
            </a:r>
            <a:r>
              <a:rPr lang="en-US" dirty="0" err="1"/>
              <a:t>intothe</a:t>
            </a:r>
            <a:r>
              <a:rPr lang="en-US" dirty="0"/>
              <a:t> liquid, causing the liquid in the tube to move downwards. The </a:t>
            </a:r>
            <a:r>
              <a:rPr lang="en-US" dirty="0" err="1"/>
              <a:t>vapourpressure</a:t>
            </a:r>
            <a:r>
              <a:rPr lang="en-US" dirty="0"/>
              <a:t> above the curved interface is then higher than that for the </a:t>
            </a:r>
            <a:r>
              <a:rPr lang="en-US" dirty="0" err="1"/>
              <a:t>planarinterface</a:t>
            </a:r>
            <a:r>
              <a:rPr lang="en-US" dirty="0"/>
              <a:t>. This picture provides a simple conceptual basis for the </a:t>
            </a:r>
            <a:r>
              <a:rPr lang="en-US" dirty="0" err="1"/>
              <a:t>Kelvinequation</a:t>
            </a:r>
            <a:endParaRPr lang="en-US" dirty="0"/>
          </a:p>
          <a:p>
            <a:r>
              <a:rPr lang="en-US" dirty="0"/>
              <a:t>https://www.e-education.psu.edu/meteo300/node/676</a:t>
            </a:r>
          </a:p>
          <a:p>
            <a:r>
              <a:rPr lang="en-US" dirty="0"/>
              <a:t>https://reader.elsevier.com/reader/sd/pii/S000925090500268X?token=D227961777C0EEBDCD2EB8255F7224D240F1AF28F87288895A4B6E3CE1D6B1BB06DDAA0B334D90119D748F5530986C04&amp;originRegion=us-east-1&amp;originCreation=20211110063515</a:t>
            </a:r>
          </a:p>
          <a:p>
            <a:r>
              <a:rPr lang="en-US" dirty="0"/>
              <a:t>https://mpimet.mpg.de/fileadmin/staff/bansedorothea/DFB_diploma_app3.pdf</a:t>
            </a:r>
          </a:p>
          <a:p>
            <a:endParaRPr lang="en-US" dirty="0"/>
          </a:p>
        </p:txBody>
      </p:sp>
      <p:sp>
        <p:nvSpPr>
          <p:cNvPr id="4" name="Slide Number Placeholder 3"/>
          <p:cNvSpPr>
            <a:spLocks noGrp="1"/>
          </p:cNvSpPr>
          <p:nvPr>
            <p:ph type="sldNum" sz="quarter" idx="10"/>
          </p:nvPr>
        </p:nvSpPr>
        <p:spPr/>
        <p:txBody>
          <a:bodyPr/>
          <a:lstStyle/>
          <a:p>
            <a:fld id="{FADC7D68-8AC4-0440-B1C1-67A64591BBB7}" type="slidenum">
              <a:rPr lang="en-US" smtClean="0"/>
              <a:t>6</a:t>
            </a:fld>
            <a:endParaRPr lang="en-US"/>
          </a:p>
        </p:txBody>
      </p:sp>
    </p:spTree>
    <p:extLst>
      <p:ext uri="{BB962C8B-B14F-4D97-AF65-F5344CB8AC3E}">
        <p14:creationId xmlns:p14="http://schemas.microsoft.com/office/powerpoint/2010/main" val="14315164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https://www.e-education.psu.edu/meteo300/node/676</a:t>
            </a:r>
          </a:p>
          <a:p>
            <a:r>
              <a:rPr lang="en-US" dirty="0"/>
              <a:t>https://reader.elsevier.com/reader/sd/pii/S000925090500268X?token=D227961777C0EEBDCD2EB8255F7224D240F1AF28F87288895A4B6E3CE1D6B1BB06DDAA0B334D90119D748F5530986C04&amp;originRegion=us-east-1&amp;originCreation=20211110063515</a:t>
            </a:r>
          </a:p>
          <a:p>
            <a:r>
              <a:rPr lang="en-US" dirty="0"/>
              <a:t>https://mpimet.mpg.de/fileadmin/staff/bansedorothea/DFB_diploma_app3.pdf</a:t>
            </a:r>
          </a:p>
          <a:p>
            <a:endParaRPr lang="en-US" dirty="0"/>
          </a:p>
        </p:txBody>
      </p:sp>
      <p:sp>
        <p:nvSpPr>
          <p:cNvPr id="4" name="Slide Number Placeholder 3"/>
          <p:cNvSpPr>
            <a:spLocks noGrp="1"/>
          </p:cNvSpPr>
          <p:nvPr>
            <p:ph type="sldNum" sz="quarter" idx="10"/>
          </p:nvPr>
        </p:nvSpPr>
        <p:spPr/>
        <p:txBody>
          <a:bodyPr/>
          <a:lstStyle/>
          <a:p>
            <a:fld id="{FADC7D68-8AC4-0440-B1C1-67A64591BBB7}" type="slidenum">
              <a:rPr lang="en-US" smtClean="0"/>
              <a:t>7</a:t>
            </a:fld>
            <a:endParaRPr lang="en-US"/>
          </a:p>
        </p:txBody>
      </p:sp>
    </p:spTree>
    <p:extLst>
      <p:ext uri="{BB962C8B-B14F-4D97-AF65-F5344CB8AC3E}">
        <p14:creationId xmlns:p14="http://schemas.microsoft.com/office/powerpoint/2010/main" val="32338675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https://www.e-education.psu.edu/meteo300/node/676</a:t>
            </a:r>
          </a:p>
          <a:p>
            <a:r>
              <a:rPr lang="en-US" dirty="0"/>
              <a:t>https://reader.elsevier.com/reader/sd/pii/S000925090500268X?token=D227961777C0EEBDCD2EB8255F7224D240F1AF28F87288895A4B6E3CE1D6B1BB06DDAA0B334D90119D748F5530986C04&amp;originRegion=us-east-1&amp;originCreation=20211110063515</a:t>
            </a:r>
          </a:p>
          <a:p>
            <a:r>
              <a:rPr lang="en-US" dirty="0"/>
              <a:t>https://mpimet.mpg.de/fileadmin/staff/bansedorothea/DFB_diploma_app3.pdf</a:t>
            </a:r>
          </a:p>
          <a:p>
            <a:endParaRPr lang="en-US" dirty="0"/>
          </a:p>
          <a:p>
            <a:r>
              <a:rPr lang="en-US" dirty="0"/>
              <a:t>http://www.eebweb.arizona.edu/faculty/saleska/SWES.410.510/LECTURES/Dominguez_Microphysics.pdf</a:t>
            </a:r>
          </a:p>
          <a:p>
            <a:endParaRPr lang="en-US" dirty="0"/>
          </a:p>
        </p:txBody>
      </p:sp>
      <p:sp>
        <p:nvSpPr>
          <p:cNvPr id="4" name="Slide Number Placeholder 3"/>
          <p:cNvSpPr>
            <a:spLocks noGrp="1"/>
          </p:cNvSpPr>
          <p:nvPr>
            <p:ph type="sldNum" sz="quarter" idx="10"/>
          </p:nvPr>
        </p:nvSpPr>
        <p:spPr/>
        <p:txBody>
          <a:bodyPr/>
          <a:lstStyle/>
          <a:p>
            <a:fld id="{FADC7D68-8AC4-0440-B1C1-67A64591BBB7}" type="slidenum">
              <a:rPr lang="en-US" smtClean="0"/>
              <a:t>8</a:t>
            </a:fld>
            <a:endParaRPr lang="en-US"/>
          </a:p>
        </p:txBody>
      </p:sp>
    </p:spTree>
    <p:extLst>
      <p:ext uri="{BB962C8B-B14F-4D97-AF65-F5344CB8AC3E}">
        <p14:creationId xmlns:p14="http://schemas.microsoft.com/office/powerpoint/2010/main" val="30213363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condensation of water onto aerosols is termed Cloud Condensation nuclei. Much more likely than random condensation. </a:t>
            </a:r>
          </a:p>
          <a:p>
            <a:r>
              <a:rPr lang="en-US" dirty="0"/>
              <a:t>The equation represents the saturation pressure over solution droplets, </a:t>
            </a:r>
          </a:p>
          <a:p>
            <a:r>
              <a:rPr lang="en-US" dirty="0"/>
              <a:t>It is a fraction which represents the reduction in the water </a:t>
            </a:r>
            <a:r>
              <a:rPr lang="en-US" dirty="0" err="1"/>
              <a:t>vapour</a:t>
            </a:r>
            <a:r>
              <a:rPr lang="en-US" dirty="0"/>
              <a:t> pressure due to </a:t>
            </a:r>
            <a:r>
              <a:rPr lang="en-US" dirty="0" err="1"/>
              <a:t>soluables</a:t>
            </a:r>
            <a:r>
              <a:rPr lang="en-US" dirty="0"/>
              <a:t>. </a:t>
            </a:r>
          </a:p>
          <a:p>
            <a:endParaRPr lang="en-US" dirty="0"/>
          </a:p>
          <a:p>
            <a:r>
              <a:rPr lang="en-US" dirty="0"/>
              <a:t>Applying the fraction to relative </a:t>
            </a:r>
            <a:r>
              <a:rPr lang="en-US" dirty="0" err="1"/>
              <a:t>humidty</a:t>
            </a:r>
            <a:r>
              <a:rPr lang="en-US" dirty="0"/>
              <a:t> , we obtain a </a:t>
            </a:r>
            <a:r>
              <a:rPr lang="en-US" dirty="0" err="1"/>
              <a:t>kohler</a:t>
            </a:r>
            <a:r>
              <a:rPr lang="en-US" dirty="0"/>
              <a:t> curve. Below a certain droplet radius the relative </a:t>
            </a:r>
            <a:r>
              <a:rPr lang="en-US" dirty="0" err="1"/>
              <a:t>humity</a:t>
            </a:r>
            <a:r>
              <a:rPr lang="en-US" dirty="0"/>
              <a:t> adjacent is </a:t>
            </a:r>
            <a:r>
              <a:rPr lang="en-US" dirty="0" err="1"/>
              <a:t>ess</a:t>
            </a:r>
            <a:r>
              <a:rPr lang="en-US" dirty="0"/>
              <a:t> than that which is in equilibrium with a plane. With increase of size the kelvin curve becomes the </a:t>
            </a:r>
            <a:r>
              <a:rPr lang="en-US" dirty="0" err="1"/>
              <a:t>deominant</a:t>
            </a:r>
            <a:r>
              <a:rPr lang="en-US" dirty="0"/>
              <a:t> </a:t>
            </a:r>
          </a:p>
          <a:p>
            <a:endParaRPr lang="en-US" dirty="0"/>
          </a:p>
          <a:p>
            <a:r>
              <a:rPr lang="en-US" b="0" i="0" dirty="0">
                <a:solidFill>
                  <a:srgbClr val="222222"/>
                </a:solidFill>
                <a:effectLst/>
                <a:latin typeface="Arial" panose="020B0604020202020204" pitchFamily="34" charset="0"/>
              </a:rPr>
              <a:t>Guggenheim, E. A. (1937). The theoretical basis of </a:t>
            </a:r>
            <a:r>
              <a:rPr lang="en-US" b="0" i="0" dirty="0" err="1">
                <a:solidFill>
                  <a:srgbClr val="222222"/>
                </a:solidFill>
                <a:effectLst/>
                <a:latin typeface="Arial" panose="020B0604020202020204" pitchFamily="34" charset="0"/>
              </a:rPr>
              <a:t>Raoult's</a:t>
            </a:r>
            <a:r>
              <a:rPr lang="en-US" b="0" i="0" dirty="0">
                <a:solidFill>
                  <a:srgbClr val="222222"/>
                </a:solidFill>
                <a:effectLst/>
                <a:latin typeface="Arial" panose="020B0604020202020204" pitchFamily="34" charset="0"/>
              </a:rPr>
              <a:t> law. </a:t>
            </a:r>
            <a:r>
              <a:rPr lang="en-US" b="0" i="1" dirty="0">
                <a:solidFill>
                  <a:srgbClr val="222222"/>
                </a:solidFill>
                <a:effectLst/>
                <a:latin typeface="Arial" panose="020B0604020202020204" pitchFamily="34" charset="0"/>
              </a:rPr>
              <a:t>Transactions of the Faraday Society</a:t>
            </a:r>
            <a:r>
              <a:rPr lang="en-US" b="0" i="0" dirty="0">
                <a:solidFill>
                  <a:srgbClr val="222222"/>
                </a:solidFill>
                <a:effectLst/>
                <a:latin typeface="Arial" panose="020B0604020202020204" pitchFamily="34" charset="0"/>
              </a:rPr>
              <a:t>, </a:t>
            </a:r>
            <a:r>
              <a:rPr lang="en-US" b="0" i="1" dirty="0">
                <a:solidFill>
                  <a:srgbClr val="222222"/>
                </a:solidFill>
                <a:effectLst/>
                <a:latin typeface="Arial" panose="020B0604020202020204" pitchFamily="34" charset="0"/>
              </a:rPr>
              <a:t>33</a:t>
            </a:r>
            <a:r>
              <a:rPr lang="en-US" b="0" i="0" dirty="0">
                <a:solidFill>
                  <a:srgbClr val="222222"/>
                </a:solidFill>
                <a:effectLst/>
                <a:latin typeface="Arial" panose="020B0604020202020204" pitchFamily="34" charset="0"/>
              </a:rPr>
              <a:t>, 151-156.</a:t>
            </a:r>
          </a:p>
          <a:p>
            <a:endParaRPr lang="en-US" b="0" i="0" dirty="0">
              <a:solidFill>
                <a:srgbClr val="222222"/>
              </a:solidFill>
              <a:effectLst/>
              <a:latin typeface="Arial" panose="020B0604020202020204" pitchFamily="34" charset="0"/>
            </a:endParaRPr>
          </a:p>
          <a:p>
            <a:r>
              <a:rPr lang="en-US" b="0" i="0" dirty="0">
                <a:solidFill>
                  <a:srgbClr val="222222"/>
                </a:solidFill>
                <a:effectLst/>
                <a:latin typeface="Arial" panose="020B0604020202020204" pitchFamily="34" charset="0"/>
              </a:rPr>
              <a:t>Wallace and Hobbs, 2005</a:t>
            </a:r>
            <a:endParaRPr lang="en-US" dirty="0"/>
          </a:p>
        </p:txBody>
      </p:sp>
      <p:sp>
        <p:nvSpPr>
          <p:cNvPr id="4" name="Slide Number Placeholder 3"/>
          <p:cNvSpPr>
            <a:spLocks noGrp="1"/>
          </p:cNvSpPr>
          <p:nvPr>
            <p:ph type="sldNum" sz="quarter" idx="10"/>
          </p:nvPr>
        </p:nvSpPr>
        <p:spPr/>
        <p:txBody>
          <a:bodyPr/>
          <a:lstStyle/>
          <a:p>
            <a:fld id="{FADC7D68-8AC4-0440-B1C1-67A64591BBB7}" type="slidenum">
              <a:rPr lang="en-US" smtClean="0"/>
              <a:t>9</a:t>
            </a:fld>
            <a:endParaRPr lang="en-US"/>
          </a:p>
        </p:txBody>
      </p:sp>
    </p:spTree>
    <p:extLst>
      <p:ext uri="{BB962C8B-B14F-4D97-AF65-F5344CB8AC3E}">
        <p14:creationId xmlns:p14="http://schemas.microsoft.com/office/powerpoint/2010/main" val="11311115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C318C27-E179-4B4B-A3A0-3067B81125EC}" type="datetime1">
              <a:rPr lang="en-US" smtClean="0"/>
              <a:t>11/10/2021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6F8058-3785-FA4E-971F-CD598328817B}" type="slidenum">
              <a:rPr lang="en-US" smtClean="0"/>
              <a:t>‹#›</a:t>
            </a:fld>
            <a:endParaRPr lang="en-US"/>
          </a:p>
        </p:txBody>
      </p:sp>
    </p:spTree>
    <p:extLst>
      <p:ext uri="{BB962C8B-B14F-4D97-AF65-F5344CB8AC3E}">
        <p14:creationId xmlns:p14="http://schemas.microsoft.com/office/powerpoint/2010/main" val="34032730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04CAE5C-8557-4FCD-A1B9-EC877D1EC990}" type="datetime1">
              <a:rPr lang="en-US" smtClean="0"/>
              <a:t>11/10/2021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6F8058-3785-FA4E-971F-CD598328817B}" type="slidenum">
              <a:rPr lang="en-US" smtClean="0"/>
              <a:t>‹#›</a:t>
            </a:fld>
            <a:endParaRPr lang="en-US"/>
          </a:p>
        </p:txBody>
      </p:sp>
    </p:spTree>
    <p:extLst>
      <p:ext uri="{BB962C8B-B14F-4D97-AF65-F5344CB8AC3E}">
        <p14:creationId xmlns:p14="http://schemas.microsoft.com/office/powerpoint/2010/main" val="2059881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156882-4609-4C4F-88B0-F88D6711B17B}" type="datetime1">
              <a:rPr lang="en-US" smtClean="0"/>
              <a:t>11/10/2021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6F8058-3785-FA4E-971F-CD598328817B}" type="slidenum">
              <a:rPr lang="en-US" smtClean="0"/>
              <a:t>‹#›</a:t>
            </a:fld>
            <a:endParaRPr lang="en-US"/>
          </a:p>
        </p:txBody>
      </p:sp>
    </p:spTree>
    <p:extLst>
      <p:ext uri="{BB962C8B-B14F-4D97-AF65-F5344CB8AC3E}">
        <p14:creationId xmlns:p14="http://schemas.microsoft.com/office/powerpoint/2010/main" val="1095057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149E69-CD00-4EE7-ABC8-15A738606D1C}" type="datetime1">
              <a:rPr lang="en-US" smtClean="0"/>
              <a:t>11/10/2021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6F8058-3785-FA4E-971F-CD598328817B}" type="slidenum">
              <a:rPr lang="en-US" smtClean="0"/>
              <a:t>‹#›</a:t>
            </a:fld>
            <a:endParaRPr lang="en-US"/>
          </a:p>
        </p:txBody>
      </p:sp>
    </p:spTree>
    <p:extLst>
      <p:ext uri="{BB962C8B-B14F-4D97-AF65-F5344CB8AC3E}">
        <p14:creationId xmlns:p14="http://schemas.microsoft.com/office/powerpoint/2010/main" val="24369360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3423FE-5B19-4AFB-887C-C78FC72DCFA1}" type="datetime1">
              <a:rPr lang="en-US" smtClean="0"/>
              <a:t>11/10/2021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6F8058-3785-FA4E-971F-CD598328817B}" type="slidenum">
              <a:rPr lang="en-US" smtClean="0"/>
              <a:t>‹#›</a:t>
            </a:fld>
            <a:endParaRPr lang="en-US"/>
          </a:p>
        </p:txBody>
      </p:sp>
    </p:spTree>
    <p:extLst>
      <p:ext uri="{BB962C8B-B14F-4D97-AF65-F5344CB8AC3E}">
        <p14:creationId xmlns:p14="http://schemas.microsoft.com/office/powerpoint/2010/main" val="2519723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283A2EC-40F9-453D-BCDC-84A6576085EE}" type="datetime1">
              <a:rPr lang="en-US" smtClean="0"/>
              <a:t>11/10/2021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6F8058-3785-FA4E-971F-CD598328817B}" type="slidenum">
              <a:rPr lang="en-US" smtClean="0"/>
              <a:t>‹#›</a:t>
            </a:fld>
            <a:endParaRPr lang="en-US"/>
          </a:p>
        </p:txBody>
      </p:sp>
    </p:spTree>
    <p:extLst>
      <p:ext uri="{BB962C8B-B14F-4D97-AF65-F5344CB8AC3E}">
        <p14:creationId xmlns:p14="http://schemas.microsoft.com/office/powerpoint/2010/main" val="7987218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8278CA9-BDC7-4CED-9450-4F44AD2F0392}" type="datetime1">
              <a:rPr lang="en-US" smtClean="0"/>
              <a:t>11/10/2021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A6F8058-3785-FA4E-971F-CD598328817B}" type="slidenum">
              <a:rPr lang="en-US" smtClean="0"/>
              <a:t>‹#›</a:t>
            </a:fld>
            <a:endParaRPr lang="en-US"/>
          </a:p>
        </p:txBody>
      </p:sp>
    </p:spTree>
    <p:extLst>
      <p:ext uri="{BB962C8B-B14F-4D97-AF65-F5344CB8AC3E}">
        <p14:creationId xmlns:p14="http://schemas.microsoft.com/office/powerpoint/2010/main" val="28846410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26FF563-0F62-495F-BC12-8932068AB88E}" type="datetime1">
              <a:rPr lang="en-US" smtClean="0"/>
              <a:t>11/10/2021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A6F8058-3785-FA4E-971F-CD598328817B}" type="slidenum">
              <a:rPr lang="en-US" smtClean="0"/>
              <a:t>‹#›</a:t>
            </a:fld>
            <a:endParaRPr lang="en-US"/>
          </a:p>
        </p:txBody>
      </p:sp>
    </p:spTree>
    <p:extLst>
      <p:ext uri="{BB962C8B-B14F-4D97-AF65-F5344CB8AC3E}">
        <p14:creationId xmlns:p14="http://schemas.microsoft.com/office/powerpoint/2010/main" val="39972558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6E3F39-F6F8-4F82-A12E-EF390AF1FEB7}" type="datetime1">
              <a:rPr lang="en-US" smtClean="0"/>
              <a:t>11/10/2021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A6F8058-3785-FA4E-971F-CD598328817B}" type="slidenum">
              <a:rPr lang="en-US" smtClean="0"/>
              <a:t>‹#›</a:t>
            </a:fld>
            <a:endParaRPr lang="en-US"/>
          </a:p>
        </p:txBody>
      </p:sp>
    </p:spTree>
    <p:extLst>
      <p:ext uri="{BB962C8B-B14F-4D97-AF65-F5344CB8AC3E}">
        <p14:creationId xmlns:p14="http://schemas.microsoft.com/office/powerpoint/2010/main" val="582644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528AAD4-C94E-4309-9E58-D81F8FC5A55A}" type="datetime1">
              <a:rPr lang="en-US" smtClean="0"/>
              <a:t>11/10/2021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6F8058-3785-FA4E-971F-CD598328817B}" type="slidenum">
              <a:rPr lang="en-US" smtClean="0"/>
              <a:t>‹#›</a:t>
            </a:fld>
            <a:endParaRPr lang="en-US"/>
          </a:p>
        </p:txBody>
      </p:sp>
    </p:spTree>
    <p:extLst>
      <p:ext uri="{BB962C8B-B14F-4D97-AF65-F5344CB8AC3E}">
        <p14:creationId xmlns:p14="http://schemas.microsoft.com/office/powerpoint/2010/main" val="5388667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0952DD2-2624-4C8D-8D86-FACADEE8CACF}" type="datetime1">
              <a:rPr lang="en-US" smtClean="0"/>
              <a:t>11/10/2021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6F8058-3785-FA4E-971F-CD598328817B}" type="slidenum">
              <a:rPr lang="en-US" smtClean="0"/>
              <a:t>‹#›</a:t>
            </a:fld>
            <a:endParaRPr lang="en-US"/>
          </a:p>
        </p:txBody>
      </p:sp>
    </p:spTree>
    <p:extLst>
      <p:ext uri="{BB962C8B-B14F-4D97-AF65-F5344CB8AC3E}">
        <p14:creationId xmlns:p14="http://schemas.microsoft.com/office/powerpoint/2010/main" val="6411903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2F8CFE-E632-46E2-9F05-948B7EFD4B80}" type="datetime1">
              <a:rPr lang="en-US" smtClean="0"/>
              <a:t>11/10/2021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6F8058-3785-FA4E-971F-CD598328817B}" type="slidenum">
              <a:rPr lang="en-US" smtClean="0"/>
              <a:t>‹#›</a:t>
            </a:fld>
            <a:endParaRPr lang="en-US"/>
          </a:p>
        </p:txBody>
      </p:sp>
    </p:spTree>
    <p:extLst>
      <p:ext uri="{BB962C8B-B14F-4D97-AF65-F5344CB8AC3E}">
        <p14:creationId xmlns:p14="http://schemas.microsoft.com/office/powerpoint/2010/main" val="2438071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extBox 4"/>
          <p:cNvSpPr txBox="1"/>
          <p:nvPr/>
        </p:nvSpPr>
        <p:spPr>
          <a:xfrm>
            <a:off x="413926" y="573851"/>
            <a:ext cx="8005704" cy="3477875"/>
          </a:xfrm>
          <a:prstGeom prst="rect">
            <a:avLst/>
          </a:prstGeom>
          <a:noFill/>
        </p:spPr>
        <p:txBody>
          <a:bodyPr wrap="square" rtlCol="0">
            <a:spAutoFit/>
          </a:bodyPr>
          <a:lstStyle/>
          <a:p>
            <a:r>
              <a:rPr lang="en-US" sz="6000" b="1" dirty="0">
                <a:solidFill>
                  <a:srgbClr val="3C1B71"/>
                </a:solidFill>
                <a:latin typeface="Arial"/>
                <a:cs typeface="Arial Unicode MS"/>
              </a:rPr>
              <a:t>Cloud Condensation to Precipitation</a:t>
            </a:r>
          </a:p>
          <a:p>
            <a:endParaRPr lang="en-US" sz="6000" b="1" dirty="0">
              <a:solidFill>
                <a:srgbClr val="3C1B71"/>
              </a:solidFill>
              <a:latin typeface="Arial"/>
              <a:cs typeface="Arial Unicode MS"/>
            </a:endParaRPr>
          </a:p>
          <a:p>
            <a:r>
              <a:rPr lang="en-US" sz="4000" b="1" dirty="0">
                <a:solidFill>
                  <a:srgbClr val="3C1B71"/>
                </a:solidFill>
                <a:latin typeface="Arial"/>
                <a:cs typeface="Arial Unicode MS"/>
              </a:rPr>
              <a:t>November 10</a:t>
            </a:r>
            <a:r>
              <a:rPr lang="en-US" sz="4000" b="1" baseline="30000" dirty="0">
                <a:solidFill>
                  <a:srgbClr val="3C1B71"/>
                </a:solidFill>
                <a:latin typeface="Arial"/>
                <a:cs typeface="Arial Unicode MS"/>
              </a:rPr>
              <a:t>th</a:t>
            </a:r>
            <a:r>
              <a:rPr lang="en-US" sz="4000" b="1" dirty="0">
                <a:solidFill>
                  <a:srgbClr val="3C1B71"/>
                </a:solidFill>
                <a:latin typeface="Arial"/>
                <a:cs typeface="Arial Unicode MS"/>
              </a:rPr>
              <a:t>, 2021</a:t>
            </a:r>
          </a:p>
        </p:txBody>
      </p:sp>
      <p:sp>
        <p:nvSpPr>
          <p:cNvPr id="2" name="Slide Number Placeholder 1">
            <a:extLst>
              <a:ext uri="{FF2B5EF4-FFF2-40B4-BE49-F238E27FC236}">
                <a16:creationId xmlns:a16="http://schemas.microsoft.com/office/drawing/2014/main" id="{82DC8383-5BA6-4B76-A3D6-D24D8E4AA012}"/>
              </a:ext>
            </a:extLst>
          </p:cNvPr>
          <p:cNvSpPr>
            <a:spLocks noGrp="1"/>
          </p:cNvSpPr>
          <p:nvPr>
            <p:ph type="sldNum" sz="quarter" idx="12"/>
          </p:nvPr>
        </p:nvSpPr>
        <p:spPr/>
        <p:txBody>
          <a:bodyPr/>
          <a:lstStyle/>
          <a:p>
            <a:fld id="{6A6F8058-3785-FA4E-971F-CD598328817B}" type="slidenum">
              <a:rPr lang="en-US" smtClean="0"/>
              <a:t>1</a:t>
            </a:fld>
            <a:endParaRPr lang="en-US"/>
          </a:p>
        </p:txBody>
      </p:sp>
    </p:spTree>
    <p:extLst>
      <p:ext uri="{BB962C8B-B14F-4D97-AF65-F5344CB8AC3E}">
        <p14:creationId xmlns:p14="http://schemas.microsoft.com/office/powerpoint/2010/main" val="4050488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69148" y="234922"/>
            <a:ext cx="8005704" cy="861774"/>
          </a:xfrm>
          <a:prstGeom prst="rect">
            <a:avLst/>
          </a:prstGeom>
          <a:noFill/>
        </p:spPr>
        <p:txBody>
          <a:bodyPr wrap="square" rtlCol="0">
            <a:spAutoFit/>
          </a:bodyPr>
          <a:lstStyle/>
          <a:p>
            <a:pPr>
              <a:spcAft>
                <a:spcPts val="1200"/>
              </a:spcAft>
            </a:pPr>
            <a:r>
              <a:rPr lang="en-US" sz="5000" b="1" dirty="0">
                <a:solidFill>
                  <a:srgbClr val="3B1B70"/>
                </a:solidFill>
                <a:latin typeface="Arial"/>
                <a:cs typeface="Arial Unicode MS"/>
              </a:rPr>
              <a:t>Goff –</a:t>
            </a:r>
            <a:r>
              <a:rPr lang="en-US" sz="5000" b="1" dirty="0" err="1">
                <a:solidFill>
                  <a:srgbClr val="3B1B70"/>
                </a:solidFill>
                <a:latin typeface="Arial"/>
                <a:cs typeface="Arial Unicode MS"/>
              </a:rPr>
              <a:t>Gratch</a:t>
            </a:r>
            <a:r>
              <a:rPr lang="en-US" sz="5000" b="1" dirty="0">
                <a:solidFill>
                  <a:srgbClr val="3B1B70"/>
                </a:solidFill>
                <a:latin typeface="Arial"/>
                <a:cs typeface="Arial Unicode MS"/>
              </a:rPr>
              <a:t> </a:t>
            </a:r>
          </a:p>
        </p:txBody>
      </p:sp>
      <p:pic>
        <p:nvPicPr>
          <p:cNvPr id="3" name="Picture 2">
            <a:extLst>
              <a:ext uri="{FF2B5EF4-FFF2-40B4-BE49-F238E27FC236}">
                <a16:creationId xmlns:a16="http://schemas.microsoft.com/office/drawing/2014/main" id="{44B93BC1-21E8-4547-9FFF-FDA33DF326D6}"/>
              </a:ext>
            </a:extLst>
          </p:cNvPr>
          <p:cNvPicPr>
            <a:picLocks noChangeAspect="1"/>
          </p:cNvPicPr>
          <p:nvPr/>
        </p:nvPicPr>
        <p:blipFill>
          <a:blip r:embed="rId3"/>
          <a:stretch>
            <a:fillRect/>
          </a:stretch>
        </p:blipFill>
        <p:spPr>
          <a:xfrm>
            <a:off x="413926" y="1619658"/>
            <a:ext cx="4466928" cy="3727450"/>
          </a:xfrm>
          <a:prstGeom prst="rect">
            <a:avLst/>
          </a:prstGeom>
        </p:spPr>
      </p:pic>
      <p:pic>
        <p:nvPicPr>
          <p:cNvPr id="7" name="Picture 6">
            <a:extLst>
              <a:ext uri="{FF2B5EF4-FFF2-40B4-BE49-F238E27FC236}">
                <a16:creationId xmlns:a16="http://schemas.microsoft.com/office/drawing/2014/main" id="{3CA6D6C8-AC91-4128-944E-C4032BB526F4}"/>
              </a:ext>
            </a:extLst>
          </p:cNvPr>
          <p:cNvPicPr>
            <a:picLocks noChangeAspect="1"/>
          </p:cNvPicPr>
          <p:nvPr/>
        </p:nvPicPr>
        <p:blipFill>
          <a:blip r:embed="rId4"/>
          <a:stretch>
            <a:fillRect/>
          </a:stretch>
        </p:blipFill>
        <p:spPr>
          <a:xfrm>
            <a:off x="4834593" y="1803808"/>
            <a:ext cx="3998257" cy="2389570"/>
          </a:xfrm>
          <a:prstGeom prst="rect">
            <a:avLst/>
          </a:prstGeom>
        </p:spPr>
      </p:pic>
      <p:sp>
        <p:nvSpPr>
          <p:cNvPr id="8" name="TextBox 7">
            <a:extLst>
              <a:ext uri="{FF2B5EF4-FFF2-40B4-BE49-F238E27FC236}">
                <a16:creationId xmlns:a16="http://schemas.microsoft.com/office/drawing/2014/main" id="{2E9D20B7-0CD4-403E-B074-3347D134661F}"/>
              </a:ext>
            </a:extLst>
          </p:cNvPr>
          <p:cNvSpPr txBox="1"/>
          <p:nvPr/>
        </p:nvSpPr>
        <p:spPr>
          <a:xfrm>
            <a:off x="5149850" y="4464050"/>
            <a:ext cx="2906501" cy="369332"/>
          </a:xfrm>
          <a:prstGeom prst="rect">
            <a:avLst/>
          </a:prstGeom>
          <a:noFill/>
        </p:spPr>
        <p:txBody>
          <a:bodyPr wrap="none" rtlCol="0">
            <a:spAutoFit/>
          </a:bodyPr>
          <a:lstStyle/>
          <a:p>
            <a:r>
              <a:rPr lang="en-CA" dirty="0">
                <a:latin typeface="Cambria Math" panose="02040503050406030204" pitchFamily="18" charset="0"/>
                <a:ea typeface="Cambria Math" panose="02040503050406030204" pitchFamily="18" charset="0"/>
              </a:rPr>
              <a:t>Figure: (From Huang 2017)</a:t>
            </a:r>
          </a:p>
        </p:txBody>
      </p:sp>
      <p:sp>
        <p:nvSpPr>
          <p:cNvPr id="13" name="TextBox 12">
            <a:extLst>
              <a:ext uri="{FF2B5EF4-FFF2-40B4-BE49-F238E27FC236}">
                <a16:creationId xmlns:a16="http://schemas.microsoft.com/office/drawing/2014/main" id="{8664ED57-40A8-48DE-B222-FE351921E7CD}"/>
              </a:ext>
            </a:extLst>
          </p:cNvPr>
          <p:cNvSpPr txBox="1"/>
          <p:nvPr/>
        </p:nvSpPr>
        <p:spPr>
          <a:xfrm>
            <a:off x="730250" y="5297262"/>
            <a:ext cx="4572000" cy="369332"/>
          </a:xfrm>
          <a:prstGeom prst="rect">
            <a:avLst/>
          </a:prstGeom>
          <a:noFill/>
        </p:spPr>
        <p:txBody>
          <a:bodyPr wrap="square">
            <a:spAutoFit/>
          </a:bodyPr>
          <a:lstStyle/>
          <a:p>
            <a:r>
              <a:rPr lang="en-CA" dirty="0">
                <a:latin typeface="Cambria Math" panose="02040503050406030204" pitchFamily="18" charset="0"/>
                <a:ea typeface="Cambria Math" panose="02040503050406030204" pitchFamily="18" charset="0"/>
              </a:rPr>
              <a:t>Figure: (From </a:t>
            </a:r>
            <a:r>
              <a:rPr lang="en-CA" dirty="0" err="1">
                <a:latin typeface="Cambria Math" panose="02040503050406030204" pitchFamily="18" charset="0"/>
                <a:ea typeface="Cambria Math" panose="02040503050406030204" pitchFamily="18" charset="0"/>
              </a:rPr>
              <a:t>Vomel</a:t>
            </a:r>
            <a:r>
              <a:rPr lang="en-CA" dirty="0">
                <a:latin typeface="Cambria Math" panose="02040503050406030204" pitchFamily="18" charset="0"/>
                <a:ea typeface="Cambria Math" panose="02040503050406030204" pitchFamily="18" charset="0"/>
              </a:rPr>
              <a:t> 2013</a:t>
            </a:r>
            <a:r>
              <a:rPr lang="en-CA" dirty="0"/>
              <a:t>)</a:t>
            </a:r>
          </a:p>
        </p:txBody>
      </p:sp>
      <p:sp>
        <p:nvSpPr>
          <p:cNvPr id="10" name="Slide Number Placeholder 9">
            <a:extLst>
              <a:ext uri="{FF2B5EF4-FFF2-40B4-BE49-F238E27FC236}">
                <a16:creationId xmlns:a16="http://schemas.microsoft.com/office/drawing/2014/main" id="{6CDD1672-BFAA-4CC5-9B13-AC3FCCBA0B1E}"/>
              </a:ext>
            </a:extLst>
          </p:cNvPr>
          <p:cNvSpPr>
            <a:spLocks noGrp="1"/>
          </p:cNvSpPr>
          <p:nvPr>
            <p:ph type="sldNum" sz="quarter" idx="12"/>
          </p:nvPr>
        </p:nvSpPr>
        <p:spPr/>
        <p:txBody>
          <a:bodyPr/>
          <a:lstStyle/>
          <a:p>
            <a:fld id="{6A6F8058-3785-FA4E-971F-CD598328817B}" type="slidenum">
              <a:rPr lang="en-US" smtClean="0"/>
              <a:t>10</a:t>
            </a:fld>
            <a:endParaRPr lang="en-US"/>
          </a:p>
        </p:txBody>
      </p:sp>
    </p:spTree>
    <p:extLst>
      <p:ext uri="{BB962C8B-B14F-4D97-AF65-F5344CB8AC3E}">
        <p14:creationId xmlns:p14="http://schemas.microsoft.com/office/powerpoint/2010/main" val="352665589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extBox 4"/>
          <p:cNvSpPr txBox="1"/>
          <p:nvPr/>
        </p:nvSpPr>
        <p:spPr>
          <a:xfrm>
            <a:off x="413926" y="1175925"/>
            <a:ext cx="8144380" cy="1631216"/>
          </a:xfrm>
          <a:prstGeom prst="rect">
            <a:avLst/>
          </a:prstGeom>
          <a:noFill/>
        </p:spPr>
        <p:txBody>
          <a:bodyPr wrap="square" rtlCol="0">
            <a:spAutoFit/>
          </a:bodyPr>
          <a:lstStyle/>
          <a:p>
            <a:r>
              <a:rPr lang="en-US" sz="5000" b="1" dirty="0">
                <a:solidFill>
                  <a:schemeClr val="bg1"/>
                </a:solidFill>
                <a:latin typeface="Arial"/>
                <a:cs typeface="Arial Unicode MS"/>
              </a:rPr>
              <a:t>Not Condensation? </a:t>
            </a:r>
          </a:p>
          <a:p>
            <a:endParaRPr lang="en-US" sz="5000" b="1" dirty="0">
              <a:solidFill>
                <a:schemeClr val="bg1"/>
              </a:solidFill>
              <a:latin typeface="Arial"/>
              <a:cs typeface="Arial Unicode MS"/>
            </a:endParaRPr>
          </a:p>
        </p:txBody>
      </p:sp>
      <p:sp>
        <p:nvSpPr>
          <p:cNvPr id="7" name="TextBox 6"/>
          <p:cNvSpPr txBox="1"/>
          <p:nvPr/>
        </p:nvSpPr>
        <p:spPr>
          <a:xfrm>
            <a:off x="5700889" y="6302963"/>
            <a:ext cx="3189111" cy="369332"/>
          </a:xfrm>
          <a:prstGeom prst="rect">
            <a:avLst/>
          </a:prstGeom>
          <a:noFill/>
        </p:spPr>
        <p:txBody>
          <a:bodyPr wrap="square" rtlCol="0">
            <a:spAutoFit/>
          </a:bodyPr>
          <a:lstStyle/>
          <a:p>
            <a:pPr algn="r"/>
            <a:r>
              <a:rPr lang="en-US" dirty="0">
                <a:solidFill>
                  <a:schemeClr val="bg1"/>
                </a:solidFill>
                <a:latin typeface="Arial"/>
                <a:cs typeface="Arial"/>
              </a:rPr>
              <a:t>Presentation Title Here</a:t>
            </a:r>
          </a:p>
        </p:txBody>
      </p:sp>
      <p:sp>
        <p:nvSpPr>
          <p:cNvPr id="6" name="TextBox 5">
            <a:extLst>
              <a:ext uri="{FF2B5EF4-FFF2-40B4-BE49-F238E27FC236}">
                <a16:creationId xmlns:a16="http://schemas.microsoft.com/office/drawing/2014/main" id="{8E886B55-30C6-453C-9ABB-470F4A828576}"/>
              </a:ext>
            </a:extLst>
          </p:cNvPr>
          <p:cNvSpPr txBox="1"/>
          <p:nvPr/>
        </p:nvSpPr>
        <p:spPr>
          <a:xfrm>
            <a:off x="1030213" y="2521381"/>
            <a:ext cx="6021850" cy="769441"/>
          </a:xfrm>
          <a:prstGeom prst="rect">
            <a:avLst/>
          </a:prstGeom>
          <a:noFill/>
        </p:spPr>
        <p:txBody>
          <a:bodyPr wrap="square">
            <a:spAutoFit/>
          </a:bodyPr>
          <a:lstStyle/>
          <a:p>
            <a:r>
              <a:rPr lang="en-CA" sz="4400" b="1" dirty="0">
                <a:solidFill>
                  <a:schemeClr val="bg1"/>
                </a:solidFill>
                <a:latin typeface="Arial" panose="020B0604020202020204" pitchFamily="34" charset="0"/>
                <a:cs typeface="Arial" panose="020B0604020202020204" pitchFamily="34" charset="0"/>
              </a:rPr>
              <a:t>Must be Collision</a:t>
            </a:r>
          </a:p>
        </p:txBody>
      </p:sp>
      <p:sp>
        <p:nvSpPr>
          <p:cNvPr id="3" name="Slide Number Placeholder 2">
            <a:extLst>
              <a:ext uri="{FF2B5EF4-FFF2-40B4-BE49-F238E27FC236}">
                <a16:creationId xmlns:a16="http://schemas.microsoft.com/office/drawing/2014/main" id="{0894CA86-7B9D-4F37-839E-4E0DC7B62F92}"/>
              </a:ext>
            </a:extLst>
          </p:cNvPr>
          <p:cNvSpPr>
            <a:spLocks noGrp="1"/>
          </p:cNvSpPr>
          <p:nvPr>
            <p:ph type="sldNum" sz="quarter" idx="12"/>
          </p:nvPr>
        </p:nvSpPr>
        <p:spPr/>
        <p:txBody>
          <a:bodyPr/>
          <a:lstStyle/>
          <a:p>
            <a:fld id="{6A6F8058-3785-FA4E-971F-CD598328817B}" type="slidenum">
              <a:rPr lang="en-US" smtClean="0"/>
              <a:t>11</a:t>
            </a:fld>
            <a:endParaRPr lang="en-US"/>
          </a:p>
        </p:txBody>
      </p:sp>
    </p:spTree>
    <p:extLst>
      <p:ext uri="{BB962C8B-B14F-4D97-AF65-F5344CB8AC3E}">
        <p14:creationId xmlns:p14="http://schemas.microsoft.com/office/powerpoint/2010/main" val="4130071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69148" y="206769"/>
            <a:ext cx="8005704" cy="861774"/>
          </a:xfrm>
          <a:prstGeom prst="rect">
            <a:avLst/>
          </a:prstGeom>
          <a:noFill/>
        </p:spPr>
        <p:txBody>
          <a:bodyPr wrap="square" rtlCol="0">
            <a:spAutoFit/>
          </a:bodyPr>
          <a:lstStyle/>
          <a:p>
            <a:r>
              <a:rPr lang="en-US" sz="5000" b="1" dirty="0">
                <a:solidFill>
                  <a:srgbClr val="3B1B70"/>
                </a:solidFill>
                <a:latin typeface="Arial"/>
                <a:cs typeface="Arial Unicode MS"/>
              </a:rPr>
              <a:t>Collisional Coalescence</a:t>
            </a:r>
          </a:p>
        </p:txBody>
      </p:sp>
      <p:pic>
        <p:nvPicPr>
          <p:cNvPr id="2" name="Picture 1">
            <a:extLst>
              <a:ext uri="{FF2B5EF4-FFF2-40B4-BE49-F238E27FC236}">
                <a16:creationId xmlns:a16="http://schemas.microsoft.com/office/drawing/2014/main" id="{8B5BDD65-8884-4EE6-86F9-CA1DCA87D420}"/>
              </a:ext>
            </a:extLst>
          </p:cNvPr>
          <p:cNvPicPr>
            <a:picLocks noChangeAspect="1"/>
          </p:cNvPicPr>
          <p:nvPr/>
        </p:nvPicPr>
        <p:blipFill>
          <a:blip r:embed="rId3"/>
          <a:stretch>
            <a:fillRect/>
          </a:stretch>
        </p:blipFill>
        <p:spPr>
          <a:xfrm>
            <a:off x="323850" y="1549925"/>
            <a:ext cx="7886700" cy="3352800"/>
          </a:xfrm>
          <a:prstGeom prst="rect">
            <a:avLst/>
          </a:prstGeom>
        </p:spPr>
      </p:pic>
      <p:sp>
        <p:nvSpPr>
          <p:cNvPr id="7" name="TextBox 6">
            <a:extLst>
              <a:ext uri="{FF2B5EF4-FFF2-40B4-BE49-F238E27FC236}">
                <a16:creationId xmlns:a16="http://schemas.microsoft.com/office/drawing/2014/main" id="{3DE9EE20-88D6-4F2A-AD43-37DD29597420}"/>
              </a:ext>
            </a:extLst>
          </p:cNvPr>
          <p:cNvSpPr txBox="1"/>
          <p:nvPr/>
        </p:nvSpPr>
        <p:spPr>
          <a:xfrm>
            <a:off x="413926" y="5175250"/>
            <a:ext cx="8005704" cy="646331"/>
          </a:xfrm>
          <a:prstGeom prst="rect">
            <a:avLst/>
          </a:prstGeom>
          <a:noFill/>
        </p:spPr>
        <p:txBody>
          <a:bodyPr wrap="square" rtlCol="0">
            <a:spAutoFit/>
          </a:bodyPr>
          <a:lstStyle/>
          <a:p>
            <a:r>
              <a:rPr lang="en-CA" dirty="0">
                <a:latin typeface="Cambria Math" panose="02040503050406030204" pitchFamily="18" charset="0"/>
                <a:ea typeface="Cambria Math" panose="02040503050406030204" pitchFamily="18" charset="0"/>
              </a:rPr>
              <a:t>Figure: Process as large cloud nuclei fall through and collide with smaller droplets. Achieving coalescence. (From Nugent et al)</a:t>
            </a:r>
          </a:p>
        </p:txBody>
      </p:sp>
      <p:sp>
        <p:nvSpPr>
          <p:cNvPr id="8" name="Slide Number Placeholder 7">
            <a:extLst>
              <a:ext uri="{FF2B5EF4-FFF2-40B4-BE49-F238E27FC236}">
                <a16:creationId xmlns:a16="http://schemas.microsoft.com/office/drawing/2014/main" id="{4D787858-48B6-43DD-8FC0-FEB8238A87FB}"/>
              </a:ext>
            </a:extLst>
          </p:cNvPr>
          <p:cNvSpPr>
            <a:spLocks noGrp="1"/>
          </p:cNvSpPr>
          <p:nvPr>
            <p:ph type="sldNum" sz="quarter" idx="12"/>
          </p:nvPr>
        </p:nvSpPr>
        <p:spPr/>
        <p:txBody>
          <a:bodyPr/>
          <a:lstStyle/>
          <a:p>
            <a:fld id="{6A6F8058-3785-FA4E-971F-CD598328817B}" type="slidenum">
              <a:rPr lang="en-US" smtClean="0"/>
              <a:t>12</a:t>
            </a:fld>
            <a:endParaRPr lang="en-US"/>
          </a:p>
        </p:txBody>
      </p:sp>
    </p:spTree>
    <p:extLst>
      <p:ext uri="{BB962C8B-B14F-4D97-AF65-F5344CB8AC3E}">
        <p14:creationId xmlns:p14="http://schemas.microsoft.com/office/powerpoint/2010/main" val="153656010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69148" y="281751"/>
            <a:ext cx="8005704" cy="861774"/>
          </a:xfrm>
          <a:prstGeom prst="rect">
            <a:avLst/>
          </a:prstGeom>
          <a:noFill/>
        </p:spPr>
        <p:txBody>
          <a:bodyPr wrap="square" rtlCol="0">
            <a:spAutoFit/>
          </a:bodyPr>
          <a:lstStyle/>
          <a:p>
            <a:r>
              <a:rPr lang="en-US" sz="5000" b="1" dirty="0">
                <a:solidFill>
                  <a:srgbClr val="3B1B70"/>
                </a:solidFill>
                <a:latin typeface="Arial"/>
                <a:cs typeface="Arial Unicode MS"/>
              </a:rPr>
              <a:t>Collisional Coalescence</a:t>
            </a:r>
          </a:p>
        </p:txBody>
      </p:sp>
      <p:pic>
        <p:nvPicPr>
          <p:cNvPr id="3" name="Picture 2">
            <a:extLst>
              <a:ext uri="{FF2B5EF4-FFF2-40B4-BE49-F238E27FC236}">
                <a16:creationId xmlns:a16="http://schemas.microsoft.com/office/drawing/2014/main" id="{E0B7C4FA-9BD5-40BB-A035-6D86018DD05D}"/>
              </a:ext>
            </a:extLst>
          </p:cNvPr>
          <p:cNvPicPr>
            <a:picLocks noChangeAspect="1"/>
          </p:cNvPicPr>
          <p:nvPr/>
        </p:nvPicPr>
        <p:blipFill>
          <a:blip r:embed="rId3"/>
          <a:stretch>
            <a:fillRect/>
          </a:stretch>
        </p:blipFill>
        <p:spPr>
          <a:xfrm>
            <a:off x="66955" y="1497013"/>
            <a:ext cx="3662363" cy="3048400"/>
          </a:xfrm>
          <a:prstGeom prst="rect">
            <a:avLst/>
          </a:prstGeom>
        </p:spPr>
      </p:pic>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3FF85D41-C7AC-4E32-8685-4CA095430A1E}"/>
                  </a:ext>
                </a:extLst>
              </p:cNvPr>
              <p:cNvSpPr txBox="1"/>
              <p:nvPr/>
            </p:nvSpPr>
            <p:spPr>
              <a:xfrm>
                <a:off x="3729318" y="1992101"/>
                <a:ext cx="5052732" cy="2466509"/>
              </a:xfrm>
              <a:prstGeom prst="rect">
                <a:avLst/>
              </a:prstGeom>
              <a:noFill/>
            </p:spPr>
            <p:txBody>
              <a:bodyPr wrap="square" rtlCol="0">
                <a:spAutoFit/>
              </a:bodyPr>
              <a:lstStyle/>
              <a:p>
                <a:pPr marL="285750" indent="-285750">
                  <a:buFont typeface="Arial" panose="020B0604020202020204" pitchFamily="34" charset="0"/>
                  <a:buChar char="•"/>
                </a:pPr>
                <a:r>
                  <a:rPr lang="en-CA" sz="2400" b="0" dirty="0">
                    <a:latin typeface="Cambria Math" panose="02040503050406030204" pitchFamily="18" charset="0"/>
                    <a:ea typeface="Cambria Math" panose="02040503050406030204" pitchFamily="18" charset="0"/>
                  </a:rPr>
                  <a:t>Primarily occurs in warm clouds</a:t>
                </a:r>
              </a:p>
              <a:p>
                <a:pPr marL="285750" indent="-285750">
                  <a:buFont typeface="Arial" panose="020B0604020202020204" pitchFamily="34" charset="0"/>
                  <a:buChar char="•"/>
                </a:pPr>
                <a:r>
                  <a:rPr lang="en-CA" sz="2400" b="0" dirty="0">
                    <a:latin typeface="Cambria Math" panose="02040503050406030204" pitchFamily="18" charset="0"/>
                    <a:ea typeface="Cambria Math" panose="02040503050406030204" pitchFamily="18" charset="0"/>
                  </a:rPr>
                  <a:t>If collision occurs with ice, called aggregation</a:t>
                </a:r>
              </a:p>
              <a:p>
                <a:endParaRPr lang="en-CA" sz="2400" b="0" dirty="0">
                  <a:latin typeface="Cambria Math" panose="02040503050406030204" pitchFamily="18" charset="0"/>
                  <a:ea typeface="Cambria Math" panose="02040503050406030204" pitchFamily="18" charset="0"/>
                </a:endParaRPr>
              </a:p>
              <a:p>
                <a:r>
                  <a:rPr lang="en-CA" sz="2400" b="0" dirty="0">
                    <a:latin typeface="Cambria Math" panose="02040503050406030204" pitchFamily="18" charset="0"/>
                    <a:ea typeface="Cambria Math" panose="02040503050406030204" pitchFamily="18" charset="0"/>
                  </a:rPr>
                  <a:t>Collisional Efficiency : </a:t>
                </a:r>
                <a14:m>
                  <m:oMath xmlns:m="http://schemas.openxmlformats.org/officeDocument/2006/math">
                    <m:r>
                      <m:rPr>
                        <m:sty m:val="p"/>
                      </m:rPr>
                      <a:rPr lang="en-CA" sz="2400" b="0" i="0" smtClean="0">
                        <a:latin typeface="Cambria Math" panose="02040503050406030204" pitchFamily="18" charset="0"/>
                        <a:ea typeface="Cambria Math" panose="02040503050406030204" pitchFamily="18" charset="0"/>
                      </a:rPr>
                      <m:t>E</m:t>
                    </m:r>
                    <m:r>
                      <a:rPr lang="en-CA" sz="2400" b="0" i="0" smtClean="0">
                        <a:latin typeface="Cambria Math" panose="02040503050406030204" pitchFamily="18" charset="0"/>
                        <a:ea typeface="Cambria Math" panose="02040503050406030204" pitchFamily="18" charset="0"/>
                      </a:rPr>
                      <m:t>= </m:t>
                    </m:r>
                    <m:f>
                      <m:fPr>
                        <m:ctrlPr>
                          <a:rPr lang="en-CA" sz="2400" b="0" smtClean="0">
                            <a:latin typeface="Cambria Math" panose="02040503050406030204" pitchFamily="18" charset="0"/>
                            <a:ea typeface="Cambria Math" panose="02040503050406030204" pitchFamily="18" charset="0"/>
                          </a:rPr>
                        </m:ctrlPr>
                      </m:fPr>
                      <m:num>
                        <m:sSup>
                          <m:sSupPr>
                            <m:ctrlPr>
                              <a:rPr lang="en-CA" sz="2400" b="0" smtClean="0">
                                <a:latin typeface="Cambria Math" panose="02040503050406030204" pitchFamily="18" charset="0"/>
                                <a:ea typeface="Cambria Math" panose="02040503050406030204" pitchFamily="18" charset="0"/>
                              </a:rPr>
                            </m:ctrlPr>
                          </m:sSupPr>
                          <m:e>
                            <m:r>
                              <m:rPr>
                                <m:sty m:val="p"/>
                              </m:rPr>
                              <a:rPr lang="en-CA" sz="2400" b="0" i="0" smtClean="0">
                                <a:latin typeface="Cambria Math" panose="02040503050406030204" pitchFamily="18" charset="0"/>
                                <a:ea typeface="Cambria Math" panose="02040503050406030204" pitchFamily="18" charset="0"/>
                              </a:rPr>
                              <m:t>y</m:t>
                            </m:r>
                          </m:e>
                          <m:sup>
                            <m:r>
                              <a:rPr lang="en-CA" sz="2400" b="0" i="0" smtClean="0">
                                <a:latin typeface="Cambria Math" panose="02040503050406030204" pitchFamily="18" charset="0"/>
                                <a:ea typeface="Cambria Math" panose="02040503050406030204" pitchFamily="18" charset="0"/>
                              </a:rPr>
                              <m:t>2</m:t>
                            </m:r>
                          </m:sup>
                        </m:sSup>
                      </m:num>
                      <m:den>
                        <m:sSup>
                          <m:sSupPr>
                            <m:ctrlPr>
                              <a:rPr lang="en-CA" sz="2400" b="0" smtClean="0">
                                <a:latin typeface="Cambria Math" panose="02040503050406030204" pitchFamily="18" charset="0"/>
                                <a:ea typeface="Cambria Math" panose="02040503050406030204" pitchFamily="18" charset="0"/>
                              </a:rPr>
                            </m:ctrlPr>
                          </m:sSupPr>
                          <m:e>
                            <m:d>
                              <m:dPr>
                                <m:ctrlPr>
                                  <a:rPr lang="en-CA" sz="2400" b="0" smtClean="0">
                                    <a:latin typeface="Cambria Math" panose="02040503050406030204" pitchFamily="18" charset="0"/>
                                    <a:ea typeface="Cambria Math" panose="02040503050406030204" pitchFamily="18" charset="0"/>
                                  </a:rPr>
                                </m:ctrlPr>
                              </m:dPr>
                              <m:e>
                                <m:sSub>
                                  <m:sSubPr>
                                    <m:ctrlPr>
                                      <a:rPr lang="en-CA" sz="2400" b="0" smtClean="0">
                                        <a:latin typeface="Cambria Math" panose="02040503050406030204" pitchFamily="18" charset="0"/>
                                        <a:ea typeface="Cambria Math" panose="02040503050406030204" pitchFamily="18" charset="0"/>
                                      </a:rPr>
                                    </m:ctrlPr>
                                  </m:sSubPr>
                                  <m:e>
                                    <m:r>
                                      <m:rPr>
                                        <m:sty m:val="p"/>
                                      </m:rPr>
                                      <a:rPr lang="en-CA" sz="2400" b="0" i="0" smtClean="0">
                                        <a:latin typeface="Cambria Math" panose="02040503050406030204" pitchFamily="18" charset="0"/>
                                        <a:ea typeface="Cambria Math" panose="02040503050406030204" pitchFamily="18" charset="0"/>
                                      </a:rPr>
                                      <m:t>r</m:t>
                                    </m:r>
                                  </m:e>
                                  <m:sub>
                                    <m:r>
                                      <a:rPr lang="en-CA" sz="2400" b="0" i="0" smtClean="0">
                                        <a:latin typeface="Cambria Math" panose="02040503050406030204" pitchFamily="18" charset="0"/>
                                        <a:ea typeface="Cambria Math" panose="02040503050406030204" pitchFamily="18" charset="0"/>
                                      </a:rPr>
                                      <m:t>1</m:t>
                                    </m:r>
                                  </m:sub>
                                </m:sSub>
                                <m:r>
                                  <a:rPr lang="en-CA" sz="2400" b="0" i="0" smtClean="0">
                                    <a:latin typeface="Cambria Math" panose="02040503050406030204" pitchFamily="18" charset="0"/>
                                    <a:ea typeface="Cambria Math" panose="02040503050406030204" pitchFamily="18" charset="0"/>
                                  </a:rPr>
                                  <m:t>+</m:t>
                                </m:r>
                                <m:sSub>
                                  <m:sSubPr>
                                    <m:ctrlPr>
                                      <a:rPr lang="en-CA" sz="2400" b="0" smtClean="0">
                                        <a:latin typeface="Cambria Math" panose="02040503050406030204" pitchFamily="18" charset="0"/>
                                        <a:ea typeface="Cambria Math" panose="02040503050406030204" pitchFamily="18" charset="0"/>
                                      </a:rPr>
                                    </m:ctrlPr>
                                  </m:sSubPr>
                                  <m:e>
                                    <m:r>
                                      <m:rPr>
                                        <m:sty m:val="p"/>
                                      </m:rPr>
                                      <a:rPr lang="en-CA" sz="2400" b="0" i="0" smtClean="0">
                                        <a:latin typeface="Cambria Math" panose="02040503050406030204" pitchFamily="18" charset="0"/>
                                        <a:ea typeface="Cambria Math" panose="02040503050406030204" pitchFamily="18" charset="0"/>
                                      </a:rPr>
                                      <m:t>r</m:t>
                                    </m:r>
                                  </m:e>
                                  <m:sub>
                                    <m:r>
                                      <a:rPr lang="en-CA" sz="2400" b="0" i="0" smtClean="0">
                                        <a:latin typeface="Cambria Math" panose="02040503050406030204" pitchFamily="18" charset="0"/>
                                        <a:ea typeface="Cambria Math" panose="02040503050406030204" pitchFamily="18" charset="0"/>
                                      </a:rPr>
                                      <m:t>2</m:t>
                                    </m:r>
                                  </m:sub>
                                </m:sSub>
                              </m:e>
                            </m:d>
                          </m:e>
                          <m:sup>
                            <m:r>
                              <a:rPr lang="en-CA" sz="2400" b="0" i="0" smtClean="0">
                                <a:latin typeface="Cambria Math" panose="02040503050406030204" pitchFamily="18" charset="0"/>
                                <a:ea typeface="Cambria Math" panose="02040503050406030204" pitchFamily="18" charset="0"/>
                              </a:rPr>
                              <m:t>2</m:t>
                            </m:r>
                          </m:sup>
                        </m:sSup>
                      </m:den>
                    </m:f>
                  </m:oMath>
                </a14:m>
                <a:endParaRPr lang="en-CA" sz="2400" dirty="0">
                  <a:latin typeface="Cambria Math" panose="02040503050406030204" pitchFamily="18" charset="0"/>
                  <a:ea typeface="Cambria Math" panose="02040503050406030204" pitchFamily="18" charset="0"/>
                </a:endParaRPr>
              </a:p>
              <a:p>
                <a:endParaRPr lang="en-CA" dirty="0"/>
              </a:p>
            </p:txBody>
          </p:sp>
        </mc:Choice>
        <mc:Fallback>
          <p:sp>
            <p:nvSpPr>
              <p:cNvPr id="6" name="TextBox 5">
                <a:extLst>
                  <a:ext uri="{FF2B5EF4-FFF2-40B4-BE49-F238E27FC236}">
                    <a16:creationId xmlns:a16="http://schemas.microsoft.com/office/drawing/2014/main" id="{3FF85D41-C7AC-4E32-8685-4CA095430A1E}"/>
                  </a:ext>
                </a:extLst>
              </p:cNvPr>
              <p:cNvSpPr txBox="1">
                <a:spLocks noRot="1" noChangeAspect="1" noMove="1" noResize="1" noEditPoints="1" noAdjustHandles="1" noChangeArrowheads="1" noChangeShapeType="1" noTextEdit="1"/>
              </p:cNvSpPr>
              <p:nvPr/>
            </p:nvSpPr>
            <p:spPr>
              <a:xfrm>
                <a:off x="3729318" y="1992101"/>
                <a:ext cx="5052732" cy="2466509"/>
              </a:xfrm>
              <a:prstGeom prst="rect">
                <a:avLst/>
              </a:prstGeom>
              <a:blipFill>
                <a:blip r:embed="rId4"/>
                <a:stretch>
                  <a:fillRect l="-1930" t="-1980"/>
                </a:stretch>
              </a:blipFill>
            </p:spPr>
            <p:txBody>
              <a:bodyPr/>
              <a:lstStyle/>
              <a:p>
                <a:r>
                  <a:rPr lang="en-CA">
                    <a:noFill/>
                  </a:rPr>
                  <a:t> </a:t>
                </a:r>
              </a:p>
            </p:txBody>
          </p:sp>
        </mc:Fallback>
      </mc:AlternateContent>
      <p:sp>
        <p:nvSpPr>
          <p:cNvPr id="7" name="TextBox 6">
            <a:extLst>
              <a:ext uri="{FF2B5EF4-FFF2-40B4-BE49-F238E27FC236}">
                <a16:creationId xmlns:a16="http://schemas.microsoft.com/office/drawing/2014/main" id="{DD38BAE9-7EC5-4F36-8310-F3CFC4BA522A}"/>
              </a:ext>
            </a:extLst>
          </p:cNvPr>
          <p:cNvSpPr txBox="1"/>
          <p:nvPr/>
        </p:nvSpPr>
        <p:spPr>
          <a:xfrm>
            <a:off x="413926" y="4622323"/>
            <a:ext cx="4354924" cy="1200329"/>
          </a:xfrm>
          <a:prstGeom prst="rect">
            <a:avLst/>
          </a:prstGeom>
          <a:noFill/>
        </p:spPr>
        <p:txBody>
          <a:bodyPr wrap="square" rtlCol="0">
            <a:spAutoFit/>
          </a:bodyPr>
          <a:lstStyle/>
          <a:p>
            <a:r>
              <a:rPr lang="en-CA" dirty="0">
                <a:latin typeface="Cambria Math" panose="02040503050406030204" pitchFamily="18" charset="0"/>
                <a:ea typeface="Cambria Math" panose="02040503050406030204" pitchFamily="18" charset="0"/>
              </a:rPr>
              <a:t>Figure: Collisional setup. The droplet below  misses the falling drop unless within the critical distance due to drag. (From Wallace and </a:t>
            </a:r>
            <a:r>
              <a:rPr lang="en-CA" dirty="0" err="1">
                <a:latin typeface="Cambria Math" panose="02040503050406030204" pitchFamily="18" charset="0"/>
                <a:ea typeface="Cambria Math" panose="02040503050406030204" pitchFamily="18" charset="0"/>
              </a:rPr>
              <a:t>Hobb</a:t>
            </a:r>
            <a:r>
              <a:rPr lang="en-CA" dirty="0">
                <a:latin typeface="Cambria Math" panose="02040503050406030204" pitchFamily="18" charset="0"/>
                <a:ea typeface="Cambria Math" panose="02040503050406030204" pitchFamily="18" charset="0"/>
              </a:rPr>
              <a:t>, 2006)</a:t>
            </a:r>
          </a:p>
        </p:txBody>
      </p:sp>
      <p:sp>
        <p:nvSpPr>
          <p:cNvPr id="8" name="Slide Number Placeholder 7">
            <a:extLst>
              <a:ext uri="{FF2B5EF4-FFF2-40B4-BE49-F238E27FC236}">
                <a16:creationId xmlns:a16="http://schemas.microsoft.com/office/drawing/2014/main" id="{52EF4AA0-090E-4434-B326-915299A61E12}"/>
              </a:ext>
            </a:extLst>
          </p:cNvPr>
          <p:cNvSpPr>
            <a:spLocks noGrp="1"/>
          </p:cNvSpPr>
          <p:nvPr>
            <p:ph type="sldNum" sz="quarter" idx="12"/>
          </p:nvPr>
        </p:nvSpPr>
        <p:spPr/>
        <p:txBody>
          <a:bodyPr/>
          <a:lstStyle/>
          <a:p>
            <a:fld id="{6A6F8058-3785-FA4E-971F-CD598328817B}" type="slidenum">
              <a:rPr lang="en-US" smtClean="0"/>
              <a:t>13</a:t>
            </a:fld>
            <a:endParaRPr lang="en-US"/>
          </a:p>
        </p:txBody>
      </p:sp>
    </p:spTree>
    <p:extLst>
      <p:ext uri="{BB962C8B-B14F-4D97-AF65-F5344CB8AC3E}">
        <p14:creationId xmlns:p14="http://schemas.microsoft.com/office/powerpoint/2010/main" val="4166187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69147" y="169006"/>
            <a:ext cx="8005704" cy="861774"/>
          </a:xfrm>
          <a:prstGeom prst="rect">
            <a:avLst/>
          </a:prstGeom>
          <a:noFill/>
        </p:spPr>
        <p:txBody>
          <a:bodyPr wrap="square" rtlCol="0">
            <a:spAutoFit/>
          </a:bodyPr>
          <a:lstStyle/>
          <a:p>
            <a:r>
              <a:rPr lang="en-US" sz="5000" b="1" dirty="0">
                <a:solidFill>
                  <a:srgbClr val="3B1B70"/>
                </a:solidFill>
                <a:latin typeface="Arial"/>
                <a:cs typeface="Arial Unicode MS"/>
              </a:rPr>
              <a:t>Collisional Coalescence</a:t>
            </a:r>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3FF85D41-C7AC-4E32-8685-4CA095430A1E}"/>
                  </a:ext>
                </a:extLst>
              </p:cNvPr>
              <p:cNvSpPr txBox="1"/>
              <p:nvPr/>
            </p:nvSpPr>
            <p:spPr>
              <a:xfrm>
                <a:off x="4673600" y="1562100"/>
                <a:ext cx="3617314" cy="309084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CA" sz="2400" i="1" smtClean="0">
                              <a:latin typeface="Cambria Math" panose="02040503050406030204" pitchFamily="18" charset="0"/>
                            </a:rPr>
                          </m:ctrlPr>
                        </m:fPr>
                        <m:num>
                          <m:r>
                            <a:rPr lang="en-CA" sz="2400" i="1">
                              <a:latin typeface="Cambria Math" panose="02040503050406030204" pitchFamily="18" charset="0"/>
                            </a:rPr>
                            <m:t>𝑑𝑀</m:t>
                          </m:r>
                        </m:num>
                        <m:den>
                          <m:r>
                            <a:rPr lang="en-CA" sz="2400" i="1">
                              <a:latin typeface="Cambria Math" panose="02040503050406030204" pitchFamily="18" charset="0"/>
                            </a:rPr>
                            <m:t>𝑑</m:t>
                          </m:r>
                          <m:r>
                            <a:rPr lang="en-CA" sz="2400" b="0" i="1" smtClean="0">
                              <a:latin typeface="Cambria Math" panose="02040503050406030204" pitchFamily="18" charset="0"/>
                            </a:rPr>
                            <m:t>𝑡</m:t>
                          </m:r>
                        </m:den>
                      </m:f>
                      <m:r>
                        <a:rPr lang="en-CA" sz="2400" i="1">
                          <a:latin typeface="Cambria Math" panose="02040503050406030204" pitchFamily="18" charset="0"/>
                        </a:rPr>
                        <m:t>= </m:t>
                      </m:r>
                      <m:r>
                        <a:rPr lang="en-CA" sz="2400" i="1">
                          <a:latin typeface="Cambria Math" panose="02040503050406030204" pitchFamily="18" charset="0"/>
                          <a:ea typeface="Cambria Math" panose="02040503050406030204" pitchFamily="18" charset="0"/>
                        </a:rPr>
                        <m:t>𝜋</m:t>
                      </m:r>
                      <m:sSubSup>
                        <m:sSubSupPr>
                          <m:ctrlPr>
                            <a:rPr lang="en-CA" sz="2400" i="1">
                              <a:latin typeface="Cambria Math" panose="02040503050406030204" pitchFamily="18" charset="0"/>
                              <a:ea typeface="Cambria Math" panose="02040503050406030204" pitchFamily="18" charset="0"/>
                            </a:rPr>
                          </m:ctrlPr>
                        </m:sSubSupPr>
                        <m:e>
                          <m:r>
                            <a:rPr lang="en-CA" sz="2400" i="1">
                              <a:latin typeface="Cambria Math" panose="02040503050406030204" pitchFamily="18" charset="0"/>
                              <a:ea typeface="Cambria Math" panose="02040503050406030204" pitchFamily="18" charset="0"/>
                            </a:rPr>
                            <m:t>𝑟</m:t>
                          </m:r>
                        </m:e>
                        <m:sub>
                          <m:r>
                            <a:rPr lang="en-CA" sz="2400" i="1">
                              <a:latin typeface="Cambria Math" panose="02040503050406030204" pitchFamily="18" charset="0"/>
                              <a:ea typeface="Cambria Math" panose="02040503050406030204" pitchFamily="18" charset="0"/>
                            </a:rPr>
                            <m:t>1</m:t>
                          </m:r>
                        </m:sub>
                        <m:sup>
                          <m:r>
                            <a:rPr lang="en-CA" sz="2400" i="1">
                              <a:latin typeface="Cambria Math" panose="02040503050406030204" pitchFamily="18" charset="0"/>
                              <a:ea typeface="Cambria Math" panose="02040503050406030204" pitchFamily="18" charset="0"/>
                            </a:rPr>
                            <m:t>2</m:t>
                          </m:r>
                        </m:sup>
                      </m:sSubSup>
                      <m:d>
                        <m:dPr>
                          <m:ctrlPr>
                            <a:rPr lang="en-CA" sz="2400" i="1">
                              <a:latin typeface="Cambria Math" panose="02040503050406030204" pitchFamily="18" charset="0"/>
                              <a:ea typeface="Cambria Math" panose="02040503050406030204" pitchFamily="18" charset="0"/>
                            </a:rPr>
                          </m:ctrlPr>
                        </m:dPr>
                        <m:e>
                          <m:sSub>
                            <m:sSubPr>
                              <m:ctrlPr>
                                <a:rPr lang="en-CA" sz="2400" i="1">
                                  <a:latin typeface="Cambria Math" panose="02040503050406030204" pitchFamily="18" charset="0"/>
                                  <a:ea typeface="Cambria Math" panose="02040503050406030204" pitchFamily="18" charset="0"/>
                                </a:rPr>
                              </m:ctrlPr>
                            </m:sSubPr>
                            <m:e>
                              <m:r>
                                <a:rPr lang="en-CA" sz="2400" i="1">
                                  <a:latin typeface="Cambria Math" panose="02040503050406030204" pitchFamily="18" charset="0"/>
                                  <a:ea typeface="Cambria Math" panose="02040503050406030204" pitchFamily="18" charset="0"/>
                                </a:rPr>
                                <m:t>𝑣</m:t>
                              </m:r>
                            </m:e>
                            <m:sub>
                              <m:r>
                                <a:rPr lang="en-CA" sz="2400" i="1">
                                  <a:latin typeface="Cambria Math" panose="02040503050406030204" pitchFamily="18" charset="0"/>
                                  <a:ea typeface="Cambria Math" panose="02040503050406030204" pitchFamily="18" charset="0"/>
                                </a:rPr>
                                <m:t>1</m:t>
                              </m:r>
                            </m:sub>
                          </m:sSub>
                          <m:r>
                            <a:rPr lang="en-CA" sz="2400" i="1">
                              <a:latin typeface="Cambria Math" panose="02040503050406030204" pitchFamily="18" charset="0"/>
                              <a:ea typeface="Cambria Math" panose="02040503050406030204" pitchFamily="18" charset="0"/>
                            </a:rPr>
                            <m:t>−</m:t>
                          </m:r>
                          <m:sSub>
                            <m:sSubPr>
                              <m:ctrlPr>
                                <a:rPr lang="en-CA" sz="2400" i="1">
                                  <a:latin typeface="Cambria Math" panose="02040503050406030204" pitchFamily="18" charset="0"/>
                                  <a:ea typeface="Cambria Math" panose="02040503050406030204" pitchFamily="18" charset="0"/>
                                </a:rPr>
                              </m:ctrlPr>
                            </m:sSubPr>
                            <m:e>
                              <m:r>
                                <a:rPr lang="en-CA" sz="2400" i="1">
                                  <a:latin typeface="Cambria Math" panose="02040503050406030204" pitchFamily="18" charset="0"/>
                                  <a:ea typeface="Cambria Math" panose="02040503050406030204" pitchFamily="18" charset="0"/>
                                </a:rPr>
                                <m:t>𝑣</m:t>
                              </m:r>
                            </m:e>
                            <m:sub>
                              <m:r>
                                <a:rPr lang="en-CA" sz="2400" i="1">
                                  <a:latin typeface="Cambria Math" panose="02040503050406030204" pitchFamily="18" charset="0"/>
                                  <a:ea typeface="Cambria Math" panose="02040503050406030204" pitchFamily="18" charset="0"/>
                                </a:rPr>
                                <m:t>2</m:t>
                              </m:r>
                            </m:sub>
                          </m:sSub>
                        </m:e>
                      </m:d>
                      <m:sSub>
                        <m:sSubPr>
                          <m:ctrlPr>
                            <a:rPr lang="en-CA" sz="2400" i="1">
                              <a:latin typeface="Cambria Math" panose="02040503050406030204" pitchFamily="18" charset="0"/>
                              <a:ea typeface="Cambria Math" panose="02040503050406030204" pitchFamily="18" charset="0"/>
                            </a:rPr>
                          </m:ctrlPr>
                        </m:sSubPr>
                        <m:e>
                          <m:r>
                            <a:rPr lang="en-CA" sz="2400" i="1">
                              <a:latin typeface="Cambria Math" panose="02040503050406030204" pitchFamily="18" charset="0"/>
                              <a:ea typeface="Cambria Math" panose="02040503050406030204" pitchFamily="18" charset="0"/>
                            </a:rPr>
                            <m:t>𝑤</m:t>
                          </m:r>
                        </m:e>
                        <m:sub>
                          <m:r>
                            <a:rPr lang="en-CA" sz="2400" i="1">
                              <a:latin typeface="Cambria Math" panose="02040503050406030204" pitchFamily="18" charset="0"/>
                              <a:ea typeface="Cambria Math" panose="02040503050406030204" pitchFamily="18" charset="0"/>
                            </a:rPr>
                            <m:t>𝑙</m:t>
                          </m:r>
                        </m:sub>
                      </m:sSub>
                      <m:sSub>
                        <m:sSubPr>
                          <m:ctrlPr>
                            <a:rPr lang="en-CA" sz="2400" i="1">
                              <a:latin typeface="Cambria Math" panose="02040503050406030204" pitchFamily="18" charset="0"/>
                              <a:ea typeface="Cambria Math" panose="02040503050406030204" pitchFamily="18" charset="0"/>
                            </a:rPr>
                          </m:ctrlPr>
                        </m:sSubPr>
                        <m:e>
                          <m:r>
                            <a:rPr lang="en-CA" sz="2400" i="1">
                              <a:latin typeface="Cambria Math" panose="02040503050406030204" pitchFamily="18" charset="0"/>
                              <a:ea typeface="Cambria Math" panose="02040503050406030204" pitchFamily="18" charset="0"/>
                            </a:rPr>
                            <m:t>𝐸</m:t>
                          </m:r>
                        </m:e>
                        <m:sub>
                          <m:r>
                            <a:rPr lang="en-CA" sz="2400" i="1">
                              <a:latin typeface="Cambria Math" panose="02040503050406030204" pitchFamily="18" charset="0"/>
                              <a:ea typeface="Cambria Math" panose="02040503050406030204" pitchFamily="18" charset="0"/>
                            </a:rPr>
                            <m:t>𝑐</m:t>
                          </m:r>
                        </m:sub>
                      </m:sSub>
                    </m:oMath>
                  </m:oMathPara>
                </a14:m>
                <a:endParaRPr lang="en-CA" sz="2400" dirty="0"/>
              </a:p>
              <a:p>
                <a:pPr/>
                <a:endParaRPr lang="en-CA" sz="24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f>
                        <m:fPr>
                          <m:ctrlPr>
                            <a:rPr lang="en-CA" sz="2400" i="1" smtClean="0">
                              <a:latin typeface="Cambria Math" panose="02040503050406030204" pitchFamily="18" charset="0"/>
                            </a:rPr>
                          </m:ctrlPr>
                        </m:fPr>
                        <m:num>
                          <m:r>
                            <a:rPr lang="en-CA" sz="2400" b="0" i="1" smtClean="0">
                              <a:latin typeface="Cambria Math" panose="02040503050406030204" pitchFamily="18" charset="0"/>
                            </a:rPr>
                            <m:t>𝑑</m:t>
                          </m:r>
                          <m:sSub>
                            <m:sSubPr>
                              <m:ctrlPr>
                                <a:rPr lang="en-CA" sz="2400" b="0" i="1" smtClean="0">
                                  <a:latin typeface="Cambria Math" panose="02040503050406030204" pitchFamily="18" charset="0"/>
                                </a:rPr>
                              </m:ctrlPr>
                            </m:sSubPr>
                            <m:e>
                              <m:r>
                                <a:rPr lang="en-CA" sz="2400" b="0" i="1" smtClean="0">
                                  <a:latin typeface="Cambria Math" panose="02040503050406030204" pitchFamily="18" charset="0"/>
                                </a:rPr>
                                <m:t>𝑟</m:t>
                              </m:r>
                            </m:e>
                            <m:sub>
                              <m:r>
                                <a:rPr lang="en-CA" sz="2400" b="0" i="1" smtClean="0">
                                  <a:latin typeface="Cambria Math" panose="02040503050406030204" pitchFamily="18" charset="0"/>
                                </a:rPr>
                                <m:t>1</m:t>
                              </m:r>
                            </m:sub>
                          </m:sSub>
                        </m:num>
                        <m:den>
                          <m:r>
                            <a:rPr lang="en-CA" sz="2400" b="0" i="1" smtClean="0">
                              <a:latin typeface="Cambria Math" panose="02040503050406030204" pitchFamily="18" charset="0"/>
                            </a:rPr>
                            <m:t>𝑑</m:t>
                          </m:r>
                          <m:r>
                            <a:rPr lang="en-CA" sz="2400" b="0" i="1" smtClean="0">
                              <a:latin typeface="Cambria Math" panose="02040503050406030204" pitchFamily="18" charset="0"/>
                            </a:rPr>
                            <m:t>𝑡</m:t>
                          </m:r>
                        </m:den>
                      </m:f>
                      <m:r>
                        <a:rPr lang="en-CA" sz="2400" b="0" i="1" smtClean="0">
                          <a:latin typeface="Cambria Math" panose="02040503050406030204" pitchFamily="18" charset="0"/>
                        </a:rPr>
                        <m:t>= </m:t>
                      </m:r>
                      <m:f>
                        <m:fPr>
                          <m:ctrlPr>
                            <a:rPr lang="en-CA" sz="2400" b="0" i="1" smtClean="0">
                              <a:latin typeface="Cambria Math" panose="02040503050406030204" pitchFamily="18" charset="0"/>
                            </a:rPr>
                          </m:ctrlPr>
                        </m:fPr>
                        <m:num>
                          <m:d>
                            <m:dPr>
                              <m:ctrlPr>
                                <a:rPr lang="en-CA" sz="2400" i="1">
                                  <a:latin typeface="Cambria Math" panose="02040503050406030204" pitchFamily="18" charset="0"/>
                                  <a:ea typeface="Cambria Math" panose="02040503050406030204" pitchFamily="18" charset="0"/>
                                </a:rPr>
                              </m:ctrlPr>
                            </m:dPr>
                            <m:e>
                              <m:sSub>
                                <m:sSubPr>
                                  <m:ctrlPr>
                                    <a:rPr lang="en-CA" sz="2400" i="1">
                                      <a:latin typeface="Cambria Math" panose="02040503050406030204" pitchFamily="18" charset="0"/>
                                      <a:ea typeface="Cambria Math" panose="02040503050406030204" pitchFamily="18" charset="0"/>
                                    </a:rPr>
                                  </m:ctrlPr>
                                </m:sSubPr>
                                <m:e>
                                  <m:r>
                                    <a:rPr lang="en-CA" sz="2400" i="1">
                                      <a:latin typeface="Cambria Math" panose="02040503050406030204" pitchFamily="18" charset="0"/>
                                      <a:ea typeface="Cambria Math" panose="02040503050406030204" pitchFamily="18" charset="0"/>
                                    </a:rPr>
                                    <m:t>𝑣</m:t>
                                  </m:r>
                                </m:e>
                                <m:sub>
                                  <m:r>
                                    <a:rPr lang="en-CA" sz="2400" i="1">
                                      <a:latin typeface="Cambria Math" panose="02040503050406030204" pitchFamily="18" charset="0"/>
                                      <a:ea typeface="Cambria Math" panose="02040503050406030204" pitchFamily="18" charset="0"/>
                                    </a:rPr>
                                    <m:t>1</m:t>
                                  </m:r>
                                </m:sub>
                              </m:sSub>
                              <m:r>
                                <a:rPr lang="en-CA" sz="2400" i="1">
                                  <a:latin typeface="Cambria Math" panose="02040503050406030204" pitchFamily="18" charset="0"/>
                                  <a:ea typeface="Cambria Math" panose="02040503050406030204" pitchFamily="18" charset="0"/>
                                </a:rPr>
                                <m:t>−</m:t>
                              </m:r>
                              <m:sSub>
                                <m:sSubPr>
                                  <m:ctrlPr>
                                    <a:rPr lang="en-CA" sz="2400" i="1">
                                      <a:latin typeface="Cambria Math" panose="02040503050406030204" pitchFamily="18" charset="0"/>
                                      <a:ea typeface="Cambria Math" panose="02040503050406030204" pitchFamily="18" charset="0"/>
                                    </a:rPr>
                                  </m:ctrlPr>
                                </m:sSubPr>
                                <m:e>
                                  <m:r>
                                    <a:rPr lang="en-CA" sz="2400" i="1">
                                      <a:latin typeface="Cambria Math" panose="02040503050406030204" pitchFamily="18" charset="0"/>
                                      <a:ea typeface="Cambria Math" panose="02040503050406030204" pitchFamily="18" charset="0"/>
                                    </a:rPr>
                                    <m:t>𝑣</m:t>
                                  </m:r>
                                </m:e>
                                <m:sub>
                                  <m:r>
                                    <a:rPr lang="en-CA" sz="2400" i="1">
                                      <a:latin typeface="Cambria Math" panose="02040503050406030204" pitchFamily="18" charset="0"/>
                                      <a:ea typeface="Cambria Math" panose="02040503050406030204" pitchFamily="18" charset="0"/>
                                    </a:rPr>
                                    <m:t>2</m:t>
                                  </m:r>
                                </m:sub>
                              </m:sSub>
                            </m:e>
                          </m:d>
                          <m:sSub>
                            <m:sSubPr>
                              <m:ctrlPr>
                                <a:rPr lang="en-CA" sz="2400" i="1">
                                  <a:latin typeface="Cambria Math" panose="02040503050406030204" pitchFamily="18" charset="0"/>
                                  <a:ea typeface="Cambria Math" panose="02040503050406030204" pitchFamily="18" charset="0"/>
                                </a:rPr>
                              </m:ctrlPr>
                            </m:sSubPr>
                            <m:e>
                              <m:r>
                                <a:rPr lang="en-CA" sz="2400" i="1">
                                  <a:latin typeface="Cambria Math" panose="02040503050406030204" pitchFamily="18" charset="0"/>
                                  <a:ea typeface="Cambria Math" panose="02040503050406030204" pitchFamily="18" charset="0"/>
                                </a:rPr>
                                <m:t>𝑤</m:t>
                              </m:r>
                            </m:e>
                            <m:sub>
                              <m:r>
                                <a:rPr lang="en-CA" sz="2400" i="1">
                                  <a:latin typeface="Cambria Math" panose="02040503050406030204" pitchFamily="18" charset="0"/>
                                  <a:ea typeface="Cambria Math" panose="02040503050406030204" pitchFamily="18" charset="0"/>
                                </a:rPr>
                                <m:t>𝑙</m:t>
                              </m:r>
                            </m:sub>
                          </m:sSub>
                          <m:sSub>
                            <m:sSubPr>
                              <m:ctrlPr>
                                <a:rPr lang="en-CA" sz="2400" i="1">
                                  <a:latin typeface="Cambria Math" panose="02040503050406030204" pitchFamily="18" charset="0"/>
                                  <a:ea typeface="Cambria Math" panose="02040503050406030204" pitchFamily="18" charset="0"/>
                                </a:rPr>
                              </m:ctrlPr>
                            </m:sSubPr>
                            <m:e>
                              <m:r>
                                <a:rPr lang="en-CA" sz="2400" i="1">
                                  <a:latin typeface="Cambria Math" panose="02040503050406030204" pitchFamily="18" charset="0"/>
                                  <a:ea typeface="Cambria Math" panose="02040503050406030204" pitchFamily="18" charset="0"/>
                                </a:rPr>
                                <m:t>𝐸</m:t>
                              </m:r>
                            </m:e>
                            <m:sub>
                              <m:r>
                                <a:rPr lang="en-CA" sz="2400" i="1">
                                  <a:latin typeface="Cambria Math" panose="02040503050406030204" pitchFamily="18" charset="0"/>
                                  <a:ea typeface="Cambria Math" panose="02040503050406030204" pitchFamily="18" charset="0"/>
                                </a:rPr>
                                <m:t>𝑐</m:t>
                              </m:r>
                            </m:sub>
                          </m:sSub>
                        </m:num>
                        <m:den>
                          <m:r>
                            <a:rPr lang="en-CA" sz="2400" b="0" i="1" smtClean="0">
                              <a:latin typeface="Cambria Math" panose="02040503050406030204" pitchFamily="18" charset="0"/>
                            </a:rPr>
                            <m:t>4</m:t>
                          </m:r>
                          <m:sSub>
                            <m:sSubPr>
                              <m:ctrlPr>
                                <a:rPr lang="en-CA" sz="2400" b="0" i="1" smtClean="0">
                                  <a:latin typeface="Cambria Math" panose="02040503050406030204" pitchFamily="18" charset="0"/>
                                  <a:ea typeface="Cambria Math" panose="02040503050406030204" pitchFamily="18" charset="0"/>
                                </a:rPr>
                              </m:ctrlPr>
                            </m:sSubPr>
                            <m:e>
                              <m:r>
                                <a:rPr lang="en-CA" sz="2400" b="0" i="1" smtClean="0">
                                  <a:latin typeface="Cambria Math" panose="02040503050406030204" pitchFamily="18" charset="0"/>
                                  <a:ea typeface="Cambria Math" panose="02040503050406030204" pitchFamily="18" charset="0"/>
                                </a:rPr>
                                <m:t>𝜌</m:t>
                              </m:r>
                            </m:e>
                            <m:sub>
                              <m:r>
                                <a:rPr lang="en-CA" sz="2400" b="0" i="1" smtClean="0">
                                  <a:latin typeface="Cambria Math" panose="02040503050406030204" pitchFamily="18" charset="0"/>
                                  <a:ea typeface="Cambria Math" panose="02040503050406030204" pitchFamily="18" charset="0"/>
                                </a:rPr>
                                <m:t>𝑙</m:t>
                              </m:r>
                            </m:sub>
                          </m:sSub>
                        </m:den>
                      </m:f>
                    </m:oMath>
                  </m:oMathPara>
                </a14:m>
                <a:endParaRPr lang="en-CA" sz="2400" dirty="0"/>
              </a:p>
              <a:p>
                <a:pPr/>
                <a:endParaRPr lang="en-CA" sz="2400" dirty="0"/>
              </a:p>
              <a:p>
                <a:pPr/>
                <a14:m>
                  <m:oMathPara xmlns:m="http://schemas.openxmlformats.org/officeDocument/2006/math">
                    <m:oMathParaPr>
                      <m:jc m:val="centerGroup"/>
                    </m:oMathParaPr>
                    <m:oMath xmlns:m="http://schemas.openxmlformats.org/officeDocument/2006/math">
                      <m:f>
                        <m:fPr>
                          <m:ctrlPr>
                            <a:rPr lang="en-CA" sz="2400" i="1" smtClean="0">
                              <a:latin typeface="Cambria Math" panose="02040503050406030204" pitchFamily="18" charset="0"/>
                            </a:rPr>
                          </m:ctrlPr>
                        </m:fPr>
                        <m:num>
                          <m:r>
                            <a:rPr lang="en-CA" sz="2400" b="0" i="1" smtClean="0">
                              <a:latin typeface="Cambria Math" panose="02040503050406030204" pitchFamily="18" charset="0"/>
                            </a:rPr>
                            <m:t>𝑑</m:t>
                          </m:r>
                          <m:sSub>
                            <m:sSubPr>
                              <m:ctrlPr>
                                <a:rPr lang="en-CA" sz="2400" b="0" i="1" smtClean="0">
                                  <a:latin typeface="Cambria Math" panose="02040503050406030204" pitchFamily="18" charset="0"/>
                                </a:rPr>
                              </m:ctrlPr>
                            </m:sSubPr>
                            <m:e>
                              <m:r>
                                <a:rPr lang="en-CA" sz="2400" b="0" i="1" smtClean="0">
                                  <a:latin typeface="Cambria Math" panose="02040503050406030204" pitchFamily="18" charset="0"/>
                                </a:rPr>
                                <m:t>𝑟</m:t>
                              </m:r>
                            </m:e>
                            <m:sub>
                              <m:r>
                                <a:rPr lang="en-CA" sz="2400" b="0" i="1" smtClean="0">
                                  <a:latin typeface="Cambria Math" panose="02040503050406030204" pitchFamily="18" charset="0"/>
                                </a:rPr>
                                <m:t>1</m:t>
                              </m:r>
                            </m:sub>
                          </m:sSub>
                        </m:num>
                        <m:den>
                          <m:r>
                            <a:rPr lang="en-CA" sz="2400" b="0" i="1" smtClean="0">
                              <a:latin typeface="Cambria Math" panose="02040503050406030204" pitchFamily="18" charset="0"/>
                            </a:rPr>
                            <m:t>𝑑𝑡</m:t>
                          </m:r>
                        </m:den>
                      </m:f>
                      <m:r>
                        <a:rPr lang="en-CA" sz="2400" b="0" i="1" smtClean="0">
                          <a:latin typeface="Cambria Math" panose="02040503050406030204" pitchFamily="18" charset="0"/>
                        </a:rPr>
                        <m:t>= </m:t>
                      </m:r>
                      <m:f>
                        <m:fPr>
                          <m:ctrlPr>
                            <a:rPr lang="en-CA" sz="2400" b="0" i="1" smtClean="0">
                              <a:latin typeface="Cambria Math" panose="02040503050406030204" pitchFamily="18" charset="0"/>
                            </a:rPr>
                          </m:ctrlPr>
                        </m:fPr>
                        <m:num>
                          <m:d>
                            <m:dPr>
                              <m:ctrlPr>
                                <a:rPr lang="en-CA" sz="2400" i="1">
                                  <a:latin typeface="Cambria Math" panose="02040503050406030204" pitchFamily="18" charset="0"/>
                                  <a:ea typeface="Cambria Math" panose="02040503050406030204" pitchFamily="18" charset="0"/>
                                </a:rPr>
                              </m:ctrlPr>
                            </m:dPr>
                            <m:e>
                              <m:sSub>
                                <m:sSubPr>
                                  <m:ctrlPr>
                                    <a:rPr lang="en-CA" sz="2400" i="1">
                                      <a:latin typeface="Cambria Math" panose="02040503050406030204" pitchFamily="18" charset="0"/>
                                      <a:ea typeface="Cambria Math" panose="02040503050406030204" pitchFamily="18" charset="0"/>
                                    </a:rPr>
                                  </m:ctrlPr>
                                </m:sSubPr>
                                <m:e>
                                  <m:r>
                                    <a:rPr lang="en-CA" sz="2400" i="1">
                                      <a:latin typeface="Cambria Math" panose="02040503050406030204" pitchFamily="18" charset="0"/>
                                      <a:ea typeface="Cambria Math" panose="02040503050406030204" pitchFamily="18" charset="0"/>
                                    </a:rPr>
                                    <m:t>𝑣</m:t>
                                  </m:r>
                                </m:e>
                                <m:sub>
                                  <m:r>
                                    <a:rPr lang="en-CA" sz="2400" i="1">
                                      <a:latin typeface="Cambria Math" panose="02040503050406030204" pitchFamily="18" charset="0"/>
                                      <a:ea typeface="Cambria Math" panose="02040503050406030204" pitchFamily="18" charset="0"/>
                                    </a:rPr>
                                    <m:t>1</m:t>
                                  </m:r>
                                </m:sub>
                              </m:sSub>
                            </m:e>
                          </m:d>
                          <m:sSub>
                            <m:sSubPr>
                              <m:ctrlPr>
                                <a:rPr lang="en-CA" sz="2400" i="1">
                                  <a:latin typeface="Cambria Math" panose="02040503050406030204" pitchFamily="18" charset="0"/>
                                  <a:ea typeface="Cambria Math" panose="02040503050406030204" pitchFamily="18" charset="0"/>
                                </a:rPr>
                              </m:ctrlPr>
                            </m:sSubPr>
                            <m:e>
                              <m:r>
                                <a:rPr lang="en-CA" sz="2400" i="1">
                                  <a:latin typeface="Cambria Math" panose="02040503050406030204" pitchFamily="18" charset="0"/>
                                  <a:ea typeface="Cambria Math" panose="02040503050406030204" pitchFamily="18" charset="0"/>
                                </a:rPr>
                                <m:t>𝑤</m:t>
                              </m:r>
                            </m:e>
                            <m:sub>
                              <m:r>
                                <a:rPr lang="en-CA" sz="2400" i="1">
                                  <a:latin typeface="Cambria Math" panose="02040503050406030204" pitchFamily="18" charset="0"/>
                                  <a:ea typeface="Cambria Math" panose="02040503050406030204" pitchFamily="18" charset="0"/>
                                </a:rPr>
                                <m:t>𝑙</m:t>
                              </m:r>
                            </m:sub>
                          </m:sSub>
                          <m:r>
                            <a:rPr lang="en-CA" sz="2400" b="0" i="1" smtClean="0">
                              <a:latin typeface="Cambria Math" panose="02040503050406030204" pitchFamily="18" charset="0"/>
                              <a:ea typeface="Cambria Math" panose="02040503050406030204" pitchFamily="18" charset="0"/>
                            </a:rPr>
                            <m:t>𝐸</m:t>
                          </m:r>
                        </m:num>
                        <m:den>
                          <m:r>
                            <a:rPr lang="en-CA" sz="2400" b="0" i="1" smtClean="0">
                              <a:latin typeface="Cambria Math" panose="02040503050406030204" pitchFamily="18" charset="0"/>
                            </a:rPr>
                            <m:t>4</m:t>
                          </m:r>
                          <m:sSub>
                            <m:sSubPr>
                              <m:ctrlPr>
                                <a:rPr lang="en-CA" sz="2400" b="0" i="1" smtClean="0">
                                  <a:latin typeface="Cambria Math" panose="02040503050406030204" pitchFamily="18" charset="0"/>
                                  <a:ea typeface="Cambria Math" panose="02040503050406030204" pitchFamily="18" charset="0"/>
                                </a:rPr>
                              </m:ctrlPr>
                            </m:sSubPr>
                            <m:e>
                              <m:r>
                                <a:rPr lang="en-CA" sz="2400" b="0" i="1" smtClean="0">
                                  <a:latin typeface="Cambria Math" panose="02040503050406030204" pitchFamily="18" charset="0"/>
                                  <a:ea typeface="Cambria Math" panose="02040503050406030204" pitchFamily="18" charset="0"/>
                                </a:rPr>
                                <m:t>𝜌</m:t>
                              </m:r>
                            </m:e>
                            <m:sub>
                              <m:r>
                                <a:rPr lang="en-CA" sz="2400" b="0" i="1" smtClean="0">
                                  <a:latin typeface="Cambria Math" panose="02040503050406030204" pitchFamily="18" charset="0"/>
                                  <a:ea typeface="Cambria Math" panose="02040503050406030204" pitchFamily="18" charset="0"/>
                                </a:rPr>
                                <m:t>𝑙</m:t>
                              </m:r>
                            </m:sub>
                          </m:sSub>
                        </m:den>
                      </m:f>
                    </m:oMath>
                  </m:oMathPara>
                </a14:m>
                <a:endParaRPr lang="en-CA" sz="2400" dirty="0"/>
              </a:p>
            </p:txBody>
          </p:sp>
        </mc:Choice>
        <mc:Fallback>
          <p:sp>
            <p:nvSpPr>
              <p:cNvPr id="6" name="TextBox 5">
                <a:extLst>
                  <a:ext uri="{FF2B5EF4-FFF2-40B4-BE49-F238E27FC236}">
                    <a16:creationId xmlns:a16="http://schemas.microsoft.com/office/drawing/2014/main" id="{3FF85D41-C7AC-4E32-8685-4CA095430A1E}"/>
                  </a:ext>
                </a:extLst>
              </p:cNvPr>
              <p:cNvSpPr txBox="1">
                <a:spLocks noRot="1" noChangeAspect="1" noMove="1" noResize="1" noEditPoints="1" noAdjustHandles="1" noChangeArrowheads="1" noChangeShapeType="1" noTextEdit="1"/>
              </p:cNvSpPr>
              <p:nvPr/>
            </p:nvSpPr>
            <p:spPr>
              <a:xfrm>
                <a:off x="4673600" y="1562100"/>
                <a:ext cx="3617314" cy="3090846"/>
              </a:xfrm>
              <a:prstGeom prst="rect">
                <a:avLst/>
              </a:prstGeom>
              <a:blipFill>
                <a:blip r:embed="rId3"/>
                <a:stretch>
                  <a:fillRect/>
                </a:stretch>
              </a:blipFill>
            </p:spPr>
            <p:txBody>
              <a:bodyPr/>
              <a:lstStyle/>
              <a:p>
                <a:r>
                  <a:rPr lang="en-CA">
                    <a:noFill/>
                  </a:rPr>
                  <a:t> </a:t>
                </a:r>
              </a:p>
            </p:txBody>
          </p:sp>
        </mc:Fallback>
      </mc:AlternateContent>
      <p:sp>
        <p:nvSpPr>
          <p:cNvPr id="2" name="TextBox 1">
            <a:extLst>
              <a:ext uri="{FF2B5EF4-FFF2-40B4-BE49-F238E27FC236}">
                <a16:creationId xmlns:a16="http://schemas.microsoft.com/office/drawing/2014/main" id="{9558A2CB-A346-4A0F-AD18-3CBEE504A06B}"/>
              </a:ext>
            </a:extLst>
          </p:cNvPr>
          <p:cNvSpPr txBox="1"/>
          <p:nvPr/>
        </p:nvSpPr>
        <p:spPr>
          <a:xfrm>
            <a:off x="527050" y="1898650"/>
            <a:ext cx="4044949" cy="2215991"/>
          </a:xfrm>
          <a:prstGeom prst="rect">
            <a:avLst/>
          </a:prstGeom>
          <a:noFill/>
        </p:spPr>
        <p:txBody>
          <a:bodyPr wrap="square" rtlCol="0">
            <a:spAutoFit/>
          </a:bodyPr>
          <a:lstStyle/>
          <a:p>
            <a:r>
              <a:rPr lang="en-CA" sz="2400" dirty="0">
                <a:latin typeface="Cambria Math" panose="02040503050406030204" pitchFamily="18" charset="0"/>
                <a:ea typeface="Cambria Math" panose="02040503050406030204" pitchFamily="18" charset="0"/>
              </a:rPr>
              <a:t>Continuous Collection model</a:t>
            </a:r>
          </a:p>
          <a:p>
            <a:pPr marL="342900" indent="-342900">
              <a:buFont typeface="Arial" panose="020B0604020202020204" pitchFamily="34" charset="0"/>
              <a:buChar char="•"/>
            </a:pPr>
            <a:r>
              <a:rPr lang="en-CA" sz="2400" dirty="0">
                <a:latin typeface="Cambria Math" panose="02040503050406030204" pitchFamily="18" charset="0"/>
                <a:ea typeface="Cambria Math" panose="02040503050406030204" pitchFamily="18" charset="0"/>
              </a:rPr>
              <a:t>Assume uniform distribution through space</a:t>
            </a:r>
          </a:p>
          <a:p>
            <a:pPr marL="342900" indent="-342900">
              <a:buFont typeface="Arial" panose="020B0604020202020204" pitchFamily="34" charset="0"/>
              <a:buChar char="•"/>
            </a:pPr>
            <a:r>
              <a:rPr lang="en-CA" sz="2400" dirty="0">
                <a:latin typeface="Cambria Math" panose="02040503050406030204" pitchFamily="18" charset="0"/>
                <a:ea typeface="Cambria Math" panose="02040503050406030204" pitchFamily="18" charset="0"/>
              </a:rPr>
              <a:t>Uniform collection rate</a:t>
            </a:r>
          </a:p>
          <a:p>
            <a:pPr marL="342900" indent="-342900">
              <a:buFont typeface="Arial" panose="020B0604020202020204" pitchFamily="34" charset="0"/>
              <a:buChar char="•"/>
            </a:pPr>
            <a:r>
              <a:rPr lang="en-CA" sz="2400" dirty="0">
                <a:latin typeface="Cambria Math" panose="02040503050406030204" pitchFamily="18" charset="0"/>
                <a:ea typeface="Cambria Math" panose="02040503050406030204" pitchFamily="18" charset="0"/>
              </a:rPr>
              <a:t>Uniform size</a:t>
            </a:r>
          </a:p>
          <a:p>
            <a:pPr marL="285750" indent="-285750">
              <a:buFont typeface="Arial" panose="020B0604020202020204" pitchFamily="34" charset="0"/>
              <a:buChar char="•"/>
            </a:pPr>
            <a:endParaRPr lang="en-CA" dirty="0"/>
          </a:p>
        </p:txBody>
      </p:sp>
      <p:sp>
        <p:nvSpPr>
          <p:cNvPr id="7" name="Slide Number Placeholder 6">
            <a:extLst>
              <a:ext uri="{FF2B5EF4-FFF2-40B4-BE49-F238E27FC236}">
                <a16:creationId xmlns:a16="http://schemas.microsoft.com/office/drawing/2014/main" id="{A3A8A7B2-E1FF-4CD2-9745-EC55339F3726}"/>
              </a:ext>
            </a:extLst>
          </p:cNvPr>
          <p:cNvSpPr>
            <a:spLocks noGrp="1"/>
          </p:cNvSpPr>
          <p:nvPr>
            <p:ph type="sldNum" sz="quarter" idx="12"/>
          </p:nvPr>
        </p:nvSpPr>
        <p:spPr/>
        <p:txBody>
          <a:bodyPr/>
          <a:lstStyle/>
          <a:p>
            <a:fld id="{6A6F8058-3785-FA4E-971F-CD598328817B}" type="slidenum">
              <a:rPr lang="en-US" smtClean="0"/>
              <a:t>14</a:t>
            </a:fld>
            <a:endParaRPr lang="en-US"/>
          </a:p>
        </p:txBody>
      </p:sp>
    </p:spTree>
    <p:extLst>
      <p:ext uri="{BB962C8B-B14F-4D97-AF65-F5344CB8AC3E}">
        <p14:creationId xmlns:p14="http://schemas.microsoft.com/office/powerpoint/2010/main" val="411980193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5026" y="233743"/>
            <a:ext cx="8005704" cy="861774"/>
          </a:xfrm>
          <a:prstGeom prst="rect">
            <a:avLst/>
          </a:prstGeom>
          <a:noFill/>
        </p:spPr>
        <p:txBody>
          <a:bodyPr wrap="square" rtlCol="0">
            <a:spAutoFit/>
          </a:bodyPr>
          <a:lstStyle/>
          <a:p>
            <a:pPr>
              <a:spcAft>
                <a:spcPts val="1200"/>
              </a:spcAft>
            </a:pPr>
            <a:r>
              <a:rPr lang="en-US" sz="5000" b="1" dirty="0">
                <a:solidFill>
                  <a:srgbClr val="3B1B70"/>
                </a:solidFill>
                <a:latin typeface="Arial"/>
                <a:cs typeface="Arial Unicode MS"/>
              </a:rPr>
              <a:t>Bergeron Process</a:t>
            </a:r>
            <a:endParaRPr lang="en-US" sz="6000" b="1" dirty="0">
              <a:solidFill>
                <a:srgbClr val="807F83"/>
              </a:solidFill>
              <a:latin typeface="Arial"/>
              <a:cs typeface="Arial Unicode MS"/>
            </a:endParaRPr>
          </a:p>
        </p:txBody>
      </p:sp>
      <p:pic>
        <p:nvPicPr>
          <p:cNvPr id="2" name="Picture 1">
            <a:extLst>
              <a:ext uri="{FF2B5EF4-FFF2-40B4-BE49-F238E27FC236}">
                <a16:creationId xmlns:a16="http://schemas.microsoft.com/office/drawing/2014/main" id="{74FBFE90-4AB3-4F24-8E2A-F7C6C9D482DD}"/>
              </a:ext>
            </a:extLst>
          </p:cNvPr>
          <p:cNvPicPr>
            <a:picLocks noChangeAspect="1"/>
          </p:cNvPicPr>
          <p:nvPr/>
        </p:nvPicPr>
        <p:blipFill>
          <a:blip r:embed="rId3"/>
          <a:stretch>
            <a:fillRect/>
          </a:stretch>
        </p:blipFill>
        <p:spPr>
          <a:xfrm>
            <a:off x="4695468" y="1244861"/>
            <a:ext cx="4194532" cy="4477871"/>
          </a:xfrm>
          <a:prstGeom prst="rect">
            <a:avLst/>
          </a:prstGeom>
        </p:spPr>
      </p:pic>
      <p:sp>
        <p:nvSpPr>
          <p:cNvPr id="3" name="TextBox 2">
            <a:extLst>
              <a:ext uri="{FF2B5EF4-FFF2-40B4-BE49-F238E27FC236}">
                <a16:creationId xmlns:a16="http://schemas.microsoft.com/office/drawing/2014/main" id="{72F80227-6FC3-4707-B69B-C09DB1D7821B}"/>
              </a:ext>
            </a:extLst>
          </p:cNvPr>
          <p:cNvSpPr txBox="1"/>
          <p:nvPr/>
        </p:nvSpPr>
        <p:spPr>
          <a:xfrm>
            <a:off x="406401" y="1871002"/>
            <a:ext cx="4289068" cy="2031325"/>
          </a:xfrm>
          <a:prstGeom prst="rect">
            <a:avLst/>
          </a:prstGeom>
          <a:noFill/>
        </p:spPr>
        <p:txBody>
          <a:bodyPr wrap="square" rtlCol="0">
            <a:spAutoFit/>
          </a:bodyPr>
          <a:lstStyle/>
          <a:p>
            <a:pPr marL="285750" indent="-285750">
              <a:buFont typeface="Arial" panose="020B0604020202020204" pitchFamily="34" charset="0"/>
              <a:buChar char="•"/>
            </a:pPr>
            <a:r>
              <a:rPr lang="en-US" sz="1800" dirty="0">
                <a:solidFill>
                  <a:srgbClr val="807F83"/>
                </a:solidFill>
                <a:latin typeface="Cambria Math" panose="02040503050406030204" pitchFamily="18" charset="0"/>
                <a:ea typeface="Cambria Math" panose="02040503050406030204" pitchFamily="18" charset="0"/>
                <a:cs typeface="Arial"/>
              </a:rPr>
              <a:t>Accretion of ice particles onto CCN</a:t>
            </a:r>
          </a:p>
          <a:p>
            <a:pPr marL="285750" indent="-285750">
              <a:buFont typeface="Arial" panose="020B0604020202020204" pitchFamily="34" charset="0"/>
              <a:buChar char="•"/>
            </a:pPr>
            <a:r>
              <a:rPr lang="en-US" dirty="0">
                <a:solidFill>
                  <a:srgbClr val="807F83"/>
                </a:solidFill>
                <a:latin typeface="Cambria Math" panose="02040503050406030204" pitchFamily="18" charset="0"/>
                <a:ea typeface="Cambria Math" panose="02040503050406030204" pitchFamily="18" charset="0"/>
                <a:cs typeface="Arial"/>
              </a:rPr>
              <a:t>In warm columns, produces rain</a:t>
            </a:r>
          </a:p>
          <a:p>
            <a:pPr marL="285750" indent="-285750">
              <a:buFont typeface="Arial" panose="020B0604020202020204" pitchFamily="34" charset="0"/>
              <a:buChar char="•"/>
            </a:pPr>
            <a:r>
              <a:rPr lang="en-US" sz="1800" dirty="0">
                <a:solidFill>
                  <a:srgbClr val="807F83"/>
                </a:solidFill>
                <a:latin typeface="Cambria Math" panose="02040503050406030204" pitchFamily="18" charset="0"/>
                <a:ea typeface="Cambria Math" panose="02040503050406030204" pitchFamily="18" charset="0"/>
                <a:cs typeface="Arial"/>
              </a:rPr>
              <a:t>Cool columns allow for Snow, </a:t>
            </a:r>
            <a:r>
              <a:rPr lang="en-US" dirty="0">
                <a:solidFill>
                  <a:srgbClr val="807F83"/>
                </a:solidFill>
                <a:latin typeface="Cambria Math" panose="02040503050406030204" pitchFamily="18" charset="0"/>
                <a:ea typeface="Cambria Math" panose="02040503050406030204" pitchFamily="18" charset="0"/>
                <a:cs typeface="Arial"/>
              </a:rPr>
              <a:t>Slush and Freezing rain</a:t>
            </a:r>
          </a:p>
          <a:p>
            <a:pPr marL="285750" indent="-285750">
              <a:buFont typeface="Arial" panose="020B0604020202020204" pitchFamily="34" charset="0"/>
              <a:buChar char="•"/>
            </a:pPr>
            <a:r>
              <a:rPr lang="en-US" sz="1800" dirty="0">
                <a:solidFill>
                  <a:srgbClr val="807F83"/>
                </a:solidFill>
                <a:latin typeface="Cambria Math" panose="02040503050406030204" pitchFamily="18" charset="0"/>
                <a:ea typeface="Cambria Math" panose="02040503050406030204" pitchFamily="18" charset="0"/>
                <a:cs typeface="Arial"/>
              </a:rPr>
              <a:t>Much easier to condense on surface of Ice vs Liquid</a:t>
            </a:r>
          </a:p>
          <a:p>
            <a:endParaRPr lang="en-CA" dirty="0"/>
          </a:p>
        </p:txBody>
      </p:sp>
      <p:sp>
        <p:nvSpPr>
          <p:cNvPr id="5" name="Slide Number Placeholder 4">
            <a:extLst>
              <a:ext uri="{FF2B5EF4-FFF2-40B4-BE49-F238E27FC236}">
                <a16:creationId xmlns:a16="http://schemas.microsoft.com/office/drawing/2014/main" id="{6EF0F321-B69B-44F7-8F78-ED5A32C067E7}"/>
              </a:ext>
            </a:extLst>
          </p:cNvPr>
          <p:cNvSpPr>
            <a:spLocks noGrp="1"/>
          </p:cNvSpPr>
          <p:nvPr>
            <p:ph type="sldNum" sz="quarter" idx="12"/>
          </p:nvPr>
        </p:nvSpPr>
        <p:spPr/>
        <p:txBody>
          <a:bodyPr/>
          <a:lstStyle/>
          <a:p>
            <a:fld id="{6A6F8058-3785-FA4E-971F-CD598328817B}" type="slidenum">
              <a:rPr lang="en-US" smtClean="0"/>
              <a:t>15</a:t>
            </a:fld>
            <a:endParaRPr lang="en-US"/>
          </a:p>
        </p:txBody>
      </p:sp>
    </p:spTree>
    <p:extLst>
      <p:ext uri="{BB962C8B-B14F-4D97-AF65-F5344CB8AC3E}">
        <p14:creationId xmlns:p14="http://schemas.microsoft.com/office/powerpoint/2010/main" val="3170482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049" y="46049"/>
            <a:ext cx="9144000" cy="6858000"/>
          </a:xfrm>
          <a:prstGeom prst="rect">
            <a:avLst/>
          </a:prstGeom>
        </p:spPr>
      </p:pic>
      <p:sp>
        <p:nvSpPr>
          <p:cNvPr id="5" name="TextBox 4"/>
          <p:cNvSpPr txBox="1"/>
          <p:nvPr/>
        </p:nvSpPr>
        <p:spPr>
          <a:xfrm>
            <a:off x="413926" y="1175925"/>
            <a:ext cx="8144380" cy="3939540"/>
          </a:xfrm>
          <a:prstGeom prst="rect">
            <a:avLst/>
          </a:prstGeom>
          <a:noFill/>
        </p:spPr>
        <p:txBody>
          <a:bodyPr wrap="square" rtlCol="0">
            <a:spAutoFit/>
          </a:bodyPr>
          <a:lstStyle/>
          <a:p>
            <a:r>
              <a:rPr lang="en-US" sz="5000" b="1" dirty="0">
                <a:solidFill>
                  <a:schemeClr val="bg1"/>
                </a:solidFill>
                <a:latin typeface="Arial"/>
                <a:cs typeface="Arial Unicode MS"/>
              </a:rPr>
              <a:t>The End</a:t>
            </a:r>
          </a:p>
          <a:p>
            <a:endParaRPr lang="en-US" sz="5000" b="1" dirty="0">
              <a:solidFill>
                <a:schemeClr val="bg1"/>
              </a:solidFill>
              <a:latin typeface="Arial"/>
              <a:cs typeface="Arial Unicode MS"/>
            </a:endParaRPr>
          </a:p>
          <a:p>
            <a:endParaRPr lang="en-US" sz="5000" b="1" dirty="0">
              <a:solidFill>
                <a:schemeClr val="bg1"/>
              </a:solidFill>
              <a:latin typeface="Arial"/>
              <a:cs typeface="Arial Unicode MS"/>
            </a:endParaRPr>
          </a:p>
          <a:p>
            <a:endParaRPr lang="en-US" sz="5000" b="1" dirty="0">
              <a:solidFill>
                <a:schemeClr val="bg1"/>
              </a:solidFill>
              <a:latin typeface="Arial"/>
              <a:cs typeface="Arial Unicode MS"/>
            </a:endParaRPr>
          </a:p>
          <a:p>
            <a:endParaRPr lang="en-US" sz="5000" b="1" dirty="0">
              <a:solidFill>
                <a:schemeClr val="bg1"/>
              </a:solidFill>
              <a:latin typeface="Arial"/>
              <a:cs typeface="Arial Unicode MS"/>
            </a:endParaRPr>
          </a:p>
        </p:txBody>
      </p:sp>
      <p:sp>
        <p:nvSpPr>
          <p:cNvPr id="2" name="Slide Number Placeholder 1">
            <a:extLst>
              <a:ext uri="{FF2B5EF4-FFF2-40B4-BE49-F238E27FC236}">
                <a16:creationId xmlns:a16="http://schemas.microsoft.com/office/drawing/2014/main" id="{29A5EC9C-9CD1-4998-8F34-BA61C57A1235}"/>
              </a:ext>
            </a:extLst>
          </p:cNvPr>
          <p:cNvSpPr>
            <a:spLocks noGrp="1"/>
          </p:cNvSpPr>
          <p:nvPr>
            <p:ph type="sldNum" sz="quarter" idx="12"/>
          </p:nvPr>
        </p:nvSpPr>
        <p:spPr/>
        <p:txBody>
          <a:bodyPr/>
          <a:lstStyle/>
          <a:p>
            <a:fld id="{6A6F8058-3785-FA4E-971F-CD598328817B}" type="slidenum">
              <a:rPr lang="en-US" smtClean="0"/>
              <a:t>16</a:t>
            </a:fld>
            <a:endParaRPr lang="en-US"/>
          </a:p>
        </p:txBody>
      </p:sp>
    </p:spTree>
    <p:extLst>
      <p:ext uri="{BB962C8B-B14F-4D97-AF65-F5344CB8AC3E}">
        <p14:creationId xmlns:p14="http://schemas.microsoft.com/office/powerpoint/2010/main" val="6029680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57540"/>
            <a:ext cx="9102012" cy="2400657"/>
          </a:xfrm>
          <a:prstGeom prst="rect">
            <a:avLst/>
          </a:prstGeom>
          <a:noFill/>
        </p:spPr>
        <p:txBody>
          <a:bodyPr wrap="square" rtlCol="0">
            <a:spAutoFit/>
          </a:bodyPr>
          <a:lstStyle/>
          <a:p>
            <a:pPr>
              <a:spcAft>
                <a:spcPts val="1200"/>
              </a:spcAft>
            </a:pPr>
            <a:r>
              <a:rPr lang="en-US" sz="5000" b="1" dirty="0">
                <a:solidFill>
                  <a:srgbClr val="3B1B70"/>
                </a:solidFill>
                <a:latin typeface="Arial"/>
                <a:cs typeface="Arial Unicode MS"/>
              </a:rPr>
              <a:t>Necessary steps towards Cloud Formation to Precipitation</a:t>
            </a:r>
          </a:p>
        </p:txBody>
      </p:sp>
      <p:sp>
        <p:nvSpPr>
          <p:cNvPr id="2" name="TextBox 1">
            <a:extLst>
              <a:ext uri="{FF2B5EF4-FFF2-40B4-BE49-F238E27FC236}">
                <a16:creationId xmlns:a16="http://schemas.microsoft.com/office/drawing/2014/main" id="{60313B4E-A71F-4B7B-9DAF-0DA2D1E778CD}"/>
              </a:ext>
            </a:extLst>
          </p:cNvPr>
          <p:cNvSpPr txBox="1"/>
          <p:nvPr/>
        </p:nvSpPr>
        <p:spPr>
          <a:xfrm>
            <a:off x="4152900" y="2523458"/>
            <a:ext cx="4584700" cy="2215991"/>
          </a:xfrm>
          <a:prstGeom prst="rect">
            <a:avLst/>
          </a:prstGeom>
          <a:noFill/>
        </p:spPr>
        <p:txBody>
          <a:bodyPr wrap="square" rtlCol="0">
            <a:spAutoFit/>
          </a:bodyPr>
          <a:lstStyle/>
          <a:p>
            <a:pPr marL="342900" indent="-342900">
              <a:buAutoNum type="arabicPeriod"/>
            </a:pPr>
            <a:r>
              <a:rPr lang="en-CA" sz="2400" dirty="0">
                <a:latin typeface="Cambria Math" panose="02040503050406030204" pitchFamily="18" charset="0"/>
                <a:ea typeface="Cambria Math" panose="02040503050406030204" pitchFamily="18" charset="0"/>
                <a:cs typeface="Arial" panose="020B0604020202020204" pitchFamily="34" charset="0"/>
              </a:rPr>
              <a:t>Moist air rises after heating</a:t>
            </a:r>
          </a:p>
          <a:p>
            <a:pPr marL="342900" indent="-342900">
              <a:buAutoNum type="arabicPeriod"/>
            </a:pPr>
            <a:r>
              <a:rPr lang="en-CA" sz="2400" dirty="0">
                <a:latin typeface="Cambria Math" panose="02040503050406030204" pitchFamily="18" charset="0"/>
                <a:ea typeface="Cambria Math" panose="02040503050406030204" pitchFamily="18" charset="0"/>
                <a:cs typeface="Arial" panose="020B0604020202020204" pitchFamily="34" charset="0"/>
              </a:rPr>
              <a:t>Supersaturation occurs</a:t>
            </a:r>
          </a:p>
          <a:p>
            <a:pPr marL="342900" indent="-342900">
              <a:buAutoNum type="arabicPeriod"/>
            </a:pPr>
            <a:r>
              <a:rPr lang="en-CA" sz="2400" dirty="0">
                <a:latin typeface="Cambria Math" panose="02040503050406030204" pitchFamily="18" charset="0"/>
                <a:ea typeface="Cambria Math" panose="02040503050406030204" pitchFamily="18" charset="0"/>
                <a:cs typeface="Arial" panose="020B0604020202020204" pitchFamily="34" charset="0"/>
              </a:rPr>
              <a:t>Reaching critical radius</a:t>
            </a:r>
          </a:p>
          <a:p>
            <a:pPr marL="342900" indent="-342900">
              <a:buAutoNum type="arabicPeriod"/>
            </a:pPr>
            <a:r>
              <a:rPr lang="en-CA" sz="2400" dirty="0">
                <a:latin typeface="Cambria Math" panose="02040503050406030204" pitchFamily="18" charset="0"/>
                <a:ea typeface="Cambria Math" panose="02040503050406030204" pitchFamily="18" charset="0"/>
                <a:cs typeface="Arial" panose="020B0604020202020204" pitchFamily="34" charset="0"/>
              </a:rPr>
              <a:t>Convection/turbulence pushes air through cloud</a:t>
            </a:r>
          </a:p>
          <a:p>
            <a:endParaRPr lang="en-CA" dirty="0"/>
          </a:p>
        </p:txBody>
      </p:sp>
      <p:pic>
        <p:nvPicPr>
          <p:cNvPr id="6" name="Picture 5">
            <a:extLst>
              <a:ext uri="{FF2B5EF4-FFF2-40B4-BE49-F238E27FC236}">
                <a16:creationId xmlns:a16="http://schemas.microsoft.com/office/drawing/2014/main" id="{8DAC33DF-E5BA-4A02-8912-E00C00DFBEF0}"/>
              </a:ext>
            </a:extLst>
          </p:cNvPr>
          <p:cNvPicPr>
            <a:picLocks noChangeAspect="1"/>
          </p:cNvPicPr>
          <p:nvPr/>
        </p:nvPicPr>
        <p:blipFill>
          <a:blip r:embed="rId3"/>
          <a:stretch>
            <a:fillRect/>
          </a:stretch>
        </p:blipFill>
        <p:spPr>
          <a:xfrm>
            <a:off x="152400" y="2400398"/>
            <a:ext cx="3600450" cy="2551948"/>
          </a:xfrm>
          <a:prstGeom prst="rect">
            <a:avLst/>
          </a:prstGeom>
        </p:spPr>
      </p:pic>
      <p:sp>
        <p:nvSpPr>
          <p:cNvPr id="9" name="TextBox 8">
            <a:extLst>
              <a:ext uri="{FF2B5EF4-FFF2-40B4-BE49-F238E27FC236}">
                <a16:creationId xmlns:a16="http://schemas.microsoft.com/office/drawing/2014/main" id="{121182DB-D4A6-4982-BA7A-AB9891DD1168}"/>
              </a:ext>
            </a:extLst>
          </p:cNvPr>
          <p:cNvSpPr txBox="1"/>
          <p:nvPr/>
        </p:nvSpPr>
        <p:spPr>
          <a:xfrm>
            <a:off x="152400" y="5156200"/>
            <a:ext cx="4419600" cy="646331"/>
          </a:xfrm>
          <a:prstGeom prst="rect">
            <a:avLst/>
          </a:prstGeom>
          <a:noFill/>
        </p:spPr>
        <p:txBody>
          <a:bodyPr wrap="square" rtlCol="0">
            <a:spAutoFit/>
          </a:bodyPr>
          <a:lstStyle/>
          <a:p>
            <a:r>
              <a:rPr lang="en-CA" dirty="0">
                <a:latin typeface="Cambria Math" panose="02040503050406030204" pitchFamily="18" charset="0"/>
                <a:ea typeface="Cambria Math" panose="02040503050406030204" pitchFamily="18" charset="0"/>
              </a:rPr>
              <a:t>Figure: The comparison of Raindrop to a Cloud drop to CCN (From Nugent et al)</a:t>
            </a:r>
          </a:p>
        </p:txBody>
      </p:sp>
      <p:sp>
        <p:nvSpPr>
          <p:cNvPr id="10" name="Slide Number Placeholder 9">
            <a:extLst>
              <a:ext uri="{FF2B5EF4-FFF2-40B4-BE49-F238E27FC236}">
                <a16:creationId xmlns:a16="http://schemas.microsoft.com/office/drawing/2014/main" id="{5B26CB0C-BED7-44BC-B7BE-5DA9AB4EEEFB}"/>
              </a:ext>
            </a:extLst>
          </p:cNvPr>
          <p:cNvSpPr>
            <a:spLocks noGrp="1"/>
          </p:cNvSpPr>
          <p:nvPr>
            <p:ph type="sldNum" sz="quarter" idx="12"/>
          </p:nvPr>
        </p:nvSpPr>
        <p:spPr/>
        <p:txBody>
          <a:bodyPr/>
          <a:lstStyle/>
          <a:p>
            <a:fld id="{6A6F8058-3785-FA4E-971F-CD598328817B}" type="slidenum">
              <a:rPr lang="en-US" smtClean="0"/>
              <a:t>2</a:t>
            </a:fld>
            <a:endParaRPr lang="en-US"/>
          </a:p>
        </p:txBody>
      </p:sp>
    </p:spTree>
    <p:extLst>
      <p:ext uri="{BB962C8B-B14F-4D97-AF65-F5344CB8AC3E}">
        <p14:creationId xmlns:p14="http://schemas.microsoft.com/office/powerpoint/2010/main" val="14485783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CC5A108-D5FB-4A28-B554-9213C552138F}"/>
              </a:ext>
            </a:extLst>
          </p:cNvPr>
          <p:cNvPicPr>
            <a:picLocks noChangeAspect="1"/>
          </p:cNvPicPr>
          <p:nvPr/>
        </p:nvPicPr>
        <p:blipFill rotWithShape="1">
          <a:blip r:embed="rId3"/>
          <a:srcRect b="61480"/>
          <a:stretch/>
        </p:blipFill>
        <p:spPr>
          <a:xfrm>
            <a:off x="3680302" y="856147"/>
            <a:ext cx="5821133" cy="3093886"/>
          </a:xfrm>
          <a:prstGeom prst="rect">
            <a:avLst/>
          </a:prstGeom>
        </p:spPr>
      </p:pic>
      <p:sp>
        <p:nvSpPr>
          <p:cNvPr id="4" name="TextBox 3"/>
          <p:cNvSpPr txBox="1"/>
          <p:nvPr/>
        </p:nvSpPr>
        <p:spPr>
          <a:xfrm>
            <a:off x="1" y="209940"/>
            <a:ext cx="9102012" cy="861774"/>
          </a:xfrm>
          <a:prstGeom prst="rect">
            <a:avLst/>
          </a:prstGeom>
          <a:noFill/>
        </p:spPr>
        <p:txBody>
          <a:bodyPr wrap="square" rtlCol="0">
            <a:spAutoFit/>
          </a:bodyPr>
          <a:lstStyle/>
          <a:p>
            <a:pPr>
              <a:spcAft>
                <a:spcPts val="1200"/>
              </a:spcAft>
            </a:pPr>
            <a:r>
              <a:rPr lang="en-US" sz="5000" b="1" dirty="0">
                <a:solidFill>
                  <a:srgbClr val="3B1B70"/>
                </a:solidFill>
                <a:latin typeface="Arial"/>
                <a:cs typeface="Arial Unicode MS"/>
              </a:rPr>
              <a:t>Saturation </a:t>
            </a:r>
            <a:r>
              <a:rPr lang="en-US" sz="5000" b="1" dirty="0" err="1">
                <a:solidFill>
                  <a:srgbClr val="3B1B70"/>
                </a:solidFill>
                <a:latin typeface="Arial"/>
                <a:cs typeface="Arial Unicode MS"/>
              </a:rPr>
              <a:t>Vapour</a:t>
            </a:r>
            <a:r>
              <a:rPr lang="en-US" sz="5000" b="1" dirty="0">
                <a:solidFill>
                  <a:srgbClr val="3B1B70"/>
                </a:solidFill>
                <a:latin typeface="Arial"/>
                <a:cs typeface="Arial Unicode MS"/>
              </a:rPr>
              <a:t> Pressure</a:t>
            </a:r>
          </a:p>
        </p:txBody>
      </p:sp>
      <p:pic>
        <p:nvPicPr>
          <p:cNvPr id="3" name="Picture 2">
            <a:extLst>
              <a:ext uri="{FF2B5EF4-FFF2-40B4-BE49-F238E27FC236}">
                <a16:creationId xmlns:a16="http://schemas.microsoft.com/office/drawing/2014/main" id="{FE5862B7-6A2F-4A40-8F3E-A953548CAD8F}"/>
              </a:ext>
            </a:extLst>
          </p:cNvPr>
          <p:cNvPicPr>
            <a:picLocks noChangeAspect="1"/>
          </p:cNvPicPr>
          <p:nvPr/>
        </p:nvPicPr>
        <p:blipFill rotWithShape="1">
          <a:blip r:embed="rId3"/>
          <a:srcRect l="15687" t="38396" r="17327"/>
          <a:stretch/>
        </p:blipFill>
        <p:spPr>
          <a:xfrm>
            <a:off x="872565" y="1200739"/>
            <a:ext cx="3370729" cy="4277227"/>
          </a:xfrm>
          <a:prstGeom prst="rect">
            <a:avLst/>
          </a:prstGeom>
        </p:spPr>
      </p:pic>
      <p:sp>
        <p:nvSpPr>
          <p:cNvPr id="7" name="TextBox 6">
            <a:extLst>
              <a:ext uri="{FF2B5EF4-FFF2-40B4-BE49-F238E27FC236}">
                <a16:creationId xmlns:a16="http://schemas.microsoft.com/office/drawing/2014/main" id="{44CEE28F-C0DA-4EEA-970C-BC1353E0381A}"/>
              </a:ext>
            </a:extLst>
          </p:cNvPr>
          <p:cNvSpPr txBox="1"/>
          <p:nvPr/>
        </p:nvSpPr>
        <p:spPr>
          <a:xfrm>
            <a:off x="932330" y="5355522"/>
            <a:ext cx="5181600" cy="646331"/>
          </a:xfrm>
          <a:prstGeom prst="rect">
            <a:avLst/>
          </a:prstGeom>
          <a:noFill/>
        </p:spPr>
        <p:txBody>
          <a:bodyPr wrap="square" rtlCol="0">
            <a:spAutoFit/>
          </a:bodyPr>
          <a:lstStyle/>
          <a:p>
            <a:r>
              <a:rPr lang="en-CA" dirty="0">
                <a:latin typeface="Cambria Math" panose="02040503050406030204" pitchFamily="18" charset="0"/>
                <a:ea typeface="Cambria Math" panose="02040503050406030204" pitchFamily="18" charset="0"/>
              </a:rPr>
              <a:t>Figure: Saturation Vapour increases with temperature.  (From Ahrens, 2005, pg. 81 ) </a:t>
            </a:r>
          </a:p>
        </p:txBody>
      </p:sp>
      <p:sp>
        <p:nvSpPr>
          <p:cNvPr id="8" name="TextBox 7">
            <a:extLst>
              <a:ext uri="{FF2B5EF4-FFF2-40B4-BE49-F238E27FC236}">
                <a16:creationId xmlns:a16="http://schemas.microsoft.com/office/drawing/2014/main" id="{F2950021-1F0C-451D-AD90-94F756D2B17E}"/>
              </a:ext>
            </a:extLst>
          </p:cNvPr>
          <p:cNvSpPr txBox="1"/>
          <p:nvPr/>
        </p:nvSpPr>
        <p:spPr>
          <a:xfrm>
            <a:off x="4781550" y="3949909"/>
            <a:ext cx="3543299" cy="1200329"/>
          </a:xfrm>
          <a:prstGeom prst="rect">
            <a:avLst/>
          </a:prstGeom>
          <a:noFill/>
        </p:spPr>
        <p:txBody>
          <a:bodyPr wrap="square" rtlCol="0">
            <a:spAutoFit/>
          </a:bodyPr>
          <a:lstStyle/>
          <a:p>
            <a:r>
              <a:rPr lang="en-CA" dirty="0">
                <a:latin typeface="Cambria Math" panose="02040503050406030204" pitchFamily="18" charset="0"/>
                <a:ea typeface="Cambria Math" panose="02040503050406030204" pitchFamily="18" charset="0"/>
              </a:rPr>
              <a:t>Figure:  The representation of an open (a) and a closed(b) system for the equilibrium of vapour to water.  (Taken from Dominguez)</a:t>
            </a:r>
          </a:p>
        </p:txBody>
      </p:sp>
      <p:sp>
        <p:nvSpPr>
          <p:cNvPr id="9" name="Slide Number Placeholder 8">
            <a:extLst>
              <a:ext uri="{FF2B5EF4-FFF2-40B4-BE49-F238E27FC236}">
                <a16:creationId xmlns:a16="http://schemas.microsoft.com/office/drawing/2014/main" id="{747CE828-2FAE-4C87-812C-4F324FBDA117}"/>
              </a:ext>
            </a:extLst>
          </p:cNvPr>
          <p:cNvSpPr>
            <a:spLocks noGrp="1"/>
          </p:cNvSpPr>
          <p:nvPr>
            <p:ph type="sldNum" sz="quarter" idx="12"/>
          </p:nvPr>
        </p:nvSpPr>
        <p:spPr/>
        <p:txBody>
          <a:bodyPr/>
          <a:lstStyle/>
          <a:p>
            <a:fld id="{6A6F8058-3785-FA4E-971F-CD598328817B}" type="slidenum">
              <a:rPr lang="en-US" smtClean="0"/>
              <a:t>3</a:t>
            </a:fld>
            <a:endParaRPr lang="en-US"/>
          </a:p>
        </p:txBody>
      </p:sp>
    </p:spTree>
    <p:extLst>
      <p:ext uri="{BB962C8B-B14F-4D97-AF65-F5344CB8AC3E}">
        <p14:creationId xmlns:p14="http://schemas.microsoft.com/office/powerpoint/2010/main" val="34258146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4645" y="209939"/>
            <a:ext cx="9027367" cy="707886"/>
          </a:xfrm>
          <a:prstGeom prst="rect">
            <a:avLst/>
          </a:prstGeom>
          <a:noFill/>
        </p:spPr>
        <p:txBody>
          <a:bodyPr wrap="square" rtlCol="0">
            <a:spAutoFit/>
          </a:bodyPr>
          <a:lstStyle/>
          <a:p>
            <a:pPr>
              <a:spcAft>
                <a:spcPts val="1200"/>
              </a:spcAft>
            </a:pPr>
            <a:r>
              <a:rPr lang="en-CA" sz="4000" b="1" dirty="0">
                <a:solidFill>
                  <a:srgbClr val="3B1B70"/>
                </a:solidFill>
                <a:latin typeface="Arial"/>
                <a:cs typeface="Arial Unicode MS"/>
              </a:rPr>
              <a:t>The Clausius-Clapeyron Equation </a:t>
            </a:r>
            <a:endParaRPr lang="en-US" sz="4000" b="1" dirty="0">
              <a:solidFill>
                <a:srgbClr val="3B1B70"/>
              </a:solidFill>
              <a:latin typeface="Arial"/>
              <a:cs typeface="Arial Unicode MS"/>
            </a:endParaRPr>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630B9F86-E4B2-4234-A6E0-EFA27D03519E}"/>
                  </a:ext>
                </a:extLst>
              </p:cNvPr>
              <p:cNvSpPr txBox="1"/>
              <p:nvPr/>
            </p:nvSpPr>
            <p:spPr>
              <a:xfrm>
                <a:off x="400050" y="1219612"/>
                <a:ext cx="8147050" cy="4769447"/>
              </a:xfrm>
              <a:prstGeom prst="rect">
                <a:avLst/>
              </a:prstGeom>
              <a:noFill/>
            </p:spPr>
            <p:txBody>
              <a:bodyPr wrap="square" rtlCol="0">
                <a:spAutoFit/>
              </a:bodyPr>
              <a:lstStyle/>
              <a:p>
                <a:pPr>
                  <a:spcAft>
                    <a:spcPts val="2400"/>
                  </a:spcAft>
                  <a:buSzPct val="75000"/>
                </a:pPr>
                <a:r>
                  <a:rPr lang="en-CA" i="1" dirty="0">
                    <a:solidFill>
                      <a:srgbClr val="807F83"/>
                    </a:solidFill>
                    <a:latin typeface="Cambria Math" panose="02040503050406030204" pitchFamily="18" charset="0"/>
                    <a:cs typeface="Arial"/>
                  </a:rPr>
                  <a:t>Clausius- Clapeyron is the change in pressure over change in Temperature</a:t>
                </a:r>
                <a:endParaRPr lang="en-CA" sz="1800" b="0" i="1" dirty="0">
                  <a:solidFill>
                    <a:srgbClr val="807F83"/>
                  </a:solidFill>
                  <a:latin typeface="Cambria Math" panose="02040503050406030204" pitchFamily="18" charset="0"/>
                  <a:cs typeface="Arial"/>
                </a:endParaRPr>
              </a:p>
              <a:p>
                <a:pPr>
                  <a:spcAft>
                    <a:spcPts val="2400"/>
                  </a:spcAft>
                  <a:buSzPct val="75000"/>
                </a:pPr>
                <a14:m>
                  <m:oMathPara xmlns:m="http://schemas.openxmlformats.org/officeDocument/2006/math">
                    <m:oMathParaPr>
                      <m:jc m:val="centerGroup"/>
                    </m:oMathParaPr>
                    <m:oMath xmlns:m="http://schemas.openxmlformats.org/officeDocument/2006/math">
                      <m:f>
                        <m:fPr>
                          <m:ctrlPr>
                            <a:rPr lang="en-CA" sz="1800" b="0" smtClean="0">
                              <a:solidFill>
                                <a:srgbClr val="807F83"/>
                              </a:solidFill>
                              <a:latin typeface="Cambria Math" panose="02040503050406030204" pitchFamily="18" charset="0"/>
                              <a:cs typeface="Arial"/>
                            </a:rPr>
                          </m:ctrlPr>
                        </m:fPr>
                        <m:num>
                          <m:r>
                            <m:rPr>
                              <m:sty m:val="p"/>
                            </m:rPr>
                            <a:rPr lang="en-CA" sz="1800" b="0" i="0" smtClean="0">
                              <a:solidFill>
                                <a:srgbClr val="807F83"/>
                              </a:solidFill>
                              <a:latin typeface="Cambria Math" panose="02040503050406030204" pitchFamily="18" charset="0"/>
                              <a:cs typeface="Arial"/>
                            </a:rPr>
                            <m:t>dP</m:t>
                          </m:r>
                        </m:num>
                        <m:den>
                          <m:r>
                            <m:rPr>
                              <m:sty m:val="p"/>
                            </m:rPr>
                            <a:rPr lang="en-CA" sz="1800" b="0" i="0" smtClean="0">
                              <a:solidFill>
                                <a:srgbClr val="807F83"/>
                              </a:solidFill>
                              <a:latin typeface="Cambria Math" panose="02040503050406030204" pitchFamily="18" charset="0"/>
                              <a:cs typeface="Arial"/>
                            </a:rPr>
                            <m:t>dT</m:t>
                          </m:r>
                        </m:den>
                      </m:f>
                      <m:r>
                        <a:rPr lang="en-CA" sz="1800" b="0" i="0" smtClean="0">
                          <a:solidFill>
                            <a:srgbClr val="807F83"/>
                          </a:solidFill>
                          <a:latin typeface="Cambria Math" panose="02040503050406030204" pitchFamily="18" charset="0"/>
                          <a:cs typeface="Arial"/>
                        </a:rPr>
                        <m:t>=</m:t>
                      </m:r>
                      <m:f>
                        <m:fPr>
                          <m:ctrlPr>
                            <a:rPr lang="en-CA" sz="1800" b="0" smtClean="0">
                              <a:solidFill>
                                <a:srgbClr val="807F83"/>
                              </a:solidFill>
                              <a:latin typeface="Cambria Math" panose="02040503050406030204" pitchFamily="18" charset="0"/>
                              <a:cs typeface="Arial"/>
                            </a:rPr>
                          </m:ctrlPr>
                        </m:fPr>
                        <m:num>
                          <m:r>
                            <a:rPr lang="en-CA" i="0">
                              <a:solidFill>
                                <a:srgbClr val="807F83"/>
                              </a:solidFill>
                              <a:latin typeface="Cambria Math" panose="02040503050406030204" pitchFamily="18" charset="0"/>
                              <a:ea typeface="Cambria Math" panose="02040503050406030204" pitchFamily="18" charset="0"/>
                              <a:cs typeface="Arial"/>
                            </a:rPr>
                            <m:t>∆</m:t>
                          </m:r>
                          <m:r>
                            <m:rPr>
                              <m:sty m:val="p"/>
                            </m:rPr>
                            <a:rPr lang="en-CA" b="0" i="0" smtClean="0">
                              <a:solidFill>
                                <a:srgbClr val="807F83"/>
                              </a:solidFill>
                              <a:latin typeface="Cambria Math" panose="02040503050406030204" pitchFamily="18" charset="0"/>
                              <a:ea typeface="Cambria Math" panose="02040503050406030204" pitchFamily="18" charset="0"/>
                              <a:cs typeface="Arial"/>
                            </a:rPr>
                            <m:t>s</m:t>
                          </m:r>
                        </m:num>
                        <m:den>
                          <m:r>
                            <a:rPr lang="en-CA" i="0">
                              <a:solidFill>
                                <a:srgbClr val="807F83"/>
                              </a:solidFill>
                              <a:latin typeface="Cambria Math" panose="02040503050406030204" pitchFamily="18" charset="0"/>
                              <a:ea typeface="Cambria Math" panose="02040503050406030204" pitchFamily="18" charset="0"/>
                              <a:cs typeface="Arial"/>
                            </a:rPr>
                            <m:t>∆</m:t>
                          </m:r>
                          <m:r>
                            <m:rPr>
                              <m:sty m:val="p"/>
                            </m:rPr>
                            <a:rPr lang="en-CA" i="0">
                              <a:solidFill>
                                <a:srgbClr val="807F83"/>
                              </a:solidFill>
                              <a:latin typeface="Cambria Math" panose="02040503050406030204" pitchFamily="18" charset="0"/>
                              <a:ea typeface="Cambria Math" panose="02040503050406030204" pitchFamily="18" charset="0"/>
                              <a:cs typeface="Arial"/>
                            </a:rPr>
                            <m:t>v</m:t>
                          </m:r>
                        </m:den>
                      </m:f>
                      <m:r>
                        <a:rPr lang="en-CA" sz="1800" b="0" i="0" smtClean="0">
                          <a:solidFill>
                            <a:srgbClr val="807F83"/>
                          </a:solidFill>
                          <a:latin typeface="Cambria Math" panose="02040503050406030204" pitchFamily="18" charset="0"/>
                          <a:cs typeface="Arial"/>
                        </a:rPr>
                        <m:t>= </m:t>
                      </m:r>
                      <m:f>
                        <m:fPr>
                          <m:ctrlPr>
                            <a:rPr lang="en-CA" sz="1800" b="0" smtClean="0">
                              <a:solidFill>
                                <a:srgbClr val="807F83"/>
                              </a:solidFill>
                              <a:latin typeface="Cambria Math" panose="02040503050406030204" pitchFamily="18" charset="0"/>
                              <a:cs typeface="Arial"/>
                            </a:rPr>
                          </m:ctrlPr>
                        </m:fPr>
                        <m:num>
                          <m:sSub>
                            <m:sSubPr>
                              <m:ctrlPr>
                                <a:rPr lang="en-CA" sz="1800" b="0" smtClean="0">
                                  <a:solidFill>
                                    <a:srgbClr val="807F83"/>
                                  </a:solidFill>
                                  <a:latin typeface="Cambria Math" panose="02040503050406030204" pitchFamily="18" charset="0"/>
                                  <a:cs typeface="Arial"/>
                                </a:rPr>
                              </m:ctrlPr>
                            </m:sSubPr>
                            <m:e>
                              <m:r>
                                <m:rPr>
                                  <m:sty m:val="p"/>
                                </m:rPr>
                                <a:rPr lang="en-CA" sz="1800" b="0" i="0" smtClean="0">
                                  <a:solidFill>
                                    <a:srgbClr val="807F83"/>
                                  </a:solidFill>
                                  <a:latin typeface="Cambria Math" panose="02040503050406030204" pitchFamily="18" charset="0"/>
                                  <a:cs typeface="Arial"/>
                                </a:rPr>
                                <m:t>L</m:t>
                              </m:r>
                            </m:e>
                            <m:sub>
                              <m:r>
                                <m:rPr>
                                  <m:sty m:val="p"/>
                                </m:rPr>
                                <a:rPr lang="en-CA" sz="1800" b="0" i="0" smtClean="0">
                                  <a:solidFill>
                                    <a:srgbClr val="807F83"/>
                                  </a:solidFill>
                                  <a:latin typeface="Cambria Math" panose="02040503050406030204" pitchFamily="18" charset="0"/>
                                  <a:cs typeface="Arial"/>
                                </a:rPr>
                                <m:t>v</m:t>
                              </m:r>
                            </m:sub>
                          </m:sSub>
                        </m:num>
                        <m:den>
                          <m:r>
                            <m:rPr>
                              <m:sty m:val="p"/>
                            </m:rPr>
                            <a:rPr lang="en-CA" sz="1800" b="0" i="0" smtClean="0">
                              <a:solidFill>
                                <a:srgbClr val="807F83"/>
                              </a:solidFill>
                              <a:latin typeface="Cambria Math" panose="02040503050406030204" pitchFamily="18" charset="0"/>
                              <a:cs typeface="Arial"/>
                            </a:rPr>
                            <m:t>T</m:t>
                          </m:r>
                          <m:r>
                            <a:rPr lang="en-CA" sz="1800" b="0" i="0" smtClean="0">
                              <a:solidFill>
                                <a:srgbClr val="807F83"/>
                              </a:solidFill>
                              <a:latin typeface="Cambria Math" panose="02040503050406030204" pitchFamily="18" charset="0"/>
                              <a:ea typeface="Cambria Math" panose="02040503050406030204" pitchFamily="18" charset="0"/>
                              <a:cs typeface="Arial"/>
                            </a:rPr>
                            <m:t>∆</m:t>
                          </m:r>
                          <m:r>
                            <m:rPr>
                              <m:sty m:val="p"/>
                            </m:rPr>
                            <a:rPr lang="en-CA" sz="1800" b="0" i="0" smtClean="0">
                              <a:solidFill>
                                <a:srgbClr val="807F83"/>
                              </a:solidFill>
                              <a:latin typeface="Cambria Math" panose="02040503050406030204" pitchFamily="18" charset="0"/>
                              <a:ea typeface="Cambria Math" panose="02040503050406030204" pitchFamily="18" charset="0"/>
                              <a:cs typeface="Arial"/>
                            </a:rPr>
                            <m:t>v</m:t>
                          </m:r>
                        </m:den>
                      </m:f>
                    </m:oMath>
                  </m:oMathPara>
                </a14:m>
                <a:endParaRPr lang="en-CA" dirty="0">
                  <a:solidFill>
                    <a:srgbClr val="807F83"/>
                  </a:solidFill>
                  <a:latin typeface="Cambria Math" panose="02040503050406030204" pitchFamily="18" charset="0"/>
                  <a:cs typeface="Arial"/>
                </a:endParaRPr>
              </a:p>
              <a:p>
                <a:pPr>
                  <a:spcAft>
                    <a:spcPts val="2400"/>
                  </a:spcAft>
                  <a:buSzPct val="75000"/>
                </a:pPr>
                <a14:m>
                  <m:oMathPara xmlns:m="http://schemas.openxmlformats.org/officeDocument/2006/math">
                    <m:oMathParaPr>
                      <m:jc m:val="centerGroup"/>
                    </m:oMathParaPr>
                    <m:oMath xmlns:m="http://schemas.openxmlformats.org/officeDocument/2006/math">
                      <m:f>
                        <m:fPr>
                          <m:ctrlPr>
                            <a:rPr lang="en-CA" sz="1800" b="0" smtClean="0">
                              <a:solidFill>
                                <a:srgbClr val="807F83"/>
                              </a:solidFill>
                              <a:latin typeface="Cambria Math" panose="02040503050406030204" pitchFamily="18" charset="0"/>
                              <a:cs typeface="Arial"/>
                            </a:rPr>
                          </m:ctrlPr>
                        </m:fPr>
                        <m:num>
                          <m:r>
                            <m:rPr>
                              <m:sty m:val="p"/>
                            </m:rPr>
                            <a:rPr lang="en-CA" sz="1800" b="0" i="0" smtClean="0">
                              <a:solidFill>
                                <a:srgbClr val="807F83"/>
                              </a:solidFill>
                              <a:latin typeface="Cambria Math" panose="02040503050406030204" pitchFamily="18" charset="0"/>
                              <a:cs typeface="Arial"/>
                            </a:rPr>
                            <m:t>dP</m:t>
                          </m:r>
                        </m:num>
                        <m:den>
                          <m:r>
                            <m:rPr>
                              <m:sty m:val="p"/>
                            </m:rPr>
                            <a:rPr lang="en-CA" sz="1800" b="0" i="0" smtClean="0">
                              <a:solidFill>
                                <a:srgbClr val="807F83"/>
                              </a:solidFill>
                              <a:latin typeface="Cambria Math" panose="02040503050406030204" pitchFamily="18" charset="0"/>
                              <a:cs typeface="Arial"/>
                            </a:rPr>
                            <m:t>dT</m:t>
                          </m:r>
                        </m:den>
                      </m:f>
                      <m:r>
                        <a:rPr lang="en-CA" sz="1800" b="0" i="0" smtClean="0">
                          <a:solidFill>
                            <a:srgbClr val="807F83"/>
                          </a:solidFill>
                          <a:latin typeface="Cambria Math" panose="02040503050406030204" pitchFamily="18" charset="0"/>
                          <a:cs typeface="Arial"/>
                        </a:rPr>
                        <m:t>=</m:t>
                      </m:r>
                      <m:f>
                        <m:fPr>
                          <m:ctrlPr>
                            <a:rPr lang="en-CA" sz="1800" b="0" smtClean="0">
                              <a:solidFill>
                                <a:srgbClr val="807F83"/>
                              </a:solidFill>
                              <a:latin typeface="Cambria Math" panose="02040503050406030204" pitchFamily="18" charset="0"/>
                              <a:cs typeface="Arial"/>
                            </a:rPr>
                          </m:ctrlPr>
                        </m:fPr>
                        <m:num>
                          <m:sSub>
                            <m:sSubPr>
                              <m:ctrlPr>
                                <a:rPr lang="en-CA" sz="1800" b="0" smtClean="0">
                                  <a:solidFill>
                                    <a:srgbClr val="807F83"/>
                                  </a:solidFill>
                                  <a:latin typeface="Cambria Math" panose="02040503050406030204" pitchFamily="18" charset="0"/>
                                  <a:cs typeface="Arial"/>
                                </a:rPr>
                              </m:ctrlPr>
                            </m:sSubPr>
                            <m:e>
                              <m:r>
                                <m:rPr>
                                  <m:sty m:val="p"/>
                                </m:rPr>
                                <a:rPr lang="en-CA" sz="1800" b="0" i="0" smtClean="0">
                                  <a:solidFill>
                                    <a:srgbClr val="807F83"/>
                                  </a:solidFill>
                                  <a:latin typeface="Cambria Math" panose="02040503050406030204" pitchFamily="18" charset="0"/>
                                  <a:cs typeface="Arial"/>
                                </a:rPr>
                                <m:t>de</m:t>
                              </m:r>
                            </m:e>
                            <m:sub>
                              <m:r>
                                <m:rPr>
                                  <m:sty m:val="p"/>
                                </m:rPr>
                                <a:rPr lang="en-CA" sz="1800" b="0" i="0" smtClean="0">
                                  <a:solidFill>
                                    <a:srgbClr val="807F83"/>
                                  </a:solidFill>
                                  <a:latin typeface="Cambria Math" panose="02040503050406030204" pitchFamily="18" charset="0"/>
                                  <a:cs typeface="Arial"/>
                                </a:rPr>
                                <m:t>s</m:t>
                              </m:r>
                            </m:sub>
                          </m:sSub>
                        </m:num>
                        <m:den>
                          <m:r>
                            <m:rPr>
                              <m:sty m:val="p"/>
                            </m:rPr>
                            <a:rPr lang="en-CA" sz="1800" b="0" i="0" smtClean="0">
                              <a:solidFill>
                                <a:srgbClr val="807F83"/>
                              </a:solidFill>
                              <a:latin typeface="Cambria Math" panose="02040503050406030204" pitchFamily="18" charset="0"/>
                              <a:cs typeface="Arial"/>
                            </a:rPr>
                            <m:t>dT</m:t>
                          </m:r>
                        </m:den>
                      </m:f>
                      <m:r>
                        <a:rPr lang="en-CA" sz="1800" b="0" i="0" smtClean="0">
                          <a:solidFill>
                            <a:srgbClr val="807F83"/>
                          </a:solidFill>
                          <a:latin typeface="Cambria Math" panose="02040503050406030204" pitchFamily="18" charset="0"/>
                          <a:cs typeface="Arial"/>
                        </a:rPr>
                        <m:t>= </m:t>
                      </m:r>
                      <m:f>
                        <m:fPr>
                          <m:ctrlPr>
                            <a:rPr lang="en-CA" sz="1800" b="0" smtClean="0">
                              <a:solidFill>
                                <a:srgbClr val="807F83"/>
                              </a:solidFill>
                              <a:latin typeface="Cambria Math" panose="02040503050406030204" pitchFamily="18" charset="0"/>
                              <a:cs typeface="Arial"/>
                            </a:rPr>
                          </m:ctrlPr>
                        </m:fPr>
                        <m:num>
                          <m:sSub>
                            <m:sSubPr>
                              <m:ctrlPr>
                                <a:rPr lang="en-CA" sz="1800" b="0" smtClean="0">
                                  <a:solidFill>
                                    <a:srgbClr val="807F83"/>
                                  </a:solidFill>
                                  <a:latin typeface="Cambria Math" panose="02040503050406030204" pitchFamily="18" charset="0"/>
                                  <a:cs typeface="Arial"/>
                                </a:rPr>
                              </m:ctrlPr>
                            </m:sSubPr>
                            <m:e>
                              <m:r>
                                <m:rPr>
                                  <m:sty m:val="p"/>
                                </m:rPr>
                                <a:rPr lang="en-CA" sz="1800" b="0" i="0" smtClean="0">
                                  <a:solidFill>
                                    <a:srgbClr val="807F83"/>
                                  </a:solidFill>
                                  <a:latin typeface="Cambria Math" panose="02040503050406030204" pitchFamily="18" charset="0"/>
                                  <a:cs typeface="Arial"/>
                                </a:rPr>
                                <m:t>L</m:t>
                              </m:r>
                            </m:e>
                            <m:sub>
                              <m:r>
                                <m:rPr>
                                  <m:sty m:val="p"/>
                                </m:rPr>
                                <a:rPr lang="en-CA" sz="1800" b="0" i="0" smtClean="0">
                                  <a:solidFill>
                                    <a:srgbClr val="807F83"/>
                                  </a:solidFill>
                                  <a:latin typeface="Cambria Math" panose="02040503050406030204" pitchFamily="18" charset="0"/>
                                  <a:cs typeface="Arial"/>
                                </a:rPr>
                                <m:t>v</m:t>
                              </m:r>
                            </m:sub>
                          </m:sSub>
                        </m:num>
                        <m:den>
                          <m:r>
                            <m:rPr>
                              <m:sty m:val="p"/>
                            </m:rPr>
                            <a:rPr lang="en-CA" sz="1800" b="0" i="0" smtClean="0">
                              <a:solidFill>
                                <a:srgbClr val="807F83"/>
                              </a:solidFill>
                              <a:latin typeface="Cambria Math" panose="02040503050406030204" pitchFamily="18" charset="0"/>
                              <a:cs typeface="Arial"/>
                            </a:rPr>
                            <m:t>T</m:t>
                          </m:r>
                        </m:den>
                      </m:f>
                      <m:sSup>
                        <m:sSupPr>
                          <m:ctrlPr>
                            <a:rPr lang="en-CA" sz="1800" b="0" smtClean="0">
                              <a:solidFill>
                                <a:srgbClr val="807F83"/>
                              </a:solidFill>
                              <a:latin typeface="Cambria Math" panose="02040503050406030204" pitchFamily="18" charset="0"/>
                              <a:cs typeface="Arial"/>
                            </a:rPr>
                          </m:ctrlPr>
                        </m:sSupPr>
                        <m:e>
                          <m:d>
                            <m:dPr>
                              <m:begChr m:val="["/>
                              <m:endChr m:val="]"/>
                              <m:ctrlPr>
                                <a:rPr lang="en-CA" sz="1800" b="0" smtClean="0">
                                  <a:solidFill>
                                    <a:srgbClr val="807F83"/>
                                  </a:solidFill>
                                  <a:latin typeface="Cambria Math" panose="02040503050406030204" pitchFamily="18" charset="0"/>
                                  <a:cs typeface="Arial"/>
                                </a:rPr>
                              </m:ctrlPr>
                            </m:dPr>
                            <m:e>
                              <m:f>
                                <m:fPr>
                                  <m:ctrlPr>
                                    <a:rPr lang="en-CA" sz="1800" b="0" smtClean="0">
                                      <a:solidFill>
                                        <a:srgbClr val="807F83"/>
                                      </a:solidFill>
                                      <a:latin typeface="Cambria Math" panose="02040503050406030204" pitchFamily="18" charset="0"/>
                                      <a:cs typeface="Arial"/>
                                    </a:rPr>
                                  </m:ctrlPr>
                                </m:fPr>
                                <m:num>
                                  <m:r>
                                    <a:rPr lang="en-CA" sz="1800" b="0" i="0" smtClean="0">
                                      <a:solidFill>
                                        <a:srgbClr val="807F83"/>
                                      </a:solidFill>
                                      <a:latin typeface="Cambria Math" panose="02040503050406030204" pitchFamily="18" charset="0"/>
                                      <a:cs typeface="Arial"/>
                                    </a:rPr>
                                    <m:t>1</m:t>
                                  </m:r>
                                </m:num>
                                <m:den>
                                  <m:sSub>
                                    <m:sSubPr>
                                      <m:ctrlPr>
                                        <a:rPr lang="en-CA" sz="1800" b="0" smtClean="0">
                                          <a:solidFill>
                                            <a:srgbClr val="807F83"/>
                                          </a:solidFill>
                                          <a:latin typeface="Cambria Math" panose="02040503050406030204" pitchFamily="18" charset="0"/>
                                          <a:ea typeface="Cambria Math" panose="02040503050406030204" pitchFamily="18" charset="0"/>
                                          <a:cs typeface="Arial"/>
                                        </a:rPr>
                                      </m:ctrlPr>
                                    </m:sSubPr>
                                    <m:e>
                                      <m:r>
                                        <m:rPr>
                                          <m:sty m:val="p"/>
                                        </m:rPr>
                                        <a:rPr lang="en-CA" sz="1800" b="0" i="0" smtClean="0">
                                          <a:solidFill>
                                            <a:srgbClr val="807F83"/>
                                          </a:solidFill>
                                          <a:latin typeface="Cambria Math" panose="02040503050406030204" pitchFamily="18" charset="0"/>
                                          <a:ea typeface="Cambria Math" panose="02040503050406030204" pitchFamily="18" charset="0"/>
                                          <a:cs typeface="Arial"/>
                                        </a:rPr>
                                        <m:t>ρ</m:t>
                                      </m:r>
                                    </m:e>
                                    <m:sub>
                                      <m:r>
                                        <m:rPr>
                                          <m:sty m:val="p"/>
                                        </m:rPr>
                                        <a:rPr lang="en-CA" sz="1800" b="0" i="0" smtClean="0">
                                          <a:solidFill>
                                            <a:srgbClr val="807F83"/>
                                          </a:solidFill>
                                          <a:latin typeface="Cambria Math" panose="02040503050406030204" pitchFamily="18" charset="0"/>
                                          <a:ea typeface="Cambria Math" panose="02040503050406030204" pitchFamily="18" charset="0"/>
                                          <a:cs typeface="Arial"/>
                                        </a:rPr>
                                        <m:t>v</m:t>
                                      </m:r>
                                    </m:sub>
                                  </m:sSub>
                                </m:den>
                              </m:f>
                              <m:r>
                                <a:rPr lang="en-CA" sz="1800" b="0" i="0" smtClean="0">
                                  <a:solidFill>
                                    <a:srgbClr val="807F83"/>
                                  </a:solidFill>
                                  <a:latin typeface="Cambria Math" panose="02040503050406030204" pitchFamily="18" charset="0"/>
                                  <a:cs typeface="Arial"/>
                                </a:rPr>
                                <m:t> − </m:t>
                              </m:r>
                              <m:f>
                                <m:fPr>
                                  <m:ctrlPr>
                                    <a:rPr lang="en-CA" sz="1800" b="0" smtClean="0">
                                      <a:solidFill>
                                        <a:srgbClr val="807F83"/>
                                      </a:solidFill>
                                      <a:latin typeface="Cambria Math" panose="02040503050406030204" pitchFamily="18" charset="0"/>
                                      <a:cs typeface="Arial"/>
                                    </a:rPr>
                                  </m:ctrlPr>
                                </m:fPr>
                                <m:num>
                                  <m:r>
                                    <a:rPr lang="en-CA" sz="1800" b="0" i="0" smtClean="0">
                                      <a:solidFill>
                                        <a:srgbClr val="807F83"/>
                                      </a:solidFill>
                                      <a:latin typeface="Cambria Math" panose="02040503050406030204" pitchFamily="18" charset="0"/>
                                      <a:cs typeface="Arial"/>
                                    </a:rPr>
                                    <m:t>1</m:t>
                                  </m:r>
                                </m:num>
                                <m:den>
                                  <m:sSub>
                                    <m:sSubPr>
                                      <m:ctrlPr>
                                        <a:rPr lang="en-CA" sz="1800" b="0" smtClean="0">
                                          <a:solidFill>
                                            <a:srgbClr val="807F83"/>
                                          </a:solidFill>
                                          <a:latin typeface="Cambria Math" panose="02040503050406030204" pitchFamily="18" charset="0"/>
                                          <a:ea typeface="Cambria Math" panose="02040503050406030204" pitchFamily="18" charset="0"/>
                                          <a:cs typeface="Arial"/>
                                        </a:rPr>
                                      </m:ctrlPr>
                                    </m:sSubPr>
                                    <m:e>
                                      <m:r>
                                        <m:rPr>
                                          <m:sty m:val="p"/>
                                        </m:rPr>
                                        <a:rPr lang="en-CA" sz="1800" b="0" i="0" smtClean="0">
                                          <a:solidFill>
                                            <a:srgbClr val="807F83"/>
                                          </a:solidFill>
                                          <a:latin typeface="Cambria Math" panose="02040503050406030204" pitchFamily="18" charset="0"/>
                                          <a:ea typeface="Cambria Math" panose="02040503050406030204" pitchFamily="18" charset="0"/>
                                          <a:cs typeface="Arial"/>
                                        </a:rPr>
                                        <m:t>ρ</m:t>
                                      </m:r>
                                    </m:e>
                                    <m:sub>
                                      <m:r>
                                        <m:rPr>
                                          <m:sty m:val="p"/>
                                        </m:rPr>
                                        <a:rPr lang="en-CA" sz="1800" b="0" i="0" smtClean="0">
                                          <a:solidFill>
                                            <a:srgbClr val="807F83"/>
                                          </a:solidFill>
                                          <a:latin typeface="Cambria Math" panose="02040503050406030204" pitchFamily="18" charset="0"/>
                                          <a:ea typeface="Cambria Math" panose="02040503050406030204" pitchFamily="18" charset="0"/>
                                          <a:cs typeface="Arial"/>
                                        </a:rPr>
                                        <m:t>L</m:t>
                                      </m:r>
                                    </m:sub>
                                  </m:sSub>
                                </m:den>
                              </m:f>
                            </m:e>
                          </m:d>
                        </m:e>
                        <m:sup>
                          <m:r>
                            <a:rPr lang="en-CA" sz="1800" b="0" i="0" smtClean="0">
                              <a:solidFill>
                                <a:srgbClr val="807F83"/>
                              </a:solidFill>
                              <a:latin typeface="Cambria Math" panose="02040503050406030204" pitchFamily="18" charset="0"/>
                              <a:cs typeface="Arial"/>
                            </a:rPr>
                            <m:t>−1</m:t>
                          </m:r>
                        </m:sup>
                      </m:sSup>
                    </m:oMath>
                  </m:oMathPara>
                </a14:m>
                <a:endParaRPr lang="en-CA" sz="1800" b="0" dirty="0">
                  <a:solidFill>
                    <a:srgbClr val="807F83"/>
                  </a:solidFill>
                  <a:latin typeface="Arial"/>
                  <a:cs typeface="Arial"/>
                </a:endParaRPr>
              </a:p>
              <a:p>
                <a:pPr>
                  <a:spcAft>
                    <a:spcPts val="2400"/>
                  </a:spcAft>
                  <a:buSzPct val="75000"/>
                </a:pPr>
                <a14:m>
                  <m:oMathPara xmlns:m="http://schemas.openxmlformats.org/officeDocument/2006/math">
                    <m:oMathParaPr>
                      <m:jc m:val="centerGroup"/>
                    </m:oMathParaPr>
                    <m:oMath xmlns:m="http://schemas.openxmlformats.org/officeDocument/2006/math">
                      <m:f>
                        <m:fPr>
                          <m:ctrlPr>
                            <a:rPr lang="en-CA" sz="1800">
                              <a:solidFill>
                                <a:srgbClr val="807F83"/>
                              </a:solidFill>
                              <a:latin typeface="Cambria Math" panose="02040503050406030204" pitchFamily="18" charset="0"/>
                              <a:cs typeface="Arial"/>
                            </a:rPr>
                          </m:ctrlPr>
                        </m:fPr>
                        <m:num>
                          <m:sSub>
                            <m:sSubPr>
                              <m:ctrlPr>
                                <a:rPr lang="en-CA" sz="1800">
                                  <a:solidFill>
                                    <a:srgbClr val="807F83"/>
                                  </a:solidFill>
                                  <a:latin typeface="Cambria Math" panose="02040503050406030204" pitchFamily="18" charset="0"/>
                                  <a:cs typeface="Arial"/>
                                </a:rPr>
                              </m:ctrlPr>
                            </m:sSubPr>
                            <m:e>
                              <m:r>
                                <m:rPr>
                                  <m:sty m:val="p"/>
                                </m:rPr>
                                <a:rPr lang="en-CA" sz="1800" i="0">
                                  <a:solidFill>
                                    <a:srgbClr val="807F83"/>
                                  </a:solidFill>
                                  <a:latin typeface="Cambria Math" panose="02040503050406030204" pitchFamily="18" charset="0"/>
                                  <a:cs typeface="Arial"/>
                                </a:rPr>
                                <m:t>de</m:t>
                              </m:r>
                            </m:e>
                            <m:sub>
                              <m:r>
                                <m:rPr>
                                  <m:sty m:val="p"/>
                                </m:rPr>
                                <a:rPr lang="en-CA" sz="1800" i="0">
                                  <a:solidFill>
                                    <a:srgbClr val="807F83"/>
                                  </a:solidFill>
                                  <a:latin typeface="Cambria Math" panose="02040503050406030204" pitchFamily="18" charset="0"/>
                                  <a:cs typeface="Arial"/>
                                </a:rPr>
                                <m:t>s</m:t>
                              </m:r>
                            </m:sub>
                          </m:sSub>
                        </m:num>
                        <m:den>
                          <m:r>
                            <m:rPr>
                              <m:sty m:val="p"/>
                            </m:rPr>
                            <a:rPr lang="en-CA" sz="1800" i="0">
                              <a:solidFill>
                                <a:srgbClr val="807F83"/>
                              </a:solidFill>
                              <a:latin typeface="Cambria Math" panose="02040503050406030204" pitchFamily="18" charset="0"/>
                              <a:cs typeface="Arial"/>
                            </a:rPr>
                            <m:t>dT</m:t>
                          </m:r>
                        </m:den>
                      </m:f>
                      <m:r>
                        <a:rPr lang="en-CA" sz="1800" i="0" smtClean="0">
                          <a:solidFill>
                            <a:srgbClr val="807F83"/>
                          </a:solidFill>
                          <a:latin typeface="Cambria Math" panose="02040503050406030204" pitchFamily="18" charset="0"/>
                          <a:ea typeface="Cambria Math" panose="02040503050406030204" pitchFamily="18" charset="0"/>
                          <a:cs typeface="Arial"/>
                        </a:rPr>
                        <m:t>≅</m:t>
                      </m:r>
                      <m:r>
                        <a:rPr lang="en-CA" sz="1800" i="0">
                          <a:solidFill>
                            <a:srgbClr val="807F83"/>
                          </a:solidFill>
                          <a:latin typeface="Cambria Math" panose="02040503050406030204" pitchFamily="18" charset="0"/>
                          <a:cs typeface="Arial"/>
                        </a:rPr>
                        <m:t> </m:t>
                      </m:r>
                      <m:f>
                        <m:fPr>
                          <m:ctrlPr>
                            <a:rPr lang="en-CA" sz="1800">
                              <a:solidFill>
                                <a:srgbClr val="807F83"/>
                              </a:solidFill>
                              <a:latin typeface="Cambria Math" panose="02040503050406030204" pitchFamily="18" charset="0"/>
                              <a:cs typeface="Arial"/>
                            </a:rPr>
                          </m:ctrlPr>
                        </m:fPr>
                        <m:num>
                          <m:sSub>
                            <m:sSubPr>
                              <m:ctrlPr>
                                <a:rPr lang="en-CA" sz="1800">
                                  <a:solidFill>
                                    <a:srgbClr val="807F83"/>
                                  </a:solidFill>
                                  <a:latin typeface="Cambria Math" panose="02040503050406030204" pitchFamily="18" charset="0"/>
                                  <a:cs typeface="Arial"/>
                                </a:rPr>
                              </m:ctrlPr>
                            </m:sSubPr>
                            <m:e>
                              <m:r>
                                <m:rPr>
                                  <m:sty m:val="p"/>
                                </m:rPr>
                                <a:rPr lang="en-CA" sz="1800" i="0">
                                  <a:solidFill>
                                    <a:srgbClr val="807F83"/>
                                  </a:solidFill>
                                  <a:latin typeface="Cambria Math" panose="02040503050406030204" pitchFamily="18" charset="0"/>
                                  <a:cs typeface="Arial"/>
                                </a:rPr>
                                <m:t>L</m:t>
                              </m:r>
                            </m:e>
                            <m:sub>
                              <m:r>
                                <m:rPr>
                                  <m:sty m:val="p"/>
                                </m:rPr>
                                <a:rPr lang="en-CA" sz="1800" i="0">
                                  <a:solidFill>
                                    <a:srgbClr val="807F83"/>
                                  </a:solidFill>
                                  <a:latin typeface="Cambria Math" panose="02040503050406030204" pitchFamily="18" charset="0"/>
                                  <a:cs typeface="Arial"/>
                                </a:rPr>
                                <m:t>v</m:t>
                              </m:r>
                            </m:sub>
                          </m:sSub>
                        </m:num>
                        <m:den>
                          <m:r>
                            <m:rPr>
                              <m:sty m:val="p"/>
                            </m:rPr>
                            <a:rPr lang="en-CA" sz="1800" i="0">
                              <a:solidFill>
                                <a:srgbClr val="807F83"/>
                              </a:solidFill>
                              <a:latin typeface="Cambria Math" panose="02040503050406030204" pitchFamily="18" charset="0"/>
                              <a:cs typeface="Arial"/>
                            </a:rPr>
                            <m:t>T</m:t>
                          </m:r>
                        </m:den>
                      </m:f>
                      <m:sSub>
                        <m:sSubPr>
                          <m:ctrlPr>
                            <a:rPr lang="en-CA" sz="1800">
                              <a:solidFill>
                                <a:srgbClr val="807F83"/>
                              </a:solidFill>
                              <a:latin typeface="Cambria Math" panose="02040503050406030204" pitchFamily="18" charset="0"/>
                              <a:ea typeface="Cambria Math" panose="02040503050406030204" pitchFamily="18" charset="0"/>
                              <a:cs typeface="Arial"/>
                            </a:rPr>
                          </m:ctrlPr>
                        </m:sSubPr>
                        <m:e>
                          <m:r>
                            <m:rPr>
                              <m:sty m:val="p"/>
                            </m:rPr>
                            <a:rPr lang="en-CA" sz="1800" i="0">
                              <a:solidFill>
                                <a:srgbClr val="807F83"/>
                              </a:solidFill>
                              <a:latin typeface="Cambria Math" panose="02040503050406030204" pitchFamily="18" charset="0"/>
                              <a:ea typeface="Cambria Math" panose="02040503050406030204" pitchFamily="18" charset="0"/>
                              <a:cs typeface="Arial"/>
                            </a:rPr>
                            <m:t>ρ</m:t>
                          </m:r>
                        </m:e>
                        <m:sub>
                          <m:r>
                            <m:rPr>
                              <m:sty m:val="p"/>
                            </m:rPr>
                            <a:rPr lang="en-CA" sz="1800" i="0">
                              <a:solidFill>
                                <a:srgbClr val="807F83"/>
                              </a:solidFill>
                              <a:latin typeface="Cambria Math" panose="02040503050406030204" pitchFamily="18" charset="0"/>
                              <a:ea typeface="Cambria Math" panose="02040503050406030204" pitchFamily="18" charset="0"/>
                              <a:cs typeface="Arial"/>
                            </a:rPr>
                            <m:t>v</m:t>
                          </m:r>
                        </m:sub>
                      </m:sSub>
                      <m:r>
                        <a:rPr lang="en-CA" sz="1800" b="0" i="0" smtClean="0">
                          <a:solidFill>
                            <a:srgbClr val="807F83"/>
                          </a:solidFill>
                          <a:latin typeface="Cambria Math" panose="02040503050406030204" pitchFamily="18" charset="0"/>
                          <a:ea typeface="Cambria Math" panose="02040503050406030204" pitchFamily="18" charset="0"/>
                          <a:cs typeface="Arial"/>
                        </a:rPr>
                        <m:t>    </m:t>
                      </m:r>
                    </m:oMath>
                  </m:oMathPara>
                </a14:m>
                <a:endParaRPr lang="en-CA" sz="1800" b="0" dirty="0">
                  <a:solidFill>
                    <a:srgbClr val="807F83"/>
                  </a:solidFill>
                  <a:latin typeface="Cambria Math" panose="02040503050406030204" pitchFamily="18" charset="0"/>
                  <a:ea typeface="Cambria Math" panose="02040503050406030204" pitchFamily="18" charset="0"/>
                  <a:cs typeface="Arial"/>
                </a:endParaRPr>
              </a:p>
              <a:p>
                <a:pPr>
                  <a:spcAft>
                    <a:spcPts val="2400"/>
                  </a:spcAft>
                  <a:buSzPct val="75000"/>
                </a:pPr>
                <a:r>
                  <a:rPr lang="en-CA" sz="1800" b="0" i="0" dirty="0">
                    <a:solidFill>
                      <a:srgbClr val="807F83"/>
                    </a:solidFill>
                    <a:latin typeface="Cambria Math" panose="02040503050406030204" pitchFamily="18" charset="0"/>
                    <a:ea typeface="Cambria Math" panose="02040503050406030204" pitchFamily="18" charset="0"/>
                    <a:cs typeface="Arial"/>
                  </a:rPr>
                  <a:t>Water vapour acts as an Ideal Gas, so the Saturation vapour pressure can be represented as:</a:t>
                </a:r>
              </a:p>
              <a:p>
                <a:pPr>
                  <a:spcAft>
                    <a:spcPts val="2400"/>
                  </a:spcAft>
                  <a:buSzPct val="75000"/>
                </a:pPr>
                <a14:m>
                  <m:oMathPara xmlns:m="http://schemas.openxmlformats.org/officeDocument/2006/math">
                    <m:oMathParaPr>
                      <m:jc m:val="centerGroup"/>
                    </m:oMathParaPr>
                    <m:oMath xmlns:m="http://schemas.openxmlformats.org/officeDocument/2006/math">
                      <m:r>
                        <a:rPr lang="en-CA" sz="1800" b="0" i="0" smtClean="0">
                          <a:solidFill>
                            <a:srgbClr val="807F83"/>
                          </a:solidFill>
                          <a:latin typeface="Cambria Math" panose="02040503050406030204" pitchFamily="18" charset="0"/>
                          <a:ea typeface="Cambria Math" panose="02040503050406030204" pitchFamily="18" charset="0"/>
                          <a:cs typeface="Arial"/>
                        </a:rPr>
                        <m:t> </m:t>
                      </m:r>
                      <m:sSub>
                        <m:sSubPr>
                          <m:ctrlPr>
                            <a:rPr lang="en-CA" sz="1800">
                              <a:solidFill>
                                <a:srgbClr val="807F83"/>
                              </a:solidFill>
                              <a:latin typeface="Cambria Math" panose="02040503050406030204" pitchFamily="18" charset="0"/>
                              <a:cs typeface="Arial"/>
                            </a:rPr>
                          </m:ctrlPr>
                        </m:sSubPr>
                        <m:e>
                          <m:r>
                            <m:rPr>
                              <m:sty m:val="p"/>
                            </m:rPr>
                            <a:rPr lang="en-CA" sz="1800" i="0">
                              <a:solidFill>
                                <a:srgbClr val="807F83"/>
                              </a:solidFill>
                              <a:latin typeface="Cambria Math" panose="02040503050406030204" pitchFamily="18" charset="0"/>
                              <a:cs typeface="Arial"/>
                            </a:rPr>
                            <m:t>e</m:t>
                          </m:r>
                        </m:e>
                        <m:sub>
                          <m:r>
                            <m:rPr>
                              <m:sty m:val="p"/>
                            </m:rPr>
                            <a:rPr lang="en-CA" sz="1800" i="0">
                              <a:solidFill>
                                <a:srgbClr val="807F83"/>
                              </a:solidFill>
                              <a:latin typeface="Cambria Math" panose="02040503050406030204" pitchFamily="18" charset="0"/>
                              <a:cs typeface="Arial"/>
                            </a:rPr>
                            <m:t>s</m:t>
                          </m:r>
                        </m:sub>
                      </m:sSub>
                      <m:r>
                        <a:rPr lang="en-CA" sz="1800" i="0">
                          <a:solidFill>
                            <a:srgbClr val="807F83"/>
                          </a:solidFill>
                          <a:latin typeface="Cambria Math" panose="02040503050406030204" pitchFamily="18" charset="0"/>
                          <a:cs typeface="Arial"/>
                        </a:rPr>
                        <m:t> =</m:t>
                      </m:r>
                      <m:sSub>
                        <m:sSubPr>
                          <m:ctrlPr>
                            <a:rPr lang="en-CA" sz="1800" b="0" smtClean="0">
                              <a:solidFill>
                                <a:srgbClr val="807F83"/>
                              </a:solidFill>
                              <a:latin typeface="Cambria Math" panose="02040503050406030204" pitchFamily="18" charset="0"/>
                              <a:cs typeface="Arial"/>
                            </a:rPr>
                          </m:ctrlPr>
                        </m:sSubPr>
                        <m:e>
                          <m:r>
                            <m:rPr>
                              <m:sty m:val="p"/>
                            </m:rPr>
                            <a:rPr lang="en-CA" sz="1800" b="0" i="0" smtClean="0">
                              <a:solidFill>
                                <a:srgbClr val="807F83"/>
                              </a:solidFill>
                              <a:latin typeface="Cambria Math" panose="02040503050406030204" pitchFamily="18" charset="0"/>
                              <a:cs typeface="Arial"/>
                            </a:rPr>
                            <m:t>R</m:t>
                          </m:r>
                        </m:e>
                        <m:sub>
                          <m:r>
                            <m:rPr>
                              <m:sty m:val="p"/>
                            </m:rPr>
                            <a:rPr lang="en-CA" sz="1800" b="0" i="0" smtClean="0">
                              <a:solidFill>
                                <a:srgbClr val="807F83"/>
                              </a:solidFill>
                              <a:latin typeface="Cambria Math" panose="02040503050406030204" pitchFamily="18" charset="0"/>
                              <a:cs typeface="Arial"/>
                            </a:rPr>
                            <m:t>v</m:t>
                          </m:r>
                        </m:sub>
                      </m:sSub>
                      <m:r>
                        <m:rPr>
                          <m:sty m:val="p"/>
                        </m:rPr>
                        <a:rPr lang="en-CA" sz="1800" b="0" i="0" smtClean="0">
                          <a:solidFill>
                            <a:srgbClr val="807F83"/>
                          </a:solidFill>
                          <a:latin typeface="Cambria Math" panose="02040503050406030204" pitchFamily="18" charset="0"/>
                          <a:cs typeface="Arial"/>
                        </a:rPr>
                        <m:t>T</m:t>
                      </m:r>
                      <m:sSub>
                        <m:sSubPr>
                          <m:ctrlPr>
                            <a:rPr lang="en-CA" sz="1800">
                              <a:solidFill>
                                <a:srgbClr val="807F83"/>
                              </a:solidFill>
                              <a:latin typeface="Cambria Math" panose="02040503050406030204" pitchFamily="18" charset="0"/>
                              <a:ea typeface="Cambria Math" panose="02040503050406030204" pitchFamily="18" charset="0"/>
                              <a:cs typeface="Arial"/>
                            </a:rPr>
                          </m:ctrlPr>
                        </m:sSubPr>
                        <m:e>
                          <m:r>
                            <m:rPr>
                              <m:sty m:val="p"/>
                            </m:rPr>
                            <a:rPr lang="en-CA" sz="1800" i="0">
                              <a:solidFill>
                                <a:srgbClr val="807F83"/>
                              </a:solidFill>
                              <a:latin typeface="Cambria Math" panose="02040503050406030204" pitchFamily="18" charset="0"/>
                              <a:ea typeface="Cambria Math" panose="02040503050406030204" pitchFamily="18" charset="0"/>
                              <a:cs typeface="Arial"/>
                            </a:rPr>
                            <m:t>ρ</m:t>
                          </m:r>
                        </m:e>
                        <m:sub>
                          <m:r>
                            <m:rPr>
                              <m:sty m:val="p"/>
                            </m:rPr>
                            <a:rPr lang="en-CA" sz="1800" i="0">
                              <a:solidFill>
                                <a:srgbClr val="807F83"/>
                              </a:solidFill>
                              <a:latin typeface="Cambria Math" panose="02040503050406030204" pitchFamily="18" charset="0"/>
                              <a:ea typeface="Cambria Math" panose="02040503050406030204" pitchFamily="18" charset="0"/>
                              <a:cs typeface="Arial"/>
                            </a:rPr>
                            <m:t>v</m:t>
                          </m:r>
                        </m:sub>
                      </m:sSub>
                    </m:oMath>
                  </m:oMathPara>
                </a14:m>
                <a:endParaRPr lang="en-CA" dirty="0"/>
              </a:p>
            </p:txBody>
          </p:sp>
        </mc:Choice>
        <mc:Fallback>
          <p:sp>
            <p:nvSpPr>
              <p:cNvPr id="2" name="TextBox 1">
                <a:extLst>
                  <a:ext uri="{FF2B5EF4-FFF2-40B4-BE49-F238E27FC236}">
                    <a16:creationId xmlns:a16="http://schemas.microsoft.com/office/drawing/2014/main" id="{630B9F86-E4B2-4234-A6E0-EFA27D03519E}"/>
                  </a:ext>
                </a:extLst>
              </p:cNvPr>
              <p:cNvSpPr txBox="1">
                <a:spLocks noRot="1" noChangeAspect="1" noMove="1" noResize="1" noEditPoints="1" noAdjustHandles="1" noChangeArrowheads="1" noChangeShapeType="1" noTextEdit="1"/>
              </p:cNvSpPr>
              <p:nvPr/>
            </p:nvSpPr>
            <p:spPr>
              <a:xfrm>
                <a:off x="400050" y="1219612"/>
                <a:ext cx="8147050" cy="4769447"/>
              </a:xfrm>
              <a:prstGeom prst="rect">
                <a:avLst/>
              </a:prstGeom>
              <a:blipFill>
                <a:blip r:embed="rId3"/>
                <a:stretch>
                  <a:fillRect l="-674" t="-767"/>
                </a:stretch>
              </a:blipFill>
            </p:spPr>
            <p:txBody>
              <a:bodyPr/>
              <a:lstStyle/>
              <a:p>
                <a:r>
                  <a:rPr lang="en-CA">
                    <a:noFill/>
                  </a:rPr>
                  <a:t> </a:t>
                </a:r>
              </a:p>
            </p:txBody>
          </p:sp>
        </mc:Fallback>
      </mc:AlternateContent>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60C7E37D-358B-4729-B207-FF0122DCD72F}"/>
                  </a:ext>
                </a:extLst>
              </p:cNvPr>
              <p:cNvSpPr txBox="1"/>
              <p:nvPr/>
            </p:nvSpPr>
            <p:spPr>
              <a:xfrm>
                <a:off x="323850" y="1838711"/>
                <a:ext cx="2324100" cy="2585323"/>
              </a:xfrm>
              <a:prstGeom prst="rect">
                <a:avLst/>
              </a:prstGeom>
              <a:noFill/>
            </p:spPr>
            <p:txBody>
              <a:bodyPr wrap="square" rtlCol="0">
                <a:spAutoFit/>
              </a:bodyPr>
              <a:lstStyle/>
              <a:p>
                <a14:m>
                  <m:oMath xmlns:m="http://schemas.openxmlformats.org/officeDocument/2006/math">
                    <m:sSub>
                      <m:sSubPr>
                        <m:ctrlPr>
                          <a:rPr lang="en-CA" sz="1800" b="0" i="1" smtClean="0">
                            <a:solidFill>
                              <a:schemeClr val="bg1">
                                <a:lumMod val="50000"/>
                              </a:schemeClr>
                            </a:solidFill>
                            <a:latin typeface="Cambria Math" panose="02040503050406030204" pitchFamily="18" charset="0"/>
                            <a:ea typeface="Cambria Math" panose="02040503050406030204" pitchFamily="18" charset="0"/>
                            <a:cs typeface="Arial"/>
                          </a:rPr>
                        </m:ctrlPr>
                      </m:sSubPr>
                      <m:e>
                        <m:r>
                          <a:rPr lang="en-CA" sz="1800" b="0" i="1" smtClean="0">
                            <a:solidFill>
                              <a:schemeClr val="bg1">
                                <a:lumMod val="50000"/>
                              </a:schemeClr>
                            </a:solidFill>
                            <a:latin typeface="Cambria Math" panose="02040503050406030204" pitchFamily="18" charset="0"/>
                            <a:ea typeface="Cambria Math" panose="02040503050406030204" pitchFamily="18" charset="0"/>
                            <a:cs typeface="Arial"/>
                          </a:rPr>
                          <m:t>𝑒</m:t>
                        </m:r>
                      </m:e>
                      <m:sub>
                        <m:r>
                          <a:rPr lang="en-CA" sz="1800" b="0" i="1" smtClean="0">
                            <a:solidFill>
                              <a:schemeClr val="bg1">
                                <a:lumMod val="50000"/>
                              </a:schemeClr>
                            </a:solidFill>
                            <a:latin typeface="Cambria Math" panose="02040503050406030204" pitchFamily="18" charset="0"/>
                            <a:ea typeface="Cambria Math" panose="02040503050406030204" pitchFamily="18" charset="0"/>
                            <a:cs typeface="Arial"/>
                          </a:rPr>
                          <m:t>𝑠</m:t>
                        </m:r>
                      </m:sub>
                    </m:sSub>
                  </m:oMath>
                </a14:m>
                <a:r>
                  <a:rPr lang="en-CA" dirty="0">
                    <a:solidFill>
                      <a:schemeClr val="bg1">
                        <a:lumMod val="50000"/>
                      </a:schemeClr>
                    </a:solidFill>
                    <a:latin typeface="Cambria Math" panose="02040503050406030204" pitchFamily="18" charset="0"/>
                    <a:ea typeface="Cambria Math" panose="02040503050406030204" pitchFamily="18" charset="0"/>
                  </a:rPr>
                  <a:t>- Saturation Vapour Pressure</a:t>
                </a:r>
              </a:p>
              <a:p>
                <a14:m>
                  <m:oMath xmlns:m="http://schemas.openxmlformats.org/officeDocument/2006/math">
                    <m:sSub>
                      <m:sSubPr>
                        <m:ctrlPr>
                          <a:rPr lang="en-CA" sz="1800" b="0" i="1" smtClean="0">
                            <a:solidFill>
                              <a:schemeClr val="bg1">
                                <a:lumMod val="50000"/>
                              </a:schemeClr>
                            </a:solidFill>
                            <a:latin typeface="Cambria Math" panose="02040503050406030204" pitchFamily="18" charset="0"/>
                            <a:ea typeface="Cambria Math" panose="02040503050406030204" pitchFamily="18" charset="0"/>
                            <a:cs typeface="Arial"/>
                          </a:rPr>
                        </m:ctrlPr>
                      </m:sSubPr>
                      <m:e>
                        <m:r>
                          <a:rPr lang="en-CA" sz="1800" b="0" i="1" smtClean="0">
                            <a:solidFill>
                              <a:schemeClr val="bg1">
                                <a:lumMod val="50000"/>
                              </a:schemeClr>
                            </a:solidFill>
                            <a:latin typeface="Cambria Math" panose="02040503050406030204" pitchFamily="18" charset="0"/>
                            <a:ea typeface="Cambria Math" panose="02040503050406030204" pitchFamily="18" charset="0"/>
                            <a:cs typeface="Arial"/>
                          </a:rPr>
                          <m:t>𝐿</m:t>
                        </m:r>
                      </m:e>
                      <m:sub>
                        <m:r>
                          <a:rPr lang="en-CA" sz="1800" b="0" i="1" smtClean="0">
                            <a:solidFill>
                              <a:schemeClr val="bg1">
                                <a:lumMod val="50000"/>
                              </a:schemeClr>
                            </a:solidFill>
                            <a:latin typeface="Cambria Math" panose="02040503050406030204" pitchFamily="18" charset="0"/>
                            <a:ea typeface="Cambria Math" panose="02040503050406030204" pitchFamily="18" charset="0"/>
                            <a:cs typeface="Arial"/>
                          </a:rPr>
                          <m:t>𝑣</m:t>
                        </m:r>
                      </m:sub>
                    </m:sSub>
                  </m:oMath>
                </a14:m>
                <a:r>
                  <a:rPr lang="en-CA" dirty="0">
                    <a:solidFill>
                      <a:schemeClr val="bg1">
                        <a:lumMod val="50000"/>
                      </a:schemeClr>
                    </a:solidFill>
                    <a:latin typeface="Cambria Math" panose="02040503050406030204" pitchFamily="18" charset="0"/>
                    <a:ea typeface="Cambria Math" panose="02040503050406030204" pitchFamily="18" charset="0"/>
                  </a:rPr>
                  <a:t>- Latent heat of Vaporization</a:t>
                </a:r>
              </a:p>
              <a:p>
                <a14:m>
                  <m:oMath xmlns:m="http://schemas.openxmlformats.org/officeDocument/2006/math">
                    <m:sSub>
                      <m:sSubPr>
                        <m:ctrlPr>
                          <a:rPr lang="en-CA" sz="1800" i="1" smtClean="0">
                            <a:solidFill>
                              <a:schemeClr val="bg1">
                                <a:lumMod val="50000"/>
                              </a:schemeClr>
                            </a:solidFill>
                            <a:latin typeface="Cambria Math" panose="02040503050406030204" pitchFamily="18" charset="0"/>
                            <a:ea typeface="Cambria Math" panose="02040503050406030204" pitchFamily="18" charset="0"/>
                            <a:cs typeface="Arial"/>
                          </a:rPr>
                        </m:ctrlPr>
                      </m:sSubPr>
                      <m:e>
                        <m:r>
                          <a:rPr lang="en-CA" sz="1800" i="1">
                            <a:solidFill>
                              <a:schemeClr val="bg1">
                                <a:lumMod val="50000"/>
                              </a:schemeClr>
                            </a:solidFill>
                            <a:latin typeface="Cambria Math" panose="02040503050406030204" pitchFamily="18" charset="0"/>
                            <a:ea typeface="Cambria Math" panose="02040503050406030204" pitchFamily="18" charset="0"/>
                            <a:cs typeface="Arial"/>
                          </a:rPr>
                          <m:t>𝜌</m:t>
                        </m:r>
                      </m:e>
                      <m:sub>
                        <m:r>
                          <a:rPr lang="en-CA" sz="1800" i="1">
                            <a:solidFill>
                              <a:schemeClr val="bg1">
                                <a:lumMod val="50000"/>
                              </a:schemeClr>
                            </a:solidFill>
                            <a:latin typeface="Cambria Math" panose="02040503050406030204" pitchFamily="18" charset="0"/>
                            <a:ea typeface="Cambria Math" panose="02040503050406030204" pitchFamily="18" charset="0"/>
                            <a:cs typeface="Arial"/>
                          </a:rPr>
                          <m:t>𝑣</m:t>
                        </m:r>
                      </m:sub>
                    </m:sSub>
                  </m:oMath>
                </a14:m>
                <a:r>
                  <a:rPr lang="en-CA" dirty="0">
                    <a:solidFill>
                      <a:schemeClr val="bg1">
                        <a:lumMod val="50000"/>
                      </a:schemeClr>
                    </a:solidFill>
                    <a:latin typeface="Cambria Math" panose="02040503050406030204" pitchFamily="18" charset="0"/>
                    <a:ea typeface="Cambria Math" panose="02040503050406030204" pitchFamily="18" charset="0"/>
                  </a:rPr>
                  <a:t>- water vapour density</a:t>
                </a:r>
              </a:p>
              <a:p>
                <a14:m>
                  <m:oMath xmlns:m="http://schemas.openxmlformats.org/officeDocument/2006/math">
                    <m:sSub>
                      <m:sSubPr>
                        <m:ctrlPr>
                          <a:rPr lang="en-CA" sz="1800" i="1" smtClean="0">
                            <a:solidFill>
                              <a:schemeClr val="bg1">
                                <a:lumMod val="50000"/>
                              </a:schemeClr>
                            </a:solidFill>
                            <a:latin typeface="Cambria Math" panose="02040503050406030204" pitchFamily="18" charset="0"/>
                            <a:ea typeface="Cambria Math" panose="02040503050406030204" pitchFamily="18" charset="0"/>
                            <a:cs typeface="Arial"/>
                          </a:rPr>
                        </m:ctrlPr>
                      </m:sSubPr>
                      <m:e>
                        <m:r>
                          <a:rPr lang="en-CA" sz="1800" i="1">
                            <a:solidFill>
                              <a:schemeClr val="bg1">
                                <a:lumMod val="50000"/>
                              </a:schemeClr>
                            </a:solidFill>
                            <a:latin typeface="Cambria Math" panose="02040503050406030204" pitchFamily="18" charset="0"/>
                            <a:ea typeface="Cambria Math" panose="02040503050406030204" pitchFamily="18" charset="0"/>
                            <a:cs typeface="Arial"/>
                          </a:rPr>
                          <m:t>𝜌</m:t>
                        </m:r>
                      </m:e>
                      <m:sub>
                        <m:r>
                          <a:rPr lang="en-CA" sz="1800" b="0" i="1" smtClean="0">
                            <a:solidFill>
                              <a:schemeClr val="bg1">
                                <a:lumMod val="50000"/>
                              </a:schemeClr>
                            </a:solidFill>
                            <a:latin typeface="Cambria Math" panose="02040503050406030204" pitchFamily="18" charset="0"/>
                            <a:ea typeface="Cambria Math" panose="02040503050406030204" pitchFamily="18" charset="0"/>
                            <a:cs typeface="Arial"/>
                          </a:rPr>
                          <m:t>𝐿</m:t>
                        </m:r>
                      </m:sub>
                    </m:sSub>
                  </m:oMath>
                </a14:m>
                <a:r>
                  <a:rPr lang="en-CA" dirty="0">
                    <a:solidFill>
                      <a:schemeClr val="bg1">
                        <a:lumMod val="50000"/>
                      </a:schemeClr>
                    </a:solidFill>
                    <a:latin typeface="Cambria Math" panose="02040503050406030204" pitchFamily="18" charset="0"/>
                    <a:ea typeface="Cambria Math" panose="02040503050406030204" pitchFamily="18" charset="0"/>
                  </a:rPr>
                  <a:t>- liquid water density </a:t>
                </a:r>
              </a:p>
              <a:p>
                <a:endParaRPr lang="en-CA" dirty="0"/>
              </a:p>
            </p:txBody>
          </p:sp>
        </mc:Choice>
        <mc:Fallback>
          <p:sp>
            <p:nvSpPr>
              <p:cNvPr id="3" name="TextBox 2">
                <a:extLst>
                  <a:ext uri="{FF2B5EF4-FFF2-40B4-BE49-F238E27FC236}">
                    <a16:creationId xmlns:a16="http://schemas.microsoft.com/office/drawing/2014/main" id="{60C7E37D-358B-4729-B207-FF0122DCD72F}"/>
                  </a:ext>
                </a:extLst>
              </p:cNvPr>
              <p:cNvSpPr txBox="1">
                <a:spLocks noRot="1" noChangeAspect="1" noMove="1" noResize="1" noEditPoints="1" noAdjustHandles="1" noChangeArrowheads="1" noChangeShapeType="1" noTextEdit="1"/>
              </p:cNvSpPr>
              <p:nvPr/>
            </p:nvSpPr>
            <p:spPr>
              <a:xfrm>
                <a:off x="323850" y="1838711"/>
                <a:ext cx="2324100" cy="2585323"/>
              </a:xfrm>
              <a:prstGeom prst="rect">
                <a:avLst/>
              </a:prstGeom>
              <a:blipFill>
                <a:blip r:embed="rId4"/>
                <a:stretch>
                  <a:fillRect l="-2100" t="-1651" r="-3150"/>
                </a:stretch>
              </a:blipFill>
            </p:spPr>
            <p:txBody>
              <a:bodyPr/>
              <a:lstStyle/>
              <a:p>
                <a:r>
                  <a:rPr lang="en-CA">
                    <a:noFill/>
                  </a:rPr>
                  <a:t> </a:t>
                </a:r>
              </a:p>
            </p:txBody>
          </p:sp>
        </mc:Fallback>
      </mc:AlternateContent>
      <p:sp>
        <p:nvSpPr>
          <p:cNvPr id="6" name="Slide Number Placeholder 5">
            <a:extLst>
              <a:ext uri="{FF2B5EF4-FFF2-40B4-BE49-F238E27FC236}">
                <a16:creationId xmlns:a16="http://schemas.microsoft.com/office/drawing/2014/main" id="{F01F088D-FBE8-4BE3-AC38-6314CC9D58FC}"/>
              </a:ext>
            </a:extLst>
          </p:cNvPr>
          <p:cNvSpPr>
            <a:spLocks noGrp="1"/>
          </p:cNvSpPr>
          <p:nvPr>
            <p:ph type="sldNum" sz="quarter" idx="12"/>
          </p:nvPr>
        </p:nvSpPr>
        <p:spPr/>
        <p:txBody>
          <a:bodyPr/>
          <a:lstStyle/>
          <a:p>
            <a:fld id="{6A6F8058-3785-FA4E-971F-CD598328817B}" type="slidenum">
              <a:rPr lang="en-US" smtClean="0"/>
              <a:t>4</a:t>
            </a:fld>
            <a:endParaRPr lang="en-US"/>
          </a:p>
        </p:txBody>
      </p:sp>
    </p:spTree>
    <p:extLst>
      <p:ext uri="{BB962C8B-B14F-4D97-AF65-F5344CB8AC3E}">
        <p14:creationId xmlns:p14="http://schemas.microsoft.com/office/powerpoint/2010/main" val="390282260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4645" y="209939"/>
            <a:ext cx="9027367" cy="707886"/>
          </a:xfrm>
          <a:prstGeom prst="rect">
            <a:avLst/>
          </a:prstGeom>
          <a:noFill/>
        </p:spPr>
        <p:txBody>
          <a:bodyPr wrap="square" rtlCol="0">
            <a:spAutoFit/>
          </a:bodyPr>
          <a:lstStyle/>
          <a:p>
            <a:pPr>
              <a:spcAft>
                <a:spcPts val="1200"/>
              </a:spcAft>
            </a:pPr>
            <a:r>
              <a:rPr lang="en-CA" sz="4000" b="1" dirty="0">
                <a:solidFill>
                  <a:srgbClr val="3B1B70"/>
                </a:solidFill>
                <a:latin typeface="Arial"/>
                <a:cs typeface="Arial Unicode MS"/>
              </a:rPr>
              <a:t>The Clausius-Clapeyron Equation </a:t>
            </a:r>
            <a:endParaRPr lang="en-US" sz="4000" b="1" dirty="0">
              <a:solidFill>
                <a:srgbClr val="3B1B70"/>
              </a:solidFill>
              <a:latin typeface="Arial"/>
              <a:cs typeface="Arial Unicode MS"/>
            </a:endParaRPr>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F92C1814-5985-4831-B9A9-E98D7C2BB4CD}"/>
                  </a:ext>
                </a:extLst>
              </p:cNvPr>
              <p:cNvSpPr txBox="1"/>
              <p:nvPr/>
            </p:nvSpPr>
            <p:spPr>
              <a:xfrm>
                <a:off x="298450" y="1422400"/>
                <a:ext cx="7912100" cy="3802772"/>
              </a:xfrm>
              <a:prstGeom prst="rect">
                <a:avLst/>
              </a:prstGeom>
              <a:noFill/>
            </p:spPr>
            <p:txBody>
              <a:bodyPr wrap="square" rtlCol="0">
                <a:spAutoFit/>
              </a:bodyPr>
              <a:lstStyle/>
              <a:p>
                <a:pPr>
                  <a:spcAft>
                    <a:spcPts val="2400"/>
                  </a:spcAft>
                  <a:buSzPct val="75000"/>
                </a:pPr>
                <a:r>
                  <a:rPr lang="en-CA" sz="1800" i="1" dirty="0">
                    <a:solidFill>
                      <a:srgbClr val="807F83"/>
                    </a:solidFill>
                    <a:latin typeface="Cambria Math" panose="02040503050406030204" pitchFamily="18" charset="0"/>
                    <a:cs typeface="Arial"/>
                  </a:rPr>
                  <a:t>By rearranging the equation, a simple ODE is formed:</a:t>
                </a:r>
              </a:p>
              <a:p>
                <a:pPr>
                  <a:spcAft>
                    <a:spcPts val="2400"/>
                  </a:spcAft>
                  <a:buSzPct val="75000"/>
                </a:pPr>
                <a14:m>
                  <m:oMathPara xmlns:m="http://schemas.openxmlformats.org/officeDocument/2006/math">
                    <m:oMathParaPr>
                      <m:jc m:val="centerGroup"/>
                    </m:oMathParaPr>
                    <m:oMath xmlns:m="http://schemas.openxmlformats.org/officeDocument/2006/math">
                      <m:f>
                        <m:fPr>
                          <m:ctrlPr>
                            <a:rPr lang="en-CA" sz="1800" smtClean="0">
                              <a:solidFill>
                                <a:srgbClr val="807F83"/>
                              </a:solidFill>
                              <a:latin typeface="Cambria Math" panose="02040503050406030204" pitchFamily="18" charset="0"/>
                              <a:cs typeface="Arial"/>
                            </a:rPr>
                          </m:ctrlPr>
                        </m:fPr>
                        <m:num>
                          <m:sSub>
                            <m:sSubPr>
                              <m:ctrlPr>
                                <a:rPr lang="en-CA" sz="1800">
                                  <a:solidFill>
                                    <a:srgbClr val="807F83"/>
                                  </a:solidFill>
                                  <a:latin typeface="Cambria Math" panose="02040503050406030204" pitchFamily="18" charset="0"/>
                                  <a:cs typeface="Arial"/>
                                </a:rPr>
                              </m:ctrlPr>
                            </m:sSubPr>
                            <m:e>
                              <m:r>
                                <m:rPr>
                                  <m:sty m:val="p"/>
                                </m:rPr>
                                <a:rPr lang="en-CA" sz="1800" i="0">
                                  <a:solidFill>
                                    <a:srgbClr val="807F83"/>
                                  </a:solidFill>
                                  <a:latin typeface="Cambria Math" panose="02040503050406030204" pitchFamily="18" charset="0"/>
                                  <a:cs typeface="Arial"/>
                                </a:rPr>
                                <m:t>de</m:t>
                              </m:r>
                            </m:e>
                            <m:sub>
                              <m:r>
                                <m:rPr>
                                  <m:sty m:val="p"/>
                                </m:rPr>
                                <a:rPr lang="en-CA" sz="1800" i="0">
                                  <a:solidFill>
                                    <a:srgbClr val="807F83"/>
                                  </a:solidFill>
                                  <a:latin typeface="Cambria Math" panose="02040503050406030204" pitchFamily="18" charset="0"/>
                                  <a:cs typeface="Arial"/>
                                </a:rPr>
                                <m:t>s</m:t>
                              </m:r>
                            </m:sub>
                          </m:sSub>
                        </m:num>
                        <m:den>
                          <m:sSub>
                            <m:sSubPr>
                              <m:ctrlPr>
                                <a:rPr lang="en-CA" sz="1800">
                                  <a:solidFill>
                                    <a:srgbClr val="807F83"/>
                                  </a:solidFill>
                                  <a:latin typeface="Cambria Math" panose="02040503050406030204" pitchFamily="18" charset="0"/>
                                  <a:cs typeface="Arial"/>
                                </a:rPr>
                              </m:ctrlPr>
                            </m:sSubPr>
                            <m:e>
                              <m:r>
                                <m:rPr>
                                  <m:sty m:val="p"/>
                                </m:rPr>
                                <a:rPr lang="en-CA" sz="1800" i="0">
                                  <a:solidFill>
                                    <a:srgbClr val="807F83"/>
                                  </a:solidFill>
                                  <a:latin typeface="Cambria Math" panose="02040503050406030204" pitchFamily="18" charset="0"/>
                                  <a:cs typeface="Arial"/>
                                </a:rPr>
                                <m:t>e</m:t>
                              </m:r>
                            </m:e>
                            <m:sub>
                              <m:r>
                                <m:rPr>
                                  <m:sty m:val="p"/>
                                </m:rPr>
                                <a:rPr lang="en-CA" sz="1800" i="0">
                                  <a:solidFill>
                                    <a:srgbClr val="807F83"/>
                                  </a:solidFill>
                                  <a:latin typeface="Cambria Math" panose="02040503050406030204" pitchFamily="18" charset="0"/>
                                  <a:cs typeface="Arial"/>
                                </a:rPr>
                                <m:t>s</m:t>
                              </m:r>
                            </m:sub>
                          </m:sSub>
                        </m:den>
                      </m:f>
                      <m:r>
                        <a:rPr lang="en-CA" sz="1800" i="0">
                          <a:solidFill>
                            <a:srgbClr val="807F83"/>
                          </a:solidFill>
                          <a:latin typeface="Cambria Math" panose="02040503050406030204" pitchFamily="18" charset="0"/>
                          <a:cs typeface="Arial"/>
                        </a:rPr>
                        <m:t>= </m:t>
                      </m:r>
                      <m:f>
                        <m:fPr>
                          <m:ctrlPr>
                            <a:rPr lang="en-CA" sz="1800">
                              <a:solidFill>
                                <a:srgbClr val="807F83"/>
                              </a:solidFill>
                              <a:latin typeface="Cambria Math" panose="02040503050406030204" pitchFamily="18" charset="0"/>
                              <a:cs typeface="Arial"/>
                            </a:rPr>
                          </m:ctrlPr>
                        </m:fPr>
                        <m:num>
                          <m:sSub>
                            <m:sSubPr>
                              <m:ctrlPr>
                                <a:rPr lang="en-CA" sz="1800">
                                  <a:solidFill>
                                    <a:srgbClr val="807F83"/>
                                  </a:solidFill>
                                  <a:latin typeface="Cambria Math" panose="02040503050406030204" pitchFamily="18" charset="0"/>
                                  <a:cs typeface="Arial"/>
                                </a:rPr>
                              </m:ctrlPr>
                            </m:sSubPr>
                            <m:e>
                              <m:r>
                                <m:rPr>
                                  <m:sty m:val="p"/>
                                </m:rPr>
                                <a:rPr lang="en-CA" sz="1800" i="0">
                                  <a:solidFill>
                                    <a:srgbClr val="807F83"/>
                                  </a:solidFill>
                                  <a:latin typeface="Cambria Math" panose="02040503050406030204" pitchFamily="18" charset="0"/>
                                  <a:cs typeface="Arial"/>
                                </a:rPr>
                                <m:t>L</m:t>
                              </m:r>
                            </m:e>
                            <m:sub>
                              <m:r>
                                <m:rPr>
                                  <m:sty m:val="p"/>
                                </m:rPr>
                                <a:rPr lang="en-CA" sz="1800" i="0">
                                  <a:solidFill>
                                    <a:srgbClr val="807F83"/>
                                  </a:solidFill>
                                  <a:latin typeface="Cambria Math" panose="02040503050406030204" pitchFamily="18" charset="0"/>
                                  <a:cs typeface="Arial"/>
                                </a:rPr>
                                <m:t>v</m:t>
                              </m:r>
                            </m:sub>
                          </m:sSub>
                        </m:num>
                        <m:den>
                          <m:sSup>
                            <m:sSupPr>
                              <m:ctrlPr>
                                <a:rPr lang="en-CA" sz="1800" b="0" smtClean="0">
                                  <a:solidFill>
                                    <a:srgbClr val="807F83"/>
                                  </a:solidFill>
                                  <a:latin typeface="Cambria Math" panose="02040503050406030204" pitchFamily="18" charset="0"/>
                                  <a:cs typeface="Arial"/>
                                </a:rPr>
                              </m:ctrlPr>
                            </m:sSupPr>
                            <m:e>
                              <m:sSub>
                                <m:sSubPr>
                                  <m:ctrlPr>
                                    <a:rPr lang="en-CA" sz="1800" b="0" smtClean="0">
                                      <a:solidFill>
                                        <a:srgbClr val="807F83"/>
                                      </a:solidFill>
                                      <a:latin typeface="Cambria Math" panose="02040503050406030204" pitchFamily="18" charset="0"/>
                                      <a:cs typeface="Arial"/>
                                    </a:rPr>
                                  </m:ctrlPr>
                                </m:sSubPr>
                                <m:e>
                                  <m:r>
                                    <m:rPr>
                                      <m:sty m:val="p"/>
                                    </m:rPr>
                                    <a:rPr lang="en-CA" sz="1800" b="0" i="0" smtClean="0">
                                      <a:solidFill>
                                        <a:srgbClr val="807F83"/>
                                      </a:solidFill>
                                      <a:latin typeface="Cambria Math" panose="02040503050406030204" pitchFamily="18" charset="0"/>
                                      <a:cs typeface="Arial"/>
                                    </a:rPr>
                                    <m:t>R</m:t>
                                  </m:r>
                                </m:e>
                                <m:sub>
                                  <m:r>
                                    <m:rPr>
                                      <m:sty m:val="p"/>
                                    </m:rPr>
                                    <a:rPr lang="en-CA" sz="1800" b="0" i="0" smtClean="0">
                                      <a:solidFill>
                                        <a:srgbClr val="807F83"/>
                                      </a:solidFill>
                                      <a:latin typeface="Cambria Math" panose="02040503050406030204" pitchFamily="18" charset="0"/>
                                      <a:cs typeface="Arial"/>
                                    </a:rPr>
                                    <m:t>v</m:t>
                                  </m:r>
                                </m:sub>
                              </m:sSub>
                              <m:r>
                                <m:rPr>
                                  <m:sty m:val="p"/>
                                </m:rPr>
                                <a:rPr lang="en-CA" sz="1800" i="0">
                                  <a:solidFill>
                                    <a:srgbClr val="807F83"/>
                                  </a:solidFill>
                                  <a:latin typeface="Cambria Math" panose="02040503050406030204" pitchFamily="18" charset="0"/>
                                  <a:cs typeface="Arial"/>
                                </a:rPr>
                                <m:t>T</m:t>
                              </m:r>
                            </m:e>
                            <m:sup>
                              <m:r>
                                <a:rPr lang="en-CA" sz="1800" b="0" i="0" smtClean="0">
                                  <a:solidFill>
                                    <a:srgbClr val="807F83"/>
                                  </a:solidFill>
                                  <a:latin typeface="Cambria Math" panose="02040503050406030204" pitchFamily="18" charset="0"/>
                                  <a:cs typeface="Arial"/>
                                </a:rPr>
                                <m:t>2</m:t>
                              </m:r>
                            </m:sup>
                          </m:sSup>
                        </m:den>
                      </m:f>
                      <m:r>
                        <m:rPr>
                          <m:sty m:val="p"/>
                        </m:rPr>
                        <a:rPr lang="en-CA" sz="1800" b="0" i="0" smtClean="0">
                          <a:solidFill>
                            <a:srgbClr val="807F83"/>
                          </a:solidFill>
                          <a:latin typeface="Cambria Math" panose="02040503050406030204" pitchFamily="18" charset="0"/>
                          <a:cs typeface="Arial"/>
                        </a:rPr>
                        <m:t>dT</m:t>
                      </m:r>
                    </m:oMath>
                  </m:oMathPara>
                </a14:m>
                <a:endParaRPr lang="en-US" sz="1800" dirty="0">
                  <a:solidFill>
                    <a:srgbClr val="807F83"/>
                  </a:solidFill>
                  <a:latin typeface="Cambria Math" panose="02040503050406030204" pitchFamily="18" charset="0"/>
                  <a:ea typeface="Cambria Math" panose="02040503050406030204" pitchFamily="18" charset="0"/>
                  <a:cs typeface="Arial"/>
                </a:endParaRPr>
              </a:p>
              <a:p>
                <a:pPr>
                  <a:spcAft>
                    <a:spcPts val="2400"/>
                  </a:spcAft>
                  <a:buSzPct val="75000"/>
                </a:pPr>
                <a14:m>
                  <m:oMathPara xmlns:m="http://schemas.openxmlformats.org/officeDocument/2006/math">
                    <m:oMathParaPr>
                      <m:jc m:val="centerGroup"/>
                    </m:oMathParaPr>
                    <m:oMath xmlns:m="http://schemas.openxmlformats.org/officeDocument/2006/math">
                      <m:nary>
                        <m:naryPr>
                          <m:ctrlPr>
                            <a:rPr lang="en-US" sz="1800" smtClean="0">
                              <a:solidFill>
                                <a:srgbClr val="807F83"/>
                              </a:solidFill>
                              <a:latin typeface="Cambria Math" panose="02040503050406030204" pitchFamily="18" charset="0"/>
                              <a:cs typeface="Arial"/>
                            </a:rPr>
                          </m:ctrlPr>
                        </m:naryPr>
                        <m:sub>
                          <m:sSub>
                            <m:sSubPr>
                              <m:ctrlPr>
                                <a:rPr lang="en-CA" sz="1800" b="0" smtClean="0">
                                  <a:solidFill>
                                    <a:srgbClr val="807F83"/>
                                  </a:solidFill>
                                  <a:latin typeface="Cambria Math" panose="02040503050406030204" pitchFamily="18" charset="0"/>
                                  <a:cs typeface="Arial"/>
                                </a:rPr>
                              </m:ctrlPr>
                            </m:sSubPr>
                            <m:e>
                              <m:r>
                                <m:rPr>
                                  <m:sty m:val="p"/>
                                  <m:brk m:alnAt="23"/>
                                </m:rPr>
                                <a:rPr lang="en-CA" sz="1800" b="0" i="0" smtClean="0">
                                  <a:solidFill>
                                    <a:srgbClr val="807F83"/>
                                  </a:solidFill>
                                  <a:latin typeface="Cambria Math" panose="02040503050406030204" pitchFamily="18" charset="0"/>
                                  <a:cs typeface="Arial"/>
                                </a:rPr>
                                <m:t>e</m:t>
                              </m:r>
                            </m:e>
                            <m:sub>
                              <m:r>
                                <m:rPr>
                                  <m:brk m:alnAt="23"/>
                                </m:rPr>
                                <a:rPr lang="en-CA" sz="1800" b="0" i="0" smtClean="0">
                                  <a:solidFill>
                                    <a:srgbClr val="807F83"/>
                                  </a:solidFill>
                                  <a:latin typeface="Cambria Math" panose="02040503050406030204" pitchFamily="18" charset="0"/>
                                  <a:cs typeface="Arial"/>
                                </a:rPr>
                                <m:t>0</m:t>
                              </m:r>
                            </m:sub>
                          </m:sSub>
                        </m:sub>
                        <m:sup>
                          <m:sSub>
                            <m:sSubPr>
                              <m:ctrlPr>
                                <a:rPr lang="en-CA" sz="1800" b="0" smtClean="0">
                                  <a:solidFill>
                                    <a:srgbClr val="807F83"/>
                                  </a:solidFill>
                                  <a:latin typeface="Cambria Math" panose="02040503050406030204" pitchFamily="18" charset="0"/>
                                  <a:cs typeface="Arial"/>
                                </a:rPr>
                              </m:ctrlPr>
                            </m:sSubPr>
                            <m:e>
                              <m:r>
                                <m:rPr>
                                  <m:sty m:val="p"/>
                                </m:rPr>
                                <a:rPr lang="en-CA" sz="1800" b="0" i="0" smtClean="0">
                                  <a:solidFill>
                                    <a:srgbClr val="807F83"/>
                                  </a:solidFill>
                                  <a:latin typeface="Cambria Math" panose="02040503050406030204" pitchFamily="18" charset="0"/>
                                  <a:cs typeface="Arial"/>
                                </a:rPr>
                                <m:t>e</m:t>
                              </m:r>
                            </m:e>
                            <m:sub>
                              <m:r>
                                <m:rPr>
                                  <m:sty m:val="p"/>
                                </m:rPr>
                                <a:rPr lang="en-CA" sz="1800" b="0" i="0" smtClean="0">
                                  <a:solidFill>
                                    <a:srgbClr val="807F83"/>
                                  </a:solidFill>
                                  <a:latin typeface="Cambria Math" panose="02040503050406030204" pitchFamily="18" charset="0"/>
                                  <a:cs typeface="Arial"/>
                                </a:rPr>
                                <m:t>s</m:t>
                              </m:r>
                            </m:sub>
                          </m:sSub>
                        </m:sup>
                        <m:e>
                          <m:f>
                            <m:fPr>
                              <m:ctrlPr>
                                <a:rPr lang="en-US" sz="1800" smtClean="0">
                                  <a:solidFill>
                                    <a:srgbClr val="807F83"/>
                                  </a:solidFill>
                                  <a:latin typeface="Cambria Math" panose="02040503050406030204" pitchFamily="18" charset="0"/>
                                  <a:cs typeface="Arial"/>
                                </a:rPr>
                              </m:ctrlPr>
                            </m:fPr>
                            <m:num>
                              <m:r>
                                <m:rPr>
                                  <m:sty m:val="p"/>
                                </m:rPr>
                                <a:rPr lang="en-CA" sz="1800" b="0" i="0" smtClean="0">
                                  <a:solidFill>
                                    <a:srgbClr val="807F83"/>
                                  </a:solidFill>
                                  <a:latin typeface="Cambria Math" panose="02040503050406030204" pitchFamily="18" charset="0"/>
                                  <a:cs typeface="Arial"/>
                                </a:rPr>
                                <m:t>d</m:t>
                              </m:r>
                              <m:sSub>
                                <m:sSubPr>
                                  <m:ctrlPr>
                                    <a:rPr lang="en-CA" sz="1800" b="0" smtClean="0">
                                      <a:solidFill>
                                        <a:srgbClr val="807F83"/>
                                      </a:solidFill>
                                      <a:latin typeface="Cambria Math" panose="02040503050406030204" pitchFamily="18" charset="0"/>
                                      <a:cs typeface="Arial"/>
                                    </a:rPr>
                                  </m:ctrlPr>
                                </m:sSubPr>
                                <m:e>
                                  <m:r>
                                    <m:rPr>
                                      <m:sty m:val="p"/>
                                    </m:rPr>
                                    <a:rPr lang="en-CA" sz="1800" b="0" i="0" smtClean="0">
                                      <a:solidFill>
                                        <a:srgbClr val="807F83"/>
                                      </a:solidFill>
                                      <a:latin typeface="Cambria Math" panose="02040503050406030204" pitchFamily="18" charset="0"/>
                                      <a:cs typeface="Arial"/>
                                    </a:rPr>
                                    <m:t>e</m:t>
                                  </m:r>
                                </m:e>
                                <m:sub>
                                  <m:r>
                                    <m:rPr>
                                      <m:sty m:val="p"/>
                                    </m:rPr>
                                    <a:rPr lang="en-CA" sz="1800" b="0" i="0" smtClean="0">
                                      <a:solidFill>
                                        <a:srgbClr val="807F83"/>
                                      </a:solidFill>
                                      <a:latin typeface="Cambria Math" panose="02040503050406030204" pitchFamily="18" charset="0"/>
                                      <a:cs typeface="Arial"/>
                                    </a:rPr>
                                    <m:t>s</m:t>
                                  </m:r>
                                </m:sub>
                              </m:sSub>
                            </m:num>
                            <m:den>
                              <m:sSub>
                                <m:sSubPr>
                                  <m:ctrlPr>
                                    <a:rPr lang="en-CA" sz="1800" b="0" smtClean="0">
                                      <a:solidFill>
                                        <a:srgbClr val="807F83"/>
                                      </a:solidFill>
                                      <a:latin typeface="Cambria Math" panose="02040503050406030204" pitchFamily="18" charset="0"/>
                                      <a:cs typeface="Arial"/>
                                    </a:rPr>
                                  </m:ctrlPr>
                                </m:sSubPr>
                                <m:e>
                                  <m:r>
                                    <m:rPr>
                                      <m:sty m:val="p"/>
                                    </m:rPr>
                                    <a:rPr lang="en-CA" sz="1800" b="0" i="0" smtClean="0">
                                      <a:solidFill>
                                        <a:srgbClr val="807F83"/>
                                      </a:solidFill>
                                      <a:latin typeface="Cambria Math" panose="02040503050406030204" pitchFamily="18" charset="0"/>
                                      <a:cs typeface="Arial"/>
                                    </a:rPr>
                                    <m:t>e</m:t>
                                  </m:r>
                                </m:e>
                                <m:sub>
                                  <m:r>
                                    <m:rPr>
                                      <m:sty m:val="p"/>
                                    </m:rPr>
                                    <a:rPr lang="en-CA" sz="1800" b="0" i="0" smtClean="0">
                                      <a:solidFill>
                                        <a:srgbClr val="807F83"/>
                                      </a:solidFill>
                                      <a:latin typeface="Cambria Math" panose="02040503050406030204" pitchFamily="18" charset="0"/>
                                      <a:cs typeface="Arial"/>
                                    </a:rPr>
                                    <m:t>s</m:t>
                                  </m:r>
                                </m:sub>
                              </m:sSub>
                            </m:den>
                          </m:f>
                          <m:r>
                            <a:rPr lang="en-CA" sz="1800" b="0" i="0" smtClean="0">
                              <a:solidFill>
                                <a:srgbClr val="807F83"/>
                              </a:solidFill>
                              <a:latin typeface="Cambria Math" panose="02040503050406030204" pitchFamily="18" charset="0"/>
                              <a:cs typeface="Arial"/>
                            </a:rPr>
                            <m:t>= </m:t>
                          </m:r>
                          <m:nary>
                            <m:naryPr>
                              <m:ctrlPr>
                                <a:rPr lang="en-CA" sz="1800" b="0" smtClean="0">
                                  <a:solidFill>
                                    <a:srgbClr val="807F83"/>
                                  </a:solidFill>
                                  <a:latin typeface="Cambria Math" panose="02040503050406030204" pitchFamily="18" charset="0"/>
                                  <a:cs typeface="Arial"/>
                                </a:rPr>
                              </m:ctrlPr>
                            </m:naryPr>
                            <m:sub>
                              <m:sSub>
                                <m:sSubPr>
                                  <m:ctrlPr>
                                    <a:rPr lang="en-CA" sz="1800" b="0" smtClean="0">
                                      <a:solidFill>
                                        <a:srgbClr val="807F83"/>
                                      </a:solidFill>
                                      <a:latin typeface="Cambria Math" panose="02040503050406030204" pitchFamily="18" charset="0"/>
                                      <a:cs typeface="Arial"/>
                                    </a:rPr>
                                  </m:ctrlPr>
                                </m:sSubPr>
                                <m:e>
                                  <m:r>
                                    <m:rPr>
                                      <m:sty m:val="p"/>
                                      <m:brk m:alnAt="23"/>
                                    </m:rPr>
                                    <a:rPr lang="en-CA" sz="1800" b="0" i="0" smtClean="0">
                                      <a:solidFill>
                                        <a:srgbClr val="807F83"/>
                                      </a:solidFill>
                                      <a:latin typeface="Cambria Math" panose="02040503050406030204" pitchFamily="18" charset="0"/>
                                      <a:cs typeface="Arial"/>
                                    </a:rPr>
                                    <m:t>T</m:t>
                                  </m:r>
                                </m:e>
                                <m:sub>
                                  <m:r>
                                    <m:rPr>
                                      <m:brk m:alnAt="23"/>
                                    </m:rPr>
                                    <a:rPr lang="en-CA" sz="1800" b="0" i="0" smtClean="0">
                                      <a:solidFill>
                                        <a:srgbClr val="807F83"/>
                                      </a:solidFill>
                                      <a:latin typeface="Cambria Math" panose="02040503050406030204" pitchFamily="18" charset="0"/>
                                      <a:cs typeface="Arial"/>
                                    </a:rPr>
                                    <m:t>0</m:t>
                                  </m:r>
                                </m:sub>
                              </m:sSub>
                            </m:sub>
                            <m:sup>
                              <m:r>
                                <m:rPr>
                                  <m:sty m:val="p"/>
                                </m:rPr>
                                <a:rPr lang="en-CA" sz="1800" b="0" i="0" smtClean="0">
                                  <a:solidFill>
                                    <a:srgbClr val="807F83"/>
                                  </a:solidFill>
                                  <a:latin typeface="Cambria Math" panose="02040503050406030204" pitchFamily="18" charset="0"/>
                                  <a:cs typeface="Arial"/>
                                </a:rPr>
                                <m:t>T</m:t>
                              </m:r>
                            </m:sup>
                            <m:e>
                              <m:f>
                                <m:fPr>
                                  <m:ctrlPr>
                                    <a:rPr lang="en-CA" sz="1800" b="0" smtClean="0">
                                      <a:solidFill>
                                        <a:srgbClr val="807F83"/>
                                      </a:solidFill>
                                      <a:latin typeface="Cambria Math" panose="02040503050406030204" pitchFamily="18" charset="0"/>
                                      <a:cs typeface="Arial"/>
                                    </a:rPr>
                                  </m:ctrlPr>
                                </m:fPr>
                                <m:num>
                                  <m:sSub>
                                    <m:sSubPr>
                                      <m:ctrlPr>
                                        <a:rPr lang="en-CA" sz="1800" b="0" smtClean="0">
                                          <a:solidFill>
                                            <a:srgbClr val="807F83"/>
                                          </a:solidFill>
                                          <a:latin typeface="Cambria Math" panose="02040503050406030204" pitchFamily="18" charset="0"/>
                                          <a:cs typeface="Arial"/>
                                        </a:rPr>
                                      </m:ctrlPr>
                                    </m:sSubPr>
                                    <m:e>
                                      <m:r>
                                        <m:rPr>
                                          <m:sty m:val="p"/>
                                        </m:rPr>
                                        <a:rPr lang="en-CA" sz="1800" b="0" i="0" smtClean="0">
                                          <a:solidFill>
                                            <a:srgbClr val="807F83"/>
                                          </a:solidFill>
                                          <a:latin typeface="Cambria Math" panose="02040503050406030204" pitchFamily="18" charset="0"/>
                                          <a:cs typeface="Arial"/>
                                        </a:rPr>
                                        <m:t>L</m:t>
                                      </m:r>
                                    </m:e>
                                    <m:sub>
                                      <m:r>
                                        <m:rPr>
                                          <m:sty m:val="p"/>
                                        </m:rPr>
                                        <a:rPr lang="en-CA" sz="1800" b="0" i="0" smtClean="0">
                                          <a:solidFill>
                                            <a:srgbClr val="807F83"/>
                                          </a:solidFill>
                                          <a:latin typeface="Cambria Math" panose="02040503050406030204" pitchFamily="18" charset="0"/>
                                          <a:cs typeface="Arial"/>
                                        </a:rPr>
                                        <m:t>v</m:t>
                                      </m:r>
                                    </m:sub>
                                  </m:sSub>
                                  <m:r>
                                    <m:rPr>
                                      <m:sty m:val="p"/>
                                    </m:rPr>
                                    <a:rPr lang="en-CA" sz="1800" b="0" i="0" smtClean="0">
                                      <a:solidFill>
                                        <a:srgbClr val="807F83"/>
                                      </a:solidFill>
                                      <a:latin typeface="Cambria Math" panose="02040503050406030204" pitchFamily="18" charset="0"/>
                                      <a:cs typeface="Arial"/>
                                    </a:rPr>
                                    <m:t>dT</m:t>
                                  </m:r>
                                </m:num>
                                <m:den>
                                  <m:sSub>
                                    <m:sSubPr>
                                      <m:ctrlPr>
                                        <a:rPr lang="en-CA" sz="1800" b="0" smtClean="0">
                                          <a:solidFill>
                                            <a:srgbClr val="807F83"/>
                                          </a:solidFill>
                                          <a:latin typeface="Cambria Math" panose="02040503050406030204" pitchFamily="18" charset="0"/>
                                          <a:cs typeface="Arial"/>
                                        </a:rPr>
                                      </m:ctrlPr>
                                    </m:sSubPr>
                                    <m:e>
                                      <m:r>
                                        <m:rPr>
                                          <m:sty m:val="p"/>
                                        </m:rPr>
                                        <a:rPr lang="en-CA" sz="1800" b="0" i="0" smtClean="0">
                                          <a:solidFill>
                                            <a:srgbClr val="807F83"/>
                                          </a:solidFill>
                                          <a:latin typeface="Cambria Math" panose="02040503050406030204" pitchFamily="18" charset="0"/>
                                          <a:cs typeface="Arial"/>
                                        </a:rPr>
                                        <m:t>R</m:t>
                                      </m:r>
                                    </m:e>
                                    <m:sub>
                                      <m:r>
                                        <m:rPr>
                                          <m:sty m:val="p"/>
                                        </m:rPr>
                                        <a:rPr lang="en-CA" sz="1800" b="0" i="0" smtClean="0">
                                          <a:solidFill>
                                            <a:srgbClr val="807F83"/>
                                          </a:solidFill>
                                          <a:latin typeface="Cambria Math" panose="02040503050406030204" pitchFamily="18" charset="0"/>
                                          <a:cs typeface="Arial"/>
                                        </a:rPr>
                                        <m:t>v</m:t>
                                      </m:r>
                                    </m:sub>
                                  </m:sSub>
                                  <m:r>
                                    <a:rPr lang="en-CA" sz="1800" b="0" i="0" smtClean="0">
                                      <a:solidFill>
                                        <a:srgbClr val="807F83"/>
                                      </a:solidFill>
                                      <a:latin typeface="Cambria Math" panose="02040503050406030204" pitchFamily="18" charset="0"/>
                                      <a:cs typeface="Arial"/>
                                    </a:rPr>
                                    <m:t> </m:t>
                                  </m:r>
                                  <m:sSup>
                                    <m:sSupPr>
                                      <m:ctrlPr>
                                        <a:rPr lang="en-CA" sz="1800" b="0" smtClean="0">
                                          <a:solidFill>
                                            <a:srgbClr val="807F83"/>
                                          </a:solidFill>
                                          <a:latin typeface="Cambria Math" panose="02040503050406030204" pitchFamily="18" charset="0"/>
                                          <a:cs typeface="Arial"/>
                                        </a:rPr>
                                      </m:ctrlPr>
                                    </m:sSupPr>
                                    <m:e>
                                      <m:r>
                                        <m:rPr>
                                          <m:sty m:val="p"/>
                                        </m:rPr>
                                        <a:rPr lang="en-CA" sz="1800" b="0" i="0" smtClean="0">
                                          <a:solidFill>
                                            <a:srgbClr val="807F83"/>
                                          </a:solidFill>
                                          <a:latin typeface="Cambria Math" panose="02040503050406030204" pitchFamily="18" charset="0"/>
                                          <a:cs typeface="Arial"/>
                                        </a:rPr>
                                        <m:t>T</m:t>
                                      </m:r>
                                    </m:e>
                                    <m:sup>
                                      <m:r>
                                        <a:rPr lang="en-CA" sz="1800" b="0" i="0" smtClean="0">
                                          <a:solidFill>
                                            <a:srgbClr val="807F83"/>
                                          </a:solidFill>
                                          <a:latin typeface="Cambria Math" panose="02040503050406030204" pitchFamily="18" charset="0"/>
                                          <a:cs typeface="Arial"/>
                                        </a:rPr>
                                        <m:t>2</m:t>
                                      </m:r>
                                    </m:sup>
                                  </m:sSup>
                                </m:den>
                              </m:f>
                            </m:e>
                          </m:nary>
                        </m:e>
                      </m:nary>
                    </m:oMath>
                  </m:oMathPara>
                </a14:m>
                <a:endParaRPr lang="en-US" sz="1800" dirty="0">
                  <a:solidFill>
                    <a:srgbClr val="807F83"/>
                  </a:solidFill>
                  <a:latin typeface="Arial"/>
                  <a:cs typeface="Arial"/>
                </a:endParaRPr>
              </a:p>
              <a:p>
                <a:pPr>
                  <a:spcAft>
                    <a:spcPts val="2400"/>
                  </a:spcAft>
                  <a:buSzPct val="75000"/>
                </a:pPr>
                <a14:m>
                  <m:oMathPara xmlns:m="http://schemas.openxmlformats.org/officeDocument/2006/math">
                    <m:oMathParaPr>
                      <m:jc m:val="centerGroup"/>
                    </m:oMathParaPr>
                    <m:oMath xmlns:m="http://schemas.openxmlformats.org/officeDocument/2006/math">
                      <m:r>
                        <m:rPr>
                          <m:sty m:val="p"/>
                        </m:rPr>
                        <a:rPr lang="en-CA" sz="1800" b="0" i="0" smtClean="0">
                          <a:solidFill>
                            <a:srgbClr val="807F83"/>
                          </a:solidFill>
                          <a:latin typeface="Cambria Math" panose="02040503050406030204" pitchFamily="18" charset="0"/>
                          <a:ea typeface="Cambria Math" panose="02040503050406030204" pitchFamily="18" charset="0"/>
                          <a:cs typeface="Arial"/>
                        </a:rPr>
                        <m:t>ln</m:t>
                      </m:r>
                      <m:r>
                        <a:rPr lang="en-CA" sz="1800" b="0" i="0" smtClean="0">
                          <a:solidFill>
                            <a:srgbClr val="807F83"/>
                          </a:solidFill>
                          <a:latin typeface="Cambria Math" panose="02040503050406030204" pitchFamily="18" charset="0"/>
                          <a:ea typeface="Cambria Math" panose="02040503050406030204" pitchFamily="18" charset="0"/>
                          <a:cs typeface="Arial"/>
                        </a:rPr>
                        <m:t>⁡(</m:t>
                      </m:r>
                      <m:f>
                        <m:fPr>
                          <m:ctrlPr>
                            <a:rPr lang="en-CA" sz="1800" b="0" smtClean="0">
                              <a:solidFill>
                                <a:srgbClr val="807F83"/>
                              </a:solidFill>
                              <a:latin typeface="Cambria Math" panose="02040503050406030204" pitchFamily="18" charset="0"/>
                              <a:ea typeface="Cambria Math" panose="02040503050406030204" pitchFamily="18" charset="0"/>
                              <a:cs typeface="Arial"/>
                            </a:rPr>
                          </m:ctrlPr>
                        </m:fPr>
                        <m:num>
                          <m:sSub>
                            <m:sSubPr>
                              <m:ctrlPr>
                                <a:rPr lang="en-CA" sz="1800" b="0" smtClean="0">
                                  <a:solidFill>
                                    <a:srgbClr val="807F83"/>
                                  </a:solidFill>
                                  <a:latin typeface="Cambria Math" panose="02040503050406030204" pitchFamily="18" charset="0"/>
                                  <a:ea typeface="Cambria Math" panose="02040503050406030204" pitchFamily="18" charset="0"/>
                                  <a:cs typeface="Arial"/>
                                </a:rPr>
                              </m:ctrlPr>
                            </m:sSubPr>
                            <m:e>
                              <m:r>
                                <m:rPr>
                                  <m:sty m:val="p"/>
                                </m:rPr>
                                <a:rPr lang="en-CA" sz="1800" b="0" i="0" smtClean="0">
                                  <a:solidFill>
                                    <a:srgbClr val="807F83"/>
                                  </a:solidFill>
                                  <a:latin typeface="Cambria Math" panose="02040503050406030204" pitchFamily="18" charset="0"/>
                                  <a:ea typeface="Cambria Math" panose="02040503050406030204" pitchFamily="18" charset="0"/>
                                  <a:cs typeface="Arial"/>
                                </a:rPr>
                                <m:t>e</m:t>
                              </m:r>
                            </m:e>
                            <m:sub>
                              <m:r>
                                <m:rPr>
                                  <m:sty m:val="p"/>
                                </m:rPr>
                                <a:rPr lang="en-CA" sz="1800" b="0" i="0" smtClean="0">
                                  <a:solidFill>
                                    <a:srgbClr val="807F83"/>
                                  </a:solidFill>
                                  <a:latin typeface="Cambria Math" panose="02040503050406030204" pitchFamily="18" charset="0"/>
                                  <a:ea typeface="Cambria Math" panose="02040503050406030204" pitchFamily="18" charset="0"/>
                                  <a:cs typeface="Arial"/>
                                </a:rPr>
                                <m:t>s</m:t>
                              </m:r>
                            </m:sub>
                          </m:sSub>
                        </m:num>
                        <m:den>
                          <m:sSub>
                            <m:sSubPr>
                              <m:ctrlPr>
                                <a:rPr lang="en-CA" sz="1800" b="0" smtClean="0">
                                  <a:solidFill>
                                    <a:srgbClr val="807F83"/>
                                  </a:solidFill>
                                  <a:latin typeface="Cambria Math" panose="02040503050406030204" pitchFamily="18" charset="0"/>
                                  <a:ea typeface="Cambria Math" panose="02040503050406030204" pitchFamily="18" charset="0"/>
                                  <a:cs typeface="Arial"/>
                                </a:rPr>
                              </m:ctrlPr>
                            </m:sSubPr>
                            <m:e>
                              <m:r>
                                <m:rPr>
                                  <m:sty m:val="p"/>
                                </m:rPr>
                                <a:rPr lang="en-CA" sz="1800" b="0" i="0" smtClean="0">
                                  <a:solidFill>
                                    <a:srgbClr val="807F83"/>
                                  </a:solidFill>
                                  <a:latin typeface="Cambria Math" panose="02040503050406030204" pitchFamily="18" charset="0"/>
                                  <a:ea typeface="Cambria Math" panose="02040503050406030204" pitchFamily="18" charset="0"/>
                                  <a:cs typeface="Arial"/>
                                </a:rPr>
                                <m:t>e</m:t>
                              </m:r>
                            </m:e>
                            <m:sub>
                              <m:r>
                                <a:rPr lang="en-CA" sz="1800" b="0" i="0" smtClean="0">
                                  <a:solidFill>
                                    <a:srgbClr val="807F83"/>
                                  </a:solidFill>
                                  <a:latin typeface="Cambria Math" panose="02040503050406030204" pitchFamily="18" charset="0"/>
                                  <a:ea typeface="Cambria Math" panose="02040503050406030204" pitchFamily="18" charset="0"/>
                                  <a:cs typeface="Arial"/>
                                </a:rPr>
                                <m:t>0</m:t>
                              </m:r>
                            </m:sub>
                          </m:sSub>
                        </m:den>
                      </m:f>
                      <m:r>
                        <a:rPr lang="en-CA" sz="1800" b="0" i="0" smtClean="0">
                          <a:solidFill>
                            <a:srgbClr val="807F83"/>
                          </a:solidFill>
                          <a:latin typeface="Cambria Math" panose="02040503050406030204" pitchFamily="18" charset="0"/>
                          <a:ea typeface="Cambria Math" panose="02040503050406030204" pitchFamily="18" charset="0"/>
                          <a:cs typeface="Arial"/>
                        </a:rPr>
                        <m:t>)= </m:t>
                      </m:r>
                      <m:f>
                        <m:fPr>
                          <m:ctrlPr>
                            <a:rPr lang="en-CA" sz="1800" b="0" smtClean="0">
                              <a:solidFill>
                                <a:srgbClr val="807F83"/>
                              </a:solidFill>
                              <a:latin typeface="Cambria Math" panose="02040503050406030204" pitchFamily="18" charset="0"/>
                              <a:ea typeface="Cambria Math" panose="02040503050406030204" pitchFamily="18" charset="0"/>
                              <a:cs typeface="Arial"/>
                            </a:rPr>
                          </m:ctrlPr>
                        </m:fPr>
                        <m:num>
                          <m:sSub>
                            <m:sSubPr>
                              <m:ctrlPr>
                                <a:rPr lang="en-CA" sz="1800" b="0" smtClean="0">
                                  <a:solidFill>
                                    <a:srgbClr val="807F83"/>
                                  </a:solidFill>
                                  <a:latin typeface="Cambria Math" panose="02040503050406030204" pitchFamily="18" charset="0"/>
                                  <a:ea typeface="Cambria Math" panose="02040503050406030204" pitchFamily="18" charset="0"/>
                                  <a:cs typeface="Arial"/>
                                </a:rPr>
                              </m:ctrlPr>
                            </m:sSubPr>
                            <m:e>
                              <m:r>
                                <m:rPr>
                                  <m:sty m:val="p"/>
                                </m:rPr>
                                <a:rPr lang="en-CA" sz="1800" b="0" i="0" smtClean="0">
                                  <a:solidFill>
                                    <a:srgbClr val="807F83"/>
                                  </a:solidFill>
                                  <a:latin typeface="Cambria Math" panose="02040503050406030204" pitchFamily="18" charset="0"/>
                                  <a:ea typeface="Cambria Math" panose="02040503050406030204" pitchFamily="18" charset="0"/>
                                  <a:cs typeface="Arial"/>
                                </a:rPr>
                                <m:t>L</m:t>
                              </m:r>
                            </m:e>
                            <m:sub>
                              <m:r>
                                <m:rPr>
                                  <m:sty m:val="p"/>
                                </m:rPr>
                                <a:rPr lang="en-CA" sz="1800" b="0" i="0" smtClean="0">
                                  <a:solidFill>
                                    <a:srgbClr val="807F83"/>
                                  </a:solidFill>
                                  <a:latin typeface="Cambria Math" panose="02040503050406030204" pitchFamily="18" charset="0"/>
                                  <a:ea typeface="Cambria Math" panose="02040503050406030204" pitchFamily="18" charset="0"/>
                                  <a:cs typeface="Arial"/>
                                </a:rPr>
                                <m:t>v</m:t>
                              </m:r>
                            </m:sub>
                          </m:sSub>
                        </m:num>
                        <m:den>
                          <m:sSub>
                            <m:sSubPr>
                              <m:ctrlPr>
                                <a:rPr lang="en-CA" sz="1800" b="0" smtClean="0">
                                  <a:solidFill>
                                    <a:srgbClr val="807F83"/>
                                  </a:solidFill>
                                  <a:latin typeface="Cambria Math" panose="02040503050406030204" pitchFamily="18" charset="0"/>
                                  <a:ea typeface="Cambria Math" panose="02040503050406030204" pitchFamily="18" charset="0"/>
                                  <a:cs typeface="Arial"/>
                                </a:rPr>
                              </m:ctrlPr>
                            </m:sSubPr>
                            <m:e>
                              <m:r>
                                <m:rPr>
                                  <m:sty m:val="p"/>
                                </m:rPr>
                                <a:rPr lang="en-CA" sz="1800" b="0" i="0" smtClean="0">
                                  <a:solidFill>
                                    <a:srgbClr val="807F83"/>
                                  </a:solidFill>
                                  <a:latin typeface="Cambria Math" panose="02040503050406030204" pitchFamily="18" charset="0"/>
                                  <a:ea typeface="Cambria Math" panose="02040503050406030204" pitchFamily="18" charset="0"/>
                                  <a:cs typeface="Arial"/>
                                </a:rPr>
                                <m:t>R</m:t>
                              </m:r>
                            </m:e>
                            <m:sub>
                              <m:r>
                                <m:rPr>
                                  <m:sty m:val="p"/>
                                </m:rPr>
                                <a:rPr lang="en-CA" sz="1800" b="0" i="0" smtClean="0">
                                  <a:solidFill>
                                    <a:srgbClr val="807F83"/>
                                  </a:solidFill>
                                  <a:latin typeface="Cambria Math" panose="02040503050406030204" pitchFamily="18" charset="0"/>
                                  <a:ea typeface="Cambria Math" panose="02040503050406030204" pitchFamily="18" charset="0"/>
                                  <a:cs typeface="Arial"/>
                                </a:rPr>
                                <m:t>v</m:t>
                              </m:r>
                            </m:sub>
                          </m:sSub>
                        </m:den>
                      </m:f>
                      <m:sSup>
                        <m:sSupPr>
                          <m:ctrlPr>
                            <a:rPr lang="en-CA" sz="1800" b="0" smtClean="0">
                              <a:solidFill>
                                <a:srgbClr val="807F83"/>
                              </a:solidFill>
                              <a:latin typeface="Cambria Math" panose="02040503050406030204" pitchFamily="18" charset="0"/>
                              <a:ea typeface="Cambria Math" panose="02040503050406030204" pitchFamily="18" charset="0"/>
                              <a:cs typeface="Arial"/>
                            </a:rPr>
                          </m:ctrlPr>
                        </m:sSupPr>
                        <m:e>
                          <m:d>
                            <m:dPr>
                              <m:begChr m:val="["/>
                              <m:endChr m:val="]"/>
                              <m:ctrlPr>
                                <a:rPr lang="en-CA" sz="1800" b="0" smtClean="0">
                                  <a:solidFill>
                                    <a:srgbClr val="807F83"/>
                                  </a:solidFill>
                                  <a:latin typeface="Cambria Math" panose="02040503050406030204" pitchFamily="18" charset="0"/>
                                  <a:ea typeface="Cambria Math" panose="02040503050406030204" pitchFamily="18" charset="0"/>
                                  <a:cs typeface="Arial"/>
                                </a:rPr>
                              </m:ctrlPr>
                            </m:dPr>
                            <m:e>
                              <m:f>
                                <m:fPr>
                                  <m:ctrlPr>
                                    <a:rPr lang="en-CA" sz="1800" b="0" smtClean="0">
                                      <a:solidFill>
                                        <a:srgbClr val="807F83"/>
                                      </a:solidFill>
                                      <a:latin typeface="Cambria Math" panose="02040503050406030204" pitchFamily="18" charset="0"/>
                                      <a:ea typeface="Cambria Math" panose="02040503050406030204" pitchFamily="18" charset="0"/>
                                      <a:cs typeface="Arial"/>
                                    </a:rPr>
                                  </m:ctrlPr>
                                </m:fPr>
                                <m:num>
                                  <m:r>
                                    <a:rPr lang="en-CA" sz="1800" b="0" i="0" smtClean="0">
                                      <a:solidFill>
                                        <a:srgbClr val="807F83"/>
                                      </a:solidFill>
                                      <a:latin typeface="Cambria Math" panose="02040503050406030204" pitchFamily="18" charset="0"/>
                                      <a:ea typeface="Cambria Math" panose="02040503050406030204" pitchFamily="18" charset="0"/>
                                      <a:cs typeface="Arial"/>
                                    </a:rPr>
                                    <m:t>1</m:t>
                                  </m:r>
                                </m:num>
                                <m:den>
                                  <m:sSub>
                                    <m:sSubPr>
                                      <m:ctrlPr>
                                        <a:rPr lang="en-CA" sz="1800" b="0" smtClean="0">
                                          <a:solidFill>
                                            <a:srgbClr val="807F83"/>
                                          </a:solidFill>
                                          <a:latin typeface="Cambria Math" panose="02040503050406030204" pitchFamily="18" charset="0"/>
                                          <a:ea typeface="Cambria Math" panose="02040503050406030204" pitchFamily="18" charset="0"/>
                                          <a:cs typeface="Arial"/>
                                        </a:rPr>
                                      </m:ctrlPr>
                                    </m:sSubPr>
                                    <m:e>
                                      <m:r>
                                        <m:rPr>
                                          <m:sty m:val="p"/>
                                        </m:rPr>
                                        <a:rPr lang="en-CA" sz="1800" b="0" i="0" smtClean="0">
                                          <a:solidFill>
                                            <a:srgbClr val="807F83"/>
                                          </a:solidFill>
                                          <a:latin typeface="Cambria Math" panose="02040503050406030204" pitchFamily="18" charset="0"/>
                                          <a:ea typeface="Cambria Math" panose="02040503050406030204" pitchFamily="18" charset="0"/>
                                          <a:cs typeface="Arial"/>
                                        </a:rPr>
                                        <m:t>T</m:t>
                                      </m:r>
                                    </m:e>
                                    <m:sub>
                                      <m:r>
                                        <a:rPr lang="en-CA" sz="1800" b="0" i="0" smtClean="0">
                                          <a:solidFill>
                                            <a:srgbClr val="807F83"/>
                                          </a:solidFill>
                                          <a:latin typeface="Cambria Math" panose="02040503050406030204" pitchFamily="18" charset="0"/>
                                          <a:ea typeface="Cambria Math" panose="02040503050406030204" pitchFamily="18" charset="0"/>
                                          <a:cs typeface="Arial"/>
                                        </a:rPr>
                                        <m:t>0</m:t>
                                      </m:r>
                                    </m:sub>
                                  </m:sSub>
                                </m:den>
                              </m:f>
                              <m:r>
                                <a:rPr lang="en-CA" sz="1800" b="0" i="0" smtClean="0">
                                  <a:solidFill>
                                    <a:srgbClr val="807F83"/>
                                  </a:solidFill>
                                  <a:latin typeface="Cambria Math" panose="02040503050406030204" pitchFamily="18" charset="0"/>
                                  <a:ea typeface="Cambria Math" panose="02040503050406030204" pitchFamily="18" charset="0"/>
                                  <a:cs typeface="Arial"/>
                                </a:rPr>
                                <m:t> − </m:t>
                              </m:r>
                              <m:f>
                                <m:fPr>
                                  <m:ctrlPr>
                                    <a:rPr lang="en-CA" sz="1800" b="0" smtClean="0">
                                      <a:solidFill>
                                        <a:srgbClr val="807F83"/>
                                      </a:solidFill>
                                      <a:latin typeface="Cambria Math" panose="02040503050406030204" pitchFamily="18" charset="0"/>
                                      <a:ea typeface="Cambria Math" panose="02040503050406030204" pitchFamily="18" charset="0"/>
                                      <a:cs typeface="Arial"/>
                                    </a:rPr>
                                  </m:ctrlPr>
                                </m:fPr>
                                <m:num>
                                  <m:r>
                                    <a:rPr lang="en-CA" sz="1800" b="0" i="0" smtClean="0">
                                      <a:solidFill>
                                        <a:srgbClr val="807F83"/>
                                      </a:solidFill>
                                      <a:latin typeface="Cambria Math" panose="02040503050406030204" pitchFamily="18" charset="0"/>
                                      <a:ea typeface="Cambria Math" panose="02040503050406030204" pitchFamily="18" charset="0"/>
                                      <a:cs typeface="Arial"/>
                                    </a:rPr>
                                    <m:t>1</m:t>
                                  </m:r>
                                </m:num>
                                <m:den>
                                  <m:r>
                                    <m:rPr>
                                      <m:sty m:val="p"/>
                                    </m:rPr>
                                    <a:rPr lang="en-CA" sz="1800" b="0" i="0" smtClean="0">
                                      <a:solidFill>
                                        <a:srgbClr val="807F83"/>
                                      </a:solidFill>
                                      <a:latin typeface="Cambria Math" panose="02040503050406030204" pitchFamily="18" charset="0"/>
                                      <a:ea typeface="Cambria Math" panose="02040503050406030204" pitchFamily="18" charset="0"/>
                                      <a:cs typeface="Arial"/>
                                    </a:rPr>
                                    <m:t>T</m:t>
                                  </m:r>
                                </m:den>
                              </m:f>
                            </m:e>
                          </m:d>
                        </m:e>
                        <m:sup/>
                      </m:sSup>
                    </m:oMath>
                  </m:oMathPara>
                </a14:m>
                <a:endParaRPr lang="en-US" sz="1800" dirty="0">
                  <a:solidFill>
                    <a:srgbClr val="807F83"/>
                  </a:solidFill>
                  <a:latin typeface="Cambria Math" panose="02040503050406030204" pitchFamily="18" charset="0"/>
                  <a:ea typeface="Cambria Math" panose="02040503050406030204" pitchFamily="18" charset="0"/>
                  <a:cs typeface="Arial"/>
                </a:endParaRPr>
              </a:p>
              <a:p>
                <a:endParaRPr lang="en-CA" dirty="0">
                  <a:latin typeface="Cambria Math" panose="02040503050406030204" pitchFamily="18" charset="0"/>
                  <a:ea typeface="Cambria Math" panose="02040503050406030204" pitchFamily="18" charset="0"/>
                </a:endParaRPr>
              </a:p>
            </p:txBody>
          </p:sp>
        </mc:Choice>
        <mc:Fallback>
          <p:sp>
            <p:nvSpPr>
              <p:cNvPr id="2" name="TextBox 1">
                <a:extLst>
                  <a:ext uri="{FF2B5EF4-FFF2-40B4-BE49-F238E27FC236}">
                    <a16:creationId xmlns:a16="http://schemas.microsoft.com/office/drawing/2014/main" id="{F92C1814-5985-4831-B9A9-E98D7C2BB4CD}"/>
                  </a:ext>
                </a:extLst>
              </p:cNvPr>
              <p:cNvSpPr txBox="1">
                <a:spLocks noRot="1" noChangeAspect="1" noMove="1" noResize="1" noEditPoints="1" noAdjustHandles="1" noChangeArrowheads="1" noChangeShapeType="1" noTextEdit="1"/>
              </p:cNvSpPr>
              <p:nvPr/>
            </p:nvSpPr>
            <p:spPr>
              <a:xfrm>
                <a:off x="298450" y="1422400"/>
                <a:ext cx="7912100" cy="3802772"/>
              </a:xfrm>
              <a:prstGeom prst="rect">
                <a:avLst/>
              </a:prstGeom>
              <a:blipFill>
                <a:blip r:embed="rId3"/>
                <a:stretch>
                  <a:fillRect l="-693" t="-962"/>
                </a:stretch>
              </a:blipFill>
            </p:spPr>
            <p:txBody>
              <a:bodyPr/>
              <a:lstStyle/>
              <a:p>
                <a:r>
                  <a:rPr lang="en-CA">
                    <a:noFill/>
                  </a:rPr>
                  <a:t> </a:t>
                </a:r>
              </a:p>
            </p:txBody>
          </p:sp>
        </mc:Fallback>
      </mc:AlternateContent>
      <p:sp>
        <p:nvSpPr>
          <p:cNvPr id="5" name="Slide Number Placeholder 4">
            <a:extLst>
              <a:ext uri="{FF2B5EF4-FFF2-40B4-BE49-F238E27FC236}">
                <a16:creationId xmlns:a16="http://schemas.microsoft.com/office/drawing/2014/main" id="{E6FCFB3B-6EA9-4335-8F25-5B8DC5EC9747}"/>
              </a:ext>
            </a:extLst>
          </p:cNvPr>
          <p:cNvSpPr>
            <a:spLocks noGrp="1"/>
          </p:cNvSpPr>
          <p:nvPr>
            <p:ph type="sldNum" sz="quarter" idx="12"/>
          </p:nvPr>
        </p:nvSpPr>
        <p:spPr/>
        <p:txBody>
          <a:bodyPr/>
          <a:lstStyle/>
          <a:p>
            <a:fld id="{6A6F8058-3785-FA4E-971F-CD598328817B}" type="slidenum">
              <a:rPr lang="en-US" smtClean="0"/>
              <a:t>5</a:t>
            </a:fld>
            <a:endParaRPr lang="en-US"/>
          </a:p>
        </p:txBody>
      </p:sp>
    </p:spTree>
    <p:extLst>
      <p:ext uri="{BB962C8B-B14F-4D97-AF65-F5344CB8AC3E}">
        <p14:creationId xmlns:p14="http://schemas.microsoft.com/office/powerpoint/2010/main" val="314398137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69148" y="157897"/>
            <a:ext cx="8005704" cy="769441"/>
          </a:xfrm>
          <a:prstGeom prst="rect">
            <a:avLst/>
          </a:prstGeom>
          <a:noFill/>
        </p:spPr>
        <p:txBody>
          <a:bodyPr wrap="square" rtlCol="0">
            <a:spAutoFit/>
          </a:bodyPr>
          <a:lstStyle/>
          <a:p>
            <a:pPr>
              <a:spcAft>
                <a:spcPts val="1200"/>
              </a:spcAft>
            </a:pPr>
            <a:r>
              <a:rPr lang="en-US" sz="4400" b="1" dirty="0">
                <a:solidFill>
                  <a:srgbClr val="3B1B70"/>
                </a:solidFill>
                <a:latin typeface="Arial"/>
                <a:cs typeface="Arial Unicode MS"/>
              </a:rPr>
              <a:t>Kelvin Effect</a:t>
            </a:r>
            <a:endParaRPr lang="en-US" sz="6000" b="1" dirty="0">
              <a:solidFill>
                <a:srgbClr val="807F83"/>
              </a:solidFill>
              <a:latin typeface="Arial"/>
              <a:cs typeface="Arial Unicode MS"/>
            </a:endParaRP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8967E6BF-426D-43D1-A59B-DAE30F3B017C}"/>
                  </a:ext>
                </a:extLst>
              </p:cNvPr>
              <p:cNvSpPr txBox="1"/>
              <p:nvPr/>
            </p:nvSpPr>
            <p:spPr>
              <a:xfrm>
                <a:off x="3397250" y="1746250"/>
                <a:ext cx="5391150" cy="2955746"/>
              </a:xfrm>
              <a:prstGeom prst="rect">
                <a:avLst/>
              </a:prstGeom>
              <a:noFill/>
            </p:spPr>
            <p:txBody>
              <a:bodyPr wrap="square" rtlCol="0">
                <a:spAutoFit/>
              </a:bodyPr>
              <a:lstStyle/>
              <a:p>
                <a:pPr/>
                <a:r>
                  <a:rPr lang="en-CA" sz="2400" b="0" dirty="0">
                    <a:solidFill>
                      <a:srgbClr val="807F83"/>
                    </a:solidFill>
                    <a:latin typeface="Cambria Math" panose="02040503050406030204" pitchFamily="18" charset="0"/>
                    <a:ea typeface="Cambria Math" panose="02040503050406030204" pitchFamily="18" charset="0"/>
                    <a:cs typeface="Arial"/>
                  </a:rPr>
                  <a:t>Laplace Formula </a:t>
                </a:r>
                <a:r>
                  <a:rPr lang="en-CA" sz="2400" b="0" dirty="0">
                    <a:solidFill>
                      <a:srgbClr val="807F83"/>
                    </a:solidFill>
                    <a:cs typeface="Arial"/>
                  </a:rPr>
                  <a:t>: </a:t>
                </a:r>
                <a14:m>
                  <m:oMath xmlns:m="http://schemas.openxmlformats.org/officeDocument/2006/math">
                    <m:sSub>
                      <m:sSubPr>
                        <m:ctrlPr>
                          <a:rPr lang="en-CA" sz="2400" b="0" smtClean="0">
                            <a:solidFill>
                              <a:srgbClr val="807F83"/>
                            </a:solidFill>
                            <a:latin typeface="Cambria Math" panose="02040503050406030204" pitchFamily="18" charset="0"/>
                            <a:cs typeface="Arial"/>
                          </a:rPr>
                        </m:ctrlPr>
                      </m:sSubPr>
                      <m:e>
                        <m:r>
                          <m:rPr>
                            <m:sty m:val="p"/>
                          </m:rPr>
                          <a:rPr lang="en-CA" sz="2400" b="0" i="0" smtClean="0">
                            <a:solidFill>
                              <a:srgbClr val="807F83"/>
                            </a:solidFill>
                            <a:latin typeface="Cambria Math" panose="02040503050406030204" pitchFamily="18" charset="0"/>
                            <a:cs typeface="Arial"/>
                          </a:rPr>
                          <m:t>p</m:t>
                        </m:r>
                      </m:e>
                      <m:sub>
                        <m:r>
                          <m:rPr>
                            <m:sty m:val="p"/>
                          </m:rPr>
                          <a:rPr lang="en-CA" sz="2400" b="0" i="0" smtClean="0">
                            <a:solidFill>
                              <a:srgbClr val="807F83"/>
                            </a:solidFill>
                            <a:latin typeface="Cambria Math" panose="02040503050406030204" pitchFamily="18" charset="0"/>
                            <a:cs typeface="Arial"/>
                          </a:rPr>
                          <m:t>w</m:t>
                        </m:r>
                      </m:sub>
                    </m:sSub>
                    <m:r>
                      <a:rPr lang="en-CA" sz="2400" b="0" i="0" smtClean="0">
                        <a:solidFill>
                          <a:srgbClr val="807F83"/>
                        </a:solidFill>
                        <a:latin typeface="Cambria Math" panose="02040503050406030204" pitchFamily="18" charset="0"/>
                        <a:cs typeface="Arial"/>
                      </a:rPr>
                      <m:t>−</m:t>
                    </m:r>
                    <m:sSub>
                      <m:sSubPr>
                        <m:ctrlPr>
                          <a:rPr lang="en-CA" sz="2400" b="0" smtClean="0">
                            <a:solidFill>
                              <a:srgbClr val="807F83"/>
                            </a:solidFill>
                            <a:latin typeface="Cambria Math" panose="02040503050406030204" pitchFamily="18" charset="0"/>
                            <a:cs typeface="Arial"/>
                          </a:rPr>
                        </m:ctrlPr>
                      </m:sSubPr>
                      <m:e>
                        <m:r>
                          <m:rPr>
                            <m:sty m:val="p"/>
                          </m:rPr>
                          <a:rPr lang="en-CA" sz="2400" b="0" i="0" smtClean="0">
                            <a:solidFill>
                              <a:srgbClr val="807F83"/>
                            </a:solidFill>
                            <a:latin typeface="Cambria Math" panose="02040503050406030204" pitchFamily="18" charset="0"/>
                            <a:cs typeface="Arial"/>
                          </a:rPr>
                          <m:t>p</m:t>
                        </m:r>
                      </m:e>
                      <m:sub>
                        <m:r>
                          <m:rPr>
                            <m:sty m:val="p"/>
                          </m:rPr>
                          <a:rPr lang="en-CA" sz="2400" b="0" i="0" smtClean="0">
                            <a:solidFill>
                              <a:srgbClr val="807F83"/>
                            </a:solidFill>
                            <a:latin typeface="Cambria Math" panose="02040503050406030204" pitchFamily="18" charset="0"/>
                            <a:cs typeface="Arial"/>
                          </a:rPr>
                          <m:t>v</m:t>
                        </m:r>
                      </m:sub>
                    </m:sSub>
                    <m:r>
                      <a:rPr lang="en-CA" sz="2400" b="0" i="0" smtClean="0">
                        <a:solidFill>
                          <a:srgbClr val="807F83"/>
                        </a:solidFill>
                        <a:latin typeface="Cambria Math" panose="02040503050406030204" pitchFamily="18" charset="0"/>
                        <a:cs typeface="Arial"/>
                      </a:rPr>
                      <m:t>= </m:t>
                    </m:r>
                    <m:f>
                      <m:fPr>
                        <m:ctrlPr>
                          <a:rPr lang="en-CA" sz="2400" b="0" smtClean="0">
                            <a:solidFill>
                              <a:srgbClr val="807F83"/>
                            </a:solidFill>
                            <a:latin typeface="Cambria Math" panose="02040503050406030204" pitchFamily="18" charset="0"/>
                            <a:cs typeface="Arial"/>
                          </a:rPr>
                        </m:ctrlPr>
                      </m:fPr>
                      <m:num>
                        <m:r>
                          <a:rPr lang="en-CA" sz="2400" b="0" i="0" smtClean="0">
                            <a:solidFill>
                              <a:srgbClr val="807F83"/>
                            </a:solidFill>
                            <a:latin typeface="Cambria Math" panose="02040503050406030204" pitchFamily="18" charset="0"/>
                            <a:cs typeface="Arial"/>
                          </a:rPr>
                          <m:t>2</m:t>
                        </m:r>
                        <m:sSub>
                          <m:sSubPr>
                            <m:ctrlPr>
                              <a:rPr lang="en-CA" sz="2400" b="0" smtClean="0">
                                <a:solidFill>
                                  <a:srgbClr val="807F83"/>
                                </a:solidFill>
                                <a:latin typeface="Cambria Math" panose="02040503050406030204" pitchFamily="18" charset="0"/>
                                <a:ea typeface="Cambria Math" panose="02040503050406030204" pitchFamily="18" charset="0"/>
                                <a:cs typeface="Arial"/>
                              </a:rPr>
                            </m:ctrlPr>
                          </m:sSubPr>
                          <m:e>
                            <m:r>
                              <m:rPr>
                                <m:sty m:val="p"/>
                              </m:rPr>
                              <a:rPr lang="en-CA" sz="2400" b="0" i="0" smtClean="0">
                                <a:solidFill>
                                  <a:srgbClr val="807F83"/>
                                </a:solidFill>
                                <a:latin typeface="Cambria Math" panose="02040503050406030204" pitchFamily="18" charset="0"/>
                                <a:ea typeface="Cambria Math" panose="02040503050406030204" pitchFamily="18" charset="0"/>
                                <a:cs typeface="Arial"/>
                              </a:rPr>
                              <m:t>σ</m:t>
                            </m:r>
                          </m:e>
                          <m:sub>
                            <m:r>
                              <m:rPr>
                                <m:sty m:val="p"/>
                              </m:rPr>
                              <a:rPr lang="en-CA" sz="2400" b="0" i="0" smtClean="0">
                                <a:solidFill>
                                  <a:srgbClr val="807F83"/>
                                </a:solidFill>
                                <a:latin typeface="Cambria Math" panose="02040503050406030204" pitchFamily="18" charset="0"/>
                                <a:ea typeface="Cambria Math" panose="02040503050406030204" pitchFamily="18" charset="0"/>
                                <a:cs typeface="Arial"/>
                              </a:rPr>
                              <m:t>v</m:t>
                            </m:r>
                          </m:sub>
                        </m:sSub>
                      </m:num>
                      <m:den>
                        <m:r>
                          <m:rPr>
                            <m:sty m:val="p"/>
                          </m:rPr>
                          <a:rPr lang="en-CA" sz="2400" b="0" i="0" smtClean="0">
                            <a:solidFill>
                              <a:srgbClr val="807F83"/>
                            </a:solidFill>
                            <a:latin typeface="Cambria Math" panose="02040503050406030204" pitchFamily="18" charset="0"/>
                            <a:cs typeface="Arial"/>
                          </a:rPr>
                          <m:t>a</m:t>
                        </m:r>
                      </m:den>
                    </m:f>
                  </m:oMath>
                </a14:m>
                <a:endParaRPr lang="en-US" sz="2400" dirty="0">
                  <a:solidFill>
                    <a:srgbClr val="807F83"/>
                  </a:solidFill>
                  <a:latin typeface="Arial"/>
                  <a:cs typeface="Arial"/>
                </a:endParaRPr>
              </a:p>
              <a:p>
                <a:pPr/>
                <a14:m>
                  <m:oMathPara xmlns:m="http://schemas.openxmlformats.org/officeDocument/2006/math">
                    <m:oMathParaPr>
                      <m:jc m:val="centerGroup"/>
                    </m:oMathParaPr>
                    <m:oMath xmlns:m="http://schemas.openxmlformats.org/officeDocument/2006/math">
                      <m:f>
                        <m:fPr>
                          <m:ctrlPr>
                            <a:rPr lang="en-CA" sz="2400" b="0" smtClean="0">
                              <a:solidFill>
                                <a:srgbClr val="807F83"/>
                              </a:solidFill>
                              <a:latin typeface="Cambria Math" panose="02040503050406030204" pitchFamily="18" charset="0"/>
                              <a:cs typeface="Arial"/>
                            </a:rPr>
                          </m:ctrlPr>
                        </m:fPr>
                        <m:num>
                          <m:r>
                            <m:rPr>
                              <m:sty m:val="p"/>
                            </m:rPr>
                            <a:rPr lang="en-CA" sz="2400" b="0" i="0" smtClean="0">
                              <a:solidFill>
                                <a:srgbClr val="807F83"/>
                              </a:solidFill>
                              <a:latin typeface="Cambria Math" panose="02040503050406030204" pitchFamily="18" charset="0"/>
                              <a:cs typeface="Arial"/>
                            </a:rPr>
                            <m:t>dP</m:t>
                          </m:r>
                        </m:num>
                        <m:den>
                          <m:r>
                            <m:rPr>
                              <m:sty m:val="p"/>
                            </m:rPr>
                            <a:rPr lang="en-CA" sz="2400" b="0" i="0" smtClean="0">
                              <a:solidFill>
                                <a:srgbClr val="807F83"/>
                              </a:solidFill>
                              <a:latin typeface="Cambria Math" panose="02040503050406030204" pitchFamily="18" charset="0"/>
                              <a:cs typeface="Arial"/>
                            </a:rPr>
                            <m:t>dT</m:t>
                          </m:r>
                        </m:den>
                      </m:f>
                      <m:r>
                        <a:rPr lang="en-CA" sz="2400" b="0" i="0" smtClean="0">
                          <a:solidFill>
                            <a:srgbClr val="807F83"/>
                          </a:solidFill>
                          <a:latin typeface="Cambria Math" panose="02040503050406030204" pitchFamily="18" charset="0"/>
                          <a:cs typeface="Arial"/>
                        </a:rPr>
                        <m:t>=</m:t>
                      </m:r>
                      <m:f>
                        <m:fPr>
                          <m:ctrlPr>
                            <a:rPr lang="en-CA" sz="2400" b="0" smtClean="0">
                              <a:solidFill>
                                <a:srgbClr val="807F83"/>
                              </a:solidFill>
                              <a:latin typeface="Cambria Math" panose="02040503050406030204" pitchFamily="18" charset="0"/>
                              <a:cs typeface="Arial"/>
                            </a:rPr>
                          </m:ctrlPr>
                        </m:fPr>
                        <m:num>
                          <m:sSub>
                            <m:sSubPr>
                              <m:ctrlPr>
                                <a:rPr lang="en-CA" sz="2400" b="0" smtClean="0">
                                  <a:solidFill>
                                    <a:srgbClr val="807F83"/>
                                  </a:solidFill>
                                  <a:latin typeface="Cambria Math" panose="02040503050406030204" pitchFamily="18" charset="0"/>
                                  <a:cs typeface="Arial"/>
                                </a:rPr>
                              </m:ctrlPr>
                            </m:sSubPr>
                            <m:e>
                              <m:r>
                                <m:rPr>
                                  <m:sty m:val="p"/>
                                </m:rPr>
                                <a:rPr lang="en-CA" sz="2400" b="0" i="0" smtClean="0">
                                  <a:solidFill>
                                    <a:srgbClr val="807F83"/>
                                  </a:solidFill>
                                  <a:latin typeface="Cambria Math" panose="02040503050406030204" pitchFamily="18" charset="0"/>
                                  <a:cs typeface="Arial"/>
                                </a:rPr>
                                <m:t>de</m:t>
                              </m:r>
                            </m:e>
                            <m:sub>
                              <m:r>
                                <m:rPr>
                                  <m:sty m:val="p"/>
                                </m:rPr>
                                <a:rPr lang="en-CA" sz="2400" b="0" i="0" smtClean="0">
                                  <a:solidFill>
                                    <a:srgbClr val="807F83"/>
                                  </a:solidFill>
                                  <a:latin typeface="Cambria Math" panose="02040503050406030204" pitchFamily="18" charset="0"/>
                                  <a:cs typeface="Arial"/>
                                </a:rPr>
                                <m:t>s</m:t>
                              </m:r>
                            </m:sub>
                          </m:sSub>
                        </m:num>
                        <m:den>
                          <m:r>
                            <m:rPr>
                              <m:sty m:val="p"/>
                            </m:rPr>
                            <a:rPr lang="en-CA" sz="2400" b="0" i="0" smtClean="0">
                              <a:solidFill>
                                <a:srgbClr val="807F83"/>
                              </a:solidFill>
                              <a:latin typeface="Cambria Math" panose="02040503050406030204" pitchFamily="18" charset="0"/>
                              <a:cs typeface="Arial"/>
                            </a:rPr>
                            <m:t>dT</m:t>
                          </m:r>
                        </m:den>
                      </m:f>
                      <m:r>
                        <a:rPr lang="en-CA" sz="2400" b="0" i="0" smtClean="0">
                          <a:solidFill>
                            <a:srgbClr val="807F83"/>
                          </a:solidFill>
                          <a:latin typeface="Cambria Math" panose="02040503050406030204" pitchFamily="18" charset="0"/>
                          <a:cs typeface="Arial"/>
                        </a:rPr>
                        <m:t>=</m:t>
                      </m:r>
                      <m:f>
                        <m:fPr>
                          <m:ctrlPr>
                            <a:rPr lang="en-CA" sz="2400">
                              <a:solidFill>
                                <a:srgbClr val="807F83"/>
                              </a:solidFill>
                              <a:latin typeface="Cambria Math" panose="02040503050406030204" pitchFamily="18" charset="0"/>
                              <a:cs typeface="Arial"/>
                            </a:rPr>
                          </m:ctrlPr>
                        </m:fPr>
                        <m:num>
                          <m:sSub>
                            <m:sSubPr>
                              <m:ctrlPr>
                                <a:rPr lang="en-CA" sz="2400">
                                  <a:solidFill>
                                    <a:srgbClr val="807F83"/>
                                  </a:solidFill>
                                  <a:latin typeface="Cambria Math" panose="02040503050406030204" pitchFamily="18" charset="0"/>
                                  <a:cs typeface="Arial"/>
                                </a:rPr>
                              </m:ctrlPr>
                            </m:sSubPr>
                            <m:e>
                              <m:r>
                                <m:rPr>
                                  <m:sty m:val="p"/>
                                </m:rPr>
                                <a:rPr lang="en-CA" sz="2400" i="0">
                                  <a:solidFill>
                                    <a:srgbClr val="807F83"/>
                                  </a:solidFill>
                                  <a:latin typeface="Cambria Math" panose="02040503050406030204" pitchFamily="18" charset="0"/>
                                  <a:cs typeface="Arial"/>
                                </a:rPr>
                                <m:t>de</m:t>
                              </m:r>
                            </m:e>
                            <m:sub>
                              <m:r>
                                <m:rPr>
                                  <m:sty m:val="p"/>
                                </m:rPr>
                                <a:rPr lang="en-CA" sz="2400" i="0">
                                  <a:solidFill>
                                    <a:srgbClr val="807F83"/>
                                  </a:solidFill>
                                  <a:latin typeface="Cambria Math" panose="02040503050406030204" pitchFamily="18" charset="0"/>
                                  <a:cs typeface="Arial"/>
                                </a:rPr>
                                <m:t>s</m:t>
                              </m:r>
                              <m:r>
                                <m:rPr>
                                  <m:sty m:val="p"/>
                                </m:rPr>
                                <a:rPr lang="en-CA" sz="2400" b="0" i="0" smtClean="0">
                                  <a:solidFill>
                                    <a:srgbClr val="807F83"/>
                                  </a:solidFill>
                                  <a:latin typeface="Cambria Math" panose="02040503050406030204" pitchFamily="18" charset="0"/>
                                  <a:cs typeface="Arial"/>
                                </a:rPr>
                                <m:t>at</m:t>
                              </m:r>
                              <m:r>
                                <a:rPr lang="en-CA" sz="2400" b="0" i="0" smtClean="0">
                                  <a:solidFill>
                                    <a:srgbClr val="807F83"/>
                                  </a:solidFill>
                                  <a:latin typeface="Cambria Math" panose="02040503050406030204" pitchFamily="18" charset="0"/>
                                  <a:cs typeface="Arial"/>
                                </a:rPr>
                                <m:t>,</m:t>
                              </m:r>
                              <m:r>
                                <m:rPr>
                                  <m:sty m:val="p"/>
                                </m:rPr>
                                <a:rPr lang="en-CA" sz="2400" b="0" i="0" smtClean="0">
                                  <a:solidFill>
                                    <a:srgbClr val="807F83"/>
                                  </a:solidFill>
                                  <a:latin typeface="Cambria Math" panose="02040503050406030204" pitchFamily="18" charset="0"/>
                                  <a:cs typeface="Arial"/>
                                </a:rPr>
                                <m:t>w</m:t>
                              </m:r>
                            </m:sub>
                          </m:sSub>
                        </m:num>
                        <m:den>
                          <m:r>
                            <m:rPr>
                              <m:sty m:val="p"/>
                            </m:rPr>
                            <a:rPr lang="en-CA" sz="2400" i="0">
                              <a:solidFill>
                                <a:srgbClr val="807F83"/>
                              </a:solidFill>
                              <a:latin typeface="Cambria Math" panose="02040503050406030204" pitchFamily="18" charset="0"/>
                              <a:cs typeface="Arial"/>
                            </a:rPr>
                            <m:t>dT</m:t>
                          </m:r>
                        </m:den>
                      </m:f>
                      <m:r>
                        <a:rPr lang="en-CA" sz="2400" b="0" i="0" smtClean="0">
                          <a:solidFill>
                            <a:srgbClr val="807F83"/>
                          </a:solidFill>
                          <a:latin typeface="Cambria Math" panose="02040503050406030204" pitchFamily="18" charset="0"/>
                          <a:cs typeface="Arial"/>
                        </a:rPr>
                        <m:t>+</m:t>
                      </m:r>
                      <m:f>
                        <m:fPr>
                          <m:ctrlPr>
                            <a:rPr lang="en-CA" sz="2400" b="0" smtClean="0">
                              <a:solidFill>
                                <a:srgbClr val="807F83"/>
                              </a:solidFill>
                              <a:latin typeface="Cambria Math" panose="02040503050406030204" pitchFamily="18" charset="0"/>
                              <a:cs typeface="Arial"/>
                            </a:rPr>
                          </m:ctrlPr>
                        </m:fPr>
                        <m:num>
                          <m:r>
                            <a:rPr lang="en-CA" sz="2400" b="0" i="0" smtClean="0">
                              <a:solidFill>
                                <a:srgbClr val="807F83"/>
                              </a:solidFill>
                              <a:latin typeface="Cambria Math" panose="02040503050406030204" pitchFamily="18" charset="0"/>
                              <a:cs typeface="Arial"/>
                            </a:rPr>
                            <m:t>2</m:t>
                          </m:r>
                          <m:sSub>
                            <m:sSubPr>
                              <m:ctrlPr>
                                <a:rPr lang="en-CA" sz="2400" b="0" smtClean="0">
                                  <a:solidFill>
                                    <a:srgbClr val="807F83"/>
                                  </a:solidFill>
                                  <a:latin typeface="Cambria Math" panose="02040503050406030204" pitchFamily="18" charset="0"/>
                                  <a:cs typeface="Arial"/>
                                </a:rPr>
                              </m:ctrlPr>
                            </m:sSubPr>
                            <m:e>
                              <m:r>
                                <m:rPr>
                                  <m:sty m:val="p"/>
                                </m:rPr>
                                <a:rPr lang="en-CA" sz="2400" b="0" i="0" smtClean="0">
                                  <a:solidFill>
                                    <a:srgbClr val="807F83"/>
                                  </a:solidFill>
                                  <a:latin typeface="Cambria Math" panose="02040503050406030204" pitchFamily="18" charset="0"/>
                                  <a:cs typeface="Arial"/>
                                </a:rPr>
                                <m:t>v</m:t>
                              </m:r>
                            </m:e>
                            <m:sub>
                              <m:r>
                                <m:rPr>
                                  <m:sty m:val="p"/>
                                </m:rPr>
                                <a:rPr lang="en-CA" sz="2400" b="0" i="0" smtClean="0">
                                  <a:solidFill>
                                    <a:srgbClr val="807F83"/>
                                  </a:solidFill>
                                  <a:latin typeface="Cambria Math" panose="02040503050406030204" pitchFamily="18" charset="0"/>
                                  <a:cs typeface="Arial"/>
                                </a:rPr>
                                <m:t>w</m:t>
                              </m:r>
                            </m:sub>
                          </m:sSub>
                        </m:num>
                        <m:den>
                          <m:sSub>
                            <m:sSubPr>
                              <m:ctrlPr>
                                <a:rPr lang="en-CA" sz="2400" b="0" smtClean="0">
                                  <a:solidFill>
                                    <a:srgbClr val="807F83"/>
                                  </a:solidFill>
                                  <a:latin typeface="Cambria Math" panose="02040503050406030204" pitchFamily="18" charset="0"/>
                                  <a:cs typeface="Arial"/>
                                </a:rPr>
                              </m:ctrlPr>
                            </m:sSubPr>
                            <m:e>
                              <m:r>
                                <m:rPr>
                                  <m:sty m:val="p"/>
                                </m:rPr>
                                <a:rPr lang="en-CA" sz="2400" b="0" i="0" smtClean="0">
                                  <a:solidFill>
                                    <a:srgbClr val="807F83"/>
                                  </a:solidFill>
                                  <a:latin typeface="Cambria Math" panose="02040503050406030204" pitchFamily="18" charset="0"/>
                                  <a:cs typeface="Arial"/>
                                </a:rPr>
                                <m:t>v</m:t>
                              </m:r>
                            </m:e>
                            <m:sub>
                              <m:r>
                                <m:rPr>
                                  <m:sty m:val="p"/>
                                </m:rPr>
                                <a:rPr lang="en-CA" sz="2400" b="0" i="0" smtClean="0">
                                  <a:solidFill>
                                    <a:srgbClr val="807F83"/>
                                  </a:solidFill>
                                  <a:latin typeface="Cambria Math" panose="02040503050406030204" pitchFamily="18" charset="0"/>
                                  <a:cs typeface="Arial"/>
                                </a:rPr>
                                <m:t>v</m:t>
                              </m:r>
                            </m:sub>
                          </m:sSub>
                          <m:r>
                            <a:rPr lang="en-CA" sz="2400" b="0" i="0" smtClean="0">
                              <a:solidFill>
                                <a:srgbClr val="807F83"/>
                              </a:solidFill>
                              <a:latin typeface="Cambria Math" panose="02040503050406030204" pitchFamily="18" charset="0"/>
                              <a:cs typeface="Arial"/>
                            </a:rPr>
                            <m:t>−</m:t>
                          </m:r>
                          <m:sSub>
                            <m:sSubPr>
                              <m:ctrlPr>
                                <a:rPr lang="en-CA" sz="2400" b="0" smtClean="0">
                                  <a:solidFill>
                                    <a:srgbClr val="807F83"/>
                                  </a:solidFill>
                                  <a:latin typeface="Cambria Math" panose="02040503050406030204" pitchFamily="18" charset="0"/>
                                  <a:cs typeface="Arial"/>
                                </a:rPr>
                              </m:ctrlPr>
                            </m:sSubPr>
                            <m:e>
                              <m:r>
                                <m:rPr>
                                  <m:sty m:val="p"/>
                                </m:rPr>
                                <a:rPr lang="en-CA" sz="2400" b="0" i="0" smtClean="0">
                                  <a:solidFill>
                                    <a:srgbClr val="807F83"/>
                                  </a:solidFill>
                                  <a:latin typeface="Cambria Math" panose="02040503050406030204" pitchFamily="18" charset="0"/>
                                  <a:cs typeface="Arial"/>
                                </a:rPr>
                                <m:t>v</m:t>
                              </m:r>
                            </m:e>
                            <m:sub>
                              <m:r>
                                <m:rPr>
                                  <m:sty m:val="p"/>
                                </m:rPr>
                                <a:rPr lang="en-CA" sz="2400" b="0" i="0" smtClean="0">
                                  <a:solidFill>
                                    <a:srgbClr val="807F83"/>
                                  </a:solidFill>
                                  <a:latin typeface="Cambria Math" panose="02040503050406030204" pitchFamily="18" charset="0"/>
                                  <a:cs typeface="Arial"/>
                                </a:rPr>
                                <m:t>w</m:t>
                              </m:r>
                            </m:sub>
                          </m:sSub>
                        </m:den>
                      </m:f>
                      <m:f>
                        <m:fPr>
                          <m:ctrlPr>
                            <a:rPr lang="en-CA" sz="2400" b="0" smtClean="0">
                              <a:solidFill>
                                <a:srgbClr val="807F83"/>
                              </a:solidFill>
                              <a:latin typeface="Cambria Math" panose="02040503050406030204" pitchFamily="18" charset="0"/>
                              <a:cs typeface="Arial"/>
                            </a:rPr>
                          </m:ctrlPr>
                        </m:fPr>
                        <m:num>
                          <m:r>
                            <m:rPr>
                              <m:sty m:val="p"/>
                            </m:rPr>
                            <a:rPr lang="en-CA" sz="2400" b="0" i="0" smtClean="0">
                              <a:solidFill>
                                <a:srgbClr val="807F83"/>
                              </a:solidFill>
                              <a:latin typeface="Cambria Math" panose="02040503050406030204" pitchFamily="18" charset="0"/>
                              <a:cs typeface="Arial"/>
                            </a:rPr>
                            <m:t>d</m:t>
                          </m:r>
                          <m:r>
                            <a:rPr lang="en-CA" sz="2400" b="0" i="0" smtClean="0">
                              <a:solidFill>
                                <a:srgbClr val="807F83"/>
                              </a:solidFill>
                              <a:latin typeface="Cambria Math" panose="02040503050406030204" pitchFamily="18" charset="0"/>
                              <a:cs typeface="Arial"/>
                            </a:rPr>
                            <m:t>(</m:t>
                          </m:r>
                          <m:f>
                            <m:fPr>
                              <m:ctrlPr>
                                <a:rPr lang="en-CA" sz="2400" b="0" smtClean="0">
                                  <a:solidFill>
                                    <a:srgbClr val="807F83"/>
                                  </a:solidFill>
                                  <a:latin typeface="Cambria Math" panose="02040503050406030204" pitchFamily="18" charset="0"/>
                                  <a:cs typeface="Arial"/>
                                </a:rPr>
                              </m:ctrlPr>
                            </m:fPr>
                            <m:num>
                              <m:sSub>
                                <m:sSubPr>
                                  <m:ctrlPr>
                                    <a:rPr lang="en-CA" sz="2400">
                                      <a:solidFill>
                                        <a:srgbClr val="807F83"/>
                                      </a:solidFill>
                                      <a:latin typeface="Cambria Math" panose="02040503050406030204" pitchFamily="18" charset="0"/>
                                      <a:ea typeface="Cambria Math" panose="02040503050406030204" pitchFamily="18" charset="0"/>
                                      <a:cs typeface="Arial"/>
                                    </a:rPr>
                                  </m:ctrlPr>
                                </m:sSubPr>
                                <m:e>
                                  <m:r>
                                    <m:rPr>
                                      <m:sty m:val="p"/>
                                    </m:rPr>
                                    <a:rPr lang="en-CA" sz="2400" i="0">
                                      <a:solidFill>
                                        <a:srgbClr val="807F83"/>
                                      </a:solidFill>
                                      <a:latin typeface="Cambria Math" panose="02040503050406030204" pitchFamily="18" charset="0"/>
                                      <a:ea typeface="Cambria Math" panose="02040503050406030204" pitchFamily="18" charset="0"/>
                                      <a:cs typeface="Arial"/>
                                    </a:rPr>
                                    <m:t>σ</m:t>
                                  </m:r>
                                </m:e>
                                <m:sub>
                                  <m:r>
                                    <m:rPr>
                                      <m:sty m:val="p"/>
                                    </m:rPr>
                                    <a:rPr lang="en-CA" sz="2400" i="0">
                                      <a:solidFill>
                                        <a:srgbClr val="807F83"/>
                                      </a:solidFill>
                                      <a:latin typeface="Cambria Math" panose="02040503050406030204" pitchFamily="18" charset="0"/>
                                      <a:ea typeface="Cambria Math" panose="02040503050406030204" pitchFamily="18" charset="0"/>
                                      <a:cs typeface="Arial"/>
                                    </a:rPr>
                                    <m:t>v</m:t>
                                  </m:r>
                                </m:sub>
                              </m:sSub>
                            </m:num>
                            <m:den>
                              <m:r>
                                <m:rPr>
                                  <m:sty m:val="p"/>
                                </m:rPr>
                                <a:rPr lang="en-CA" sz="2400" b="0" i="0" smtClean="0">
                                  <a:solidFill>
                                    <a:srgbClr val="807F83"/>
                                  </a:solidFill>
                                  <a:latin typeface="Cambria Math" panose="02040503050406030204" pitchFamily="18" charset="0"/>
                                  <a:cs typeface="Arial"/>
                                </a:rPr>
                                <m:t>a</m:t>
                              </m:r>
                            </m:den>
                          </m:f>
                          <m:r>
                            <a:rPr lang="en-CA" sz="2400" b="0" i="0" smtClean="0">
                              <a:solidFill>
                                <a:srgbClr val="807F83"/>
                              </a:solidFill>
                              <a:latin typeface="Cambria Math" panose="02040503050406030204" pitchFamily="18" charset="0"/>
                              <a:cs typeface="Arial"/>
                            </a:rPr>
                            <m:t>)</m:t>
                          </m:r>
                        </m:num>
                        <m:den>
                          <m:r>
                            <m:rPr>
                              <m:sty m:val="p"/>
                            </m:rPr>
                            <a:rPr lang="en-CA" sz="2400" b="0" i="0" smtClean="0">
                              <a:solidFill>
                                <a:srgbClr val="807F83"/>
                              </a:solidFill>
                              <a:latin typeface="Cambria Math" panose="02040503050406030204" pitchFamily="18" charset="0"/>
                              <a:cs typeface="Arial"/>
                            </a:rPr>
                            <m:t>dT</m:t>
                          </m:r>
                        </m:den>
                      </m:f>
                    </m:oMath>
                  </m:oMathPara>
                </a14:m>
                <a:endParaRPr lang="en-US" sz="2400" dirty="0">
                  <a:solidFill>
                    <a:srgbClr val="807F83"/>
                  </a:solidFill>
                  <a:latin typeface="Arial"/>
                  <a:cs typeface="Arial"/>
                </a:endParaRPr>
              </a:p>
              <a:p>
                <a:pPr marL="685800" indent="-685800">
                  <a:buFont typeface="Arial"/>
                  <a:buChar char="•"/>
                </a:pPr>
                <a:endParaRPr lang="en-US" sz="2400" dirty="0">
                  <a:solidFill>
                    <a:srgbClr val="807F83"/>
                  </a:solidFill>
                  <a:latin typeface="Arial"/>
                  <a:cs typeface="Arial"/>
                </a:endParaRPr>
              </a:p>
              <a:p>
                <a:pPr/>
                <a14:m>
                  <m:oMathPara xmlns:m="http://schemas.openxmlformats.org/officeDocument/2006/math">
                    <m:oMathParaPr>
                      <m:jc m:val="centerGroup"/>
                    </m:oMathParaPr>
                    <m:oMath xmlns:m="http://schemas.openxmlformats.org/officeDocument/2006/math">
                      <m:f>
                        <m:fPr>
                          <m:ctrlPr>
                            <a:rPr lang="en-CA" sz="2400" b="0" smtClean="0">
                              <a:solidFill>
                                <a:srgbClr val="807F83"/>
                              </a:solidFill>
                              <a:latin typeface="Cambria Math" panose="02040503050406030204" pitchFamily="18" charset="0"/>
                              <a:cs typeface="Arial"/>
                            </a:rPr>
                          </m:ctrlPr>
                        </m:fPr>
                        <m:num>
                          <m:sSub>
                            <m:sSubPr>
                              <m:ctrlPr>
                                <a:rPr lang="en-CA" sz="2400" b="0" smtClean="0">
                                  <a:solidFill>
                                    <a:srgbClr val="807F83"/>
                                  </a:solidFill>
                                  <a:latin typeface="Cambria Math" panose="02040503050406030204" pitchFamily="18" charset="0"/>
                                  <a:cs typeface="Arial"/>
                                </a:rPr>
                              </m:ctrlPr>
                            </m:sSubPr>
                            <m:e>
                              <m:r>
                                <m:rPr>
                                  <m:sty m:val="p"/>
                                </m:rPr>
                                <a:rPr lang="en-CA" sz="2400" b="0" i="0" smtClean="0">
                                  <a:solidFill>
                                    <a:srgbClr val="807F83"/>
                                  </a:solidFill>
                                  <a:latin typeface="Cambria Math" panose="02040503050406030204" pitchFamily="18" charset="0"/>
                                  <a:cs typeface="Arial"/>
                                </a:rPr>
                                <m:t>e</m:t>
                              </m:r>
                            </m:e>
                            <m:sub>
                              <m:r>
                                <m:rPr>
                                  <m:sty m:val="p"/>
                                </m:rPr>
                                <a:rPr lang="en-CA" sz="2400" b="0" i="0" smtClean="0">
                                  <a:solidFill>
                                    <a:srgbClr val="807F83"/>
                                  </a:solidFill>
                                  <a:latin typeface="Cambria Math" panose="02040503050406030204" pitchFamily="18" charset="0"/>
                                  <a:cs typeface="Arial"/>
                                </a:rPr>
                                <m:t>s</m:t>
                              </m:r>
                            </m:sub>
                          </m:sSub>
                        </m:num>
                        <m:den>
                          <m:sSub>
                            <m:sSubPr>
                              <m:ctrlPr>
                                <a:rPr lang="en-CA" sz="2400" b="0" smtClean="0">
                                  <a:solidFill>
                                    <a:srgbClr val="807F83"/>
                                  </a:solidFill>
                                  <a:latin typeface="Cambria Math" panose="02040503050406030204" pitchFamily="18" charset="0"/>
                                  <a:cs typeface="Arial"/>
                                </a:rPr>
                              </m:ctrlPr>
                            </m:sSubPr>
                            <m:e>
                              <m:r>
                                <m:rPr>
                                  <m:sty m:val="p"/>
                                </m:rPr>
                                <a:rPr lang="en-CA" sz="2400" b="0" i="0" smtClean="0">
                                  <a:solidFill>
                                    <a:srgbClr val="807F83"/>
                                  </a:solidFill>
                                  <a:latin typeface="Cambria Math" panose="02040503050406030204" pitchFamily="18" charset="0"/>
                                  <a:cs typeface="Arial"/>
                                </a:rPr>
                                <m:t>e</m:t>
                              </m:r>
                            </m:e>
                            <m:sub>
                              <m:r>
                                <a:rPr lang="en-CA" sz="2400" b="0" i="0" smtClean="0">
                                  <a:solidFill>
                                    <a:srgbClr val="807F83"/>
                                  </a:solidFill>
                                  <a:latin typeface="Cambria Math" panose="02040503050406030204" pitchFamily="18" charset="0"/>
                                  <a:cs typeface="Arial"/>
                                </a:rPr>
                                <m:t>0</m:t>
                              </m:r>
                            </m:sub>
                          </m:sSub>
                        </m:den>
                      </m:f>
                      <m:r>
                        <a:rPr lang="en-CA" sz="2400" b="0" i="0" smtClean="0">
                          <a:solidFill>
                            <a:srgbClr val="807F83"/>
                          </a:solidFill>
                          <a:latin typeface="Cambria Math" panose="02040503050406030204" pitchFamily="18" charset="0"/>
                          <a:cs typeface="Arial"/>
                        </a:rPr>
                        <m:t>=</m:t>
                      </m:r>
                      <m:r>
                        <m:rPr>
                          <m:sty m:val="p"/>
                        </m:rPr>
                        <a:rPr lang="en-CA" sz="2400" b="0" i="0" smtClean="0">
                          <a:solidFill>
                            <a:srgbClr val="807F83"/>
                          </a:solidFill>
                          <a:latin typeface="Cambria Math" panose="02040503050406030204" pitchFamily="18" charset="0"/>
                          <a:cs typeface="Arial"/>
                        </a:rPr>
                        <m:t>exp</m:t>
                      </m:r>
                      <m:r>
                        <a:rPr lang="en-CA" sz="2400" b="0" i="0" smtClean="0">
                          <a:solidFill>
                            <a:srgbClr val="807F83"/>
                          </a:solidFill>
                          <a:latin typeface="Cambria Math" panose="02040503050406030204" pitchFamily="18" charset="0"/>
                          <a:cs typeface="Arial"/>
                        </a:rPr>
                        <m:t>⁡(</m:t>
                      </m:r>
                      <m:f>
                        <m:fPr>
                          <m:ctrlPr>
                            <a:rPr lang="en-CA" sz="2400" b="0" smtClean="0">
                              <a:solidFill>
                                <a:srgbClr val="807F83"/>
                              </a:solidFill>
                              <a:latin typeface="Cambria Math" panose="02040503050406030204" pitchFamily="18" charset="0"/>
                              <a:cs typeface="Arial"/>
                            </a:rPr>
                          </m:ctrlPr>
                        </m:fPr>
                        <m:num>
                          <m:r>
                            <a:rPr lang="en-CA" sz="2400" b="0" i="0" smtClean="0">
                              <a:solidFill>
                                <a:srgbClr val="807F83"/>
                              </a:solidFill>
                              <a:latin typeface="Cambria Math" panose="02040503050406030204" pitchFamily="18" charset="0"/>
                              <a:cs typeface="Arial"/>
                            </a:rPr>
                            <m:t>2</m:t>
                          </m:r>
                          <m:r>
                            <m:rPr>
                              <m:sty m:val="p"/>
                            </m:rPr>
                            <a:rPr lang="en-CA" sz="2400" b="0" i="0" smtClean="0">
                              <a:solidFill>
                                <a:srgbClr val="807F83"/>
                              </a:solidFill>
                              <a:latin typeface="Cambria Math" panose="02040503050406030204" pitchFamily="18" charset="0"/>
                              <a:ea typeface="Cambria Math" panose="02040503050406030204" pitchFamily="18" charset="0"/>
                              <a:cs typeface="Arial"/>
                            </a:rPr>
                            <m:t>σ</m:t>
                          </m:r>
                        </m:num>
                        <m:den>
                          <m:sSub>
                            <m:sSubPr>
                              <m:ctrlPr>
                                <a:rPr lang="en-CA" sz="2400" b="0" smtClean="0">
                                  <a:solidFill>
                                    <a:srgbClr val="807F83"/>
                                  </a:solidFill>
                                  <a:latin typeface="Cambria Math" panose="02040503050406030204" pitchFamily="18" charset="0"/>
                                  <a:cs typeface="Arial"/>
                                </a:rPr>
                              </m:ctrlPr>
                            </m:sSubPr>
                            <m:e>
                              <m:r>
                                <m:rPr>
                                  <m:sty m:val="p"/>
                                </m:rPr>
                                <a:rPr lang="en-CA" sz="2400" b="0" i="0" smtClean="0">
                                  <a:solidFill>
                                    <a:srgbClr val="807F83"/>
                                  </a:solidFill>
                                  <a:latin typeface="Cambria Math" panose="02040503050406030204" pitchFamily="18" charset="0"/>
                                  <a:cs typeface="Arial"/>
                                </a:rPr>
                                <m:t>n</m:t>
                              </m:r>
                            </m:e>
                            <m:sub>
                              <m:r>
                                <m:rPr>
                                  <m:sty m:val="p"/>
                                </m:rPr>
                                <a:rPr lang="en-CA" sz="2400" b="0" i="0" smtClean="0">
                                  <a:solidFill>
                                    <a:srgbClr val="807F83"/>
                                  </a:solidFill>
                                  <a:latin typeface="Cambria Math" panose="02040503050406030204" pitchFamily="18" charset="0"/>
                                  <a:cs typeface="Arial"/>
                                </a:rPr>
                                <m:t>w</m:t>
                              </m:r>
                            </m:sub>
                          </m:sSub>
                          <m:r>
                            <m:rPr>
                              <m:sty m:val="p"/>
                            </m:rPr>
                            <a:rPr lang="en-CA" sz="2400" b="0" i="0" smtClean="0">
                              <a:solidFill>
                                <a:srgbClr val="807F83"/>
                              </a:solidFill>
                              <a:latin typeface="Cambria Math" panose="02040503050406030204" pitchFamily="18" charset="0"/>
                              <a:cs typeface="Arial"/>
                            </a:rPr>
                            <m:t>RT</m:t>
                          </m:r>
                          <m:r>
                            <a:rPr lang="en-CA" sz="2400" b="0" i="0" smtClean="0">
                              <a:solidFill>
                                <a:srgbClr val="807F83"/>
                              </a:solidFill>
                              <a:latin typeface="Cambria Math" panose="02040503050406030204" pitchFamily="18" charset="0"/>
                              <a:cs typeface="Arial"/>
                            </a:rPr>
                            <m:t> </m:t>
                          </m:r>
                          <m:r>
                            <m:rPr>
                              <m:sty m:val="p"/>
                            </m:rPr>
                            <a:rPr lang="en-CA" sz="2400" b="0" i="0" smtClean="0">
                              <a:solidFill>
                                <a:srgbClr val="807F83"/>
                              </a:solidFill>
                              <a:latin typeface="Cambria Math" panose="02040503050406030204" pitchFamily="18" charset="0"/>
                              <a:cs typeface="Arial"/>
                            </a:rPr>
                            <m:t>a</m:t>
                          </m:r>
                        </m:den>
                      </m:f>
                      <m:r>
                        <a:rPr lang="en-CA" sz="2400" b="0" i="0" smtClean="0">
                          <a:solidFill>
                            <a:srgbClr val="807F83"/>
                          </a:solidFill>
                          <a:latin typeface="Cambria Math" panose="02040503050406030204" pitchFamily="18" charset="0"/>
                          <a:cs typeface="Arial"/>
                        </a:rPr>
                        <m:t>)</m:t>
                      </m:r>
                    </m:oMath>
                  </m:oMathPara>
                </a14:m>
                <a:endParaRPr lang="en-US" sz="2400" dirty="0">
                  <a:solidFill>
                    <a:srgbClr val="807F83"/>
                  </a:solidFill>
                  <a:latin typeface="Arial"/>
                  <a:cs typeface="Arial"/>
                </a:endParaRPr>
              </a:p>
              <a:p>
                <a:endParaRPr lang="en-CA" dirty="0"/>
              </a:p>
            </p:txBody>
          </p:sp>
        </mc:Choice>
        <mc:Fallback>
          <p:sp>
            <p:nvSpPr>
              <p:cNvPr id="3" name="TextBox 2">
                <a:extLst>
                  <a:ext uri="{FF2B5EF4-FFF2-40B4-BE49-F238E27FC236}">
                    <a16:creationId xmlns:a16="http://schemas.microsoft.com/office/drawing/2014/main" id="{8967E6BF-426D-43D1-A59B-DAE30F3B017C}"/>
                  </a:ext>
                </a:extLst>
              </p:cNvPr>
              <p:cNvSpPr txBox="1">
                <a:spLocks noRot="1" noChangeAspect="1" noMove="1" noResize="1" noEditPoints="1" noAdjustHandles="1" noChangeArrowheads="1" noChangeShapeType="1" noTextEdit="1"/>
              </p:cNvSpPr>
              <p:nvPr/>
            </p:nvSpPr>
            <p:spPr>
              <a:xfrm>
                <a:off x="3397250" y="1746250"/>
                <a:ext cx="5391150" cy="2955746"/>
              </a:xfrm>
              <a:prstGeom prst="rect">
                <a:avLst/>
              </a:prstGeom>
              <a:blipFill>
                <a:blip r:embed="rId3"/>
                <a:stretch>
                  <a:fillRect l="-1695"/>
                </a:stretch>
              </a:blipFill>
            </p:spPr>
            <p:txBody>
              <a:bodyPr/>
              <a:lstStyle/>
              <a:p>
                <a:r>
                  <a:rPr lang="en-CA">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A34221B8-5895-41DA-B1B1-793EE37DEA3F}"/>
                  </a:ext>
                </a:extLst>
              </p:cNvPr>
              <p:cNvSpPr txBox="1"/>
              <p:nvPr/>
            </p:nvSpPr>
            <p:spPr>
              <a:xfrm>
                <a:off x="2504321" y="3879904"/>
                <a:ext cx="2330450"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CA" sz="1800" b="0" i="1" smtClean="0">
                              <a:solidFill>
                                <a:srgbClr val="807F83"/>
                              </a:solidFill>
                              <a:latin typeface="Cambria Math" panose="02040503050406030204" pitchFamily="18" charset="0"/>
                              <a:cs typeface="Arial"/>
                            </a:rPr>
                          </m:ctrlPr>
                        </m:sSubPr>
                        <m:e>
                          <m:r>
                            <a:rPr lang="en-CA" sz="1800" b="0" i="1" smtClean="0">
                              <a:solidFill>
                                <a:srgbClr val="807F83"/>
                              </a:solidFill>
                              <a:latin typeface="Cambria Math" panose="02040503050406030204" pitchFamily="18" charset="0"/>
                              <a:cs typeface="Arial"/>
                            </a:rPr>
                            <m:t>𝑣</m:t>
                          </m:r>
                        </m:e>
                        <m:sub>
                          <m:r>
                            <a:rPr lang="en-CA" sz="1800" b="0" i="1" smtClean="0">
                              <a:solidFill>
                                <a:srgbClr val="807F83"/>
                              </a:solidFill>
                              <a:latin typeface="Cambria Math" panose="02040503050406030204" pitchFamily="18" charset="0"/>
                              <a:cs typeface="Arial"/>
                            </a:rPr>
                            <m:t>𝑤</m:t>
                          </m:r>
                        </m:sub>
                      </m:sSub>
                      <m:r>
                        <a:rPr lang="en-CA" sz="1800" b="0" i="1" smtClean="0">
                          <a:solidFill>
                            <a:srgbClr val="807F83"/>
                          </a:solidFill>
                          <a:latin typeface="Cambria Math" panose="02040503050406030204" pitchFamily="18" charset="0"/>
                          <a:cs typeface="Arial"/>
                        </a:rPr>
                        <m:t>=1/</m:t>
                      </m:r>
                      <m:sSub>
                        <m:sSubPr>
                          <m:ctrlPr>
                            <a:rPr lang="en-CA" sz="1800" b="0" i="1" smtClean="0">
                              <a:solidFill>
                                <a:srgbClr val="807F83"/>
                              </a:solidFill>
                              <a:latin typeface="Cambria Math" panose="02040503050406030204" pitchFamily="18" charset="0"/>
                              <a:cs typeface="Arial"/>
                            </a:rPr>
                          </m:ctrlPr>
                        </m:sSubPr>
                        <m:e>
                          <m:r>
                            <a:rPr lang="en-CA" sz="1800" b="0" i="1" smtClean="0">
                              <a:solidFill>
                                <a:srgbClr val="807F83"/>
                              </a:solidFill>
                              <a:latin typeface="Cambria Math" panose="02040503050406030204" pitchFamily="18" charset="0"/>
                              <a:cs typeface="Arial"/>
                            </a:rPr>
                            <m:t>𝑛</m:t>
                          </m:r>
                        </m:e>
                        <m:sub>
                          <m:r>
                            <a:rPr lang="en-CA" sz="1800" b="0" i="1" smtClean="0">
                              <a:solidFill>
                                <a:srgbClr val="807F83"/>
                              </a:solidFill>
                              <a:latin typeface="Cambria Math" panose="02040503050406030204" pitchFamily="18" charset="0"/>
                              <a:cs typeface="Arial"/>
                            </a:rPr>
                            <m:t>𝑤</m:t>
                          </m:r>
                        </m:sub>
                      </m:sSub>
                    </m:oMath>
                  </m:oMathPara>
                </a14:m>
                <a:endParaRPr lang="en-CA" dirty="0"/>
              </a:p>
            </p:txBody>
          </p:sp>
        </mc:Choice>
        <mc:Fallback>
          <p:sp>
            <p:nvSpPr>
              <p:cNvPr id="7" name="TextBox 6">
                <a:extLst>
                  <a:ext uri="{FF2B5EF4-FFF2-40B4-BE49-F238E27FC236}">
                    <a16:creationId xmlns:a16="http://schemas.microsoft.com/office/drawing/2014/main" id="{A34221B8-5895-41DA-B1B1-793EE37DEA3F}"/>
                  </a:ext>
                </a:extLst>
              </p:cNvPr>
              <p:cNvSpPr txBox="1">
                <a:spLocks noRot="1" noChangeAspect="1" noMove="1" noResize="1" noEditPoints="1" noAdjustHandles="1" noChangeArrowheads="1" noChangeShapeType="1" noTextEdit="1"/>
              </p:cNvSpPr>
              <p:nvPr/>
            </p:nvSpPr>
            <p:spPr>
              <a:xfrm>
                <a:off x="2504321" y="3879904"/>
                <a:ext cx="2330450" cy="369332"/>
              </a:xfrm>
              <a:prstGeom prst="rect">
                <a:avLst/>
              </a:prstGeom>
              <a:blipFill>
                <a:blip r:embed="rId4"/>
                <a:stretch>
                  <a:fillRect b="-13115"/>
                </a:stretch>
              </a:blipFill>
            </p:spPr>
            <p:txBody>
              <a:bodyPr/>
              <a:lstStyle/>
              <a:p>
                <a:r>
                  <a:rPr lang="en-CA">
                    <a:noFill/>
                  </a:rPr>
                  <a:t> </a:t>
                </a:r>
              </a:p>
            </p:txBody>
          </p:sp>
        </mc:Fallback>
      </mc:AlternateContent>
      <p:pic>
        <p:nvPicPr>
          <p:cNvPr id="9" name="Picture 8">
            <a:extLst>
              <a:ext uri="{FF2B5EF4-FFF2-40B4-BE49-F238E27FC236}">
                <a16:creationId xmlns:a16="http://schemas.microsoft.com/office/drawing/2014/main" id="{51AC76B1-B60E-4B76-9B9D-5FABC25B7859}"/>
              </a:ext>
            </a:extLst>
          </p:cNvPr>
          <p:cNvPicPr>
            <a:picLocks noChangeAspect="1"/>
          </p:cNvPicPr>
          <p:nvPr/>
        </p:nvPicPr>
        <p:blipFill>
          <a:blip r:embed="rId5"/>
          <a:stretch>
            <a:fillRect/>
          </a:stretch>
        </p:blipFill>
        <p:spPr>
          <a:xfrm>
            <a:off x="56838" y="958571"/>
            <a:ext cx="2812892" cy="2341563"/>
          </a:xfrm>
          <a:prstGeom prst="rect">
            <a:avLst/>
          </a:prstGeom>
        </p:spPr>
      </p:pic>
      <p:pic>
        <p:nvPicPr>
          <p:cNvPr id="11" name="Picture 10">
            <a:extLst>
              <a:ext uri="{FF2B5EF4-FFF2-40B4-BE49-F238E27FC236}">
                <a16:creationId xmlns:a16="http://schemas.microsoft.com/office/drawing/2014/main" id="{055C2990-792A-40C1-8880-0940F4E77992}"/>
              </a:ext>
            </a:extLst>
          </p:cNvPr>
          <p:cNvPicPr>
            <a:picLocks noChangeAspect="1"/>
          </p:cNvPicPr>
          <p:nvPr/>
        </p:nvPicPr>
        <p:blipFill>
          <a:blip r:embed="rId6"/>
          <a:stretch>
            <a:fillRect/>
          </a:stretch>
        </p:blipFill>
        <p:spPr>
          <a:xfrm>
            <a:off x="0" y="3661124"/>
            <a:ext cx="2226854" cy="2420938"/>
          </a:xfrm>
          <a:prstGeom prst="rect">
            <a:avLst/>
          </a:prstGeom>
        </p:spPr>
      </p:pic>
      <p:sp>
        <p:nvSpPr>
          <p:cNvPr id="12" name="TextBox 11">
            <a:extLst>
              <a:ext uri="{FF2B5EF4-FFF2-40B4-BE49-F238E27FC236}">
                <a16:creationId xmlns:a16="http://schemas.microsoft.com/office/drawing/2014/main" id="{6DC35F80-899E-4491-A8E4-97181927845E}"/>
              </a:ext>
            </a:extLst>
          </p:cNvPr>
          <p:cNvSpPr txBox="1"/>
          <p:nvPr/>
        </p:nvSpPr>
        <p:spPr>
          <a:xfrm>
            <a:off x="114300" y="3203275"/>
            <a:ext cx="3130550" cy="369332"/>
          </a:xfrm>
          <a:prstGeom prst="rect">
            <a:avLst/>
          </a:prstGeom>
          <a:noFill/>
        </p:spPr>
        <p:txBody>
          <a:bodyPr wrap="square" rtlCol="0">
            <a:spAutoFit/>
          </a:bodyPr>
          <a:lstStyle/>
          <a:p>
            <a:r>
              <a:rPr lang="en-CA" dirty="0"/>
              <a:t>(</a:t>
            </a:r>
            <a:r>
              <a:rPr lang="en-CA" dirty="0">
                <a:latin typeface="Cambria Math" panose="02040503050406030204" pitchFamily="18" charset="0"/>
                <a:ea typeface="Cambria Math" panose="02040503050406030204" pitchFamily="18" charset="0"/>
              </a:rPr>
              <a:t>From Cloud Microphysics</a:t>
            </a:r>
            <a:r>
              <a:rPr lang="en-CA" dirty="0"/>
              <a:t>)</a:t>
            </a:r>
          </a:p>
        </p:txBody>
      </p:sp>
      <p:sp>
        <p:nvSpPr>
          <p:cNvPr id="13" name="TextBox 12">
            <a:extLst>
              <a:ext uri="{FF2B5EF4-FFF2-40B4-BE49-F238E27FC236}">
                <a16:creationId xmlns:a16="http://schemas.microsoft.com/office/drawing/2014/main" id="{8BA1DC2E-F74E-4B41-AB12-7699D6E4AA96}"/>
              </a:ext>
            </a:extLst>
          </p:cNvPr>
          <p:cNvSpPr txBox="1"/>
          <p:nvPr/>
        </p:nvSpPr>
        <p:spPr>
          <a:xfrm>
            <a:off x="2317750" y="5101480"/>
            <a:ext cx="6668367" cy="646331"/>
          </a:xfrm>
          <a:prstGeom prst="rect">
            <a:avLst/>
          </a:prstGeom>
          <a:noFill/>
        </p:spPr>
        <p:txBody>
          <a:bodyPr wrap="square" rtlCol="0">
            <a:spAutoFit/>
          </a:bodyPr>
          <a:lstStyle/>
          <a:p>
            <a:r>
              <a:rPr lang="en-CA" dirty="0">
                <a:latin typeface="Cambria Math" panose="02040503050406030204" pitchFamily="18" charset="0"/>
                <a:ea typeface="Cambria Math" panose="02040503050406030204" pitchFamily="18" charset="0"/>
              </a:rPr>
              <a:t>Figure: Experimental set up for simplistic derivation of the Kelvin law (From Galvin, 2005)</a:t>
            </a:r>
          </a:p>
        </p:txBody>
      </p:sp>
      <p:sp>
        <p:nvSpPr>
          <p:cNvPr id="14" name="Slide Number Placeholder 13">
            <a:extLst>
              <a:ext uri="{FF2B5EF4-FFF2-40B4-BE49-F238E27FC236}">
                <a16:creationId xmlns:a16="http://schemas.microsoft.com/office/drawing/2014/main" id="{2BDB56E9-42BB-40AE-84F4-9BA4CF0152D2}"/>
              </a:ext>
            </a:extLst>
          </p:cNvPr>
          <p:cNvSpPr>
            <a:spLocks noGrp="1"/>
          </p:cNvSpPr>
          <p:nvPr>
            <p:ph type="sldNum" sz="quarter" idx="12"/>
          </p:nvPr>
        </p:nvSpPr>
        <p:spPr/>
        <p:txBody>
          <a:bodyPr/>
          <a:lstStyle/>
          <a:p>
            <a:fld id="{6A6F8058-3785-FA4E-971F-CD598328817B}" type="slidenum">
              <a:rPr lang="en-US" smtClean="0"/>
              <a:t>6</a:t>
            </a:fld>
            <a:endParaRPr lang="en-US"/>
          </a:p>
        </p:txBody>
      </p:sp>
    </p:spTree>
    <p:extLst>
      <p:ext uri="{BB962C8B-B14F-4D97-AF65-F5344CB8AC3E}">
        <p14:creationId xmlns:p14="http://schemas.microsoft.com/office/powerpoint/2010/main" val="38944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69148" y="317181"/>
            <a:ext cx="8005704" cy="769441"/>
          </a:xfrm>
          <a:prstGeom prst="rect">
            <a:avLst/>
          </a:prstGeom>
          <a:noFill/>
        </p:spPr>
        <p:txBody>
          <a:bodyPr wrap="square" rtlCol="0">
            <a:spAutoFit/>
          </a:bodyPr>
          <a:lstStyle/>
          <a:p>
            <a:pPr>
              <a:spcAft>
                <a:spcPts val="1200"/>
              </a:spcAft>
            </a:pPr>
            <a:r>
              <a:rPr lang="en-US" sz="4400" b="1" dirty="0">
                <a:solidFill>
                  <a:srgbClr val="3B1B70"/>
                </a:solidFill>
                <a:latin typeface="Arial"/>
                <a:cs typeface="Arial Unicode MS"/>
              </a:rPr>
              <a:t>Gibbs Free Energy</a:t>
            </a:r>
            <a:endParaRPr lang="en-US" sz="6000" b="1" dirty="0">
              <a:solidFill>
                <a:srgbClr val="807F83"/>
              </a:solidFill>
              <a:latin typeface="Arial"/>
              <a:cs typeface="Arial Unicode MS"/>
            </a:endParaRPr>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33B9EC88-8115-4E9F-AFAE-EEDE445F591D}"/>
                  </a:ext>
                </a:extLst>
              </p:cNvPr>
              <p:cNvSpPr txBox="1"/>
              <p:nvPr/>
            </p:nvSpPr>
            <p:spPr>
              <a:xfrm>
                <a:off x="3168650" y="2576731"/>
                <a:ext cx="4654550" cy="2544094"/>
              </a:xfrm>
              <a:prstGeom prst="rect">
                <a:avLst/>
              </a:prstGeom>
              <a:noFill/>
            </p:spPr>
            <p:txBody>
              <a:bodyPr wrap="square" rtlCol="0">
                <a:spAutoFit/>
              </a:bodyPr>
              <a:lstStyle/>
              <a:p>
                <a:pPr/>
                <a14:m>
                  <m:oMath xmlns:m="http://schemas.openxmlformats.org/officeDocument/2006/math">
                    <m:sSub>
                      <m:sSubPr>
                        <m:ctrlPr>
                          <a:rPr lang="en-CA" sz="1800" b="0" smtClean="0">
                            <a:solidFill>
                              <a:srgbClr val="807F83"/>
                            </a:solidFill>
                            <a:latin typeface="Cambria Math" panose="02040503050406030204" pitchFamily="18" charset="0"/>
                            <a:cs typeface="Arial"/>
                          </a:rPr>
                        </m:ctrlPr>
                      </m:sSubPr>
                      <m:e>
                        <m:r>
                          <a:rPr lang="en-CA" sz="1800" b="0" i="0" smtClean="0">
                            <a:solidFill>
                              <a:srgbClr val="807F83"/>
                            </a:solidFill>
                            <a:latin typeface="Cambria Math" panose="02040503050406030204" pitchFamily="18" charset="0"/>
                            <a:ea typeface="Cambria Math" panose="02040503050406030204" pitchFamily="18" charset="0"/>
                            <a:cs typeface="Arial"/>
                          </a:rPr>
                          <m:t>∆</m:t>
                        </m:r>
                        <m:r>
                          <m:rPr>
                            <m:sty m:val="p"/>
                          </m:rPr>
                          <a:rPr lang="en-CA" sz="1800" b="0" i="0" smtClean="0">
                            <a:solidFill>
                              <a:srgbClr val="807F83"/>
                            </a:solidFill>
                            <a:latin typeface="Cambria Math" panose="02040503050406030204" pitchFamily="18" charset="0"/>
                            <a:ea typeface="Cambria Math" panose="02040503050406030204" pitchFamily="18" charset="0"/>
                            <a:cs typeface="Arial"/>
                          </a:rPr>
                          <m:t>E</m:t>
                        </m:r>
                      </m:e>
                      <m:sub/>
                    </m:sSub>
                    <m:r>
                      <a:rPr lang="en-CA" sz="1800" b="0" i="0" smtClean="0">
                        <a:solidFill>
                          <a:srgbClr val="807F83"/>
                        </a:solidFill>
                        <a:latin typeface="Cambria Math" panose="02040503050406030204" pitchFamily="18" charset="0"/>
                        <a:cs typeface="Arial"/>
                      </a:rPr>
                      <m:t>=</m:t>
                    </m:r>
                    <m:r>
                      <m:rPr>
                        <m:sty m:val="p"/>
                      </m:rPr>
                      <a:rPr lang="en-CA" sz="1800" b="0" i="0" smtClean="0">
                        <a:solidFill>
                          <a:srgbClr val="807F83"/>
                        </a:solidFill>
                        <a:latin typeface="Cambria Math" panose="02040503050406030204" pitchFamily="18" charset="0"/>
                        <a:cs typeface="Arial"/>
                      </a:rPr>
                      <m:t>Aσ</m:t>
                    </m:r>
                    <m:r>
                      <a:rPr lang="en-CA" sz="1800" b="0" i="0" smtClean="0">
                        <a:solidFill>
                          <a:srgbClr val="807F83"/>
                        </a:solidFill>
                        <a:latin typeface="Cambria Math" panose="02040503050406030204" pitchFamily="18" charset="0"/>
                        <a:ea typeface="Cambria Math" panose="02040503050406030204" pitchFamily="18" charset="0"/>
                        <a:cs typeface="Arial"/>
                      </a:rPr>
                      <m:t> −</m:t>
                    </m:r>
                    <m:r>
                      <m:rPr>
                        <m:sty m:val="p"/>
                      </m:rPr>
                      <a:rPr lang="en-CA" sz="1800" b="0" i="0" smtClean="0">
                        <a:solidFill>
                          <a:srgbClr val="807F83"/>
                        </a:solidFill>
                        <a:latin typeface="Cambria Math" panose="02040503050406030204" pitchFamily="18" charset="0"/>
                        <a:ea typeface="Cambria Math" panose="02040503050406030204" pitchFamily="18" charset="0"/>
                        <a:cs typeface="Arial"/>
                      </a:rPr>
                      <m:t>nV</m:t>
                    </m:r>
                    <m:r>
                      <a:rPr lang="en-CA" sz="1800" b="0" i="0" smtClean="0">
                        <a:solidFill>
                          <a:srgbClr val="807F83"/>
                        </a:solidFill>
                        <a:latin typeface="Cambria Math" panose="02040503050406030204" pitchFamily="18" charset="0"/>
                        <a:ea typeface="Cambria Math" panose="02040503050406030204" pitchFamily="18" charset="0"/>
                        <a:cs typeface="Arial"/>
                      </a:rPr>
                      <m:t>(</m:t>
                    </m:r>
                    <m:sSub>
                      <m:sSubPr>
                        <m:ctrlPr>
                          <a:rPr lang="en-CA" sz="1800" b="0" smtClean="0">
                            <a:solidFill>
                              <a:srgbClr val="807F83"/>
                            </a:solidFill>
                            <a:latin typeface="Cambria Math" panose="02040503050406030204" pitchFamily="18" charset="0"/>
                            <a:ea typeface="Cambria Math" panose="02040503050406030204" pitchFamily="18" charset="0"/>
                            <a:cs typeface="Arial"/>
                          </a:rPr>
                        </m:ctrlPr>
                      </m:sSubPr>
                      <m:e>
                        <m:r>
                          <m:rPr>
                            <m:sty m:val="p"/>
                          </m:rPr>
                          <a:rPr lang="en-CA" sz="1800" b="0" i="0" smtClean="0">
                            <a:solidFill>
                              <a:srgbClr val="807F83"/>
                            </a:solidFill>
                            <a:latin typeface="Cambria Math" panose="02040503050406030204" pitchFamily="18" charset="0"/>
                            <a:ea typeface="Cambria Math" panose="02040503050406030204" pitchFamily="18" charset="0"/>
                            <a:cs typeface="Arial"/>
                          </a:rPr>
                          <m:t>μ</m:t>
                        </m:r>
                      </m:e>
                      <m:sub>
                        <m:r>
                          <m:rPr>
                            <m:sty m:val="p"/>
                          </m:rPr>
                          <a:rPr lang="en-CA" sz="1800" b="0" i="0" smtClean="0">
                            <a:solidFill>
                              <a:srgbClr val="807F83"/>
                            </a:solidFill>
                            <a:latin typeface="Cambria Math" panose="02040503050406030204" pitchFamily="18" charset="0"/>
                            <a:ea typeface="Cambria Math" panose="02040503050406030204" pitchFamily="18" charset="0"/>
                            <a:cs typeface="Arial"/>
                          </a:rPr>
                          <m:t>v</m:t>
                        </m:r>
                      </m:sub>
                    </m:sSub>
                    <m:r>
                      <a:rPr lang="en-CA" sz="1800" b="0" i="0" smtClean="0">
                        <a:solidFill>
                          <a:srgbClr val="807F83"/>
                        </a:solidFill>
                        <a:latin typeface="Cambria Math" panose="02040503050406030204" pitchFamily="18" charset="0"/>
                        <a:ea typeface="Cambria Math" panose="02040503050406030204" pitchFamily="18" charset="0"/>
                        <a:cs typeface="Arial"/>
                      </a:rPr>
                      <m:t> −</m:t>
                    </m:r>
                    <m:sSub>
                      <m:sSubPr>
                        <m:ctrlPr>
                          <a:rPr lang="en-CA" sz="1800" b="0" smtClean="0">
                            <a:solidFill>
                              <a:srgbClr val="807F83"/>
                            </a:solidFill>
                            <a:latin typeface="Cambria Math" panose="02040503050406030204" pitchFamily="18" charset="0"/>
                            <a:ea typeface="Cambria Math" panose="02040503050406030204" pitchFamily="18" charset="0"/>
                            <a:cs typeface="Arial"/>
                          </a:rPr>
                        </m:ctrlPr>
                      </m:sSubPr>
                      <m:e>
                        <m:r>
                          <m:rPr>
                            <m:sty m:val="p"/>
                          </m:rPr>
                          <a:rPr lang="en-CA" sz="1800" b="0" i="0" smtClean="0">
                            <a:solidFill>
                              <a:srgbClr val="807F83"/>
                            </a:solidFill>
                            <a:latin typeface="Cambria Math" panose="02040503050406030204" pitchFamily="18" charset="0"/>
                            <a:ea typeface="Cambria Math" panose="02040503050406030204" pitchFamily="18" charset="0"/>
                            <a:cs typeface="Arial"/>
                          </a:rPr>
                          <m:t>μ</m:t>
                        </m:r>
                      </m:e>
                      <m:sub>
                        <m:r>
                          <m:rPr>
                            <m:sty m:val="p"/>
                          </m:rPr>
                          <a:rPr lang="en-CA" sz="1800" b="0" i="0" smtClean="0">
                            <a:solidFill>
                              <a:srgbClr val="807F83"/>
                            </a:solidFill>
                            <a:latin typeface="Cambria Math" panose="02040503050406030204" pitchFamily="18" charset="0"/>
                            <a:ea typeface="Cambria Math" panose="02040503050406030204" pitchFamily="18" charset="0"/>
                            <a:cs typeface="Arial"/>
                          </a:rPr>
                          <m:t>l</m:t>
                        </m:r>
                      </m:sub>
                    </m:sSub>
                    <m:r>
                      <a:rPr lang="en-CA" sz="1800" b="0" i="0" smtClean="0">
                        <a:solidFill>
                          <a:srgbClr val="807F83"/>
                        </a:solidFill>
                        <a:latin typeface="Cambria Math" panose="02040503050406030204" pitchFamily="18" charset="0"/>
                        <a:ea typeface="Cambria Math" panose="02040503050406030204" pitchFamily="18" charset="0"/>
                        <a:cs typeface="Arial"/>
                      </a:rPr>
                      <m:t>)</m:t>
                    </m:r>
                    <m:r>
                      <a:rPr lang="en-CA" sz="1800" b="0" i="0" smtClean="0">
                        <a:solidFill>
                          <a:srgbClr val="807F83"/>
                        </a:solidFill>
                        <a:latin typeface="Cambria Math" panose="02040503050406030204" pitchFamily="18" charset="0"/>
                        <a:cs typeface="Arial"/>
                      </a:rPr>
                      <m:t> </m:t>
                    </m:r>
                    <m:r>
                      <a:rPr lang="en-CA" sz="1800" b="0" i="0" smtClean="0">
                        <a:solidFill>
                          <a:srgbClr val="807F83"/>
                        </a:solidFill>
                        <a:latin typeface="Cambria Math" panose="02040503050406030204" pitchFamily="18" charset="0"/>
                        <a:cs typeface="Arial"/>
                      </a:rPr>
                      <m:t> </m:t>
                    </m:r>
                  </m:oMath>
                </a14:m>
                <a:r>
                  <a:rPr lang="en-US" sz="1800" dirty="0">
                    <a:solidFill>
                      <a:srgbClr val="807F83"/>
                    </a:solidFill>
                    <a:latin typeface="Arial"/>
                    <a:cs typeface="Arial"/>
                  </a:rPr>
                  <a:t>		(1)</a:t>
                </a:r>
              </a:p>
              <a:p>
                <a:pPr/>
                <a14:m>
                  <m:oMath xmlns:m="http://schemas.openxmlformats.org/officeDocument/2006/math">
                    <m:d>
                      <m:dPr>
                        <m:ctrlPr>
                          <a:rPr lang="en-CA" sz="1800" b="0" smtClean="0">
                            <a:solidFill>
                              <a:srgbClr val="807F83"/>
                            </a:solidFill>
                            <a:latin typeface="Cambria Math" panose="02040503050406030204" pitchFamily="18" charset="0"/>
                            <a:ea typeface="Cambria Math" panose="02040503050406030204" pitchFamily="18" charset="0"/>
                            <a:cs typeface="Arial"/>
                          </a:rPr>
                        </m:ctrlPr>
                      </m:dPr>
                      <m:e>
                        <m:sSub>
                          <m:sSubPr>
                            <m:ctrlPr>
                              <a:rPr lang="en-CA" sz="1800" b="0" smtClean="0">
                                <a:solidFill>
                                  <a:srgbClr val="807F83"/>
                                </a:solidFill>
                                <a:latin typeface="Cambria Math" panose="02040503050406030204" pitchFamily="18" charset="0"/>
                                <a:ea typeface="Cambria Math" panose="02040503050406030204" pitchFamily="18" charset="0"/>
                                <a:cs typeface="Arial"/>
                              </a:rPr>
                            </m:ctrlPr>
                          </m:sSubPr>
                          <m:e>
                            <m:r>
                              <m:rPr>
                                <m:sty m:val="p"/>
                              </m:rPr>
                              <a:rPr lang="en-CA" sz="1800" b="0" i="0" smtClean="0">
                                <a:solidFill>
                                  <a:srgbClr val="807F83"/>
                                </a:solidFill>
                                <a:latin typeface="Cambria Math" panose="02040503050406030204" pitchFamily="18" charset="0"/>
                                <a:ea typeface="Cambria Math" panose="02040503050406030204" pitchFamily="18" charset="0"/>
                                <a:cs typeface="Arial"/>
                              </a:rPr>
                              <m:t>μ</m:t>
                            </m:r>
                          </m:e>
                          <m:sub>
                            <m:r>
                              <m:rPr>
                                <m:sty m:val="p"/>
                              </m:rPr>
                              <a:rPr lang="en-CA" sz="1800" b="0" i="0" smtClean="0">
                                <a:solidFill>
                                  <a:srgbClr val="807F83"/>
                                </a:solidFill>
                                <a:latin typeface="Cambria Math" panose="02040503050406030204" pitchFamily="18" charset="0"/>
                                <a:ea typeface="Cambria Math" panose="02040503050406030204" pitchFamily="18" charset="0"/>
                                <a:cs typeface="Arial"/>
                              </a:rPr>
                              <m:t>v</m:t>
                            </m:r>
                          </m:sub>
                        </m:sSub>
                        <m:r>
                          <a:rPr lang="en-CA" sz="1800" b="0" i="0" smtClean="0">
                            <a:solidFill>
                              <a:srgbClr val="807F83"/>
                            </a:solidFill>
                            <a:latin typeface="Cambria Math" panose="02040503050406030204" pitchFamily="18" charset="0"/>
                            <a:ea typeface="Cambria Math" panose="02040503050406030204" pitchFamily="18" charset="0"/>
                            <a:cs typeface="Arial"/>
                          </a:rPr>
                          <m:t> −</m:t>
                        </m:r>
                        <m:sSub>
                          <m:sSubPr>
                            <m:ctrlPr>
                              <a:rPr lang="en-CA" sz="1800" b="0" smtClean="0">
                                <a:solidFill>
                                  <a:srgbClr val="807F83"/>
                                </a:solidFill>
                                <a:latin typeface="Cambria Math" panose="02040503050406030204" pitchFamily="18" charset="0"/>
                                <a:ea typeface="Cambria Math" panose="02040503050406030204" pitchFamily="18" charset="0"/>
                                <a:cs typeface="Arial"/>
                              </a:rPr>
                            </m:ctrlPr>
                          </m:sSubPr>
                          <m:e>
                            <m:r>
                              <m:rPr>
                                <m:sty m:val="p"/>
                              </m:rPr>
                              <a:rPr lang="en-CA" sz="1800" b="0" i="0" smtClean="0">
                                <a:solidFill>
                                  <a:srgbClr val="807F83"/>
                                </a:solidFill>
                                <a:latin typeface="Cambria Math" panose="02040503050406030204" pitchFamily="18" charset="0"/>
                                <a:ea typeface="Cambria Math" panose="02040503050406030204" pitchFamily="18" charset="0"/>
                                <a:cs typeface="Arial"/>
                              </a:rPr>
                              <m:t>μ</m:t>
                            </m:r>
                          </m:e>
                          <m:sub>
                            <m:r>
                              <m:rPr>
                                <m:sty m:val="p"/>
                              </m:rPr>
                              <a:rPr lang="en-CA" sz="1800" b="0" i="0" smtClean="0">
                                <a:solidFill>
                                  <a:srgbClr val="807F83"/>
                                </a:solidFill>
                                <a:latin typeface="Cambria Math" panose="02040503050406030204" pitchFamily="18" charset="0"/>
                                <a:ea typeface="Cambria Math" panose="02040503050406030204" pitchFamily="18" charset="0"/>
                                <a:cs typeface="Arial"/>
                              </a:rPr>
                              <m:t>l</m:t>
                            </m:r>
                          </m:sub>
                        </m:sSub>
                      </m:e>
                    </m:d>
                    <m:r>
                      <a:rPr lang="en-CA" sz="1800" b="0" i="0" smtClean="0">
                        <a:solidFill>
                          <a:srgbClr val="807F83"/>
                        </a:solidFill>
                        <a:latin typeface="Cambria Math" panose="02040503050406030204" pitchFamily="18" charset="0"/>
                        <a:ea typeface="Cambria Math" panose="02040503050406030204" pitchFamily="18" charset="0"/>
                        <a:cs typeface="Arial"/>
                      </a:rPr>
                      <m:t>=</m:t>
                    </m:r>
                    <m:r>
                      <m:rPr>
                        <m:sty m:val="p"/>
                      </m:rPr>
                      <a:rPr lang="en-CA" sz="1800" b="0" i="0" smtClean="0">
                        <a:solidFill>
                          <a:srgbClr val="807F83"/>
                        </a:solidFill>
                        <a:latin typeface="Cambria Math" panose="02040503050406030204" pitchFamily="18" charset="0"/>
                        <a:ea typeface="Cambria Math" panose="02040503050406030204" pitchFamily="18" charset="0"/>
                        <a:cs typeface="Arial"/>
                      </a:rPr>
                      <m:t>kT</m:t>
                    </m:r>
                    <m:func>
                      <m:funcPr>
                        <m:ctrlPr>
                          <a:rPr lang="en-CA" sz="1800" b="0" smtClean="0">
                            <a:solidFill>
                              <a:srgbClr val="807F83"/>
                            </a:solidFill>
                            <a:latin typeface="Cambria Math" panose="02040503050406030204" pitchFamily="18" charset="0"/>
                            <a:ea typeface="Cambria Math" panose="02040503050406030204" pitchFamily="18" charset="0"/>
                            <a:cs typeface="Arial"/>
                          </a:rPr>
                        </m:ctrlPr>
                      </m:funcPr>
                      <m:fName>
                        <m:r>
                          <m:rPr>
                            <m:sty m:val="p"/>
                          </m:rPr>
                          <a:rPr lang="en-CA" sz="1800" b="0" i="0" smtClean="0">
                            <a:solidFill>
                              <a:srgbClr val="807F83"/>
                            </a:solidFill>
                            <a:latin typeface="Cambria Math" panose="02040503050406030204" pitchFamily="18" charset="0"/>
                            <a:ea typeface="Cambria Math" panose="02040503050406030204" pitchFamily="18" charset="0"/>
                            <a:cs typeface="Arial"/>
                          </a:rPr>
                          <m:t>ln</m:t>
                        </m:r>
                      </m:fName>
                      <m:e>
                        <m:d>
                          <m:dPr>
                            <m:ctrlPr>
                              <a:rPr lang="en-CA" sz="1800" b="0" smtClean="0">
                                <a:solidFill>
                                  <a:srgbClr val="807F83"/>
                                </a:solidFill>
                                <a:latin typeface="Cambria Math" panose="02040503050406030204" pitchFamily="18" charset="0"/>
                                <a:ea typeface="Cambria Math" panose="02040503050406030204" pitchFamily="18" charset="0"/>
                                <a:cs typeface="Arial"/>
                              </a:rPr>
                            </m:ctrlPr>
                          </m:dPr>
                          <m:e>
                            <m:f>
                              <m:fPr>
                                <m:ctrlPr>
                                  <a:rPr lang="en-CA" sz="1800" b="0" smtClean="0">
                                    <a:solidFill>
                                      <a:srgbClr val="807F83"/>
                                    </a:solidFill>
                                    <a:latin typeface="Cambria Math" panose="02040503050406030204" pitchFamily="18" charset="0"/>
                                    <a:ea typeface="Cambria Math" panose="02040503050406030204" pitchFamily="18" charset="0"/>
                                    <a:cs typeface="Arial"/>
                                  </a:rPr>
                                </m:ctrlPr>
                              </m:fPr>
                              <m:num>
                                <m:sSub>
                                  <m:sSubPr>
                                    <m:ctrlPr>
                                      <a:rPr lang="en-CA" sz="1800" b="0" smtClean="0">
                                        <a:solidFill>
                                          <a:srgbClr val="807F83"/>
                                        </a:solidFill>
                                        <a:latin typeface="Cambria Math" panose="02040503050406030204" pitchFamily="18" charset="0"/>
                                        <a:ea typeface="Cambria Math" panose="02040503050406030204" pitchFamily="18" charset="0"/>
                                        <a:cs typeface="Arial"/>
                                      </a:rPr>
                                    </m:ctrlPr>
                                  </m:sSubPr>
                                  <m:e>
                                    <m:r>
                                      <m:rPr>
                                        <m:sty m:val="p"/>
                                      </m:rPr>
                                      <a:rPr lang="en-CA" sz="1800" b="0" i="0" smtClean="0">
                                        <a:solidFill>
                                          <a:srgbClr val="807F83"/>
                                        </a:solidFill>
                                        <a:latin typeface="Cambria Math" panose="02040503050406030204" pitchFamily="18" charset="0"/>
                                        <a:ea typeface="Cambria Math" panose="02040503050406030204" pitchFamily="18" charset="0"/>
                                        <a:cs typeface="Arial"/>
                                      </a:rPr>
                                      <m:t>e</m:t>
                                    </m:r>
                                  </m:e>
                                  <m:sub>
                                    <m:r>
                                      <m:rPr>
                                        <m:sty m:val="p"/>
                                      </m:rPr>
                                      <a:rPr lang="en-CA" sz="1800" b="0" i="0" smtClean="0">
                                        <a:solidFill>
                                          <a:srgbClr val="807F83"/>
                                        </a:solidFill>
                                        <a:latin typeface="Cambria Math" panose="02040503050406030204" pitchFamily="18" charset="0"/>
                                        <a:ea typeface="Cambria Math" panose="02040503050406030204" pitchFamily="18" charset="0"/>
                                        <a:cs typeface="Arial"/>
                                      </a:rPr>
                                      <m:t>s</m:t>
                                    </m:r>
                                  </m:sub>
                                </m:sSub>
                              </m:num>
                              <m:den>
                                <m:sSub>
                                  <m:sSubPr>
                                    <m:ctrlPr>
                                      <a:rPr lang="en-CA" sz="1800" b="0" smtClean="0">
                                        <a:solidFill>
                                          <a:srgbClr val="807F83"/>
                                        </a:solidFill>
                                        <a:latin typeface="Cambria Math" panose="02040503050406030204" pitchFamily="18" charset="0"/>
                                        <a:ea typeface="Cambria Math" panose="02040503050406030204" pitchFamily="18" charset="0"/>
                                        <a:cs typeface="Arial"/>
                                      </a:rPr>
                                    </m:ctrlPr>
                                  </m:sSubPr>
                                  <m:e>
                                    <m:r>
                                      <m:rPr>
                                        <m:sty m:val="p"/>
                                      </m:rPr>
                                      <a:rPr lang="en-CA" sz="1800" b="0" i="0" smtClean="0">
                                        <a:solidFill>
                                          <a:srgbClr val="807F83"/>
                                        </a:solidFill>
                                        <a:latin typeface="Cambria Math" panose="02040503050406030204" pitchFamily="18" charset="0"/>
                                        <a:ea typeface="Cambria Math" panose="02040503050406030204" pitchFamily="18" charset="0"/>
                                        <a:cs typeface="Arial"/>
                                      </a:rPr>
                                      <m:t>e</m:t>
                                    </m:r>
                                  </m:e>
                                  <m:sub>
                                    <m:r>
                                      <a:rPr lang="en-CA" sz="1800" b="0" i="0" smtClean="0">
                                        <a:solidFill>
                                          <a:srgbClr val="807F83"/>
                                        </a:solidFill>
                                        <a:latin typeface="Cambria Math" panose="02040503050406030204" pitchFamily="18" charset="0"/>
                                        <a:ea typeface="Cambria Math" panose="02040503050406030204" pitchFamily="18" charset="0"/>
                                        <a:cs typeface="Arial"/>
                                      </a:rPr>
                                      <m:t>0</m:t>
                                    </m:r>
                                  </m:sub>
                                </m:sSub>
                              </m:den>
                            </m:f>
                          </m:e>
                        </m:d>
                      </m:e>
                    </m:func>
                  </m:oMath>
                </a14:m>
                <a:r>
                  <a:rPr lang="en-CA" sz="1800" b="0" dirty="0">
                    <a:solidFill>
                      <a:srgbClr val="807F83"/>
                    </a:solidFill>
                    <a:latin typeface="Arial"/>
                    <a:ea typeface="Cambria Math" panose="02040503050406030204" pitchFamily="18" charset="0"/>
                    <a:cs typeface="Arial"/>
                  </a:rPr>
                  <a:t>			(2)</a:t>
                </a:r>
              </a:p>
              <a:p>
                <a:pPr/>
                <a14:m>
                  <m:oMath xmlns:m="http://schemas.openxmlformats.org/officeDocument/2006/math">
                    <m:sSub>
                      <m:sSubPr>
                        <m:ctrlPr>
                          <a:rPr lang="en-CA" sz="1800" b="0" smtClean="0">
                            <a:solidFill>
                              <a:srgbClr val="807F83"/>
                            </a:solidFill>
                            <a:latin typeface="Cambria Math" panose="02040503050406030204" pitchFamily="18" charset="0"/>
                            <a:cs typeface="Arial"/>
                          </a:rPr>
                        </m:ctrlPr>
                      </m:sSubPr>
                      <m:e>
                        <m:r>
                          <a:rPr lang="en-CA" sz="1800" b="0" i="0" smtClean="0">
                            <a:solidFill>
                              <a:srgbClr val="807F83"/>
                            </a:solidFill>
                            <a:latin typeface="Cambria Math" panose="02040503050406030204" pitchFamily="18" charset="0"/>
                            <a:ea typeface="Cambria Math" panose="02040503050406030204" pitchFamily="18" charset="0"/>
                            <a:cs typeface="Arial"/>
                          </a:rPr>
                          <m:t>∆</m:t>
                        </m:r>
                        <m:r>
                          <m:rPr>
                            <m:sty m:val="p"/>
                          </m:rPr>
                          <a:rPr lang="en-CA" sz="1800" b="0" i="0" smtClean="0">
                            <a:solidFill>
                              <a:srgbClr val="807F83"/>
                            </a:solidFill>
                            <a:latin typeface="Cambria Math" panose="02040503050406030204" pitchFamily="18" charset="0"/>
                            <a:ea typeface="Cambria Math" panose="02040503050406030204" pitchFamily="18" charset="0"/>
                            <a:cs typeface="Arial"/>
                          </a:rPr>
                          <m:t>E</m:t>
                        </m:r>
                      </m:e>
                      <m:sub/>
                    </m:sSub>
                    <m:r>
                      <a:rPr lang="en-CA" sz="1800" b="0" i="0" smtClean="0">
                        <a:solidFill>
                          <a:srgbClr val="807F83"/>
                        </a:solidFill>
                        <a:latin typeface="Cambria Math" panose="02040503050406030204" pitchFamily="18" charset="0"/>
                        <a:cs typeface="Arial"/>
                      </a:rPr>
                      <m:t>=</m:t>
                    </m:r>
                    <m:r>
                      <m:rPr>
                        <m:sty m:val="p"/>
                      </m:rPr>
                      <a:rPr lang="en-CA" sz="1800" b="0" i="0" smtClean="0">
                        <a:solidFill>
                          <a:srgbClr val="807F83"/>
                        </a:solidFill>
                        <a:latin typeface="Cambria Math" panose="02040503050406030204" pitchFamily="18" charset="0"/>
                        <a:cs typeface="Arial"/>
                      </a:rPr>
                      <m:t>Aσ</m:t>
                    </m:r>
                    <m:r>
                      <a:rPr lang="en-CA" sz="1800" b="0" i="0" smtClean="0">
                        <a:solidFill>
                          <a:srgbClr val="807F83"/>
                        </a:solidFill>
                        <a:latin typeface="Cambria Math" panose="02040503050406030204" pitchFamily="18" charset="0"/>
                        <a:ea typeface="Cambria Math" panose="02040503050406030204" pitchFamily="18" charset="0"/>
                        <a:cs typeface="Arial"/>
                      </a:rPr>
                      <m:t> −</m:t>
                    </m:r>
                    <m:r>
                      <m:rPr>
                        <m:sty m:val="p"/>
                      </m:rPr>
                      <a:rPr lang="en-CA" sz="1800" b="0" i="0" smtClean="0">
                        <a:solidFill>
                          <a:srgbClr val="807F83"/>
                        </a:solidFill>
                        <a:latin typeface="Cambria Math" panose="02040503050406030204" pitchFamily="18" charset="0"/>
                        <a:ea typeface="Cambria Math" panose="02040503050406030204" pitchFamily="18" charset="0"/>
                        <a:cs typeface="Arial"/>
                      </a:rPr>
                      <m:t>nVkT</m:t>
                    </m:r>
                    <m:func>
                      <m:funcPr>
                        <m:ctrlPr>
                          <a:rPr lang="en-CA" sz="1800">
                            <a:solidFill>
                              <a:srgbClr val="807F83"/>
                            </a:solidFill>
                            <a:latin typeface="Cambria Math" panose="02040503050406030204" pitchFamily="18" charset="0"/>
                            <a:ea typeface="Cambria Math" panose="02040503050406030204" pitchFamily="18" charset="0"/>
                            <a:cs typeface="Arial"/>
                          </a:rPr>
                        </m:ctrlPr>
                      </m:funcPr>
                      <m:fName>
                        <m:r>
                          <m:rPr>
                            <m:sty m:val="p"/>
                          </m:rPr>
                          <a:rPr lang="en-CA" sz="1800" i="0">
                            <a:solidFill>
                              <a:srgbClr val="807F83"/>
                            </a:solidFill>
                            <a:latin typeface="Cambria Math" panose="02040503050406030204" pitchFamily="18" charset="0"/>
                            <a:ea typeface="Cambria Math" panose="02040503050406030204" pitchFamily="18" charset="0"/>
                            <a:cs typeface="Arial"/>
                          </a:rPr>
                          <m:t>ln</m:t>
                        </m:r>
                      </m:fName>
                      <m:e>
                        <m:d>
                          <m:dPr>
                            <m:ctrlPr>
                              <a:rPr lang="en-CA" sz="1800">
                                <a:solidFill>
                                  <a:srgbClr val="807F83"/>
                                </a:solidFill>
                                <a:latin typeface="Cambria Math" panose="02040503050406030204" pitchFamily="18" charset="0"/>
                                <a:ea typeface="Cambria Math" panose="02040503050406030204" pitchFamily="18" charset="0"/>
                                <a:cs typeface="Arial"/>
                              </a:rPr>
                            </m:ctrlPr>
                          </m:dPr>
                          <m:e>
                            <m:f>
                              <m:fPr>
                                <m:ctrlPr>
                                  <a:rPr lang="en-CA" sz="1800">
                                    <a:solidFill>
                                      <a:srgbClr val="807F83"/>
                                    </a:solidFill>
                                    <a:latin typeface="Cambria Math" panose="02040503050406030204" pitchFamily="18" charset="0"/>
                                    <a:ea typeface="Cambria Math" panose="02040503050406030204" pitchFamily="18" charset="0"/>
                                    <a:cs typeface="Arial"/>
                                  </a:rPr>
                                </m:ctrlPr>
                              </m:fPr>
                              <m:num>
                                <m:sSub>
                                  <m:sSubPr>
                                    <m:ctrlPr>
                                      <a:rPr lang="en-CA" sz="1800">
                                        <a:solidFill>
                                          <a:srgbClr val="807F83"/>
                                        </a:solidFill>
                                        <a:latin typeface="Cambria Math" panose="02040503050406030204" pitchFamily="18" charset="0"/>
                                        <a:ea typeface="Cambria Math" panose="02040503050406030204" pitchFamily="18" charset="0"/>
                                        <a:cs typeface="Arial"/>
                                      </a:rPr>
                                    </m:ctrlPr>
                                  </m:sSubPr>
                                  <m:e>
                                    <m:r>
                                      <m:rPr>
                                        <m:sty m:val="p"/>
                                      </m:rPr>
                                      <a:rPr lang="en-CA" sz="1800" i="0">
                                        <a:solidFill>
                                          <a:srgbClr val="807F83"/>
                                        </a:solidFill>
                                        <a:latin typeface="Cambria Math" panose="02040503050406030204" pitchFamily="18" charset="0"/>
                                        <a:ea typeface="Cambria Math" panose="02040503050406030204" pitchFamily="18" charset="0"/>
                                        <a:cs typeface="Arial"/>
                                      </a:rPr>
                                      <m:t>e</m:t>
                                    </m:r>
                                  </m:e>
                                  <m:sub>
                                    <m:r>
                                      <m:rPr>
                                        <m:sty m:val="p"/>
                                      </m:rPr>
                                      <a:rPr lang="en-CA" sz="1800" i="0">
                                        <a:solidFill>
                                          <a:srgbClr val="807F83"/>
                                        </a:solidFill>
                                        <a:latin typeface="Cambria Math" panose="02040503050406030204" pitchFamily="18" charset="0"/>
                                        <a:ea typeface="Cambria Math" panose="02040503050406030204" pitchFamily="18" charset="0"/>
                                        <a:cs typeface="Arial"/>
                                      </a:rPr>
                                      <m:t>s</m:t>
                                    </m:r>
                                  </m:sub>
                                </m:sSub>
                              </m:num>
                              <m:den>
                                <m:sSub>
                                  <m:sSubPr>
                                    <m:ctrlPr>
                                      <a:rPr lang="en-CA" sz="1800">
                                        <a:solidFill>
                                          <a:srgbClr val="807F83"/>
                                        </a:solidFill>
                                        <a:latin typeface="Cambria Math" panose="02040503050406030204" pitchFamily="18" charset="0"/>
                                        <a:ea typeface="Cambria Math" panose="02040503050406030204" pitchFamily="18" charset="0"/>
                                        <a:cs typeface="Arial"/>
                                      </a:rPr>
                                    </m:ctrlPr>
                                  </m:sSubPr>
                                  <m:e>
                                    <m:r>
                                      <m:rPr>
                                        <m:sty m:val="p"/>
                                      </m:rPr>
                                      <a:rPr lang="en-CA" sz="1800" i="0">
                                        <a:solidFill>
                                          <a:srgbClr val="807F83"/>
                                        </a:solidFill>
                                        <a:latin typeface="Cambria Math" panose="02040503050406030204" pitchFamily="18" charset="0"/>
                                        <a:ea typeface="Cambria Math" panose="02040503050406030204" pitchFamily="18" charset="0"/>
                                        <a:cs typeface="Arial"/>
                                      </a:rPr>
                                      <m:t>e</m:t>
                                    </m:r>
                                  </m:e>
                                  <m:sub>
                                    <m:r>
                                      <a:rPr lang="en-CA" sz="1800" i="0">
                                        <a:solidFill>
                                          <a:srgbClr val="807F83"/>
                                        </a:solidFill>
                                        <a:latin typeface="Cambria Math" panose="02040503050406030204" pitchFamily="18" charset="0"/>
                                        <a:ea typeface="Cambria Math" panose="02040503050406030204" pitchFamily="18" charset="0"/>
                                        <a:cs typeface="Arial"/>
                                      </a:rPr>
                                      <m:t>0</m:t>
                                    </m:r>
                                  </m:sub>
                                </m:sSub>
                              </m:den>
                            </m:f>
                          </m:e>
                        </m:d>
                      </m:e>
                    </m:func>
                  </m:oMath>
                </a14:m>
                <a:r>
                  <a:rPr lang="en-US" sz="1800" dirty="0">
                    <a:solidFill>
                      <a:srgbClr val="807F83"/>
                    </a:solidFill>
                    <a:latin typeface="Arial"/>
                    <a:cs typeface="Arial"/>
                  </a:rPr>
                  <a:t>		(3)</a:t>
                </a:r>
              </a:p>
              <a:p>
                <a:pPr/>
                <a14:m>
                  <m:oMath xmlns:m="http://schemas.openxmlformats.org/officeDocument/2006/math">
                    <m:sSub>
                      <m:sSubPr>
                        <m:ctrlPr>
                          <a:rPr lang="en-CA" sz="1800" b="0" smtClean="0">
                            <a:solidFill>
                              <a:srgbClr val="807F83"/>
                            </a:solidFill>
                            <a:latin typeface="Cambria Math" panose="02040503050406030204" pitchFamily="18" charset="0"/>
                            <a:cs typeface="Arial"/>
                          </a:rPr>
                        </m:ctrlPr>
                      </m:sSubPr>
                      <m:e>
                        <m:r>
                          <a:rPr lang="en-CA" sz="1800" b="0" i="0" smtClean="0">
                            <a:solidFill>
                              <a:srgbClr val="807F83"/>
                            </a:solidFill>
                            <a:latin typeface="Cambria Math" panose="02040503050406030204" pitchFamily="18" charset="0"/>
                            <a:ea typeface="Cambria Math" panose="02040503050406030204" pitchFamily="18" charset="0"/>
                            <a:cs typeface="Arial"/>
                          </a:rPr>
                          <m:t>∆</m:t>
                        </m:r>
                        <m:r>
                          <m:rPr>
                            <m:sty m:val="p"/>
                          </m:rPr>
                          <a:rPr lang="en-CA" sz="1800" b="0" i="0" smtClean="0">
                            <a:solidFill>
                              <a:srgbClr val="807F83"/>
                            </a:solidFill>
                            <a:latin typeface="Cambria Math" panose="02040503050406030204" pitchFamily="18" charset="0"/>
                            <a:ea typeface="Cambria Math" panose="02040503050406030204" pitchFamily="18" charset="0"/>
                            <a:cs typeface="Arial"/>
                          </a:rPr>
                          <m:t>E</m:t>
                        </m:r>
                      </m:e>
                      <m:sub/>
                    </m:sSub>
                    <m:r>
                      <a:rPr lang="en-CA" sz="1800" b="0" i="0" smtClean="0">
                        <a:solidFill>
                          <a:srgbClr val="807F83"/>
                        </a:solidFill>
                        <a:latin typeface="Cambria Math" panose="02040503050406030204" pitchFamily="18" charset="0"/>
                        <a:cs typeface="Arial"/>
                      </a:rPr>
                      <m:t>=4</m:t>
                    </m:r>
                    <m:r>
                      <m:rPr>
                        <m:sty m:val="p"/>
                      </m:rPr>
                      <a:rPr lang="en-CA" sz="1800" b="0" i="0" smtClean="0">
                        <a:solidFill>
                          <a:srgbClr val="807F83"/>
                        </a:solidFill>
                        <a:latin typeface="Cambria Math" panose="02040503050406030204" pitchFamily="18" charset="0"/>
                        <a:ea typeface="Cambria Math" panose="02040503050406030204" pitchFamily="18" charset="0"/>
                        <a:cs typeface="Arial"/>
                      </a:rPr>
                      <m:t>π</m:t>
                    </m:r>
                    <m:sSup>
                      <m:sSupPr>
                        <m:ctrlPr>
                          <a:rPr lang="en-CA" sz="1800" b="0" smtClean="0">
                            <a:solidFill>
                              <a:srgbClr val="807F83"/>
                            </a:solidFill>
                            <a:latin typeface="Cambria Math" panose="02040503050406030204" pitchFamily="18" charset="0"/>
                            <a:ea typeface="Cambria Math" panose="02040503050406030204" pitchFamily="18" charset="0"/>
                            <a:cs typeface="Arial"/>
                          </a:rPr>
                        </m:ctrlPr>
                      </m:sSupPr>
                      <m:e>
                        <m:r>
                          <m:rPr>
                            <m:sty m:val="p"/>
                          </m:rPr>
                          <a:rPr lang="en-CA" sz="1800" b="0" i="0" smtClean="0">
                            <a:solidFill>
                              <a:srgbClr val="807F83"/>
                            </a:solidFill>
                            <a:latin typeface="Cambria Math" panose="02040503050406030204" pitchFamily="18" charset="0"/>
                            <a:ea typeface="Cambria Math" panose="02040503050406030204" pitchFamily="18" charset="0"/>
                            <a:cs typeface="Arial"/>
                          </a:rPr>
                          <m:t>R</m:t>
                        </m:r>
                      </m:e>
                      <m:sup>
                        <m:r>
                          <a:rPr lang="en-CA" sz="1800" b="0" i="0" smtClean="0">
                            <a:solidFill>
                              <a:srgbClr val="807F83"/>
                            </a:solidFill>
                            <a:latin typeface="Cambria Math" panose="02040503050406030204" pitchFamily="18" charset="0"/>
                            <a:ea typeface="Cambria Math" panose="02040503050406030204" pitchFamily="18" charset="0"/>
                            <a:cs typeface="Arial"/>
                          </a:rPr>
                          <m:t>2</m:t>
                        </m:r>
                      </m:sup>
                    </m:sSup>
                    <m:r>
                      <m:rPr>
                        <m:sty m:val="p"/>
                      </m:rPr>
                      <a:rPr lang="en-CA" sz="1800" b="0" i="0" smtClean="0">
                        <a:solidFill>
                          <a:srgbClr val="807F83"/>
                        </a:solidFill>
                        <a:latin typeface="Cambria Math" panose="02040503050406030204" pitchFamily="18" charset="0"/>
                        <a:ea typeface="Cambria Math" panose="02040503050406030204" pitchFamily="18" charset="0"/>
                        <a:cs typeface="Arial"/>
                      </a:rPr>
                      <m:t>σ</m:t>
                    </m:r>
                    <m:r>
                      <a:rPr lang="en-CA" sz="1800" b="0" i="0" smtClean="0">
                        <a:solidFill>
                          <a:srgbClr val="807F83"/>
                        </a:solidFill>
                        <a:latin typeface="Cambria Math" panose="02040503050406030204" pitchFamily="18" charset="0"/>
                        <a:ea typeface="Cambria Math" panose="02040503050406030204" pitchFamily="18" charset="0"/>
                        <a:cs typeface="Arial"/>
                      </a:rPr>
                      <m:t> −</m:t>
                    </m:r>
                    <m:f>
                      <m:fPr>
                        <m:ctrlPr>
                          <a:rPr lang="en-CA" sz="1800" b="0" smtClean="0">
                            <a:solidFill>
                              <a:srgbClr val="807F83"/>
                            </a:solidFill>
                            <a:latin typeface="Cambria Math" panose="02040503050406030204" pitchFamily="18" charset="0"/>
                            <a:ea typeface="Cambria Math" panose="02040503050406030204" pitchFamily="18" charset="0"/>
                            <a:cs typeface="Arial"/>
                          </a:rPr>
                        </m:ctrlPr>
                      </m:fPr>
                      <m:num>
                        <m:r>
                          <a:rPr lang="en-CA" sz="1800" b="0" i="0" smtClean="0">
                            <a:solidFill>
                              <a:srgbClr val="807F83"/>
                            </a:solidFill>
                            <a:latin typeface="Cambria Math" panose="02040503050406030204" pitchFamily="18" charset="0"/>
                            <a:ea typeface="Cambria Math" panose="02040503050406030204" pitchFamily="18" charset="0"/>
                            <a:cs typeface="Arial"/>
                          </a:rPr>
                          <m:t>4</m:t>
                        </m:r>
                      </m:num>
                      <m:den>
                        <m:r>
                          <a:rPr lang="en-CA" sz="1800" b="0" i="0" smtClean="0">
                            <a:solidFill>
                              <a:srgbClr val="807F83"/>
                            </a:solidFill>
                            <a:latin typeface="Cambria Math" panose="02040503050406030204" pitchFamily="18" charset="0"/>
                            <a:ea typeface="Cambria Math" panose="02040503050406030204" pitchFamily="18" charset="0"/>
                            <a:cs typeface="Arial"/>
                          </a:rPr>
                          <m:t>3</m:t>
                        </m:r>
                      </m:den>
                    </m:f>
                    <m:r>
                      <m:rPr>
                        <m:sty m:val="p"/>
                      </m:rPr>
                      <a:rPr lang="en-CA" sz="1800" b="0" i="0" smtClean="0">
                        <a:solidFill>
                          <a:srgbClr val="807F83"/>
                        </a:solidFill>
                        <a:latin typeface="Cambria Math" panose="02040503050406030204" pitchFamily="18" charset="0"/>
                        <a:ea typeface="Cambria Math" panose="02040503050406030204" pitchFamily="18" charset="0"/>
                        <a:cs typeface="Arial"/>
                      </a:rPr>
                      <m:t>π</m:t>
                    </m:r>
                    <m:sSup>
                      <m:sSupPr>
                        <m:ctrlPr>
                          <a:rPr lang="en-CA" sz="1800" b="0" smtClean="0">
                            <a:solidFill>
                              <a:srgbClr val="807F83"/>
                            </a:solidFill>
                            <a:latin typeface="Cambria Math" panose="02040503050406030204" pitchFamily="18" charset="0"/>
                            <a:ea typeface="Cambria Math" panose="02040503050406030204" pitchFamily="18" charset="0"/>
                            <a:cs typeface="Arial"/>
                          </a:rPr>
                        </m:ctrlPr>
                      </m:sSupPr>
                      <m:e>
                        <m:r>
                          <m:rPr>
                            <m:sty m:val="p"/>
                          </m:rPr>
                          <a:rPr lang="en-CA" sz="1800" b="0" i="0" smtClean="0">
                            <a:solidFill>
                              <a:srgbClr val="807F83"/>
                            </a:solidFill>
                            <a:latin typeface="Cambria Math" panose="02040503050406030204" pitchFamily="18" charset="0"/>
                            <a:ea typeface="Cambria Math" panose="02040503050406030204" pitchFamily="18" charset="0"/>
                            <a:cs typeface="Arial"/>
                          </a:rPr>
                          <m:t>R</m:t>
                        </m:r>
                      </m:e>
                      <m:sup>
                        <m:r>
                          <a:rPr lang="en-CA" sz="1800" b="0" i="0" smtClean="0">
                            <a:solidFill>
                              <a:srgbClr val="807F83"/>
                            </a:solidFill>
                            <a:latin typeface="Cambria Math" panose="02040503050406030204" pitchFamily="18" charset="0"/>
                            <a:ea typeface="Cambria Math" panose="02040503050406030204" pitchFamily="18" charset="0"/>
                            <a:cs typeface="Arial"/>
                          </a:rPr>
                          <m:t>3</m:t>
                        </m:r>
                      </m:sup>
                    </m:sSup>
                    <m:r>
                      <m:rPr>
                        <m:sty m:val="p"/>
                      </m:rPr>
                      <a:rPr lang="en-CA" sz="1800" b="0" i="0" smtClean="0">
                        <a:solidFill>
                          <a:srgbClr val="807F83"/>
                        </a:solidFill>
                        <a:latin typeface="Cambria Math" panose="02040503050406030204" pitchFamily="18" charset="0"/>
                        <a:ea typeface="Cambria Math" panose="02040503050406030204" pitchFamily="18" charset="0"/>
                        <a:cs typeface="Arial"/>
                      </a:rPr>
                      <m:t>nkT</m:t>
                    </m:r>
                    <m:func>
                      <m:funcPr>
                        <m:ctrlPr>
                          <a:rPr lang="en-CA" sz="1800">
                            <a:solidFill>
                              <a:srgbClr val="807F83"/>
                            </a:solidFill>
                            <a:latin typeface="Cambria Math" panose="02040503050406030204" pitchFamily="18" charset="0"/>
                            <a:ea typeface="Cambria Math" panose="02040503050406030204" pitchFamily="18" charset="0"/>
                            <a:cs typeface="Arial"/>
                          </a:rPr>
                        </m:ctrlPr>
                      </m:funcPr>
                      <m:fName>
                        <m:r>
                          <m:rPr>
                            <m:sty m:val="p"/>
                          </m:rPr>
                          <a:rPr lang="en-CA" sz="1800" i="0">
                            <a:solidFill>
                              <a:srgbClr val="807F83"/>
                            </a:solidFill>
                            <a:latin typeface="Cambria Math" panose="02040503050406030204" pitchFamily="18" charset="0"/>
                            <a:ea typeface="Cambria Math" panose="02040503050406030204" pitchFamily="18" charset="0"/>
                            <a:cs typeface="Arial"/>
                          </a:rPr>
                          <m:t>ln</m:t>
                        </m:r>
                      </m:fName>
                      <m:e>
                        <m:d>
                          <m:dPr>
                            <m:ctrlPr>
                              <a:rPr lang="en-CA" sz="1800">
                                <a:solidFill>
                                  <a:srgbClr val="807F83"/>
                                </a:solidFill>
                                <a:latin typeface="Cambria Math" panose="02040503050406030204" pitchFamily="18" charset="0"/>
                                <a:ea typeface="Cambria Math" panose="02040503050406030204" pitchFamily="18" charset="0"/>
                                <a:cs typeface="Arial"/>
                              </a:rPr>
                            </m:ctrlPr>
                          </m:dPr>
                          <m:e>
                            <m:f>
                              <m:fPr>
                                <m:ctrlPr>
                                  <a:rPr lang="en-CA" sz="1800">
                                    <a:solidFill>
                                      <a:srgbClr val="807F83"/>
                                    </a:solidFill>
                                    <a:latin typeface="Cambria Math" panose="02040503050406030204" pitchFamily="18" charset="0"/>
                                    <a:ea typeface="Cambria Math" panose="02040503050406030204" pitchFamily="18" charset="0"/>
                                    <a:cs typeface="Arial"/>
                                  </a:rPr>
                                </m:ctrlPr>
                              </m:fPr>
                              <m:num>
                                <m:sSub>
                                  <m:sSubPr>
                                    <m:ctrlPr>
                                      <a:rPr lang="en-CA" sz="1800">
                                        <a:solidFill>
                                          <a:srgbClr val="807F83"/>
                                        </a:solidFill>
                                        <a:latin typeface="Cambria Math" panose="02040503050406030204" pitchFamily="18" charset="0"/>
                                        <a:ea typeface="Cambria Math" panose="02040503050406030204" pitchFamily="18" charset="0"/>
                                        <a:cs typeface="Arial"/>
                                      </a:rPr>
                                    </m:ctrlPr>
                                  </m:sSubPr>
                                  <m:e>
                                    <m:r>
                                      <m:rPr>
                                        <m:sty m:val="p"/>
                                      </m:rPr>
                                      <a:rPr lang="en-CA" sz="1800" i="0">
                                        <a:solidFill>
                                          <a:srgbClr val="807F83"/>
                                        </a:solidFill>
                                        <a:latin typeface="Cambria Math" panose="02040503050406030204" pitchFamily="18" charset="0"/>
                                        <a:ea typeface="Cambria Math" panose="02040503050406030204" pitchFamily="18" charset="0"/>
                                        <a:cs typeface="Arial"/>
                                      </a:rPr>
                                      <m:t>e</m:t>
                                    </m:r>
                                  </m:e>
                                  <m:sub>
                                    <m:r>
                                      <m:rPr>
                                        <m:sty m:val="p"/>
                                      </m:rPr>
                                      <a:rPr lang="en-CA" sz="1800" i="0">
                                        <a:solidFill>
                                          <a:srgbClr val="807F83"/>
                                        </a:solidFill>
                                        <a:latin typeface="Cambria Math" panose="02040503050406030204" pitchFamily="18" charset="0"/>
                                        <a:ea typeface="Cambria Math" panose="02040503050406030204" pitchFamily="18" charset="0"/>
                                        <a:cs typeface="Arial"/>
                                      </a:rPr>
                                      <m:t>s</m:t>
                                    </m:r>
                                  </m:sub>
                                </m:sSub>
                              </m:num>
                              <m:den>
                                <m:sSub>
                                  <m:sSubPr>
                                    <m:ctrlPr>
                                      <a:rPr lang="en-CA" sz="1800">
                                        <a:solidFill>
                                          <a:srgbClr val="807F83"/>
                                        </a:solidFill>
                                        <a:latin typeface="Cambria Math" panose="02040503050406030204" pitchFamily="18" charset="0"/>
                                        <a:ea typeface="Cambria Math" panose="02040503050406030204" pitchFamily="18" charset="0"/>
                                        <a:cs typeface="Arial"/>
                                      </a:rPr>
                                    </m:ctrlPr>
                                  </m:sSubPr>
                                  <m:e>
                                    <m:r>
                                      <m:rPr>
                                        <m:sty m:val="p"/>
                                      </m:rPr>
                                      <a:rPr lang="en-CA" sz="1800" i="0">
                                        <a:solidFill>
                                          <a:srgbClr val="807F83"/>
                                        </a:solidFill>
                                        <a:latin typeface="Cambria Math" panose="02040503050406030204" pitchFamily="18" charset="0"/>
                                        <a:ea typeface="Cambria Math" panose="02040503050406030204" pitchFamily="18" charset="0"/>
                                        <a:cs typeface="Arial"/>
                                      </a:rPr>
                                      <m:t>e</m:t>
                                    </m:r>
                                  </m:e>
                                  <m:sub>
                                    <m:r>
                                      <a:rPr lang="en-CA" sz="1800" i="0">
                                        <a:solidFill>
                                          <a:srgbClr val="807F83"/>
                                        </a:solidFill>
                                        <a:latin typeface="Cambria Math" panose="02040503050406030204" pitchFamily="18" charset="0"/>
                                        <a:ea typeface="Cambria Math" panose="02040503050406030204" pitchFamily="18" charset="0"/>
                                        <a:cs typeface="Arial"/>
                                      </a:rPr>
                                      <m:t>0</m:t>
                                    </m:r>
                                  </m:sub>
                                </m:sSub>
                              </m:den>
                            </m:f>
                          </m:e>
                        </m:d>
                      </m:e>
                    </m:func>
                    <m:r>
                      <a:rPr lang="en-CA" sz="1800" b="0" i="0" smtClean="0">
                        <a:solidFill>
                          <a:srgbClr val="807F83"/>
                        </a:solidFill>
                        <a:latin typeface="Cambria Math" panose="02040503050406030204" pitchFamily="18" charset="0"/>
                        <a:ea typeface="Cambria Math" panose="02040503050406030204" pitchFamily="18" charset="0"/>
                        <a:cs typeface="Arial"/>
                      </a:rPr>
                      <m:t>  </m:t>
                    </m:r>
                  </m:oMath>
                </a14:m>
                <a:r>
                  <a:rPr lang="en-US" sz="1800" dirty="0">
                    <a:solidFill>
                      <a:srgbClr val="807F83"/>
                    </a:solidFill>
                    <a:latin typeface="Arial"/>
                    <a:cs typeface="Arial"/>
                  </a:rPr>
                  <a:t>(4)</a:t>
                </a:r>
                <a:endParaRPr lang="en-US" dirty="0">
                  <a:solidFill>
                    <a:srgbClr val="807F83"/>
                  </a:solidFill>
                  <a:latin typeface="Arial"/>
                  <a:cs typeface="Arial"/>
                </a:endParaRPr>
              </a:p>
              <a:p>
                <a:pPr/>
                <a14:m>
                  <m:oMath xmlns:m="http://schemas.openxmlformats.org/officeDocument/2006/math">
                    <m:f>
                      <m:fPr>
                        <m:ctrlPr>
                          <a:rPr lang="en-CA" sz="1800" b="0" smtClean="0">
                            <a:solidFill>
                              <a:srgbClr val="807F83"/>
                            </a:solidFill>
                            <a:latin typeface="Cambria Math" panose="02040503050406030204" pitchFamily="18" charset="0"/>
                            <a:cs typeface="Arial"/>
                          </a:rPr>
                        </m:ctrlPr>
                      </m:fPr>
                      <m:num>
                        <m:sSub>
                          <m:sSubPr>
                            <m:ctrlPr>
                              <a:rPr lang="en-CA" sz="1800" b="0" smtClean="0">
                                <a:solidFill>
                                  <a:srgbClr val="807F83"/>
                                </a:solidFill>
                                <a:latin typeface="Cambria Math" panose="02040503050406030204" pitchFamily="18" charset="0"/>
                                <a:cs typeface="Arial"/>
                              </a:rPr>
                            </m:ctrlPr>
                          </m:sSubPr>
                          <m:e>
                            <m:r>
                              <m:rPr>
                                <m:sty m:val="p"/>
                              </m:rPr>
                              <a:rPr lang="en-CA" sz="1800" b="0" i="0" smtClean="0">
                                <a:solidFill>
                                  <a:srgbClr val="807F83"/>
                                </a:solidFill>
                                <a:latin typeface="Cambria Math" panose="02040503050406030204" pitchFamily="18" charset="0"/>
                                <a:cs typeface="Arial"/>
                              </a:rPr>
                              <m:t>e</m:t>
                            </m:r>
                          </m:e>
                          <m:sub>
                            <m:r>
                              <m:rPr>
                                <m:sty m:val="p"/>
                              </m:rPr>
                              <a:rPr lang="en-CA" sz="1800" b="0" i="0" smtClean="0">
                                <a:solidFill>
                                  <a:srgbClr val="807F83"/>
                                </a:solidFill>
                                <a:latin typeface="Cambria Math" panose="02040503050406030204" pitchFamily="18" charset="0"/>
                                <a:cs typeface="Arial"/>
                              </a:rPr>
                              <m:t>s</m:t>
                            </m:r>
                          </m:sub>
                        </m:sSub>
                      </m:num>
                      <m:den>
                        <m:sSub>
                          <m:sSubPr>
                            <m:ctrlPr>
                              <a:rPr lang="en-CA" sz="1800" b="0" smtClean="0">
                                <a:solidFill>
                                  <a:srgbClr val="807F83"/>
                                </a:solidFill>
                                <a:latin typeface="Cambria Math" panose="02040503050406030204" pitchFamily="18" charset="0"/>
                                <a:cs typeface="Arial"/>
                              </a:rPr>
                            </m:ctrlPr>
                          </m:sSubPr>
                          <m:e>
                            <m:r>
                              <m:rPr>
                                <m:sty m:val="p"/>
                              </m:rPr>
                              <a:rPr lang="en-CA" sz="1800" b="0" i="0" smtClean="0">
                                <a:solidFill>
                                  <a:srgbClr val="807F83"/>
                                </a:solidFill>
                                <a:latin typeface="Cambria Math" panose="02040503050406030204" pitchFamily="18" charset="0"/>
                                <a:cs typeface="Arial"/>
                              </a:rPr>
                              <m:t>e</m:t>
                            </m:r>
                          </m:e>
                          <m:sub>
                            <m:r>
                              <a:rPr lang="en-CA" sz="1800" b="0" i="0" smtClean="0">
                                <a:solidFill>
                                  <a:srgbClr val="807F83"/>
                                </a:solidFill>
                                <a:latin typeface="Cambria Math" panose="02040503050406030204" pitchFamily="18" charset="0"/>
                                <a:cs typeface="Arial"/>
                              </a:rPr>
                              <m:t>0</m:t>
                            </m:r>
                          </m:sub>
                        </m:sSub>
                      </m:den>
                    </m:f>
                    <m:r>
                      <a:rPr lang="en-CA" sz="1800" b="0" i="0" smtClean="0">
                        <a:solidFill>
                          <a:srgbClr val="807F83"/>
                        </a:solidFill>
                        <a:latin typeface="Cambria Math" panose="02040503050406030204" pitchFamily="18" charset="0"/>
                        <a:cs typeface="Arial"/>
                      </a:rPr>
                      <m:t>=</m:t>
                    </m:r>
                    <m:r>
                      <m:rPr>
                        <m:sty m:val="p"/>
                      </m:rPr>
                      <a:rPr lang="en-CA" sz="1800" b="0" i="0" smtClean="0">
                        <a:solidFill>
                          <a:srgbClr val="807F83"/>
                        </a:solidFill>
                        <a:latin typeface="Cambria Math" panose="02040503050406030204" pitchFamily="18" charset="0"/>
                        <a:cs typeface="Arial"/>
                      </a:rPr>
                      <m:t>exp</m:t>
                    </m:r>
                    <m:r>
                      <a:rPr lang="en-CA" sz="1800" b="0" i="0" smtClean="0">
                        <a:solidFill>
                          <a:srgbClr val="807F83"/>
                        </a:solidFill>
                        <a:latin typeface="Cambria Math" panose="02040503050406030204" pitchFamily="18" charset="0"/>
                        <a:cs typeface="Arial"/>
                      </a:rPr>
                      <m:t>⁡(</m:t>
                    </m:r>
                    <m:f>
                      <m:fPr>
                        <m:ctrlPr>
                          <a:rPr lang="en-CA" sz="1800" b="0" smtClean="0">
                            <a:solidFill>
                              <a:srgbClr val="807F83"/>
                            </a:solidFill>
                            <a:latin typeface="Cambria Math" panose="02040503050406030204" pitchFamily="18" charset="0"/>
                            <a:cs typeface="Arial"/>
                          </a:rPr>
                        </m:ctrlPr>
                      </m:fPr>
                      <m:num>
                        <m:r>
                          <a:rPr lang="en-CA" sz="1800" b="0" i="0" smtClean="0">
                            <a:solidFill>
                              <a:srgbClr val="807F83"/>
                            </a:solidFill>
                            <a:latin typeface="Cambria Math" panose="02040503050406030204" pitchFamily="18" charset="0"/>
                            <a:cs typeface="Arial"/>
                          </a:rPr>
                          <m:t>2</m:t>
                        </m:r>
                        <m:r>
                          <m:rPr>
                            <m:sty m:val="p"/>
                          </m:rPr>
                          <a:rPr lang="en-CA" sz="1800" b="0" i="0" smtClean="0">
                            <a:solidFill>
                              <a:srgbClr val="807F83"/>
                            </a:solidFill>
                            <a:latin typeface="Cambria Math" panose="02040503050406030204" pitchFamily="18" charset="0"/>
                            <a:ea typeface="Cambria Math" panose="02040503050406030204" pitchFamily="18" charset="0"/>
                            <a:cs typeface="Arial"/>
                          </a:rPr>
                          <m:t>σ</m:t>
                        </m:r>
                      </m:num>
                      <m:den>
                        <m:sSub>
                          <m:sSubPr>
                            <m:ctrlPr>
                              <a:rPr lang="en-CA" sz="1800" b="0" smtClean="0">
                                <a:solidFill>
                                  <a:srgbClr val="807F83"/>
                                </a:solidFill>
                                <a:latin typeface="Cambria Math" panose="02040503050406030204" pitchFamily="18" charset="0"/>
                                <a:cs typeface="Arial"/>
                              </a:rPr>
                            </m:ctrlPr>
                          </m:sSubPr>
                          <m:e>
                            <m:r>
                              <m:rPr>
                                <m:sty m:val="p"/>
                              </m:rPr>
                              <a:rPr lang="en-CA" sz="1800" b="0" i="0" smtClean="0">
                                <a:solidFill>
                                  <a:srgbClr val="807F83"/>
                                </a:solidFill>
                                <a:latin typeface="Cambria Math" panose="02040503050406030204" pitchFamily="18" charset="0"/>
                                <a:cs typeface="Arial"/>
                              </a:rPr>
                              <m:t>n</m:t>
                            </m:r>
                          </m:e>
                          <m:sub>
                            <m:r>
                              <m:rPr>
                                <m:sty m:val="p"/>
                              </m:rPr>
                              <a:rPr lang="en-CA" sz="1800" b="0" i="0" smtClean="0">
                                <a:solidFill>
                                  <a:srgbClr val="807F83"/>
                                </a:solidFill>
                                <a:latin typeface="Cambria Math" panose="02040503050406030204" pitchFamily="18" charset="0"/>
                                <a:cs typeface="Arial"/>
                              </a:rPr>
                              <m:t>L</m:t>
                            </m:r>
                          </m:sub>
                        </m:sSub>
                        <m:r>
                          <m:rPr>
                            <m:sty m:val="p"/>
                          </m:rPr>
                          <a:rPr lang="en-CA" sz="1800" b="0" i="0" smtClean="0">
                            <a:solidFill>
                              <a:srgbClr val="807F83"/>
                            </a:solidFill>
                            <a:latin typeface="Cambria Math" panose="02040503050406030204" pitchFamily="18" charset="0"/>
                            <a:cs typeface="Arial"/>
                          </a:rPr>
                          <m:t>RT</m:t>
                        </m:r>
                        <m:r>
                          <a:rPr lang="en-CA" sz="1800" b="0" i="0" smtClean="0">
                            <a:solidFill>
                              <a:srgbClr val="807F83"/>
                            </a:solidFill>
                            <a:latin typeface="Cambria Math" panose="02040503050406030204" pitchFamily="18" charset="0"/>
                            <a:cs typeface="Arial"/>
                          </a:rPr>
                          <m:t> </m:t>
                        </m:r>
                        <m:sSub>
                          <m:sSubPr>
                            <m:ctrlPr>
                              <a:rPr lang="en-CA" sz="1800" b="0" smtClean="0">
                                <a:solidFill>
                                  <a:srgbClr val="807F83"/>
                                </a:solidFill>
                                <a:latin typeface="Cambria Math" panose="02040503050406030204" pitchFamily="18" charset="0"/>
                                <a:cs typeface="Arial"/>
                              </a:rPr>
                            </m:ctrlPr>
                          </m:sSubPr>
                          <m:e>
                            <m:r>
                              <m:rPr>
                                <m:sty m:val="p"/>
                              </m:rPr>
                              <a:rPr lang="en-CA" sz="1800" b="0" i="0" smtClean="0">
                                <a:solidFill>
                                  <a:srgbClr val="807F83"/>
                                </a:solidFill>
                                <a:latin typeface="Cambria Math" panose="02040503050406030204" pitchFamily="18" charset="0"/>
                                <a:cs typeface="Arial"/>
                              </a:rPr>
                              <m:t>r</m:t>
                            </m:r>
                          </m:e>
                          <m:sub>
                            <m:r>
                              <m:rPr>
                                <m:sty m:val="p"/>
                              </m:rPr>
                              <a:rPr lang="en-CA" sz="1800" b="0" i="0" smtClean="0">
                                <a:solidFill>
                                  <a:srgbClr val="807F83"/>
                                </a:solidFill>
                                <a:latin typeface="Cambria Math" panose="02040503050406030204" pitchFamily="18" charset="0"/>
                                <a:cs typeface="Arial"/>
                              </a:rPr>
                              <m:t>d</m:t>
                            </m:r>
                          </m:sub>
                        </m:sSub>
                        <m:r>
                          <a:rPr lang="en-CA" sz="1800" b="0" i="0" smtClean="0">
                            <a:solidFill>
                              <a:srgbClr val="807F83"/>
                            </a:solidFill>
                            <a:latin typeface="Cambria Math" panose="02040503050406030204" pitchFamily="18" charset="0"/>
                            <a:cs typeface="Arial"/>
                          </a:rPr>
                          <m:t> </m:t>
                        </m:r>
                      </m:den>
                    </m:f>
                    <m:r>
                      <a:rPr lang="en-CA" sz="1800" b="0" i="0" smtClean="0">
                        <a:solidFill>
                          <a:srgbClr val="807F83"/>
                        </a:solidFill>
                        <a:latin typeface="Cambria Math" panose="02040503050406030204" pitchFamily="18" charset="0"/>
                        <a:cs typeface="Arial"/>
                      </a:rPr>
                      <m:t>)</m:t>
                    </m:r>
                  </m:oMath>
                </a14:m>
                <a:r>
                  <a:rPr lang="en-US" sz="1800" dirty="0">
                    <a:solidFill>
                      <a:srgbClr val="807F83"/>
                    </a:solidFill>
                    <a:latin typeface="Arial"/>
                    <a:cs typeface="Arial"/>
                  </a:rPr>
                  <a:t>				(5)</a:t>
                </a:r>
              </a:p>
              <a:p>
                <a:endParaRPr lang="en-CA" dirty="0"/>
              </a:p>
            </p:txBody>
          </p:sp>
        </mc:Choice>
        <mc:Fallback>
          <p:sp>
            <p:nvSpPr>
              <p:cNvPr id="2" name="TextBox 1">
                <a:extLst>
                  <a:ext uri="{FF2B5EF4-FFF2-40B4-BE49-F238E27FC236}">
                    <a16:creationId xmlns:a16="http://schemas.microsoft.com/office/drawing/2014/main" id="{33B9EC88-8115-4E9F-AFAE-EEDE445F591D}"/>
                  </a:ext>
                </a:extLst>
              </p:cNvPr>
              <p:cNvSpPr txBox="1">
                <a:spLocks noRot="1" noChangeAspect="1" noMove="1" noResize="1" noEditPoints="1" noAdjustHandles="1" noChangeArrowheads="1" noChangeShapeType="1" noTextEdit="1"/>
              </p:cNvSpPr>
              <p:nvPr/>
            </p:nvSpPr>
            <p:spPr>
              <a:xfrm>
                <a:off x="3168650" y="2576731"/>
                <a:ext cx="4654550" cy="2544094"/>
              </a:xfrm>
              <a:prstGeom prst="rect">
                <a:avLst/>
              </a:prstGeom>
              <a:blipFill>
                <a:blip r:embed="rId3"/>
                <a:stretch>
                  <a:fillRect t="-1439"/>
                </a:stretch>
              </a:blipFill>
            </p:spPr>
            <p:txBody>
              <a:bodyPr/>
              <a:lstStyle/>
              <a:p>
                <a:r>
                  <a:rPr lang="en-CA">
                    <a:noFill/>
                  </a:rPr>
                  <a:t> </a:t>
                </a:r>
              </a:p>
            </p:txBody>
          </p:sp>
        </mc:Fallback>
      </mc:AlternateContent>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9EC7F128-7936-4957-AE31-9283CE96FFE3}"/>
                  </a:ext>
                </a:extLst>
              </p:cNvPr>
              <p:cNvSpPr txBox="1"/>
              <p:nvPr/>
            </p:nvSpPr>
            <p:spPr>
              <a:xfrm>
                <a:off x="3276600" y="5120825"/>
                <a:ext cx="3810000" cy="646331"/>
              </a:xfrm>
              <a:prstGeom prst="rect">
                <a:avLst/>
              </a:prstGeom>
              <a:noFill/>
            </p:spPr>
            <p:txBody>
              <a:bodyPr wrap="square" rtlCol="0">
                <a:spAutoFit/>
              </a:bodyPr>
              <a:lstStyle/>
              <a:p>
                <a14:m>
                  <m:oMath xmlns:m="http://schemas.openxmlformats.org/officeDocument/2006/math">
                    <m:sSub>
                      <m:sSubPr>
                        <m:ctrlPr>
                          <a:rPr lang="en-CA" sz="1800" b="0" i="1" smtClean="0">
                            <a:solidFill>
                              <a:srgbClr val="807F83"/>
                            </a:solidFill>
                            <a:latin typeface="Cambria Math" panose="02040503050406030204" pitchFamily="18" charset="0"/>
                            <a:ea typeface="Cambria Math" panose="02040503050406030204" pitchFamily="18" charset="0"/>
                            <a:cs typeface="Arial"/>
                          </a:rPr>
                        </m:ctrlPr>
                      </m:sSubPr>
                      <m:e>
                        <m:r>
                          <a:rPr lang="en-CA" sz="1800" b="0" i="1" smtClean="0">
                            <a:solidFill>
                              <a:srgbClr val="807F83"/>
                            </a:solidFill>
                            <a:latin typeface="Cambria Math" panose="02040503050406030204" pitchFamily="18" charset="0"/>
                            <a:ea typeface="Cambria Math" panose="02040503050406030204" pitchFamily="18" charset="0"/>
                            <a:cs typeface="Arial"/>
                          </a:rPr>
                          <m:t>𝜇</m:t>
                        </m:r>
                      </m:e>
                      <m:sub>
                        <m:r>
                          <a:rPr lang="en-CA" sz="1800" b="0" i="1" smtClean="0">
                            <a:solidFill>
                              <a:srgbClr val="807F83"/>
                            </a:solidFill>
                            <a:latin typeface="Cambria Math" panose="02040503050406030204" pitchFamily="18" charset="0"/>
                            <a:ea typeface="Cambria Math" panose="02040503050406030204" pitchFamily="18" charset="0"/>
                            <a:cs typeface="Arial"/>
                          </a:rPr>
                          <m:t>𝑣</m:t>
                        </m:r>
                      </m:sub>
                    </m:sSub>
                    <m:r>
                      <a:rPr lang="en-CA" sz="1800" b="0" i="1" smtClean="0">
                        <a:solidFill>
                          <a:srgbClr val="807F83"/>
                        </a:solidFill>
                        <a:latin typeface="Cambria Math" panose="02040503050406030204" pitchFamily="18" charset="0"/>
                        <a:ea typeface="Cambria Math" panose="02040503050406030204" pitchFamily="18" charset="0"/>
                        <a:cs typeface="Arial"/>
                      </a:rPr>
                      <m:t> −</m:t>
                    </m:r>
                    <m:sSub>
                      <m:sSubPr>
                        <m:ctrlPr>
                          <a:rPr lang="en-CA" sz="1800" b="0" i="1" smtClean="0">
                            <a:solidFill>
                              <a:srgbClr val="807F83"/>
                            </a:solidFill>
                            <a:latin typeface="Cambria Math" panose="02040503050406030204" pitchFamily="18" charset="0"/>
                            <a:ea typeface="Cambria Math" panose="02040503050406030204" pitchFamily="18" charset="0"/>
                            <a:cs typeface="Arial"/>
                          </a:rPr>
                        </m:ctrlPr>
                      </m:sSubPr>
                      <m:e>
                        <m:r>
                          <a:rPr lang="en-CA" sz="1800" b="0" i="1" smtClean="0">
                            <a:solidFill>
                              <a:srgbClr val="807F83"/>
                            </a:solidFill>
                            <a:latin typeface="Cambria Math" panose="02040503050406030204" pitchFamily="18" charset="0"/>
                            <a:ea typeface="Cambria Math" panose="02040503050406030204" pitchFamily="18" charset="0"/>
                            <a:cs typeface="Arial"/>
                          </a:rPr>
                          <m:t>𝜇</m:t>
                        </m:r>
                      </m:e>
                      <m:sub>
                        <m:r>
                          <a:rPr lang="en-CA" sz="1800" b="0" i="1" smtClean="0">
                            <a:solidFill>
                              <a:srgbClr val="807F83"/>
                            </a:solidFill>
                            <a:latin typeface="Cambria Math" panose="02040503050406030204" pitchFamily="18" charset="0"/>
                            <a:ea typeface="Cambria Math" panose="02040503050406030204" pitchFamily="18" charset="0"/>
                            <a:cs typeface="Arial"/>
                          </a:rPr>
                          <m:t>𝑙</m:t>
                        </m:r>
                      </m:sub>
                    </m:sSub>
                    <m:r>
                      <a:rPr lang="en-CA" sz="1800" b="0" i="1" smtClean="0">
                        <a:solidFill>
                          <a:srgbClr val="807F83"/>
                        </a:solidFill>
                        <a:latin typeface="Cambria Math" panose="02040503050406030204" pitchFamily="18" charset="0"/>
                        <a:ea typeface="Cambria Math" panose="02040503050406030204" pitchFamily="18" charset="0"/>
                        <a:cs typeface="Arial"/>
                      </a:rPr>
                      <m:t>=</m:t>
                    </m:r>
                  </m:oMath>
                </a14:m>
                <a:r>
                  <a:rPr lang="en-CA" i="1" dirty="0">
                    <a:solidFill>
                      <a:schemeClr val="bg1">
                        <a:lumMod val="50000"/>
                      </a:schemeClr>
                    </a:solidFill>
                    <a:latin typeface="Cambria Math" panose="02040503050406030204" pitchFamily="18" charset="0"/>
                    <a:ea typeface="Cambria Math" panose="02040503050406030204" pitchFamily="18" charset="0"/>
                  </a:rPr>
                  <a:t>Gibbs free energies per molecule</a:t>
                </a:r>
              </a:p>
            </p:txBody>
          </p:sp>
        </mc:Choice>
        <mc:Fallback>
          <p:sp>
            <p:nvSpPr>
              <p:cNvPr id="3" name="TextBox 2">
                <a:extLst>
                  <a:ext uri="{FF2B5EF4-FFF2-40B4-BE49-F238E27FC236}">
                    <a16:creationId xmlns:a16="http://schemas.microsoft.com/office/drawing/2014/main" id="{9EC7F128-7936-4957-AE31-9283CE96FFE3}"/>
                  </a:ext>
                </a:extLst>
              </p:cNvPr>
              <p:cNvSpPr txBox="1">
                <a:spLocks noRot="1" noChangeAspect="1" noMove="1" noResize="1" noEditPoints="1" noAdjustHandles="1" noChangeArrowheads="1" noChangeShapeType="1" noTextEdit="1"/>
              </p:cNvSpPr>
              <p:nvPr/>
            </p:nvSpPr>
            <p:spPr>
              <a:xfrm>
                <a:off x="3276600" y="5120825"/>
                <a:ext cx="3810000" cy="646331"/>
              </a:xfrm>
              <a:prstGeom prst="rect">
                <a:avLst/>
              </a:prstGeom>
              <a:blipFill>
                <a:blip r:embed="rId4"/>
                <a:stretch>
                  <a:fillRect l="-1440" t="-5660" b="-13208"/>
                </a:stretch>
              </a:blipFill>
            </p:spPr>
            <p:txBody>
              <a:bodyPr/>
              <a:lstStyle/>
              <a:p>
                <a:r>
                  <a:rPr lang="en-CA">
                    <a:noFill/>
                  </a:rPr>
                  <a:t> </a:t>
                </a:r>
              </a:p>
            </p:txBody>
          </p:sp>
        </mc:Fallback>
      </mc:AlternateContent>
      <p:sp>
        <p:nvSpPr>
          <p:cNvPr id="5" name="TextBox 4">
            <a:extLst>
              <a:ext uri="{FF2B5EF4-FFF2-40B4-BE49-F238E27FC236}">
                <a16:creationId xmlns:a16="http://schemas.microsoft.com/office/drawing/2014/main" id="{A3D13642-01B0-4A4D-BF01-575BBE8CF011}"/>
              </a:ext>
            </a:extLst>
          </p:cNvPr>
          <p:cNvSpPr txBox="1"/>
          <p:nvPr/>
        </p:nvSpPr>
        <p:spPr>
          <a:xfrm flipH="1">
            <a:off x="473364" y="1506104"/>
            <a:ext cx="8295665" cy="923330"/>
          </a:xfrm>
          <a:prstGeom prst="rect">
            <a:avLst/>
          </a:prstGeom>
          <a:noFill/>
        </p:spPr>
        <p:txBody>
          <a:bodyPr wrap="square" rtlCol="0">
            <a:spAutoFit/>
          </a:bodyPr>
          <a:lstStyle/>
          <a:p>
            <a:r>
              <a:rPr lang="en-CA" dirty="0">
                <a:solidFill>
                  <a:schemeClr val="bg1">
                    <a:lumMod val="50000"/>
                  </a:schemeClr>
                </a:solidFill>
                <a:latin typeface="Cambria Math" panose="02040503050406030204" pitchFamily="18" charset="0"/>
                <a:ea typeface="Cambria Math" panose="02040503050406030204" pitchFamily="18" charset="0"/>
              </a:rPr>
              <a:t>Equation 1 is the Gibbs free energy as a balance between Evaporation and Condensation. </a:t>
            </a:r>
          </a:p>
          <a:p>
            <a:endParaRPr lang="en-CA" dirty="0">
              <a:latin typeface="Cambria Math" panose="02040503050406030204" pitchFamily="18" charset="0"/>
              <a:ea typeface="Cambria Math" panose="02040503050406030204" pitchFamily="18" charset="0"/>
            </a:endParaRPr>
          </a:p>
        </p:txBody>
      </p:sp>
      <p:sp>
        <p:nvSpPr>
          <p:cNvPr id="7" name="TextBox 6">
            <a:extLst>
              <a:ext uri="{FF2B5EF4-FFF2-40B4-BE49-F238E27FC236}">
                <a16:creationId xmlns:a16="http://schemas.microsoft.com/office/drawing/2014/main" id="{2DBAF8F7-B771-4B36-B7C2-EFD617F5D7C3}"/>
              </a:ext>
            </a:extLst>
          </p:cNvPr>
          <p:cNvSpPr txBox="1"/>
          <p:nvPr/>
        </p:nvSpPr>
        <p:spPr>
          <a:xfrm>
            <a:off x="473364" y="2499798"/>
            <a:ext cx="2599502" cy="1200329"/>
          </a:xfrm>
          <a:prstGeom prst="rect">
            <a:avLst/>
          </a:prstGeom>
          <a:noFill/>
        </p:spPr>
        <p:txBody>
          <a:bodyPr wrap="square" rtlCol="0">
            <a:spAutoFit/>
          </a:bodyPr>
          <a:lstStyle/>
          <a:p>
            <a:r>
              <a:rPr lang="en-CA" dirty="0">
                <a:solidFill>
                  <a:schemeClr val="bg1">
                    <a:lumMod val="50000"/>
                  </a:schemeClr>
                </a:solidFill>
                <a:latin typeface="Cambria Math" panose="02040503050406030204" pitchFamily="18" charset="0"/>
                <a:ea typeface="Cambria Math" panose="02040503050406030204" pitchFamily="18" charset="0"/>
              </a:rPr>
              <a:t>Applying gas law and system parameters produces Equation 4</a:t>
            </a:r>
          </a:p>
          <a:p>
            <a:endParaRPr lang="en-CA" dirty="0"/>
          </a:p>
        </p:txBody>
      </p:sp>
      <p:sp>
        <p:nvSpPr>
          <p:cNvPr id="8" name="Slide Number Placeholder 7">
            <a:extLst>
              <a:ext uri="{FF2B5EF4-FFF2-40B4-BE49-F238E27FC236}">
                <a16:creationId xmlns:a16="http://schemas.microsoft.com/office/drawing/2014/main" id="{BDB269AD-85F3-4410-BA0E-37FCF2BC230F}"/>
              </a:ext>
            </a:extLst>
          </p:cNvPr>
          <p:cNvSpPr>
            <a:spLocks noGrp="1"/>
          </p:cNvSpPr>
          <p:nvPr>
            <p:ph type="sldNum" sz="quarter" idx="12"/>
          </p:nvPr>
        </p:nvSpPr>
        <p:spPr/>
        <p:txBody>
          <a:bodyPr/>
          <a:lstStyle/>
          <a:p>
            <a:fld id="{6A6F8058-3785-FA4E-971F-CD598328817B}" type="slidenum">
              <a:rPr lang="en-US" smtClean="0"/>
              <a:t>7</a:t>
            </a:fld>
            <a:endParaRPr lang="en-US"/>
          </a:p>
        </p:txBody>
      </p:sp>
    </p:spTree>
    <p:extLst>
      <p:ext uri="{BB962C8B-B14F-4D97-AF65-F5344CB8AC3E}">
        <p14:creationId xmlns:p14="http://schemas.microsoft.com/office/powerpoint/2010/main" val="148692287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69148" y="278996"/>
            <a:ext cx="8005704" cy="769441"/>
          </a:xfrm>
          <a:prstGeom prst="rect">
            <a:avLst/>
          </a:prstGeom>
          <a:noFill/>
        </p:spPr>
        <p:txBody>
          <a:bodyPr wrap="square" rtlCol="0">
            <a:spAutoFit/>
          </a:bodyPr>
          <a:lstStyle/>
          <a:p>
            <a:pPr>
              <a:spcAft>
                <a:spcPts val="1200"/>
              </a:spcAft>
            </a:pPr>
            <a:r>
              <a:rPr lang="en-US" sz="4400" b="1" dirty="0">
                <a:solidFill>
                  <a:srgbClr val="3B1B70"/>
                </a:solidFill>
                <a:latin typeface="Arial"/>
                <a:cs typeface="Arial Unicode MS"/>
              </a:rPr>
              <a:t>Gibbs Free Energy</a:t>
            </a:r>
          </a:p>
        </p:txBody>
      </p:sp>
      <p:pic>
        <p:nvPicPr>
          <p:cNvPr id="3" name="Picture 2">
            <a:extLst>
              <a:ext uri="{FF2B5EF4-FFF2-40B4-BE49-F238E27FC236}">
                <a16:creationId xmlns:a16="http://schemas.microsoft.com/office/drawing/2014/main" id="{68077798-E7D2-474C-99D3-F241676755BE}"/>
              </a:ext>
            </a:extLst>
          </p:cNvPr>
          <p:cNvPicPr>
            <a:picLocks noChangeAspect="1"/>
          </p:cNvPicPr>
          <p:nvPr/>
        </p:nvPicPr>
        <p:blipFill>
          <a:blip r:embed="rId3"/>
          <a:stretch>
            <a:fillRect/>
          </a:stretch>
        </p:blipFill>
        <p:spPr>
          <a:xfrm>
            <a:off x="111872" y="1579002"/>
            <a:ext cx="4752975" cy="3324225"/>
          </a:xfrm>
          <a:prstGeom prst="rect">
            <a:avLst/>
          </a:prstGeom>
        </p:spPr>
      </p:pic>
      <p:sp>
        <p:nvSpPr>
          <p:cNvPr id="5" name="TextBox 4">
            <a:extLst>
              <a:ext uri="{FF2B5EF4-FFF2-40B4-BE49-F238E27FC236}">
                <a16:creationId xmlns:a16="http://schemas.microsoft.com/office/drawing/2014/main" id="{38D5B35C-DA58-44B9-96C4-A2B0E32A4391}"/>
              </a:ext>
            </a:extLst>
          </p:cNvPr>
          <p:cNvSpPr txBox="1"/>
          <p:nvPr/>
        </p:nvSpPr>
        <p:spPr>
          <a:xfrm>
            <a:off x="464297" y="4811432"/>
            <a:ext cx="5103241" cy="1200329"/>
          </a:xfrm>
          <a:prstGeom prst="rect">
            <a:avLst/>
          </a:prstGeom>
          <a:noFill/>
        </p:spPr>
        <p:txBody>
          <a:bodyPr wrap="square" rtlCol="0">
            <a:spAutoFit/>
          </a:bodyPr>
          <a:lstStyle/>
          <a:p>
            <a:r>
              <a:rPr lang="en-CA" i="1" dirty="0">
                <a:solidFill>
                  <a:schemeClr val="bg1">
                    <a:lumMod val="50000"/>
                  </a:schemeClr>
                </a:solidFill>
                <a:latin typeface="Cambria Math" panose="02040503050406030204" pitchFamily="18" charset="0"/>
                <a:ea typeface="Cambria Math" panose="02040503050406030204" pitchFamily="18" charset="0"/>
              </a:rPr>
              <a:t>Figure: Blue is droplet in a subsaturated environment, Red is a droplet in a supersaturated environment. The change in energy as a function of droplet radius (From Wallace and Hobbs, 2006)</a:t>
            </a:r>
          </a:p>
        </p:txBody>
      </p:sp>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683D2465-91AF-430D-83B7-A3A3A65F3EC9}"/>
                  </a:ext>
                </a:extLst>
              </p:cNvPr>
              <p:cNvSpPr txBox="1"/>
              <p:nvPr/>
            </p:nvSpPr>
            <p:spPr>
              <a:xfrm>
                <a:off x="4737100" y="2109567"/>
                <a:ext cx="4248150" cy="2171300"/>
              </a:xfrm>
              <a:prstGeom prst="rect">
                <a:avLst/>
              </a:prstGeom>
              <a:noFill/>
            </p:spPr>
            <p:txBody>
              <a:bodyPr wrap="square" rtlCol="0">
                <a:spAutoFit/>
              </a:bodyPr>
              <a:lstStyle/>
              <a:p>
                <a:pPr/>
                <a:r>
                  <a:rPr lang="en-CA" sz="2400" i="1" dirty="0">
                    <a:solidFill>
                      <a:srgbClr val="807F83"/>
                    </a:solidFill>
                    <a:latin typeface="Cambria Math" panose="02040503050406030204" pitchFamily="18" charset="0"/>
                    <a:ea typeface="Cambria Math" panose="02040503050406030204" pitchFamily="18" charset="0"/>
                    <a:cs typeface="Arial"/>
                  </a:rPr>
                  <a:t>Critical Radius: </a:t>
                </a:r>
                <a14:m>
                  <m:oMath xmlns:m="http://schemas.openxmlformats.org/officeDocument/2006/math">
                    <m:sSub>
                      <m:sSubPr>
                        <m:ctrlPr>
                          <a:rPr lang="en-CA" sz="2400" smtClean="0">
                            <a:solidFill>
                              <a:srgbClr val="807F83"/>
                            </a:solidFill>
                            <a:latin typeface="Cambria Math" panose="02040503050406030204" pitchFamily="18" charset="0"/>
                            <a:ea typeface="Cambria Math" panose="02040503050406030204" pitchFamily="18" charset="0"/>
                            <a:cs typeface="Arial"/>
                          </a:rPr>
                        </m:ctrlPr>
                      </m:sSubPr>
                      <m:e>
                        <m:r>
                          <m:rPr>
                            <m:sty m:val="p"/>
                          </m:rPr>
                          <a:rPr lang="en-CA" sz="2400" i="0">
                            <a:solidFill>
                              <a:srgbClr val="807F83"/>
                            </a:solidFill>
                            <a:latin typeface="Cambria Math" panose="02040503050406030204" pitchFamily="18" charset="0"/>
                            <a:ea typeface="Cambria Math" panose="02040503050406030204" pitchFamily="18" charset="0"/>
                            <a:cs typeface="Arial"/>
                          </a:rPr>
                          <m:t>r</m:t>
                        </m:r>
                      </m:e>
                      <m:sub>
                        <m:r>
                          <m:rPr>
                            <m:sty m:val="p"/>
                          </m:rPr>
                          <a:rPr lang="en-CA" sz="2400" i="0">
                            <a:solidFill>
                              <a:srgbClr val="807F83"/>
                            </a:solidFill>
                            <a:latin typeface="Cambria Math" panose="02040503050406030204" pitchFamily="18" charset="0"/>
                            <a:ea typeface="Cambria Math" panose="02040503050406030204" pitchFamily="18" charset="0"/>
                            <a:cs typeface="Arial"/>
                          </a:rPr>
                          <m:t>d</m:t>
                        </m:r>
                      </m:sub>
                    </m:sSub>
                    <m:r>
                      <a:rPr lang="en-CA" sz="2400" b="0" i="0" smtClean="0">
                        <a:solidFill>
                          <a:srgbClr val="807F83"/>
                        </a:solidFill>
                        <a:latin typeface="Cambria Math" panose="02040503050406030204" pitchFamily="18" charset="0"/>
                        <a:ea typeface="Cambria Math" panose="02040503050406030204" pitchFamily="18" charset="0"/>
                        <a:cs typeface="Arial"/>
                      </a:rPr>
                      <m:t>=</m:t>
                    </m:r>
                    <m:f>
                      <m:fPr>
                        <m:ctrlPr>
                          <a:rPr lang="en-CA" sz="2400" b="0" smtClean="0">
                            <a:solidFill>
                              <a:srgbClr val="807F83"/>
                            </a:solidFill>
                            <a:latin typeface="Cambria Math" panose="02040503050406030204" pitchFamily="18" charset="0"/>
                            <a:ea typeface="Cambria Math" panose="02040503050406030204" pitchFamily="18" charset="0"/>
                            <a:cs typeface="Arial"/>
                          </a:rPr>
                        </m:ctrlPr>
                      </m:fPr>
                      <m:num>
                        <m:r>
                          <a:rPr lang="en-CA" sz="2400" b="0" i="0" smtClean="0">
                            <a:solidFill>
                              <a:srgbClr val="807F83"/>
                            </a:solidFill>
                            <a:latin typeface="Cambria Math" panose="02040503050406030204" pitchFamily="18" charset="0"/>
                            <a:ea typeface="Cambria Math" panose="02040503050406030204" pitchFamily="18" charset="0"/>
                            <a:cs typeface="Arial"/>
                          </a:rPr>
                          <m:t>2</m:t>
                        </m:r>
                        <m:r>
                          <m:rPr>
                            <m:sty m:val="p"/>
                          </m:rPr>
                          <a:rPr lang="en-CA" sz="2400" b="0" i="0" smtClean="0">
                            <a:solidFill>
                              <a:srgbClr val="807F83"/>
                            </a:solidFill>
                            <a:latin typeface="Cambria Math" panose="02040503050406030204" pitchFamily="18" charset="0"/>
                            <a:ea typeface="Cambria Math" panose="02040503050406030204" pitchFamily="18" charset="0"/>
                            <a:cs typeface="Arial"/>
                          </a:rPr>
                          <m:t>σ</m:t>
                        </m:r>
                      </m:num>
                      <m:den>
                        <m:sSub>
                          <m:sSubPr>
                            <m:ctrlPr>
                              <a:rPr lang="en-CA" sz="2400" b="0" smtClean="0">
                                <a:solidFill>
                                  <a:srgbClr val="807F83"/>
                                </a:solidFill>
                                <a:latin typeface="Cambria Math" panose="02040503050406030204" pitchFamily="18" charset="0"/>
                                <a:ea typeface="Cambria Math" panose="02040503050406030204" pitchFamily="18" charset="0"/>
                                <a:cs typeface="Arial"/>
                              </a:rPr>
                            </m:ctrlPr>
                          </m:sSubPr>
                          <m:e>
                            <m:r>
                              <m:rPr>
                                <m:sty m:val="p"/>
                              </m:rPr>
                              <a:rPr lang="en-CA" sz="2400" b="0" i="0" smtClean="0">
                                <a:solidFill>
                                  <a:srgbClr val="807F83"/>
                                </a:solidFill>
                                <a:latin typeface="Cambria Math" panose="02040503050406030204" pitchFamily="18" charset="0"/>
                                <a:ea typeface="Cambria Math" panose="02040503050406030204" pitchFamily="18" charset="0"/>
                                <a:cs typeface="Arial"/>
                              </a:rPr>
                              <m:t>n</m:t>
                            </m:r>
                          </m:e>
                          <m:sub>
                            <m:r>
                              <m:rPr>
                                <m:sty m:val="p"/>
                              </m:rPr>
                              <a:rPr lang="en-CA" sz="2400" b="0" i="0" smtClean="0">
                                <a:solidFill>
                                  <a:srgbClr val="807F83"/>
                                </a:solidFill>
                                <a:latin typeface="Cambria Math" panose="02040503050406030204" pitchFamily="18" charset="0"/>
                                <a:ea typeface="Cambria Math" panose="02040503050406030204" pitchFamily="18" charset="0"/>
                                <a:cs typeface="Arial"/>
                              </a:rPr>
                              <m:t>L</m:t>
                            </m:r>
                          </m:sub>
                        </m:sSub>
                        <m:r>
                          <m:rPr>
                            <m:sty m:val="p"/>
                          </m:rPr>
                          <a:rPr lang="en-CA" sz="2400" b="0" i="0" smtClean="0">
                            <a:solidFill>
                              <a:srgbClr val="807F83"/>
                            </a:solidFill>
                            <a:latin typeface="Cambria Math" panose="02040503050406030204" pitchFamily="18" charset="0"/>
                            <a:ea typeface="Cambria Math" panose="02040503050406030204" pitchFamily="18" charset="0"/>
                            <a:cs typeface="Arial"/>
                          </a:rPr>
                          <m:t>RT</m:t>
                        </m:r>
                        <m:r>
                          <a:rPr lang="en-CA" sz="2400" b="0" i="0" smtClean="0">
                            <a:solidFill>
                              <a:srgbClr val="807F83"/>
                            </a:solidFill>
                            <a:latin typeface="Cambria Math" panose="02040503050406030204" pitchFamily="18" charset="0"/>
                            <a:ea typeface="Cambria Math" panose="02040503050406030204" pitchFamily="18" charset="0"/>
                            <a:cs typeface="Arial"/>
                          </a:rPr>
                          <m:t> </m:t>
                        </m:r>
                        <m:r>
                          <m:rPr>
                            <m:sty m:val="p"/>
                          </m:rPr>
                          <a:rPr lang="en-CA" sz="2400" b="0" i="0" smtClean="0">
                            <a:solidFill>
                              <a:srgbClr val="807F83"/>
                            </a:solidFill>
                            <a:latin typeface="Cambria Math" panose="02040503050406030204" pitchFamily="18" charset="0"/>
                            <a:ea typeface="Cambria Math" panose="02040503050406030204" pitchFamily="18" charset="0"/>
                            <a:cs typeface="Arial"/>
                          </a:rPr>
                          <m:t>ln</m:t>
                        </m:r>
                        <m:r>
                          <a:rPr lang="en-CA" sz="2400" b="0" i="0" smtClean="0">
                            <a:solidFill>
                              <a:srgbClr val="807F83"/>
                            </a:solidFill>
                            <a:latin typeface="Cambria Math" panose="02040503050406030204" pitchFamily="18" charset="0"/>
                            <a:ea typeface="Cambria Math" panose="02040503050406030204" pitchFamily="18" charset="0"/>
                            <a:cs typeface="Arial"/>
                          </a:rPr>
                          <m:t>⁡(</m:t>
                        </m:r>
                        <m:f>
                          <m:fPr>
                            <m:ctrlPr>
                              <a:rPr lang="en-CA" sz="2400">
                                <a:solidFill>
                                  <a:srgbClr val="807F83"/>
                                </a:solidFill>
                                <a:latin typeface="Cambria Math" panose="02040503050406030204" pitchFamily="18" charset="0"/>
                                <a:ea typeface="Cambria Math" panose="02040503050406030204" pitchFamily="18" charset="0"/>
                                <a:cs typeface="Arial"/>
                              </a:rPr>
                            </m:ctrlPr>
                          </m:fPr>
                          <m:num>
                            <m:sSub>
                              <m:sSubPr>
                                <m:ctrlPr>
                                  <a:rPr lang="en-CA" sz="2400">
                                    <a:solidFill>
                                      <a:srgbClr val="807F83"/>
                                    </a:solidFill>
                                    <a:latin typeface="Cambria Math" panose="02040503050406030204" pitchFamily="18" charset="0"/>
                                    <a:ea typeface="Cambria Math" panose="02040503050406030204" pitchFamily="18" charset="0"/>
                                    <a:cs typeface="Arial"/>
                                  </a:rPr>
                                </m:ctrlPr>
                              </m:sSubPr>
                              <m:e>
                                <m:r>
                                  <m:rPr>
                                    <m:sty m:val="p"/>
                                  </m:rPr>
                                  <a:rPr lang="en-CA" sz="2400" i="0">
                                    <a:solidFill>
                                      <a:srgbClr val="807F83"/>
                                    </a:solidFill>
                                    <a:latin typeface="Cambria Math" panose="02040503050406030204" pitchFamily="18" charset="0"/>
                                    <a:ea typeface="Cambria Math" panose="02040503050406030204" pitchFamily="18" charset="0"/>
                                    <a:cs typeface="Arial"/>
                                  </a:rPr>
                                  <m:t>e</m:t>
                                </m:r>
                              </m:e>
                              <m:sub>
                                <m:r>
                                  <m:rPr>
                                    <m:sty m:val="p"/>
                                  </m:rPr>
                                  <a:rPr lang="en-CA" sz="2400" i="0">
                                    <a:solidFill>
                                      <a:srgbClr val="807F83"/>
                                    </a:solidFill>
                                    <a:latin typeface="Cambria Math" panose="02040503050406030204" pitchFamily="18" charset="0"/>
                                    <a:ea typeface="Cambria Math" panose="02040503050406030204" pitchFamily="18" charset="0"/>
                                    <a:cs typeface="Arial"/>
                                  </a:rPr>
                                  <m:t>s</m:t>
                                </m:r>
                              </m:sub>
                            </m:sSub>
                          </m:num>
                          <m:den>
                            <m:sSub>
                              <m:sSubPr>
                                <m:ctrlPr>
                                  <a:rPr lang="en-CA" sz="2400">
                                    <a:solidFill>
                                      <a:srgbClr val="807F83"/>
                                    </a:solidFill>
                                    <a:latin typeface="Cambria Math" panose="02040503050406030204" pitchFamily="18" charset="0"/>
                                    <a:ea typeface="Cambria Math" panose="02040503050406030204" pitchFamily="18" charset="0"/>
                                    <a:cs typeface="Arial"/>
                                  </a:rPr>
                                </m:ctrlPr>
                              </m:sSubPr>
                              <m:e>
                                <m:r>
                                  <m:rPr>
                                    <m:sty m:val="p"/>
                                  </m:rPr>
                                  <a:rPr lang="en-CA" sz="2400" i="0">
                                    <a:solidFill>
                                      <a:srgbClr val="807F83"/>
                                    </a:solidFill>
                                    <a:latin typeface="Cambria Math" panose="02040503050406030204" pitchFamily="18" charset="0"/>
                                    <a:ea typeface="Cambria Math" panose="02040503050406030204" pitchFamily="18" charset="0"/>
                                    <a:cs typeface="Arial"/>
                                  </a:rPr>
                                  <m:t>e</m:t>
                                </m:r>
                              </m:e>
                              <m:sub>
                                <m:r>
                                  <a:rPr lang="en-CA" sz="2400" i="0">
                                    <a:solidFill>
                                      <a:srgbClr val="807F83"/>
                                    </a:solidFill>
                                    <a:latin typeface="Cambria Math" panose="02040503050406030204" pitchFamily="18" charset="0"/>
                                    <a:ea typeface="Cambria Math" panose="02040503050406030204" pitchFamily="18" charset="0"/>
                                    <a:cs typeface="Arial"/>
                                  </a:rPr>
                                  <m:t>0</m:t>
                                </m:r>
                              </m:sub>
                            </m:sSub>
                          </m:den>
                        </m:f>
                        <m:r>
                          <a:rPr lang="en-CA" sz="2400" b="0" i="0" smtClean="0">
                            <a:solidFill>
                              <a:srgbClr val="807F83"/>
                            </a:solidFill>
                            <a:latin typeface="Cambria Math" panose="02040503050406030204" pitchFamily="18" charset="0"/>
                            <a:ea typeface="Cambria Math" panose="02040503050406030204" pitchFamily="18" charset="0"/>
                            <a:cs typeface="Arial"/>
                          </a:rPr>
                          <m:t>)</m:t>
                        </m:r>
                      </m:den>
                    </m:f>
                  </m:oMath>
                </a14:m>
                <a:endParaRPr lang="en-US" sz="2400" dirty="0">
                  <a:solidFill>
                    <a:srgbClr val="807F83"/>
                  </a:solidFill>
                  <a:latin typeface="Cambria Math" panose="02040503050406030204" pitchFamily="18" charset="0"/>
                  <a:ea typeface="Cambria Math" panose="02040503050406030204" pitchFamily="18" charset="0"/>
                  <a:cs typeface="Arial"/>
                </a:endParaRPr>
              </a:p>
              <a:p>
                <a:pPr marL="285750" indent="-285750">
                  <a:buFont typeface="Arial" panose="020B0604020202020204" pitchFamily="34" charset="0"/>
                  <a:buChar char="•"/>
                </a:pPr>
                <a:r>
                  <a:rPr lang="en-US" sz="2400" i="1" dirty="0">
                    <a:solidFill>
                      <a:srgbClr val="807F83"/>
                    </a:solidFill>
                    <a:latin typeface="Cambria Math" panose="02040503050406030204" pitchFamily="18" charset="0"/>
                    <a:ea typeface="Cambria Math" panose="02040503050406030204" pitchFamily="18" charset="0"/>
                    <a:cs typeface="Arial"/>
                  </a:rPr>
                  <a:t>Cloud formation cannot be explained by homogenous nucleation</a:t>
                </a:r>
              </a:p>
              <a:p>
                <a:endParaRPr lang="en-CA" dirty="0"/>
              </a:p>
            </p:txBody>
          </p:sp>
        </mc:Choice>
        <mc:Fallback>
          <p:sp>
            <p:nvSpPr>
              <p:cNvPr id="7" name="TextBox 6">
                <a:extLst>
                  <a:ext uri="{FF2B5EF4-FFF2-40B4-BE49-F238E27FC236}">
                    <a16:creationId xmlns:a16="http://schemas.microsoft.com/office/drawing/2014/main" id="{683D2465-91AF-430D-83B7-A3A3A65F3EC9}"/>
                  </a:ext>
                </a:extLst>
              </p:cNvPr>
              <p:cNvSpPr txBox="1">
                <a:spLocks noRot="1" noChangeAspect="1" noMove="1" noResize="1" noEditPoints="1" noAdjustHandles="1" noChangeArrowheads="1" noChangeShapeType="1" noTextEdit="1"/>
              </p:cNvSpPr>
              <p:nvPr/>
            </p:nvSpPr>
            <p:spPr>
              <a:xfrm>
                <a:off x="4737100" y="2109567"/>
                <a:ext cx="4248150" cy="2171300"/>
              </a:xfrm>
              <a:prstGeom prst="rect">
                <a:avLst/>
              </a:prstGeom>
              <a:blipFill>
                <a:blip r:embed="rId4"/>
                <a:stretch>
                  <a:fillRect l="-2152"/>
                </a:stretch>
              </a:blipFill>
            </p:spPr>
            <p:txBody>
              <a:bodyPr/>
              <a:lstStyle/>
              <a:p>
                <a:r>
                  <a:rPr lang="en-CA">
                    <a:noFill/>
                  </a:rPr>
                  <a:t> </a:t>
                </a:r>
              </a:p>
            </p:txBody>
          </p:sp>
        </mc:Fallback>
      </mc:AlternateContent>
      <p:sp>
        <p:nvSpPr>
          <p:cNvPr id="8" name="Slide Number Placeholder 7">
            <a:extLst>
              <a:ext uri="{FF2B5EF4-FFF2-40B4-BE49-F238E27FC236}">
                <a16:creationId xmlns:a16="http://schemas.microsoft.com/office/drawing/2014/main" id="{1FCEA9BD-2E49-4E84-A4EB-DEA5017A4B87}"/>
              </a:ext>
            </a:extLst>
          </p:cNvPr>
          <p:cNvSpPr>
            <a:spLocks noGrp="1"/>
          </p:cNvSpPr>
          <p:nvPr>
            <p:ph type="sldNum" sz="quarter" idx="12"/>
          </p:nvPr>
        </p:nvSpPr>
        <p:spPr/>
        <p:txBody>
          <a:bodyPr/>
          <a:lstStyle/>
          <a:p>
            <a:fld id="{6A6F8058-3785-FA4E-971F-CD598328817B}" type="slidenum">
              <a:rPr lang="en-US" smtClean="0"/>
              <a:t>8</a:t>
            </a:fld>
            <a:endParaRPr lang="en-US"/>
          </a:p>
        </p:txBody>
      </p:sp>
    </p:spTree>
    <p:extLst>
      <p:ext uri="{BB962C8B-B14F-4D97-AF65-F5344CB8AC3E}">
        <p14:creationId xmlns:p14="http://schemas.microsoft.com/office/powerpoint/2010/main" val="380546382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69148" y="230951"/>
            <a:ext cx="8005704" cy="1631216"/>
          </a:xfrm>
          <a:prstGeom prst="rect">
            <a:avLst/>
          </a:prstGeom>
          <a:noFill/>
        </p:spPr>
        <p:txBody>
          <a:bodyPr wrap="square" rtlCol="0">
            <a:spAutoFit/>
          </a:bodyPr>
          <a:lstStyle/>
          <a:p>
            <a:pPr>
              <a:spcAft>
                <a:spcPts val="1200"/>
              </a:spcAft>
            </a:pPr>
            <a:r>
              <a:rPr lang="en-US" sz="5000" b="1" dirty="0" err="1">
                <a:solidFill>
                  <a:srgbClr val="3B1B70"/>
                </a:solidFill>
                <a:latin typeface="Arial"/>
                <a:cs typeface="Arial Unicode MS"/>
              </a:rPr>
              <a:t>Raoult’s</a:t>
            </a:r>
            <a:r>
              <a:rPr lang="en-US" sz="5000" b="1" dirty="0">
                <a:solidFill>
                  <a:srgbClr val="3B1B70"/>
                </a:solidFill>
                <a:latin typeface="Arial"/>
                <a:cs typeface="Arial Unicode MS"/>
              </a:rPr>
              <a:t> Solution and Kohler’s Curves</a:t>
            </a:r>
            <a:endParaRPr lang="en-US" sz="6000" b="1" dirty="0">
              <a:solidFill>
                <a:srgbClr val="807F83"/>
              </a:solidFill>
              <a:latin typeface="Arial"/>
              <a:cs typeface="Arial Unicode MS"/>
            </a:endParaRPr>
          </a:p>
        </p:txBody>
      </p:sp>
      <p:pic>
        <p:nvPicPr>
          <p:cNvPr id="3" name="Picture 2">
            <a:extLst>
              <a:ext uri="{FF2B5EF4-FFF2-40B4-BE49-F238E27FC236}">
                <a16:creationId xmlns:a16="http://schemas.microsoft.com/office/drawing/2014/main" id="{8A1FF676-BCE3-4382-8C1F-325A5E96AE82}"/>
              </a:ext>
            </a:extLst>
          </p:cNvPr>
          <p:cNvPicPr>
            <a:picLocks noChangeAspect="1"/>
          </p:cNvPicPr>
          <p:nvPr/>
        </p:nvPicPr>
        <p:blipFill>
          <a:blip r:embed="rId3"/>
          <a:stretch>
            <a:fillRect/>
          </a:stretch>
        </p:blipFill>
        <p:spPr>
          <a:xfrm>
            <a:off x="4660899" y="2298700"/>
            <a:ext cx="4122817" cy="2573478"/>
          </a:xfrm>
          <a:prstGeom prst="rect">
            <a:avLst/>
          </a:prstGeom>
        </p:spPr>
      </p:pic>
      <p:sp>
        <p:nvSpPr>
          <p:cNvPr id="5" name="TextBox 4">
            <a:extLst>
              <a:ext uri="{FF2B5EF4-FFF2-40B4-BE49-F238E27FC236}">
                <a16:creationId xmlns:a16="http://schemas.microsoft.com/office/drawing/2014/main" id="{F9763032-DD63-4438-8AB7-160EB04B94ED}"/>
              </a:ext>
            </a:extLst>
          </p:cNvPr>
          <p:cNvSpPr txBox="1"/>
          <p:nvPr/>
        </p:nvSpPr>
        <p:spPr>
          <a:xfrm>
            <a:off x="4832350" y="5086350"/>
            <a:ext cx="4114800" cy="646331"/>
          </a:xfrm>
          <a:prstGeom prst="rect">
            <a:avLst/>
          </a:prstGeom>
          <a:noFill/>
        </p:spPr>
        <p:txBody>
          <a:bodyPr wrap="square" rtlCol="0">
            <a:spAutoFit/>
          </a:bodyPr>
          <a:lstStyle/>
          <a:p>
            <a:r>
              <a:rPr lang="en-CA" i="1" dirty="0">
                <a:latin typeface="Cambria Math" panose="02040503050406030204" pitchFamily="18" charset="0"/>
                <a:ea typeface="Cambria Math" panose="02040503050406030204" pitchFamily="18" charset="0"/>
              </a:rPr>
              <a:t>Figure: Combination solution for </a:t>
            </a:r>
            <a:r>
              <a:rPr lang="en-CA" i="1" dirty="0" err="1">
                <a:latin typeface="Cambria Math" panose="02040503050406030204" pitchFamily="18" charset="0"/>
                <a:ea typeface="Cambria Math" panose="02040503050406030204" pitchFamily="18" charset="0"/>
              </a:rPr>
              <a:t>Raoult</a:t>
            </a:r>
            <a:r>
              <a:rPr lang="en-CA" i="1" dirty="0">
                <a:latin typeface="Cambria Math" panose="02040503050406030204" pitchFamily="18" charset="0"/>
                <a:ea typeface="Cambria Math" panose="02040503050406030204" pitchFamily="18" charset="0"/>
              </a:rPr>
              <a:t> and Kelvin (From Dominguez)</a:t>
            </a:r>
          </a:p>
        </p:txBody>
      </p:sp>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DA67A0E9-B453-456F-96E0-0FDF2A12A3F3}"/>
                  </a:ext>
                </a:extLst>
              </p:cNvPr>
              <p:cNvSpPr txBox="1"/>
              <p:nvPr/>
            </p:nvSpPr>
            <p:spPr>
              <a:xfrm>
                <a:off x="895350" y="3124200"/>
                <a:ext cx="2594172" cy="879793"/>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f>
                        <m:fPr>
                          <m:ctrlPr>
                            <a:rPr lang="en-CA" sz="2400" smtClean="0">
                              <a:latin typeface="Cambria Math" panose="02040503050406030204" pitchFamily="18" charset="0"/>
                            </a:rPr>
                          </m:ctrlPr>
                        </m:fPr>
                        <m:num>
                          <m:r>
                            <m:rPr>
                              <m:sty m:val="p"/>
                            </m:rPr>
                            <a:rPr lang="en-CA" sz="2400" b="0" i="0" smtClean="0">
                              <a:latin typeface="Cambria Math" panose="02040503050406030204" pitchFamily="18" charset="0"/>
                            </a:rPr>
                            <m:t>e</m:t>
                          </m:r>
                          <m:r>
                            <a:rPr lang="en-CA" sz="2400" b="0" i="0" smtClean="0">
                              <a:latin typeface="Cambria Math" panose="02040503050406030204" pitchFamily="18" charset="0"/>
                            </a:rPr>
                            <m:t>′</m:t>
                          </m:r>
                        </m:num>
                        <m:den>
                          <m:sSub>
                            <m:sSubPr>
                              <m:ctrlPr>
                                <a:rPr lang="en-CA" sz="2400" b="0" smtClean="0">
                                  <a:latin typeface="Cambria Math" panose="02040503050406030204" pitchFamily="18" charset="0"/>
                                </a:rPr>
                              </m:ctrlPr>
                            </m:sSubPr>
                            <m:e>
                              <m:r>
                                <m:rPr>
                                  <m:sty m:val="p"/>
                                </m:rPr>
                                <a:rPr lang="en-CA" sz="2400" b="0" i="0" smtClean="0">
                                  <a:latin typeface="Cambria Math" panose="02040503050406030204" pitchFamily="18" charset="0"/>
                                </a:rPr>
                                <m:t>e</m:t>
                              </m:r>
                            </m:e>
                            <m:sub>
                              <m:r>
                                <m:rPr>
                                  <m:sty m:val="p"/>
                                </m:rPr>
                                <a:rPr lang="en-CA" sz="2400" b="0" i="0" smtClean="0">
                                  <a:latin typeface="Cambria Math" panose="02040503050406030204" pitchFamily="18" charset="0"/>
                                </a:rPr>
                                <m:t>s</m:t>
                              </m:r>
                            </m:sub>
                          </m:sSub>
                          <m:r>
                            <a:rPr lang="en-CA" sz="2400" b="0" i="0" smtClean="0">
                              <a:latin typeface="Cambria Math" panose="02040503050406030204" pitchFamily="18" charset="0"/>
                            </a:rPr>
                            <m:t>(</m:t>
                          </m:r>
                          <m:r>
                            <a:rPr lang="en-CA" sz="2400" b="0" i="0" smtClean="0">
                              <a:latin typeface="Cambria Math" panose="02040503050406030204" pitchFamily="18" charset="0"/>
                              <a:ea typeface="Cambria Math" panose="02040503050406030204" pitchFamily="18" charset="0"/>
                            </a:rPr>
                            <m:t>∞)</m:t>
                          </m:r>
                        </m:den>
                      </m:f>
                      <m:r>
                        <a:rPr lang="en-CA" sz="2400" b="0" i="0" smtClean="0">
                          <a:latin typeface="Cambria Math" panose="02040503050406030204" pitchFamily="18" charset="0"/>
                        </a:rPr>
                        <m:t>= </m:t>
                      </m:r>
                      <m:f>
                        <m:fPr>
                          <m:ctrlPr>
                            <a:rPr lang="en-CA" sz="2400" b="0" smtClean="0">
                              <a:latin typeface="Cambria Math" panose="02040503050406030204" pitchFamily="18" charset="0"/>
                            </a:rPr>
                          </m:ctrlPr>
                        </m:fPr>
                        <m:num>
                          <m:sSub>
                            <m:sSubPr>
                              <m:ctrlPr>
                                <a:rPr lang="en-CA" sz="2400" b="0" smtClean="0">
                                  <a:latin typeface="Cambria Math" panose="02040503050406030204" pitchFamily="18" charset="0"/>
                                </a:rPr>
                              </m:ctrlPr>
                            </m:sSubPr>
                            <m:e>
                              <m:r>
                                <m:rPr>
                                  <m:sty m:val="p"/>
                                </m:rPr>
                                <a:rPr lang="en-CA" sz="2400" b="0" i="0" smtClean="0">
                                  <a:latin typeface="Cambria Math" panose="02040503050406030204" pitchFamily="18" charset="0"/>
                                </a:rPr>
                                <m:t>n</m:t>
                              </m:r>
                            </m:e>
                            <m:sub>
                              <m:r>
                                <m:rPr>
                                  <m:sty m:val="p"/>
                                </m:rPr>
                                <a:rPr lang="en-CA" sz="2400" b="0" i="0" smtClean="0">
                                  <a:latin typeface="Cambria Math" panose="02040503050406030204" pitchFamily="18" charset="0"/>
                                </a:rPr>
                                <m:t>w</m:t>
                              </m:r>
                            </m:sub>
                          </m:sSub>
                        </m:num>
                        <m:den>
                          <m:sSub>
                            <m:sSubPr>
                              <m:ctrlPr>
                                <a:rPr lang="en-CA" sz="2400" b="0" smtClean="0">
                                  <a:latin typeface="Cambria Math" panose="02040503050406030204" pitchFamily="18" charset="0"/>
                                </a:rPr>
                              </m:ctrlPr>
                            </m:sSubPr>
                            <m:e>
                              <m:r>
                                <m:rPr>
                                  <m:sty m:val="p"/>
                                </m:rPr>
                                <a:rPr lang="en-CA" sz="2400" b="0" i="0" smtClean="0">
                                  <a:latin typeface="Cambria Math" panose="02040503050406030204" pitchFamily="18" charset="0"/>
                                </a:rPr>
                                <m:t>n</m:t>
                              </m:r>
                            </m:e>
                            <m:sub>
                              <m:r>
                                <m:rPr>
                                  <m:sty m:val="p"/>
                                </m:rPr>
                                <a:rPr lang="en-CA" sz="2400" b="0" i="0" smtClean="0">
                                  <a:latin typeface="Cambria Math" panose="02040503050406030204" pitchFamily="18" charset="0"/>
                                </a:rPr>
                                <m:t>w</m:t>
                              </m:r>
                            </m:sub>
                          </m:sSub>
                          <m:r>
                            <a:rPr lang="en-CA" sz="2400" b="0" i="0" smtClean="0">
                              <a:latin typeface="Cambria Math" panose="02040503050406030204" pitchFamily="18" charset="0"/>
                            </a:rPr>
                            <m:t>+</m:t>
                          </m:r>
                          <m:sSub>
                            <m:sSubPr>
                              <m:ctrlPr>
                                <a:rPr lang="en-CA" sz="2400" b="0" smtClean="0">
                                  <a:latin typeface="Cambria Math" panose="02040503050406030204" pitchFamily="18" charset="0"/>
                                </a:rPr>
                              </m:ctrlPr>
                            </m:sSubPr>
                            <m:e>
                              <m:r>
                                <m:rPr>
                                  <m:sty m:val="p"/>
                                </m:rPr>
                                <a:rPr lang="en-CA" sz="2400" b="0" i="0" smtClean="0">
                                  <a:latin typeface="Cambria Math" panose="02040503050406030204" pitchFamily="18" charset="0"/>
                                </a:rPr>
                                <m:t>n</m:t>
                              </m:r>
                            </m:e>
                            <m:sub>
                              <m:r>
                                <m:rPr>
                                  <m:sty m:val="p"/>
                                </m:rPr>
                                <a:rPr lang="en-CA" sz="2400" b="0" i="0" smtClean="0">
                                  <a:latin typeface="Cambria Math" panose="02040503050406030204" pitchFamily="18" charset="0"/>
                                </a:rPr>
                                <m:t>d</m:t>
                              </m:r>
                            </m:sub>
                          </m:sSub>
                        </m:den>
                      </m:f>
                    </m:oMath>
                  </m:oMathPara>
                </a14:m>
                <a:endParaRPr lang="en-CA" dirty="0"/>
              </a:p>
            </p:txBody>
          </p:sp>
        </mc:Choice>
        <mc:Fallback>
          <p:sp>
            <p:nvSpPr>
              <p:cNvPr id="7" name="TextBox 6">
                <a:extLst>
                  <a:ext uri="{FF2B5EF4-FFF2-40B4-BE49-F238E27FC236}">
                    <a16:creationId xmlns:a16="http://schemas.microsoft.com/office/drawing/2014/main" id="{DA67A0E9-B453-456F-96E0-0FDF2A12A3F3}"/>
                  </a:ext>
                </a:extLst>
              </p:cNvPr>
              <p:cNvSpPr txBox="1">
                <a:spLocks noRot="1" noChangeAspect="1" noMove="1" noResize="1" noEditPoints="1" noAdjustHandles="1" noChangeArrowheads="1" noChangeShapeType="1" noTextEdit="1"/>
              </p:cNvSpPr>
              <p:nvPr/>
            </p:nvSpPr>
            <p:spPr>
              <a:xfrm>
                <a:off x="895350" y="3124200"/>
                <a:ext cx="2594172" cy="879793"/>
              </a:xfrm>
              <a:prstGeom prst="rect">
                <a:avLst/>
              </a:prstGeom>
              <a:blipFill>
                <a:blip r:embed="rId4"/>
                <a:stretch>
                  <a:fillRect/>
                </a:stretch>
              </a:blipFill>
            </p:spPr>
            <p:txBody>
              <a:bodyPr/>
              <a:lstStyle/>
              <a:p>
                <a:r>
                  <a:rPr lang="en-CA">
                    <a:noFill/>
                  </a:rPr>
                  <a:t> </a:t>
                </a:r>
              </a:p>
            </p:txBody>
          </p:sp>
        </mc:Fallback>
      </mc:AlternateContent>
      <p:sp>
        <p:nvSpPr>
          <p:cNvPr id="8" name="Slide Number Placeholder 7">
            <a:extLst>
              <a:ext uri="{FF2B5EF4-FFF2-40B4-BE49-F238E27FC236}">
                <a16:creationId xmlns:a16="http://schemas.microsoft.com/office/drawing/2014/main" id="{54BDB0F7-09D3-44C3-A114-0A2344DC64FA}"/>
              </a:ext>
            </a:extLst>
          </p:cNvPr>
          <p:cNvSpPr>
            <a:spLocks noGrp="1"/>
          </p:cNvSpPr>
          <p:nvPr>
            <p:ph type="sldNum" sz="quarter" idx="12"/>
          </p:nvPr>
        </p:nvSpPr>
        <p:spPr/>
        <p:txBody>
          <a:bodyPr/>
          <a:lstStyle/>
          <a:p>
            <a:fld id="{6A6F8058-3785-FA4E-971F-CD598328817B}" type="slidenum">
              <a:rPr lang="en-US" smtClean="0"/>
              <a:t>9</a:t>
            </a:fld>
            <a:endParaRPr lang="en-US"/>
          </a:p>
        </p:txBody>
      </p:sp>
    </p:spTree>
    <p:extLst>
      <p:ext uri="{BB962C8B-B14F-4D97-AF65-F5344CB8AC3E}">
        <p14:creationId xmlns:p14="http://schemas.microsoft.com/office/powerpoint/2010/main" val="293989417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3999</TotalTime>
  <Words>1846</Words>
  <Application>Microsoft Office PowerPoint</Application>
  <PresentationFormat>On-screen Show (4:3)</PresentationFormat>
  <Paragraphs>186</Paragraphs>
  <Slides>16</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Cambria Math</vt:lpstr>
      <vt:lpstr>Roboto</vt:lpstr>
      <vt:lpstr>Tahoma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UWO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Jennifer Wilson</dc:creator>
  <cp:lastModifiedBy>Tori pinnegar</cp:lastModifiedBy>
  <cp:revision>25</cp:revision>
  <cp:lastPrinted>2012-01-12T15:01:17Z</cp:lastPrinted>
  <dcterms:created xsi:type="dcterms:W3CDTF">2011-12-23T15:22:14Z</dcterms:created>
  <dcterms:modified xsi:type="dcterms:W3CDTF">2021-11-12T16:26:43Z</dcterms:modified>
</cp:coreProperties>
</file>