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69" r:id="rId4"/>
    <p:sldId id="275" r:id="rId5"/>
    <p:sldId id="276" r:id="rId6"/>
    <p:sldId id="271" r:id="rId7"/>
    <p:sldId id="274" r:id="rId8"/>
    <p:sldId id="272" r:id="rId9"/>
    <p:sldId id="277" r:id="rId10"/>
    <p:sldId id="278" r:id="rId11"/>
    <p:sldId id="25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2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A79F79-4BAE-7CEA-512A-8990864D2E09}" v="1841" dt="2021-12-08T09:10:05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664" autoAdjust="0"/>
  </p:normalViewPr>
  <p:slideViewPr>
    <p:cSldViewPr snapToGrid="0">
      <p:cViewPr varScale="1">
        <p:scale>
          <a:sx n="62" d="100"/>
          <a:sy n="62" d="100"/>
        </p:scale>
        <p:origin x="10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2686F-74AA-41F4-8A7E-0C158299654B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8FB6D-9DF0-4D9C-9B7B-D44B7EA013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616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3228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2754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8501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8392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4918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8007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917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0688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4034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257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5315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8BF47-1BE5-4829-B77E-1955741BF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735CE-69CD-4F00-829C-0CDDB62E9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04290-3468-4742-B6A0-DABD9178C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200-2CB2-4446-A706-1B2D8B47E09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2B6CD-40AB-4871-A76B-77507B73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0F52E-595B-4673-8D72-1581BA3A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A56-68FC-45A2-83F9-730C42F4C1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293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348A8-AC49-4A54-9601-996436B7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B6DBF-88F6-4671-BDE5-9B45EE166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F75B1-A777-43FA-AA72-89C2AB108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200-2CB2-4446-A706-1B2D8B47E09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20060-CCDE-4B2D-8DC5-5D2065AE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7EF7A-836F-4F0A-BB9D-A315F909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A56-68FC-45A2-83F9-730C42F4C1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452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606644-F421-45F3-869B-95EC7DFF4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7DB7C-78F6-44D3-A483-ECE3AC8CB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3D0D3-416D-438A-BB8D-4F712C07F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200-2CB2-4446-A706-1B2D8B47E09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65338-E63F-4F64-942D-297840D39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C9764-E5A8-47E7-8A41-1EE1B39E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A56-68FC-45A2-83F9-730C42F4C1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475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DC8DA-F9BF-4984-8795-3DB9EE96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8EEE2-AAAD-4486-BFE1-DAFA41CF7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49119-E1F1-4523-AB6F-53A3F1C4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200-2CB2-4446-A706-1B2D8B47E09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173F1-FB58-486C-8360-7B08C41F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2EE20-B821-4A60-BDC8-6A3F16BE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A56-68FC-45A2-83F9-730C42F4C1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492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0D76-0234-41B9-A458-2CCD1A78A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081BF-2568-4FB7-88F1-5114B0B02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4F440-5DAE-46D2-84E5-6B2A5BA5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200-2CB2-4446-A706-1B2D8B47E09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73CFA-168A-4D2A-97AA-17B64D33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8693C-9E41-48B8-B15C-09166E4A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A56-68FC-45A2-83F9-730C42F4C1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49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FC57-7FA5-4770-8EE9-EE649668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E7ECA-B688-4FDA-B4DE-AFA04850A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5E9E0-ACAE-431F-997B-BF0488B5F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28F18-212E-4EBE-B4A9-374E07F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200-2CB2-4446-A706-1B2D8B47E09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5AD80-CDF1-4674-AAF7-23DEA0D6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60B55-EB60-4358-B59C-34A7C400C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A56-68FC-45A2-83F9-730C42F4C1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359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3E40-F912-4891-9AC9-87B4E3C33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C1F96-0067-4FC9-90A5-92E55F95E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EABE9-A2BF-4DE9-B2FA-11D7CAE12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B48DA-6E6A-4170-9CF4-4A6418335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BA3BA-EAA5-4F5B-B028-22F95ECF1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BBA53E-AE4B-4BC6-8543-2D1534AE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200-2CB2-4446-A706-1B2D8B47E09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83EF7F-C91D-4A53-8DF8-921DFE96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8A3C2C-29D3-4EC2-B3D4-7EE7C8C3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A56-68FC-45A2-83F9-730C42F4C1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678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EDC0-784C-41EC-858C-5F8AF125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CD9DF2-021D-4ADC-B908-9C6A5DA9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200-2CB2-4446-A706-1B2D8B47E09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3242D-2B90-476D-97C6-ED584F0BB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77BC5-9FEC-419B-BB87-43FE8469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A56-68FC-45A2-83F9-730C42F4C1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522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FE4F1A-F774-4554-836D-B035C827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200-2CB2-4446-A706-1B2D8B47E09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C7551C-0A39-4FB8-AD61-789EF4CC6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3259F-3FD6-46CF-B60B-26DFEC7C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A56-68FC-45A2-83F9-730C42F4C1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548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FF0E3-C6D7-41A3-891A-CBFA93A87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06BB-908C-4920-9F25-1B6206889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E8B82-66E2-4B1C-B388-94B161E89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EDEAD-C8F1-4F04-9EF5-3B9799B8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200-2CB2-4446-A706-1B2D8B47E09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41756-EC15-4D0F-945E-0FE41A01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61749-369C-40E8-9315-B3397169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A56-68FC-45A2-83F9-730C42F4C1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289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A2BB-5849-481F-B11F-529A5E2D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9EF7C2-EA7B-4616-BF5B-8A2E037EA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02B71-7646-4C92-8719-358B71B4A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50506-EED6-4063-8C01-9DC86F196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200-2CB2-4446-A706-1B2D8B47E09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236EA-F1EF-4F53-AD78-5386813C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FAC1D-DF7D-4173-A78C-D353D635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A56-68FC-45A2-83F9-730C42F4C1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47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7EEC19-06FF-4EBF-B079-A6F88208E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75639-EA92-4590-BEE0-CAA39C22D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999C8-8BD1-4ADC-969D-8AAB28C6F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40200-2CB2-4446-A706-1B2D8B47E09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99F75-596A-47A0-9FE8-D4123328A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3C6F5-8886-4B38-BD8F-0F35D017C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97A56-68FC-45A2-83F9-730C42F4C1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565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E1F914-6C53-4091-9631-4D2187A72D25}"/>
              </a:ext>
            </a:extLst>
          </p:cNvPr>
          <p:cNvSpPr txBox="1"/>
          <p:nvPr/>
        </p:nvSpPr>
        <p:spPr>
          <a:xfrm>
            <a:off x="0" y="1164924"/>
            <a:ext cx="12191998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5400" b="1" dirty="0">
                <a:solidFill>
                  <a:srgbClr val="3C1B71"/>
                </a:solidFill>
                <a:latin typeface="Arial"/>
                <a:cs typeface="Arial Unicode MS"/>
              </a:rPr>
              <a:t>Viewing Comparisons of Radar and Lidar on Particle scatterers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632AEA-BE36-42B4-BB43-95C73F14C0D7}"/>
              </a:ext>
            </a:extLst>
          </p:cNvPr>
          <p:cNvSpPr txBox="1"/>
          <p:nvPr/>
        </p:nvSpPr>
        <p:spPr>
          <a:xfrm>
            <a:off x="2093147" y="3429000"/>
            <a:ext cx="800570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 b="1" dirty="0">
                <a:solidFill>
                  <a:srgbClr val="3C1B71"/>
                </a:solidFill>
                <a:latin typeface="Arial"/>
                <a:cs typeface="Arial Unicode MS"/>
              </a:rPr>
              <a:t>Callum Dewsnap, Victoria Pinnegar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7084CD-E637-48D0-916C-4B4BC206EC41}"/>
              </a:ext>
            </a:extLst>
          </p:cNvPr>
          <p:cNvSpPr txBox="1"/>
          <p:nvPr/>
        </p:nvSpPr>
        <p:spPr>
          <a:xfrm>
            <a:off x="2093147" y="4738969"/>
            <a:ext cx="800570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sz="2800" b="1" dirty="0">
              <a:solidFill>
                <a:srgbClr val="3C1B71"/>
              </a:solidFill>
              <a:latin typeface="Arial"/>
              <a:cs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B54A77-12BA-4AD3-BC52-2B29A44E160D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6DC4EA-0F01-4D08-9D71-75D2D8D82E95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1B83D93F-4A17-4AD1-9F7C-6192ABE9D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4950D3-9D67-4755-9AE0-859B7EDD5F25}"/>
              </a:ext>
            </a:extLst>
          </p:cNvPr>
          <p:cNvSpPr txBox="1"/>
          <p:nvPr/>
        </p:nvSpPr>
        <p:spPr>
          <a:xfrm>
            <a:off x="6096000" y="6329286"/>
            <a:ext cx="5857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</p:spTree>
    <p:extLst>
      <p:ext uri="{BB962C8B-B14F-4D97-AF65-F5344CB8AC3E}">
        <p14:creationId xmlns:p14="http://schemas.microsoft.com/office/powerpoint/2010/main" val="189228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0F1158-4A71-4DDD-B34E-F4BDDEA9829E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D1C68-6112-4C9D-8D9F-35E4E6BAAF20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13B722D-AFFB-43B3-8E68-AA3F35594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0">
                <a:extLst>
                  <a:ext uri="{FF2B5EF4-FFF2-40B4-BE49-F238E27FC236}">
                    <a16:creationId xmlns:a16="http://schemas.microsoft.com/office/drawing/2014/main" id="{C34D0E47-164E-46E1-BD8C-9B203F3677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9224" y="1481502"/>
                <a:ext cx="7497085" cy="419898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000" dirty="0"/>
                  <a:t>The Colour Ratio- larger wavelength over smaller wavelength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𝑟𝑎𝑑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𝑙𝑖𝑑</m:t>
                              </m:r>
                            </m:sub>
                          </m:sSub>
                        </m:den>
                      </m:f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𝑟𝑎𝑑𝑎𝑟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𝑙𝑖𝑑𝑎𝑟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CA" sz="2000" dirty="0"/>
                  <a:t>Effective radius – ratio of radar to lidar of the time averaged radius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  <m:sup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CA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CA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CA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CA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CA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CA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CA" sz="2000" dirty="0"/>
              </a:p>
              <a:p>
                <a:pPr marL="0" indent="0">
                  <a:buNone/>
                </a:pPr>
                <a:endParaRPr lang="en-CA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10">
                <a:extLst>
                  <a:ext uri="{FF2B5EF4-FFF2-40B4-BE49-F238E27FC236}">
                    <a16:creationId xmlns:a16="http://schemas.microsoft.com/office/drawing/2014/main" id="{C34D0E47-164E-46E1-BD8C-9B203F367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24" y="1481502"/>
                <a:ext cx="7497085" cy="4198988"/>
              </a:xfrm>
              <a:prstGeom prst="rect">
                <a:avLst/>
              </a:prstGeom>
              <a:blipFill>
                <a:blip r:embed="rId4"/>
                <a:stretch>
                  <a:fillRect l="-732" t="-14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B1E72F1-17D9-4E95-A2F6-0E7D021DCF3F}"/>
              </a:ext>
            </a:extLst>
          </p:cNvPr>
          <p:cNvSpPr txBox="1"/>
          <p:nvPr/>
        </p:nvSpPr>
        <p:spPr>
          <a:xfrm>
            <a:off x="87522" y="101824"/>
            <a:ext cx="1189291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Colour Ratio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4BB9-F8B8-4A85-9E20-330E08D3939F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E49C3-5EC0-49D0-BBB4-972DC89CD860}"/>
              </a:ext>
            </a:extLst>
          </p:cNvPr>
          <p:cNvSpPr txBox="1"/>
          <p:nvPr/>
        </p:nvSpPr>
        <p:spPr>
          <a:xfrm>
            <a:off x="8338557" y="6330435"/>
            <a:ext cx="38534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Callum Dewsnap, Victoria Pinnegar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B181ED-F33B-43BE-A31C-AEF9FC5511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3836" y="871265"/>
            <a:ext cx="3998940" cy="24466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EDF6F6-51A2-44AD-AA9F-BF8C9F20B0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0904" y="3726360"/>
            <a:ext cx="5041872" cy="195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89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0F1158-4A71-4DDD-B34E-F4BDDEA9829E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D1C68-6112-4C9D-8D9F-35E4E6BAAF20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13B722D-AFFB-43B3-8E68-AA3F35594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1E72F1-17D9-4E95-A2F6-0E7D021DCF3F}"/>
              </a:ext>
            </a:extLst>
          </p:cNvPr>
          <p:cNvSpPr txBox="1"/>
          <p:nvPr/>
        </p:nvSpPr>
        <p:spPr>
          <a:xfrm>
            <a:off x="5212013" y="333182"/>
            <a:ext cx="6979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0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Modelling the Atmosphere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4BB9-F8B8-4A85-9E20-330E08D3939F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E49C3-5EC0-49D0-BBB4-972DC89CD860}"/>
              </a:ext>
            </a:extLst>
          </p:cNvPr>
          <p:cNvSpPr txBox="1"/>
          <p:nvPr/>
        </p:nvSpPr>
        <p:spPr>
          <a:xfrm>
            <a:off x="8338557" y="6330435"/>
            <a:ext cx="38534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Callum Dewsnap, Victoria Pinnegar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10">
                <a:extLst>
                  <a:ext uri="{FF2B5EF4-FFF2-40B4-BE49-F238E27FC236}">
                    <a16:creationId xmlns:a16="http://schemas.microsoft.com/office/drawing/2014/main" id="{2EA71175-FBCB-408A-95A4-EE235F8AB4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8127" y="333183"/>
                <a:ext cx="4973886" cy="5839018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400" dirty="0"/>
                  <a:t>Water acts as an ideal gas in the atmosphere and thus we can model the water clouds in the atmosphere by modelling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𝑛𝑘</m:t>
                    </m:r>
                  </m:oMath>
                </a14:m>
                <a:endParaRPr lang="en-CA" sz="2400" dirty="0"/>
              </a:p>
              <a:p>
                <a:r>
                  <a:rPr lang="en-CA" sz="2400" dirty="0"/>
                  <a:t>Model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CA" sz="2400" dirty="0"/>
                  <a:t> with a Gaussian, shift the mean height, standard deviation, and scaling factor by a random (Gaussian) amount every hour</a:t>
                </a:r>
              </a:p>
              <a:p>
                <a:r>
                  <a:rPr lang="en-CA" sz="2400" dirty="0"/>
                  <a:t>Gaussian model based on observed values of cloud formation</a:t>
                </a:r>
              </a:p>
              <a:p>
                <a:r>
                  <a:rPr lang="en-CA" sz="2400" dirty="0"/>
                  <a:t>Linear interpolation between each hour segment to achieve a temporal resolution of 1 minute</a:t>
                </a:r>
              </a:p>
            </p:txBody>
          </p:sp>
        </mc:Choice>
        <mc:Fallback>
          <p:sp>
            <p:nvSpPr>
              <p:cNvPr id="12" name="Content Placeholder 10">
                <a:extLst>
                  <a:ext uri="{FF2B5EF4-FFF2-40B4-BE49-F238E27FC236}">
                    <a16:creationId xmlns:a16="http://schemas.microsoft.com/office/drawing/2014/main" id="{2EA71175-FBCB-408A-95A4-EE235F8AB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27" y="333183"/>
                <a:ext cx="4973886" cy="5839018"/>
              </a:xfrm>
              <a:prstGeom prst="rect">
                <a:avLst/>
              </a:prstGeom>
              <a:blipFill>
                <a:blip r:embed="rId4"/>
                <a:stretch>
                  <a:fillRect l="-1593" r="-15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AC7C8BC-93C1-401F-8F9B-3636BA83D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2013" y="1484772"/>
            <a:ext cx="6979987" cy="430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24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1BDDAB-AAFF-4A59-B7BE-54D52AE695AE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64B91B-D6F9-4C12-B8C9-D64437325F14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5D4DAD4-F65A-4FA7-857F-803D6FCE3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671E3F-AAC8-4523-8FF1-4F90BE62B536}"/>
              </a:ext>
            </a:extLst>
          </p:cNvPr>
          <p:cNvSpPr txBox="1"/>
          <p:nvPr/>
        </p:nvSpPr>
        <p:spPr>
          <a:xfrm>
            <a:off x="140368" y="557096"/>
            <a:ext cx="120516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Active Galactic Nuclei (AGN)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6F43A9-9C42-4D42-A917-E73B49189878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0F05FE-806F-463F-ACC0-8A0CBCFE83E1}"/>
              </a:ext>
            </a:extLst>
          </p:cNvPr>
          <p:cNvSpPr txBox="1"/>
          <p:nvPr/>
        </p:nvSpPr>
        <p:spPr>
          <a:xfrm>
            <a:off x="8338557" y="6330435"/>
            <a:ext cx="38534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Callum Dewsnap, Victoria Pinnegar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9B70E7-9005-4480-8FDA-C3BA67E8C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726" y="1542294"/>
            <a:ext cx="9918915" cy="42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3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0F1158-4A71-4DDD-B34E-F4BDDEA9829E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D1C68-6112-4C9D-8D9F-35E4E6BAAF20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13B722D-AFFB-43B3-8E68-AA3F35594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C34D0E47-164E-46E1-BD8C-9B203F36770B}"/>
              </a:ext>
            </a:extLst>
          </p:cNvPr>
          <p:cNvSpPr txBox="1">
            <a:spLocks/>
          </p:cNvSpPr>
          <p:nvPr/>
        </p:nvSpPr>
        <p:spPr>
          <a:xfrm>
            <a:off x="381389" y="1587637"/>
            <a:ext cx="11427956" cy="455251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>
                <a:cs typeface="Calibri"/>
              </a:rPr>
              <a:t>Chugachmiut Traditional Weather Forecasting:</a:t>
            </a:r>
          </a:p>
          <a:p>
            <a:pPr lvl="1"/>
            <a:r>
              <a:rPr lang="en-CA" sz="2000" dirty="0">
                <a:ea typeface="+mn-lt"/>
                <a:cs typeface="+mn-lt"/>
              </a:rPr>
              <a:t>Weatherman- time observation for speed, direction, shape of clouds </a:t>
            </a:r>
          </a:p>
          <a:p>
            <a:pPr lvl="1"/>
            <a:r>
              <a:rPr lang="en-CA" sz="2000" dirty="0">
                <a:ea typeface="+mn-lt"/>
                <a:cs typeface="+mn-lt"/>
              </a:rPr>
              <a:t>(Traditional Ecological Knowledge (TEK)) Low atmosphere winds-&gt; Current days weather, High atmosphere winds -&gt; Large storm systems</a:t>
            </a:r>
            <a:endParaRPr lang="en-US" sz="2000" dirty="0">
              <a:ea typeface="+mn-lt"/>
              <a:cs typeface="+mn-lt"/>
            </a:endParaRPr>
          </a:p>
          <a:p>
            <a:pPr lvl="1"/>
            <a:r>
              <a:rPr lang="en-CA" sz="2000" dirty="0">
                <a:ea typeface="+mn-lt"/>
                <a:cs typeface="+mn-lt"/>
              </a:rPr>
              <a:t>Cloud halo around sun and moon indicate weather is going to turn for the worse</a:t>
            </a:r>
            <a:endParaRPr lang="en-US" sz="2000" dirty="0">
              <a:ea typeface="+mn-lt"/>
              <a:cs typeface="+mn-lt"/>
            </a:endParaRPr>
          </a:p>
          <a:p>
            <a:pPr lvl="1"/>
            <a:r>
              <a:rPr lang="en-CA" sz="2000" dirty="0">
                <a:cs typeface="Calibri"/>
              </a:rPr>
              <a:t>“Cloud streaks high in the sky means it is going to be windy.” - Mary Malchoff, Port Graham</a:t>
            </a:r>
            <a:endParaRPr lang="en-US" sz="2000" dirty="0">
              <a:ea typeface="+mn-lt"/>
              <a:cs typeface="+mn-lt"/>
            </a:endParaRPr>
          </a:p>
          <a:p>
            <a:pPr lvl="1"/>
            <a:r>
              <a:rPr lang="en-CA" sz="2000" dirty="0">
                <a:cs typeface="Calibri"/>
              </a:rPr>
              <a:t>“Dark clouds means there will be rain, snow, or wind.” - Tom </a:t>
            </a:r>
            <a:r>
              <a:rPr lang="en-CA" sz="2000" dirty="0" err="1">
                <a:cs typeface="Calibri"/>
              </a:rPr>
              <a:t>Yeaton</a:t>
            </a:r>
            <a:r>
              <a:rPr lang="en-CA" sz="2000" dirty="0">
                <a:cs typeface="Calibri"/>
              </a:rPr>
              <a:t> Sr., Port Graham</a:t>
            </a:r>
            <a:endParaRPr lang="en-CA" dirty="0"/>
          </a:p>
          <a:p>
            <a:r>
              <a:rPr lang="en-CA" sz="2000" dirty="0">
                <a:cs typeface="Calibri"/>
              </a:rPr>
              <a:t>Plains People:</a:t>
            </a:r>
          </a:p>
          <a:p>
            <a:pPr lvl="1"/>
            <a:r>
              <a:rPr lang="en-CA" sz="2000" dirty="0">
                <a:ea typeface="+mn-lt"/>
                <a:cs typeface="+mn-lt"/>
              </a:rPr>
              <a:t>Damp, foggy weather precedes cold and storms</a:t>
            </a:r>
          </a:p>
          <a:p>
            <a:pPr lvl="1"/>
            <a:r>
              <a:rPr lang="en-CA" sz="2000" dirty="0">
                <a:ea typeface="+mn-lt"/>
                <a:cs typeface="+mn-lt"/>
              </a:rPr>
              <a:t>Omaha People -  Curlew Call in the morning foretells cloudless day</a:t>
            </a:r>
          </a:p>
          <a:p>
            <a:pPr marL="457200" lvl="1" indent="0">
              <a:buNone/>
            </a:pPr>
            <a:endParaRPr lang="en-CA" sz="2000" dirty="0">
              <a:ea typeface="+mn-lt"/>
              <a:cs typeface="+mn-lt"/>
            </a:endParaRPr>
          </a:p>
          <a:p>
            <a:pPr lvl="1"/>
            <a:endParaRPr lang="en-CA" sz="2000" dirty="0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E72F1-17D9-4E95-A2F6-0E7D021DCF3F}"/>
              </a:ext>
            </a:extLst>
          </p:cNvPr>
          <p:cNvSpPr txBox="1"/>
          <p:nvPr/>
        </p:nvSpPr>
        <p:spPr>
          <a:xfrm>
            <a:off x="150264" y="141460"/>
            <a:ext cx="1189291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Indigenous Forecasting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4BB9-F8B8-4A85-9E20-330E08D3939F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E49C3-5EC0-49D0-BBB4-972DC89CD860}"/>
              </a:ext>
            </a:extLst>
          </p:cNvPr>
          <p:cNvSpPr txBox="1"/>
          <p:nvPr/>
        </p:nvSpPr>
        <p:spPr>
          <a:xfrm>
            <a:off x="8338557" y="6330435"/>
            <a:ext cx="38534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Callum Dewsnap, Victoria Pinnegar</a:t>
            </a:r>
          </a:p>
        </p:txBody>
      </p:sp>
    </p:spTree>
    <p:extLst>
      <p:ext uri="{BB962C8B-B14F-4D97-AF65-F5344CB8AC3E}">
        <p14:creationId xmlns:p14="http://schemas.microsoft.com/office/powerpoint/2010/main" val="418304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iagram&#10;&#10;Description automatically generated">
            <a:extLst>
              <a:ext uri="{FF2B5EF4-FFF2-40B4-BE49-F238E27FC236}">
                <a16:creationId xmlns:a16="http://schemas.microsoft.com/office/drawing/2014/main" id="{714F0DFA-F4CA-4D07-9318-EDDA51887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768" y="1477482"/>
            <a:ext cx="5141258" cy="43064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0F1158-4A71-4DDD-B34E-F4BDDEA9829E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D1C68-6112-4C9D-8D9F-35E4E6BAAF20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13B722D-AFFB-43B3-8E68-AA3F35594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C34D0E47-164E-46E1-BD8C-9B203F36770B}"/>
              </a:ext>
            </a:extLst>
          </p:cNvPr>
          <p:cNvSpPr txBox="1">
            <a:spLocks/>
          </p:cNvSpPr>
          <p:nvPr/>
        </p:nvSpPr>
        <p:spPr>
          <a:xfrm>
            <a:off x="440766" y="2399118"/>
            <a:ext cx="10917434" cy="3216539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E72F1-17D9-4E95-A2F6-0E7D021DCF3F}"/>
              </a:ext>
            </a:extLst>
          </p:cNvPr>
          <p:cNvSpPr txBox="1"/>
          <p:nvPr/>
        </p:nvSpPr>
        <p:spPr>
          <a:xfrm>
            <a:off x="145971" y="136875"/>
            <a:ext cx="11892912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Decolonizing Research and use of Indigenous Knowledge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4BB9-F8B8-4A85-9E20-330E08D3939F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E49C3-5EC0-49D0-BBB4-972DC89CD860}"/>
              </a:ext>
            </a:extLst>
          </p:cNvPr>
          <p:cNvSpPr txBox="1"/>
          <p:nvPr/>
        </p:nvSpPr>
        <p:spPr>
          <a:xfrm>
            <a:off x="8338557" y="6330435"/>
            <a:ext cx="38534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Callum Dewsnap, Victoria Pinnegar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A4377F-A2F9-463C-9C0F-DB0CC7DF4A06}"/>
              </a:ext>
            </a:extLst>
          </p:cNvPr>
          <p:cNvSpPr txBox="1"/>
          <p:nvPr/>
        </p:nvSpPr>
        <p:spPr>
          <a:xfrm>
            <a:off x="141194" y="1782856"/>
            <a:ext cx="7394366" cy="4739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CA" sz="2000" dirty="0">
                <a:ea typeface="+mn-lt"/>
                <a:cs typeface="+mn-lt"/>
              </a:rPr>
              <a:t>Utilizing and publishing indigenous knowledge follows a trend of disrespect, lack of documentation, lack of care, and follow up on research for communities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CA" sz="2000" dirty="0">
                <a:ea typeface="+mn-lt"/>
                <a:cs typeface="+mn-lt"/>
              </a:rPr>
              <a:t>Proposed Research system from : Yuca-Cassava growth System: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CA" sz="2000" dirty="0">
                <a:ea typeface="+mn-lt"/>
                <a:cs typeface="+mn-lt"/>
              </a:rPr>
              <a:t>Built around Yuca growth system from Caribbean Indigenous population the 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CA" sz="2000" dirty="0">
                <a:ea typeface="+mn-lt"/>
                <a:cs typeface="+mn-lt"/>
              </a:rPr>
              <a:t>Community based, reciprocal learning, and knowledge co-creation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CA" sz="2000" dirty="0">
                <a:ea typeface="+mn-lt"/>
                <a:cs typeface="+mn-lt"/>
              </a:rPr>
              <a:t>Nurture growth for Praxis -&gt; Transformative Action-Reflection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CA" sz="2000" dirty="0">
                <a:ea typeface="+mn-lt"/>
                <a:cs typeface="+mn-lt"/>
              </a:rPr>
              <a:t>Community members are considered Participant researchers, and are allowed to participate as co-authors</a:t>
            </a:r>
            <a:endParaRPr lang="en-GB" sz="2000" dirty="0" err="1">
              <a:ea typeface="+mn-lt"/>
              <a:cs typeface="+mn-lt"/>
            </a:endParaRP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CA" sz="2000" dirty="0">
                <a:ea typeface="+mn-lt"/>
                <a:cs typeface="+mn-lt"/>
              </a:rPr>
              <a:t>Inclusion of </a:t>
            </a:r>
            <a:r>
              <a:rPr lang="en-CA" sz="2000" dirty="0" err="1">
                <a:ea typeface="+mn-lt"/>
                <a:cs typeface="+mn-lt"/>
              </a:rPr>
              <a:t>Storywork</a:t>
            </a:r>
            <a:endParaRPr lang="en-CA" sz="2000" dirty="0" err="1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299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7234D388-F870-438D-A477-431BAA68A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592" y="1273858"/>
            <a:ext cx="3189371" cy="40488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0F1158-4A71-4DDD-B34E-F4BDDEA9829E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D1C68-6112-4C9D-8D9F-35E4E6BAAF20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13B722D-AFFB-43B3-8E68-AA3F35594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C34D0E47-164E-46E1-BD8C-9B203F36770B}"/>
              </a:ext>
            </a:extLst>
          </p:cNvPr>
          <p:cNvSpPr txBox="1">
            <a:spLocks/>
          </p:cNvSpPr>
          <p:nvPr/>
        </p:nvSpPr>
        <p:spPr>
          <a:xfrm>
            <a:off x="238126" y="1273858"/>
            <a:ext cx="8796049" cy="1960710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>
                <a:ea typeface="+mn-lt"/>
                <a:cs typeface="+mn-lt"/>
              </a:rPr>
              <a:t>Relative Humidity</a:t>
            </a:r>
          </a:p>
          <a:p>
            <a:pPr lvl="1"/>
            <a:r>
              <a:rPr lang="en-CA" sz="2000" dirty="0">
                <a:ea typeface="+mn-lt"/>
                <a:cs typeface="+mn-lt"/>
              </a:rPr>
              <a:t>More easily formed in lower temperatures due to Saturation Vapour Pressure</a:t>
            </a:r>
            <a:endParaRPr lang="en-CA" sz="1600" dirty="0">
              <a:ea typeface="+mn-lt"/>
              <a:cs typeface="+mn-lt"/>
            </a:endParaRPr>
          </a:p>
          <a:p>
            <a:pPr lvl="1"/>
            <a:r>
              <a:rPr lang="en-CA" sz="2000" dirty="0">
                <a:ea typeface="+mn-lt"/>
                <a:cs typeface="+mn-lt"/>
              </a:rPr>
              <a:t>Water acts as an Ideal gas, so if the cloud formation occurs more efficiently at lower temperature, what change in parameters allows better cloud formation?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E72F1-17D9-4E95-A2F6-0E7D021DCF3F}"/>
              </a:ext>
            </a:extLst>
          </p:cNvPr>
          <p:cNvSpPr txBox="1"/>
          <p:nvPr/>
        </p:nvSpPr>
        <p:spPr>
          <a:xfrm>
            <a:off x="150264" y="141460"/>
            <a:ext cx="1189291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Cloud Formation Parameters -Forecasting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4BB9-F8B8-4A85-9E20-330E08D3939F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E49C3-5EC0-49D0-BBB4-972DC89CD860}"/>
              </a:ext>
            </a:extLst>
          </p:cNvPr>
          <p:cNvSpPr txBox="1"/>
          <p:nvPr/>
        </p:nvSpPr>
        <p:spPr>
          <a:xfrm>
            <a:off x="8338557" y="6330435"/>
            <a:ext cx="38534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Callum Dewsnap, Victoria Pinnegar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4450FC-7A4C-4B48-B4CF-A69BCFA7B5DF}"/>
                  </a:ext>
                </a:extLst>
              </p:cNvPr>
              <p:cNvSpPr txBox="1"/>
              <p:nvPr/>
            </p:nvSpPr>
            <p:spPr>
              <a:xfrm>
                <a:off x="759351" y="3600102"/>
                <a:ext cx="948273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𝑛𝑘</m:t>
                          </m:r>
                        </m:den>
                      </m:f>
                    </m:oMath>
                  </m:oMathPara>
                </a14:m>
                <a:endParaRPr lang="en-CA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4450FC-7A4C-4B48-B4CF-A69BCFA7B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51" y="3600102"/>
                <a:ext cx="948273" cy="6108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D189293-241B-4A0D-8DBF-8675DA7141C7}"/>
              </a:ext>
            </a:extLst>
          </p:cNvPr>
          <p:cNvSpPr txBox="1"/>
          <p:nvPr/>
        </p:nvSpPr>
        <p:spPr>
          <a:xfrm>
            <a:off x="1749014" y="3169427"/>
            <a:ext cx="655232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If </a:t>
            </a:r>
            <a:r>
              <a:rPr lang="en-CA" sz="20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nk</a:t>
            </a:r>
            <a:r>
              <a:rPr lang="en-CA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~ 100 </a:t>
            </a:r>
            <a:r>
              <a:rPr lang="en-CA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/>
              <a:t>T increases, harder to condense into clouds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If </a:t>
            </a:r>
            <a:r>
              <a:rPr lang="en-CA" sz="20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nk</a:t>
            </a:r>
            <a:r>
              <a:rPr lang="en-CA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~ 10 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endParaRPr lang="en-CA" sz="20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/>
              <a:t>T decreases, easier condensation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If P decreases: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/>
              <a:t>T decreases, easier condensation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549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0F1158-4A71-4DDD-B34E-F4BDDEA9829E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D1C68-6112-4C9D-8D9F-35E4E6BAAF20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13B722D-AFFB-43B3-8E68-AA3F35594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C34D0E47-164E-46E1-BD8C-9B203F36770B}"/>
              </a:ext>
            </a:extLst>
          </p:cNvPr>
          <p:cNvSpPr txBox="1">
            <a:spLocks/>
          </p:cNvSpPr>
          <p:nvPr/>
        </p:nvSpPr>
        <p:spPr>
          <a:xfrm>
            <a:off x="238126" y="1273858"/>
            <a:ext cx="11657269" cy="895184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>
                <a:ea typeface="+mn-lt"/>
                <a:cs typeface="+mn-lt"/>
              </a:rPr>
              <a:t>Tracking of High- Low pressure zones through the atmosphere</a:t>
            </a:r>
          </a:p>
          <a:p>
            <a:r>
              <a:rPr lang="en-CA" sz="2000" dirty="0">
                <a:ea typeface="+mn-lt"/>
                <a:cs typeface="+mn-lt"/>
              </a:rPr>
              <a:t>Clouds form more easily in lower pressure zones alongside upward circulation and convergence of ai</a:t>
            </a:r>
            <a:r>
              <a:rPr lang="en-CA" sz="1600" dirty="0">
                <a:ea typeface="+mn-lt"/>
                <a:cs typeface="+mn-lt"/>
              </a:rPr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E72F1-17D9-4E95-A2F6-0E7D021DCF3F}"/>
              </a:ext>
            </a:extLst>
          </p:cNvPr>
          <p:cNvSpPr txBox="1"/>
          <p:nvPr/>
        </p:nvSpPr>
        <p:spPr>
          <a:xfrm>
            <a:off x="150264" y="141460"/>
            <a:ext cx="1189291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Cloud Formation Parameters -Forecasting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4BB9-F8B8-4A85-9E20-330E08D3939F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E49C3-5EC0-49D0-BBB4-972DC89CD860}"/>
              </a:ext>
            </a:extLst>
          </p:cNvPr>
          <p:cNvSpPr txBox="1"/>
          <p:nvPr/>
        </p:nvSpPr>
        <p:spPr>
          <a:xfrm>
            <a:off x="8338557" y="6330435"/>
            <a:ext cx="38534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Callum Dewsnap, Victoria Pinnegar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54368E4A-5B78-4FAE-947B-9A21BE79A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805" y="2327277"/>
            <a:ext cx="4872590" cy="3047650"/>
          </a:xfrm>
          <a:prstGeom prst="rect">
            <a:avLst/>
          </a:prstGeom>
        </p:spPr>
      </p:pic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B1E46D0B-DF23-453A-A914-030B4E037106}"/>
              </a:ext>
            </a:extLst>
          </p:cNvPr>
          <p:cNvSpPr txBox="1">
            <a:spLocks/>
          </p:cNvSpPr>
          <p:nvPr/>
        </p:nvSpPr>
        <p:spPr>
          <a:xfrm>
            <a:off x="238126" y="2347680"/>
            <a:ext cx="6603925" cy="3002248"/>
          </a:xfrm>
          <a:prstGeom prst="rect">
            <a:avLst/>
          </a:prstGeom>
        </p:spPr>
        <p:txBody>
          <a:bodyPr lIns="91440" tIns="45720" rIns="91440" bIns="4572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>
                <a:ea typeface="+mn-lt"/>
                <a:cs typeface="+mn-lt"/>
              </a:rPr>
              <a:t>Low-pressure and High-pressure systems follow large scale atmospheric circulation:</a:t>
            </a:r>
          </a:p>
          <a:p>
            <a:pPr lvl="1"/>
            <a:r>
              <a:rPr lang="en-CA" sz="2000" dirty="0">
                <a:ea typeface="+mn-lt"/>
                <a:cs typeface="+mn-lt"/>
              </a:rPr>
              <a:t>Hadley Cells- Closed Circulation loop near the Equator, low pressure zone near equator → rises up → travels to 30</a:t>
            </a:r>
            <a:r>
              <a:rPr lang="en-CA" sz="2000" baseline="30000" dirty="0">
                <a:ea typeface="+mn-lt"/>
                <a:cs typeface="+mn-lt"/>
              </a:rPr>
              <a:t>th</a:t>
            </a:r>
            <a:r>
              <a:rPr lang="en-CA" sz="2000" dirty="0">
                <a:ea typeface="+mn-lt"/>
                <a:cs typeface="+mn-lt"/>
              </a:rPr>
              <a:t> parallel to a high- pressure zone → sinks → circulates back to equator</a:t>
            </a:r>
          </a:p>
          <a:p>
            <a:pPr lvl="1"/>
            <a:r>
              <a:rPr lang="en-CA" sz="2000" dirty="0">
                <a:ea typeface="+mn-lt"/>
                <a:cs typeface="+mn-lt"/>
              </a:rPr>
              <a:t>Polar Cell- Air rises → moves towards pole and eastward → descends → moves towards equator and west</a:t>
            </a:r>
          </a:p>
          <a:p>
            <a:pPr lvl="1"/>
            <a:r>
              <a:rPr lang="en-CA" sz="2000" dirty="0">
                <a:ea typeface="+mn-lt"/>
                <a:cs typeface="+mn-lt"/>
              </a:rPr>
              <a:t>Ferrell Cell- Transition between 60  ͦto poles, Eddy created by Polar and Hadley</a:t>
            </a:r>
          </a:p>
        </p:txBody>
      </p:sp>
    </p:spTree>
    <p:extLst>
      <p:ext uri="{BB962C8B-B14F-4D97-AF65-F5344CB8AC3E}">
        <p14:creationId xmlns:p14="http://schemas.microsoft.com/office/powerpoint/2010/main" val="71849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1504FB5-4C02-4B2D-8052-D7BEC12FC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080" y="877705"/>
            <a:ext cx="5737920" cy="48341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0F1158-4A71-4DDD-B34E-F4BDDEA9829E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D1C68-6112-4C9D-8D9F-35E4E6BAAF20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13B722D-AFFB-43B3-8E68-AA3F35594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C34D0E47-164E-46E1-BD8C-9B203F36770B}"/>
              </a:ext>
            </a:extLst>
          </p:cNvPr>
          <p:cNvSpPr txBox="1">
            <a:spLocks/>
          </p:cNvSpPr>
          <p:nvPr/>
        </p:nvSpPr>
        <p:spPr>
          <a:xfrm>
            <a:off x="465271" y="1987269"/>
            <a:ext cx="6355516" cy="22076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Scattering of radiation through the atmosphere</a:t>
            </a:r>
          </a:p>
          <a:p>
            <a:r>
              <a:rPr lang="en-CA" sz="2000" dirty="0"/>
              <a:t>Radiation interacts (Absorbs or Scatters) with a particle</a:t>
            </a:r>
          </a:p>
          <a:p>
            <a:pPr lvl="1"/>
            <a:r>
              <a:rPr lang="en-CA" sz="2000" dirty="0"/>
              <a:t>Absorption removes photon and converts to Energy</a:t>
            </a:r>
          </a:p>
          <a:p>
            <a:pPr lvl="1"/>
            <a:r>
              <a:rPr lang="en-CA" sz="2000" dirty="0"/>
              <a:t>Scattering shoots radiation into a new direction</a:t>
            </a:r>
          </a:p>
          <a:p>
            <a:pPr lvl="2"/>
            <a:r>
              <a:rPr lang="en-CA" dirty="0"/>
              <a:t>Depends on Wavelength, Size, Shape and Composition</a:t>
            </a:r>
            <a:endParaRPr lang="en-CA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E72F1-17D9-4E95-A2F6-0E7D021DCF3F}"/>
              </a:ext>
            </a:extLst>
          </p:cNvPr>
          <p:cNvSpPr txBox="1"/>
          <p:nvPr/>
        </p:nvSpPr>
        <p:spPr>
          <a:xfrm>
            <a:off x="149542" y="140038"/>
            <a:ext cx="1189291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Backscatter in Remote Observation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4BB9-F8B8-4A85-9E20-330E08D3939F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E49C3-5EC0-49D0-BBB4-972DC89CD860}"/>
              </a:ext>
            </a:extLst>
          </p:cNvPr>
          <p:cNvSpPr txBox="1"/>
          <p:nvPr/>
        </p:nvSpPr>
        <p:spPr>
          <a:xfrm>
            <a:off x="8338557" y="6330435"/>
            <a:ext cx="38534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Callum Dewsnap, Victoria Pinnegar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475C40-DEBA-4DA6-9860-D9CAE624F90E}"/>
                  </a:ext>
                </a:extLst>
              </p:cNvPr>
              <p:cNvSpPr txBox="1"/>
              <p:nvPr/>
            </p:nvSpPr>
            <p:spPr>
              <a:xfrm>
                <a:off x="2109379" y="4296744"/>
                <a:ext cx="3341185" cy="529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b="0" dirty="0"/>
                  <a:t>The Size Parameter: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475C40-DEBA-4DA6-9860-D9CAE624F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379" y="4296744"/>
                <a:ext cx="3341185" cy="529247"/>
              </a:xfrm>
              <a:prstGeom prst="rect">
                <a:avLst/>
              </a:prstGeom>
              <a:blipFill>
                <a:blip r:embed="rId5"/>
                <a:stretch>
                  <a:fillRect l="-1825" b="-80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39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085712-9997-4A8A-8244-1326757FC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934" y="2577763"/>
            <a:ext cx="4011575" cy="3380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0F1158-4A71-4DDD-B34E-F4BDDEA9829E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D1C68-6112-4C9D-8D9F-35E4E6BAAF20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13B722D-AFFB-43B3-8E68-AA3F35594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0">
                <a:extLst>
                  <a:ext uri="{FF2B5EF4-FFF2-40B4-BE49-F238E27FC236}">
                    <a16:creationId xmlns:a16="http://schemas.microsoft.com/office/drawing/2014/main" id="{C34D0E47-164E-46E1-BD8C-9B203F3677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31019" y="1549845"/>
                <a:ext cx="3958292" cy="140641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000" dirty="0"/>
                  <a:t>Rayleigh </a:t>
                </a:r>
              </a:p>
              <a:p>
                <a:pPr lvl="1"/>
                <a:r>
                  <a:rPr lang="en-CA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= 0.002-0.2</a:t>
                </a:r>
                <a:endParaRPr lang="en-CA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CA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CA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CA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f>
                      <m:fPr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e>
                          <m:sup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begChr m:val="⟨"/>
                        <m:endChr m:val="⟩"/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e>
                    </m:d>
                  </m:oMath>
                </a14:m>
                <a:endParaRPr lang="en-CA" sz="2000" dirty="0"/>
              </a:p>
            </p:txBody>
          </p:sp>
        </mc:Choice>
        <mc:Fallback xmlns="">
          <p:sp>
            <p:nvSpPr>
              <p:cNvPr id="8" name="Content Placeholder 10">
                <a:extLst>
                  <a:ext uri="{FF2B5EF4-FFF2-40B4-BE49-F238E27FC236}">
                    <a16:creationId xmlns:a16="http://schemas.microsoft.com/office/drawing/2014/main" id="{C34D0E47-164E-46E1-BD8C-9B203F367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019" y="1549845"/>
                <a:ext cx="3958292" cy="1406410"/>
              </a:xfrm>
              <a:prstGeom prst="rect">
                <a:avLst/>
              </a:prstGeom>
              <a:blipFill>
                <a:blip r:embed="rId5"/>
                <a:stretch>
                  <a:fillRect l="-1387" t="-43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B1E72F1-17D9-4E95-A2F6-0E7D021DCF3F}"/>
              </a:ext>
            </a:extLst>
          </p:cNvPr>
          <p:cNvSpPr txBox="1"/>
          <p:nvPr/>
        </p:nvSpPr>
        <p:spPr>
          <a:xfrm>
            <a:off x="149542" y="110668"/>
            <a:ext cx="1189291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Backscatter in Remote Observation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4BB9-F8B8-4A85-9E20-330E08D3939F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E49C3-5EC0-49D0-BBB4-972DC89CD860}"/>
              </a:ext>
            </a:extLst>
          </p:cNvPr>
          <p:cNvSpPr txBox="1"/>
          <p:nvPr/>
        </p:nvSpPr>
        <p:spPr>
          <a:xfrm>
            <a:off x="8338557" y="6330435"/>
            <a:ext cx="38534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Callum Dewsnap, Victoria Pinnegar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D68C7B-A996-4BC7-908C-D72C52E33CC5}"/>
              </a:ext>
            </a:extLst>
          </p:cNvPr>
          <p:cNvSpPr txBox="1"/>
          <p:nvPr/>
        </p:nvSpPr>
        <p:spPr>
          <a:xfrm>
            <a:off x="675531" y="1545783"/>
            <a:ext cx="310663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Geometric optics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x &gt; 2000 </a:t>
            </a:r>
            <a:endParaRPr lang="en-CA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/>
              <a:t>Traditional optical principles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F5788F-6AF9-4E39-BE17-E1B87CD1ACF8}"/>
                  </a:ext>
                </a:extLst>
              </p:cNvPr>
              <p:cNvSpPr txBox="1"/>
              <p:nvPr/>
            </p:nvSpPr>
            <p:spPr>
              <a:xfrm>
                <a:off x="7941315" y="1545783"/>
                <a:ext cx="3575154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000" dirty="0"/>
                  <a:t>Mie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= 0.2 - 2000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𝑏𝑎𝑐𝑘</m:t>
                        </m:r>
                      </m:sub>
                    </m:sSub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F5788F-6AF9-4E39-BE17-E1B87CD1A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315" y="1545783"/>
                <a:ext cx="3575154" cy="1015663"/>
              </a:xfrm>
              <a:prstGeom prst="rect">
                <a:avLst/>
              </a:prstGeom>
              <a:blipFill>
                <a:blip r:embed="rId6"/>
                <a:stretch>
                  <a:fillRect l="-1536" t="-3614" b="-78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DE35F2-902B-4518-B6CF-B27F3F24F98D}"/>
                  </a:ext>
                </a:extLst>
              </p:cNvPr>
              <p:cNvSpPr txBox="1"/>
              <p:nvPr/>
            </p:nvSpPr>
            <p:spPr>
              <a:xfrm>
                <a:off x="1743700" y="3050310"/>
                <a:ext cx="4873873" cy="2984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𝐵𝑎𝑐𝑘𝑠𝑐𝑎𝑡𝑡𝑒𝑟</m:t>
                      </m:r>
                    </m:oMath>
                  </m:oMathPara>
                </a14:m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𝐷𝑒𝑛𝑠𝑖𝑡𝑦</m:t>
                      </m:r>
                    </m:oMath>
                  </m:oMathPara>
                </a14:m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𝑊𝑎𝑣𝑙𝑒𝑛𝑔𝑡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𝑅𝑒𝑓𝑟𝑎𝑐𝑡𝑖𝑣𝑒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𝑖𝑛𝑑𝑒𝑥</m:t>
                      </m:r>
                    </m:oMath>
                  </m:oMathPara>
                </a14:m>
                <a:endParaRPr lang="en-CA" b="0" i="1" dirty="0">
                  <a:latin typeface="Cambria Math" panose="02040503050406030204" pitchFamily="18" charset="0"/>
                </a:endParaRPr>
              </a:p>
              <a:p>
                <a:r>
                  <a:rPr lang="en-CA" b="0" dirty="0"/>
                  <a:t>                        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𝑃𝑎𝑟𝑡𝑖𝑐𝑙𝑒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𝑟𝑎𝑑𝑖𝑢𝑠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𝑏𝑎𝑐𝑘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CA" b="0" dirty="0"/>
                  <a:t> </a:t>
                </a:r>
              </a:p>
              <a:p>
                <a:endParaRPr lang="en-CA" b="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DE35F2-902B-4518-B6CF-B27F3F24F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700" y="3050310"/>
                <a:ext cx="4873873" cy="2984343"/>
              </a:xfrm>
              <a:prstGeom prst="rect">
                <a:avLst/>
              </a:prstGeom>
              <a:blipFill>
                <a:blip r:embed="rId7"/>
                <a:stretch>
                  <a:fillRect l="-250" b="-18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678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0F1158-4A71-4DDD-B34E-F4BDDEA9829E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D1C68-6112-4C9D-8D9F-35E4E6BAAF20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13B722D-AFFB-43B3-8E68-AA3F35594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0">
                <a:extLst>
                  <a:ext uri="{FF2B5EF4-FFF2-40B4-BE49-F238E27FC236}">
                    <a16:creationId xmlns:a16="http://schemas.microsoft.com/office/drawing/2014/main" id="{C34D0E47-164E-46E1-BD8C-9B203F3677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9878" y="1438487"/>
                <a:ext cx="10952020" cy="111332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000" dirty="0"/>
                  <a:t>Lidar- Light Detection and Ranging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func>
                        <m:func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nary>
                                <m:nary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CA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  <m:e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d>
                                    <m:dPr>
                                      <m:ctrlPr>
                                        <a:rPr lang="en-CA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CA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CA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d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𝑑𝑟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CA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10">
                <a:extLst>
                  <a:ext uri="{FF2B5EF4-FFF2-40B4-BE49-F238E27FC236}">
                    <a16:creationId xmlns:a16="http://schemas.microsoft.com/office/drawing/2014/main" id="{C34D0E47-164E-46E1-BD8C-9B203F367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78" y="1438487"/>
                <a:ext cx="10952020" cy="1113328"/>
              </a:xfrm>
              <a:prstGeom prst="rect">
                <a:avLst/>
              </a:prstGeom>
              <a:blipFill>
                <a:blip r:embed="rId4"/>
                <a:stretch>
                  <a:fillRect l="-501" t="-60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B1E72F1-17D9-4E95-A2F6-0E7D021DCF3F}"/>
              </a:ext>
            </a:extLst>
          </p:cNvPr>
          <p:cNvSpPr txBox="1"/>
          <p:nvPr/>
        </p:nvSpPr>
        <p:spPr>
          <a:xfrm>
            <a:off x="149542" y="101824"/>
            <a:ext cx="1189291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Lidar Observation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4BB9-F8B8-4A85-9E20-330E08D3939F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E49C3-5EC0-49D0-BBB4-972DC89CD860}"/>
              </a:ext>
            </a:extLst>
          </p:cNvPr>
          <p:cNvSpPr txBox="1"/>
          <p:nvPr/>
        </p:nvSpPr>
        <p:spPr>
          <a:xfrm>
            <a:off x="8338557" y="6330435"/>
            <a:ext cx="38534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Callum Dewsnap, Victoria Pinnegar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E46399-54B9-4F01-BCA6-5EAF0CABD397}"/>
                  </a:ext>
                </a:extLst>
              </p:cNvPr>
              <p:cNvSpPr txBox="1"/>
              <p:nvPr/>
            </p:nvSpPr>
            <p:spPr>
              <a:xfrm>
                <a:off x="606056" y="2732567"/>
                <a:ext cx="5427922" cy="2780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𝐵𝑎𝑐𝑘𝑠𝑐𝑎𝑡𝑡𝑒𝑟</m:t>
                      </m:r>
                    </m:oMath>
                  </m:oMathPara>
                </a14:m>
                <a:endParaRPr lang="en-CA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𝐴𝑣𝑒𝑟𝑎𝑔𝑒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𝑝𝑜𝑤𝑒𝑟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𝑠𝑖𝑛𝑔𝑙𝑒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𝑙𝑎𝑠𝑒𝑟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𝑝𝑢𝑙𝑠𝑒</m:t>
                      </m:r>
                    </m:oMath>
                  </m:oMathPara>
                </a14:m>
                <a:endParaRPr lang="en-CA" sz="1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CA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𝑃𝑟𝑖𝑚𝑎𝑟𝑦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𝑅𝑒𝑐𝑖𝑒𝑣𝑒𝑟</m:t>
                      </m:r>
                    </m:oMath>
                  </m:oMathPara>
                </a14:m>
                <a:endParaRPr lang="en-CA" sz="1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𝐸𝑓𝑓𝑒𝑐𝑡𝑖𝑣𝑒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𝑠𝑝𝑎𝑐𝑖𝑎𝑙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𝑝𝑢𝑙𝑠𝑒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𝑙𝑒𝑛𝑔𝑡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𝐸𝑓𝑓𝑖𝑐𝑖𝑒𝑛𝑐𝑦</m:t>
                      </m:r>
                    </m:oMath>
                  </m:oMathPara>
                </a14:m>
                <a:endParaRPr lang="en-CA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𝑂𝑣𝑒𝑟𝑙𝑎𝑝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𝑔𝑒𝑜𝑚𝑒𝑡𝑟𝑖𝑐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𝑎𝑟𝑟𝑎𝑛𝑔𝑚𝑒𝑛𝑡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𝑡𝑟𝑎𝑛𝑠𝑚𝑖𝑡𝑡𝑖𝑛𝑔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𝑟𝑒𝑐𝑖𝑒𝑣𝑖𝑛𝑔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𝑜𝑝𝑡𝑖𝑐𝑠</m:t>
                      </m:r>
                    </m:oMath>
                  </m:oMathPara>
                </a14:m>
                <a:endParaRPr lang="en-CA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1800" b="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E46399-54B9-4F01-BCA6-5EAF0CABD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56" y="2732567"/>
                <a:ext cx="5427922" cy="27808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005568D-860B-4979-A2C5-F3FB64612BD4}"/>
              </a:ext>
            </a:extLst>
          </p:cNvPr>
          <p:cNvSpPr txBox="1"/>
          <p:nvPr/>
        </p:nvSpPr>
        <p:spPr>
          <a:xfrm>
            <a:off x="6442362" y="2817628"/>
            <a:ext cx="46739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Rayleigh scattering for small particles (Molecular Scattering)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Mie scattering for large particles (Particulate Scattering)</a:t>
            </a:r>
          </a:p>
        </p:txBody>
      </p:sp>
    </p:spTree>
    <p:extLst>
      <p:ext uri="{BB962C8B-B14F-4D97-AF65-F5344CB8AC3E}">
        <p14:creationId xmlns:p14="http://schemas.microsoft.com/office/powerpoint/2010/main" val="355830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0F1158-4A71-4DDD-B34E-F4BDDEA9829E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D1C68-6112-4C9D-8D9F-35E4E6BAAF20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13B722D-AFFB-43B3-8E68-AA3F35594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0">
                <a:extLst>
                  <a:ext uri="{FF2B5EF4-FFF2-40B4-BE49-F238E27FC236}">
                    <a16:creationId xmlns:a16="http://schemas.microsoft.com/office/drawing/2014/main" id="{C34D0E47-164E-46E1-BD8C-9B203F3677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9878" y="1438487"/>
                <a:ext cx="10952020" cy="111332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000" dirty="0"/>
                  <a:t>Radar- Radio Detection and Ranging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CA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10">
                <a:extLst>
                  <a:ext uri="{FF2B5EF4-FFF2-40B4-BE49-F238E27FC236}">
                    <a16:creationId xmlns:a16="http://schemas.microsoft.com/office/drawing/2014/main" id="{C34D0E47-164E-46E1-BD8C-9B203F367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78" y="1438487"/>
                <a:ext cx="10952020" cy="1113328"/>
              </a:xfrm>
              <a:prstGeom prst="rect">
                <a:avLst/>
              </a:prstGeom>
              <a:blipFill>
                <a:blip r:embed="rId4"/>
                <a:stretch>
                  <a:fillRect l="-501" t="-60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B1E72F1-17D9-4E95-A2F6-0E7D021DCF3F}"/>
              </a:ext>
            </a:extLst>
          </p:cNvPr>
          <p:cNvSpPr txBox="1"/>
          <p:nvPr/>
        </p:nvSpPr>
        <p:spPr>
          <a:xfrm>
            <a:off x="87522" y="101824"/>
            <a:ext cx="1189291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Radar Observation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4BB9-F8B8-4A85-9E20-330E08D3939F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E49C3-5EC0-49D0-BBB4-972DC89CD860}"/>
              </a:ext>
            </a:extLst>
          </p:cNvPr>
          <p:cNvSpPr txBox="1"/>
          <p:nvPr/>
        </p:nvSpPr>
        <p:spPr>
          <a:xfrm>
            <a:off x="8338557" y="6330435"/>
            <a:ext cx="38534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Callum Dewsnap, Victoria Pinnegar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E46399-54B9-4F01-BCA6-5EAF0CABD397}"/>
                  </a:ext>
                </a:extLst>
              </p:cNvPr>
              <p:cNvSpPr txBox="1"/>
              <p:nvPr/>
            </p:nvSpPr>
            <p:spPr>
              <a:xfrm>
                <a:off x="606056" y="2732567"/>
                <a:ext cx="5427922" cy="2019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𝑅𝑒𝑓𝑙𝑒𝑐𝑡𝑖𝑣𝑖𝑡𝑦</m:t>
                      </m:r>
                    </m:oMath>
                  </m:oMathPara>
                </a14:m>
                <a:endParaRPr lang="en-CA" sz="1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𝐴𝑣𝑒𝑟𝑎𝑔𝑒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𝑝𝑜𝑤𝑒𝑟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𝑠𝑖𝑛𝑔𝑙𝑒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𝑙𝑎𝑠𝑒𝑟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𝑝𝑢𝑙𝑠𝑒</m:t>
                      </m:r>
                    </m:oMath>
                  </m:oMathPara>
                </a14:m>
                <a:endParaRPr lang="en-CA" sz="1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CA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</m:oMath>
                  </m:oMathPara>
                </a14:m>
                <a:endParaRPr lang="en-CA" sz="1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en-C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1800" b="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E46399-54B9-4F01-BCA6-5EAF0CABD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56" y="2732567"/>
                <a:ext cx="5427922" cy="20197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005568D-860B-4979-A2C5-F3FB64612BD4}"/>
              </a:ext>
            </a:extLst>
          </p:cNvPr>
          <p:cNvSpPr txBox="1"/>
          <p:nvPr/>
        </p:nvSpPr>
        <p:spPr>
          <a:xfrm>
            <a:off x="6442362" y="2817628"/>
            <a:ext cx="46739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Radar wavelengths are so long, the particles are all small by comparison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All particulates  used are in Rayleigh range (Cloud, Aerosol)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Molecular backscatter is negligible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542841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923</Words>
  <Application>Microsoft Office PowerPoint</Application>
  <PresentationFormat>Widescreen</PresentationFormat>
  <Paragraphs>145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Callum James Dewsnap</dc:creator>
  <cp:lastModifiedBy>Callum James Dewsnap</cp:lastModifiedBy>
  <cp:revision>305</cp:revision>
  <dcterms:created xsi:type="dcterms:W3CDTF">2021-11-29T23:55:10Z</dcterms:created>
  <dcterms:modified xsi:type="dcterms:W3CDTF">2021-12-08T12:07:50Z</dcterms:modified>
</cp:coreProperties>
</file>