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75" r:id="rId5"/>
    <p:sldId id="276" r:id="rId6"/>
    <p:sldId id="271" r:id="rId7"/>
    <p:sldId id="274" r:id="rId8"/>
    <p:sldId id="272" r:id="rId9"/>
    <p:sldId id="277" r:id="rId10"/>
    <p:sldId id="278" r:id="rId11"/>
    <p:sldId id="258" r:id="rId12"/>
    <p:sldId id="280" r:id="rId13"/>
    <p:sldId id="281" r:id="rId14"/>
    <p:sldId id="28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79F79-4BAE-7CEA-512A-8990864D2E09}" v="1841" dt="2021-12-08T09:10:0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64" autoAdjust="0"/>
  </p:normalViewPr>
  <p:slideViewPr>
    <p:cSldViewPr snapToGrid="0">
      <p:cViewPr varScale="1">
        <p:scale>
          <a:sx n="48" d="100"/>
          <a:sy n="48" d="100"/>
        </p:scale>
        <p:origin x="55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2686F-74AA-41F4-8A7E-0C158299654B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8FB6D-9DF0-4D9C-9B7B-D44B7EA01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1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22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[9], [20]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75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501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0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[7], [4]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39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[8], [5]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1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(Ahrens)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0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[15] [14]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1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68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[2] [9]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03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25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[10], [16], [9]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FB6D-9DF0-4D9C-9B7B-D44B7EA0133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31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BF47-1BE5-4829-B77E-1955741B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735CE-69CD-4F00-829C-0CDDB62E9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4290-3468-4742-B6A0-DABD9178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B6CD-40AB-4871-A76B-77507B7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F52E-595B-4673-8D72-1581BA3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9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48A8-AC49-4A54-9601-996436B7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6DBF-88F6-4671-BDE5-9B45EE16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75B1-A777-43FA-AA72-89C2AB10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0060-CCDE-4B2D-8DC5-5D2065A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EF7A-836F-4F0A-BB9D-A315F909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5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06644-F421-45F3-869B-95EC7DF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DB7C-78F6-44D3-A483-ECE3AC8C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D0D3-416D-438A-BB8D-4F712C0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5338-E63F-4F64-942D-297840D3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9764-E5A8-47E7-8A41-1EE1B39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7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C8DA-F9BF-4984-8795-3DB9EE96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EEE2-AAAD-4486-BFE1-DAFA41CF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9119-E1F1-4523-AB6F-53A3F1C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73F1-FB58-486C-8360-7B08C41F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EE20-B821-4A60-BDC8-6A3F16BE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9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0D76-0234-41B9-A458-2CCD1A7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81BF-2568-4FB7-88F1-5114B0B0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F440-5DAE-46D2-84E5-6B2A5BA5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3CFA-168A-4D2A-97AA-17B64D33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693C-9E41-48B8-B15C-09166E4A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FC57-7FA5-4770-8EE9-EE64966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7ECA-B688-4FDA-B4DE-AFA04850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E9E0-ACAE-431F-997B-BF0488B5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8F18-212E-4EBE-B4A9-374E07F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AD80-CDF1-4674-AAF7-23DEA0D6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0B55-EB60-4358-B59C-34A7C400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5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E40-F912-4891-9AC9-87B4E3C3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C1F96-0067-4FC9-90A5-92E55F95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EABE9-A2BF-4DE9-B2FA-11D7CAE1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B48DA-6E6A-4170-9CF4-4A6418335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BA3BA-EAA5-4F5B-B028-22F95ECF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BA53E-AE4B-4BC6-8543-2D1534AE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3EF7F-C91D-4A53-8DF8-921DFE96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A3C2C-29D3-4EC2-B3D4-7EE7C8C3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7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EDC0-784C-41EC-858C-5F8AF125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D9DF2-021D-4ADC-B908-9C6A5DA9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242D-2B90-476D-97C6-ED584F0B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77BC5-9FEC-419B-BB87-43FE846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2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E4F1A-F774-4554-836D-B035C82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7551C-0A39-4FB8-AD61-789EF4CC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259F-3FD6-46CF-B60B-26DFEC7C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4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F0E3-C6D7-41A3-891A-CBFA93A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BB-908C-4920-9F25-1B620688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8B82-66E2-4B1C-B388-94B161E8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EDEAD-C8F1-4F04-9EF5-3B9799B8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1756-EC15-4D0F-945E-0FE41A0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1749-369C-40E8-9315-B3397169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2BB-5849-481F-B11F-529A5E2D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EF7C2-EA7B-4616-BF5B-8A2E037EA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02B71-7646-4C92-8719-358B71B4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50506-EED6-4063-8C01-9DC86F19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36EA-F1EF-4F53-AD78-5386813C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FAC1D-DF7D-4173-A78C-D353D635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EC19-06FF-4EBF-B079-A6F88208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5639-EA92-4590-BEE0-CAA39C22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99C8-8BD1-4ADC-969D-8AAB28C6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0200-2CB2-4446-A706-1B2D8B47E09C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9F75-596A-47A0-9FE8-D4123328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C6F5-8886-4B38-BD8F-0F35D017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7A56-68FC-45A2-83F9-730C42F4C1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6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1F914-6C53-4091-9631-4D2187A72D25}"/>
              </a:ext>
            </a:extLst>
          </p:cNvPr>
          <p:cNvSpPr txBox="1"/>
          <p:nvPr/>
        </p:nvSpPr>
        <p:spPr>
          <a:xfrm>
            <a:off x="0" y="1164924"/>
            <a:ext cx="1219199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3C1B71"/>
                </a:solidFill>
                <a:latin typeface="Arial"/>
                <a:cs typeface="Arial Unicode MS"/>
              </a:rPr>
              <a:t>Viewing Comparisons of Radar and Lidar on Particle scatterers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32AEA-BE36-42B4-BB43-95C73F14C0D7}"/>
              </a:ext>
            </a:extLst>
          </p:cNvPr>
          <p:cNvSpPr txBox="1"/>
          <p:nvPr/>
        </p:nvSpPr>
        <p:spPr>
          <a:xfrm>
            <a:off x="2093147" y="3429000"/>
            <a:ext cx="80057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Victoria </a:t>
            </a:r>
            <a:r>
              <a:rPr lang="en-US" sz="3600" b="1" dirty="0" err="1">
                <a:solidFill>
                  <a:srgbClr val="3C1B71"/>
                </a:solidFill>
                <a:latin typeface="Arial"/>
                <a:cs typeface="Arial Unicode MS"/>
              </a:rPr>
              <a:t>Pinnegar</a:t>
            </a:r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, 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084CD-E637-48D0-916C-4B4BC206EC41}"/>
              </a:ext>
            </a:extLst>
          </p:cNvPr>
          <p:cNvSpPr txBox="1"/>
          <p:nvPr/>
        </p:nvSpPr>
        <p:spPr>
          <a:xfrm>
            <a:off x="2093147" y="4738969"/>
            <a:ext cx="800570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8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54A77-12BA-4AD3-BC52-2B29A44E160D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DC4EA-0F01-4D08-9D71-75D2D8D82E95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B83D93F-4A17-4AD1-9F7C-6192ABE9D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950D3-9D67-4755-9AE0-859B7EDD5F25}"/>
              </a:ext>
            </a:extLst>
          </p:cNvPr>
          <p:cNvSpPr txBox="1"/>
          <p:nvPr/>
        </p:nvSpPr>
        <p:spPr>
          <a:xfrm>
            <a:off x="6096000" y="6329286"/>
            <a:ext cx="5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</p:spTree>
    <p:extLst>
      <p:ext uri="{BB962C8B-B14F-4D97-AF65-F5344CB8AC3E}">
        <p14:creationId xmlns:p14="http://schemas.microsoft.com/office/powerpoint/2010/main" val="189228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The Colour Ratio- larger wavelength over smaller wavelength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</m:t>
                              </m:r>
                            </m:sub>
                          </m:sSub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𝑟𝑎𝑑𝑎𝑟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𝑙𝑖𝑑𝑎𝑟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2000" dirty="0"/>
                  <a:t>Effective radius – ratio of radar to lidar of the time averaged radius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CA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CA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2000" dirty="0"/>
              </a:p>
              <a:p>
                <a:pPr marL="0" indent="0">
                  <a:buNone/>
                </a:pPr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4" y="1481502"/>
                <a:ext cx="7497085" cy="4198988"/>
              </a:xfrm>
              <a:prstGeom prst="rect">
                <a:avLst/>
              </a:prstGeom>
              <a:blipFill>
                <a:blip r:embed="rId4"/>
                <a:stretch>
                  <a:fillRect l="-732" t="-14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Colour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181ED-F33B-43BE-A31C-AEF9FC551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836" y="871265"/>
            <a:ext cx="3998940" cy="2446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EDF6F6-51A2-44AD-AA9F-BF8C9F20B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904" y="3726360"/>
            <a:ext cx="5041872" cy="19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5212013" y="333182"/>
            <a:ext cx="6979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Modelling the Atmosphere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2EA71175-FBCB-408A-95A4-EE235F8AB4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27" y="333183"/>
                <a:ext cx="4973886" cy="5839018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Water acts as an ideal gas in the atmosphere and thus we can model the water clouds in the atmosphere by modelling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endParaRPr lang="en-CA" sz="2400" dirty="0"/>
              </a:p>
              <a:p>
                <a:r>
                  <a:rPr lang="en-CA" sz="2400" dirty="0"/>
                  <a:t>Model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CA" sz="2400" dirty="0"/>
                  <a:t> with a Gaussian, shift the mean height, standard deviation, and scaling factor by a random (Gaussian) amount every hour</a:t>
                </a:r>
              </a:p>
              <a:p>
                <a:r>
                  <a:rPr lang="en-CA" sz="2400" dirty="0"/>
                  <a:t>Gaussian model based on observed values of cloud formation</a:t>
                </a:r>
              </a:p>
              <a:p>
                <a:r>
                  <a:rPr lang="en-CA" sz="2400" dirty="0"/>
                  <a:t>Linear interpolation between each hour segment to achieve a temporal resolution of 1 minute</a:t>
                </a:r>
              </a:p>
            </p:txBody>
          </p:sp>
        </mc:Choice>
        <mc:Fallback xmlns=""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2EA71175-FBCB-408A-95A4-EE235F8A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7" y="333183"/>
                <a:ext cx="4973886" cy="5839018"/>
              </a:xfrm>
              <a:prstGeom prst="rect">
                <a:avLst/>
              </a:prstGeom>
              <a:blipFill>
                <a:blip r:embed="rId4"/>
                <a:stretch>
                  <a:fillRect l="-1593" r="-20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AC7C8BC-93C1-401F-8F9B-3636BA83D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13" y="1484772"/>
            <a:ext cx="6979987" cy="43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16E86-D8D8-4CC9-9EA2-374CF5AD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7" y="1453254"/>
            <a:ext cx="10414005" cy="44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DC7DDA-662B-4378-80D0-2746D7C7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7" y="1484772"/>
            <a:ext cx="10414005" cy="42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6F326-9B81-4092-B7C9-9D3C70B0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98" y="1484772"/>
            <a:ext cx="10414004" cy="4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BDDAB-AAFF-4A59-B7BE-54D52AE695A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4B91B-D6F9-4C12-B8C9-D64437325F14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5D4DAD4-F65A-4FA7-857F-803D6FCE3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71E3F-AAC8-4523-8FF1-4F90BE62B536}"/>
              </a:ext>
            </a:extLst>
          </p:cNvPr>
          <p:cNvSpPr txBox="1"/>
          <p:nvPr/>
        </p:nvSpPr>
        <p:spPr>
          <a:xfrm>
            <a:off x="140368" y="557096"/>
            <a:ext cx="12051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GooeyAtmosphere.py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43A9-9C42-4D42-A917-E73B49189878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F05FE-806F-463F-ACC0-8A0CBCFE83E1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Dewsnap, Victoria Pinnegar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9B70E7-9005-4480-8FDA-C3BA67E8C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26" y="1484772"/>
            <a:ext cx="9918915" cy="42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381389" y="1587637"/>
            <a:ext cx="11427956" cy="45525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alibri"/>
              </a:rPr>
              <a:t>Chugachmiut Traditional Weather Forecasting: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Weatherman- time observation for speed, direction, shape of clouds 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(Traditional Ecological Knowledge (TEK)) Low atmosphere winds-&gt; Current days weather, High atmosphere winds -&gt; Large storm systems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Cloud halo around sun and moon indicate weather is going to turn for the worse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“Cloud streaks high in the sky means it is going to be windy.” - Mary Malchoff, Port Graham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CA" sz="2000" dirty="0">
                <a:cs typeface="Calibri"/>
              </a:rPr>
              <a:t>“Dark clouds means there will be rain, snow, or wind.” - Tom </a:t>
            </a:r>
            <a:r>
              <a:rPr lang="en-CA" sz="2000" dirty="0" err="1">
                <a:cs typeface="Calibri"/>
              </a:rPr>
              <a:t>Yeaton</a:t>
            </a:r>
            <a:r>
              <a:rPr lang="en-CA" sz="2000" dirty="0">
                <a:cs typeface="Calibri"/>
              </a:rPr>
              <a:t> Sr., Port Graham</a:t>
            </a:r>
            <a:endParaRPr lang="en-CA" dirty="0"/>
          </a:p>
          <a:p>
            <a:r>
              <a:rPr lang="en-CA" sz="2000" dirty="0">
                <a:cs typeface="Calibri"/>
              </a:rPr>
              <a:t>Plains People: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Damp, foggy weather precedes cold and storms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Omaha People -  Curlew Call in the morning foretells cloudless day</a:t>
            </a:r>
          </a:p>
          <a:p>
            <a:pPr marL="457200" lvl="1" indent="0">
              <a:buNone/>
            </a:pPr>
            <a:endParaRPr lang="en-CA" sz="2000" dirty="0">
              <a:ea typeface="+mn-lt"/>
              <a:cs typeface="+mn-lt"/>
            </a:endParaRPr>
          </a:p>
          <a:p>
            <a:pPr lvl="1"/>
            <a:endParaRPr lang="en-CA" sz="20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Indigenous 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</p:spTree>
    <p:extLst>
      <p:ext uri="{BB962C8B-B14F-4D97-AF65-F5344CB8AC3E}">
        <p14:creationId xmlns:p14="http://schemas.microsoft.com/office/powerpoint/2010/main" val="418304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714F0DFA-F4CA-4D07-9318-EDDA5188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768" y="1477482"/>
            <a:ext cx="5141258" cy="4306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40766" y="2399118"/>
            <a:ext cx="10917434" cy="32165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5971" y="136875"/>
            <a:ext cx="11892912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Decolonizing Research and use of Indigenous Knowledge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4377F-A2F9-463C-9C0F-DB0CC7DF4A06}"/>
              </a:ext>
            </a:extLst>
          </p:cNvPr>
          <p:cNvSpPr txBox="1"/>
          <p:nvPr/>
        </p:nvSpPr>
        <p:spPr>
          <a:xfrm>
            <a:off x="141194" y="1782856"/>
            <a:ext cx="7394366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Utilizing and publishing indigenous knowledge follows a trend of disrespect, lack of documentation, lack of care, and follow up on research for communities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Proposed Research system from : Yuca-Cassava growth System: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Built around Yuca growth system from Caribbean Indigenous population the 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based, reciprocal learning, and knowledge co-creation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Nurture growth for Praxis -&gt; Transformative Action-Reflection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Community members are considered Participant researchers, and are allowed to participate as co-authors</a:t>
            </a:r>
            <a:endParaRPr lang="en-GB" sz="2000" dirty="0" err="1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sz="2000" dirty="0">
                <a:ea typeface="+mn-lt"/>
                <a:cs typeface="+mn-lt"/>
              </a:rPr>
              <a:t>Inclusion of </a:t>
            </a:r>
            <a:r>
              <a:rPr lang="en-CA" sz="2000" dirty="0" err="1">
                <a:ea typeface="+mn-lt"/>
                <a:cs typeface="+mn-lt"/>
              </a:rPr>
              <a:t>Storywork</a:t>
            </a:r>
            <a:endParaRPr lang="en-CA" sz="2000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99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234D388-F870-438D-A477-431BAA68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592" y="1273858"/>
            <a:ext cx="3189371" cy="4048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8796049" cy="196071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Relative Humidity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More easily formed in lower temperatures due to Saturation Vapour Pressure</a:t>
            </a:r>
            <a:endParaRPr lang="en-CA" sz="1600" dirty="0">
              <a:ea typeface="+mn-lt"/>
              <a:cs typeface="+mn-lt"/>
            </a:endParaRPr>
          </a:p>
          <a:p>
            <a:pPr lvl="1"/>
            <a:r>
              <a:rPr lang="en-CA" sz="2000" dirty="0">
                <a:ea typeface="+mn-lt"/>
                <a:cs typeface="+mn-lt"/>
              </a:rPr>
              <a:t>Water acts as an Ideal gas, so if the cloud formation occurs more efficiently at lower temperature, what change in parameters allows better cloud formation?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/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den>
                      </m:f>
                    </m:oMath>
                  </m:oMathPara>
                </a14:m>
                <a:endParaRPr lang="en-CA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450FC-7A4C-4B48-B4CF-A69BCFA7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1" y="3600102"/>
                <a:ext cx="948273" cy="610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189293-241B-4A0D-8DBF-8675DA7141C7}"/>
              </a:ext>
            </a:extLst>
          </p:cNvPr>
          <p:cNvSpPr txBox="1"/>
          <p:nvPr/>
        </p:nvSpPr>
        <p:spPr>
          <a:xfrm>
            <a:off x="1749014" y="3169427"/>
            <a:ext cx="65523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100 </a:t>
            </a:r>
            <a:r>
              <a:rPr lang="en-CA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increases, harder to condense into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</a:t>
            </a:r>
            <a:r>
              <a:rPr lang="en-CA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nk</a:t>
            </a: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~ 10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CA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If P decreases: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/>
              <a:t>T decreases, easier condensation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54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238126" y="1273858"/>
            <a:ext cx="11657269" cy="89518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Tracking of High- Low pressure zones through the atmosphere</a:t>
            </a:r>
          </a:p>
          <a:p>
            <a:r>
              <a:rPr lang="en-CA" sz="2000" dirty="0">
                <a:ea typeface="+mn-lt"/>
                <a:cs typeface="+mn-lt"/>
              </a:rPr>
              <a:t>Clouds form more easily in lower pressure zones alongside upward circulation and convergence of ai</a:t>
            </a:r>
            <a:r>
              <a:rPr lang="en-CA" sz="1600" dirty="0">
                <a:ea typeface="+mn-lt"/>
                <a:cs typeface="+mn-lt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50264" y="141460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Cloud Formation Parameters -Forecasting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4368E4A-5B78-4FAE-947B-9A21BE79A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05" y="2327277"/>
            <a:ext cx="4872590" cy="3047650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B1E46D0B-DF23-453A-A914-030B4E037106}"/>
              </a:ext>
            </a:extLst>
          </p:cNvPr>
          <p:cNvSpPr txBox="1">
            <a:spLocks/>
          </p:cNvSpPr>
          <p:nvPr/>
        </p:nvSpPr>
        <p:spPr>
          <a:xfrm>
            <a:off x="238126" y="2347680"/>
            <a:ext cx="6603925" cy="3002248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ea typeface="+mn-lt"/>
                <a:cs typeface="+mn-lt"/>
              </a:rPr>
              <a:t>Low-pressure and High-pressure systems follow large scale atmospheric circulation: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Hadley Cells- Closed Circulation loop near the Equator, low pressure zone near equator → rises up → travels to 30</a:t>
            </a:r>
            <a:r>
              <a:rPr lang="en-CA" sz="2000" baseline="30000" dirty="0">
                <a:ea typeface="+mn-lt"/>
                <a:cs typeface="+mn-lt"/>
              </a:rPr>
              <a:t>th</a:t>
            </a:r>
            <a:r>
              <a:rPr lang="en-CA" sz="2000" dirty="0">
                <a:ea typeface="+mn-lt"/>
                <a:cs typeface="+mn-lt"/>
              </a:rPr>
              <a:t> parallel to a high- pressure zone → sinks → circulates back to equator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Polar Cell- Air rises → moves towards pole and eastward → descends → moves towards equator and west</a:t>
            </a:r>
          </a:p>
          <a:p>
            <a:pPr lvl="1"/>
            <a:r>
              <a:rPr lang="en-CA" sz="2000" dirty="0">
                <a:ea typeface="+mn-lt"/>
                <a:cs typeface="+mn-lt"/>
              </a:rPr>
              <a:t>Ferrell Cell- Transition between 60  ͦto poles, Eddy created by Polar and Hadley</a:t>
            </a:r>
          </a:p>
        </p:txBody>
      </p:sp>
    </p:spTree>
    <p:extLst>
      <p:ext uri="{BB962C8B-B14F-4D97-AF65-F5344CB8AC3E}">
        <p14:creationId xmlns:p14="http://schemas.microsoft.com/office/powerpoint/2010/main" val="7184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504FB5-4C02-4B2D-8052-D7BEC12FC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80" y="877705"/>
            <a:ext cx="5737920" cy="4834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34D0E47-164E-46E1-BD8C-9B203F36770B}"/>
              </a:ext>
            </a:extLst>
          </p:cNvPr>
          <p:cNvSpPr txBox="1">
            <a:spLocks/>
          </p:cNvSpPr>
          <p:nvPr/>
        </p:nvSpPr>
        <p:spPr>
          <a:xfrm>
            <a:off x="465271" y="1987269"/>
            <a:ext cx="6355516" cy="2207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Scattering of radiation through the atmosphere</a:t>
            </a:r>
          </a:p>
          <a:p>
            <a:r>
              <a:rPr lang="en-CA" sz="2000" dirty="0"/>
              <a:t>Radiation interacts (Absorbs or Scatters) with a particle</a:t>
            </a:r>
          </a:p>
          <a:p>
            <a:pPr lvl="1"/>
            <a:r>
              <a:rPr lang="en-CA" sz="2000" dirty="0"/>
              <a:t>Absorption removes photon and converts to Energy</a:t>
            </a:r>
          </a:p>
          <a:p>
            <a:pPr lvl="1"/>
            <a:r>
              <a:rPr lang="en-CA" sz="2000" dirty="0"/>
              <a:t>Scattering shoots radiation into a new direction</a:t>
            </a:r>
          </a:p>
          <a:p>
            <a:pPr lvl="2"/>
            <a:r>
              <a:rPr lang="en-CA" dirty="0"/>
              <a:t>Depends on Wavelength, Size, Shape and Composition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4003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/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0" dirty="0"/>
                  <a:t>The Size Parameter: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75C40-DEBA-4DA6-9860-D9CAE624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79" y="4296744"/>
                <a:ext cx="3341185" cy="529247"/>
              </a:xfrm>
              <a:prstGeom prst="rect">
                <a:avLst/>
              </a:prstGeom>
              <a:blipFill>
                <a:blip r:embed="rId5"/>
                <a:stretch>
                  <a:fillRect l="-1825" b="-80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9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085712-9997-4A8A-8244-1326757F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34" y="2577763"/>
            <a:ext cx="4011575" cy="3380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Rayleigh </a:t>
                </a:r>
              </a:p>
              <a:p>
                <a:pPr lvl="1"/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0.002-0.2</a:t>
                </a:r>
                <a:endParaRPr lang="en-CA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19" y="1549845"/>
                <a:ext cx="3958292" cy="1406410"/>
              </a:xfrm>
              <a:prstGeom prst="rect">
                <a:avLst/>
              </a:prstGeom>
              <a:blipFill>
                <a:blip r:embed="rId5"/>
                <a:stretch>
                  <a:fillRect l="-1387" t="-43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10668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Backscatter in Remote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8C7B-A996-4BC7-908C-D72C52E33CC5}"/>
              </a:ext>
            </a:extLst>
          </p:cNvPr>
          <p:cNvSpPr txBox="1"/>
          <p:nvPr/>
        </p:nvSpPr>
        <p:spPr>
          <a:xfrm>
            <a:off x="675531" y="1545783"/>
            <a:ext cx="31066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Geometric optics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 &gt; 2000 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Traditional optical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/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Mie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0.2 - 2000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F5788F-6AF9-4E39-BE17-E1B87CD1A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315" y="1545783"/>
                <a:ext cx="3575154" cy="1015663"/>
              </a:xfrm>
              <a:prstGeom prst="rect">
                <a:avLst/>
              </a:prstGeom>
              <a:blipFill>
                <a:blip r:embed="rId6"/>
                <a:stretch>
                  <a:fillRect l="-1536" t="-3614" b="-7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/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𝑊𝑎𝑣𝑙𝑒𝑛𝑔𝑡h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𝑅𝑒𝑓𝑟𝑎𝑐𝑡𝑖𝑣𝑒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r>
                  <a:rPr lang="en-CA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𝑃𝑎𝑟𝑡𝑖𝑐𝑙𝑒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𝑏𝑎𝑐𝑘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b="0" dirty="0"/>
                  <a:t> </a:t>
                </a:r>
              </a:p>
              <a:p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DE35F2-902B-4518-B6CF-B27F3F2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00" y="3050310"/>
                <a:ext cx="4873873" cy="2984343"/>
              </a:xfrm>
              <a:prstGeom prst="rect">
                <a:avLst/>
              </a:prstGeom>
              <a:blipFill>
                <a:blip r:embed="rId7"/>
                <a:stretch>
                  <a:fillRect l="-250" b="-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7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Lidar- Light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nary>
                                <m:nary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𝑑𝑟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14954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Lidar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𝐵𝑎𝑐𝑘𝑠𝑐𝑎𝑡𝑡𝑒𝑟</m:t>
                      </m:r>
                    </m:oMath>
                  </m:oMathPara>
                </a14:m>
                <a:endParaRPr lang="en-CA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𝑃𝑟𝑖𝑚𝑎𝑟𝑦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𝑅𝑒𝑐𝑖𝑒𝑣𝑒𝑟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𝐸𝑓𝑓𝑒𝑐𝑡𝑖𝑣𝑒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𝑠𝑝𝑎𝑐𝑖𝑎𝑙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𝐸𝑓𝑓𝑖𝑐𝑖𝑒𝑛𝑐𝑦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𝑂𝑣𝑒𝑟𝑙𝑎𝑝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𝑔𝑒𝑜𝑚𝑒𝑡𝑟𝑖𝑐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𝑎𝑟𝑟𝑎𝑛𝑔𝑚𝑒𝑛𝑡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𝑡𝑟𝑎𝑛𝑠𝑚𝑖𝑡𝑡𝑖𝑛𝑔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𝑟𝑒𝑐𝑖𝑒𝑣𝑖𝑛𝑔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𝑜𝑝𝑡𝑖𝑐𝑠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780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Rayleigh scattering for small particles (Molecular Scattering)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Mie scattering for large particles (Particulate Scattering)</a:t>
            </a:r>
          </a:p>
        </p:txBody>
      </p:sp>
    </p:spTree>
    <p:extLst>
      <p:ext uri="{BB962C8B-B14F-4D97-AF65-F5344CB8AC3E}">
        <p14:creationId xmlns:p14="http://schemas.microsoft.com/office/powerpoint/2010/main" val="355830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F1158-4A71-4DDD-B34E-F4BDDEA9829E}"/>
              </a:ext>
            </a:extLst>
          </p:cNvPr>
          <p:cNvSpPr txBox="1"/>
          <p:nvPr/>
        </p:nvSpPr>
        <p:spPr>
          <a:xfrm>
            <a:off x="6096000" y="6298917"/>
            <a:ext cx="43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D1C68-6112-4C9D-8D9F-35E4E6BAAF20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3B722D-AFFB-43B3-8E68-AA3F35594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dirty="0"/>
                  <a:t>Radar- Radio Detection and 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10">
                <a:extLst>
                  <a:ext uri="{FF2B5EF4-FFF2-40B4-BE49-F238E27FC236}">
                    <a16:creationId xmlns:a16="http://schemas.microsoft.com/office/drawing/2014/main" id="{C34D0E47-164E-46E1-BD8C-9B203F36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8" y="1438487"/>
                <a:ext cx="10952020" cy="1113328"/>
              </a:xfrm>
              <a:prstGeom prst="rect">
                <a:avLst/>
              </a:prstGeom>
              <a:blipFill>
                <a:blip r:embed="rId4"/>
                <a:stretch>
                  <a:fillRect l="-501" t="-6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E72F1-17D9-4E95-A2F6-0E7D021DCF3F}"/>
              </a:ext>
            </a:extLst>
          </p:cNvPr>
          <p:cNvSpPr txBox="1"/>
          <p:nvPr/>
        </p:nvSpPr>
        <p:spPr>
          <a:xfrm>
            <a:off x="87522" y="101824"/>
            <a:ext cx="1189291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highlight>
                  <a:srgbClr val="4F2683"/>
                </a:highlight>
                <a:latin typeface="Arial"/>
                <a:cs typeface="Arial Unicode MS"/>
              </a:rPr>
              <a:t>Radar 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4BB9-F8B8-4A85-9E20-330E08D3939F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E49C3-5EC0-49D0-BBB4-972DC89CD860}"/>
              </a:ext>
            </a:extLst>
          </p:cNvPr>
          <p:cNvSpPr txBox="1"/>
          <p:nvPr/>
        </p:nvSpPr>
        <p:spPr>
          <a:xfrm>
            <a:off x="8338557" y="6330435"/>
            <a:ext cx="38534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Victoria </a:t>
            </a:r>
            <a:r>
              <a:rPr lang="en-US" dirty="0" err="1">
                <a:solidFill>
                  <a:schemeClr val="bg1"/>
                </a:solidFill>
              </a:rPr>
              <a:t>Pinnegar</a:t>
            </a:r>
            <a:r>
              <a:rPr lang="en-US" dirty="0">
                <a:solidFill>
                  <a:schemeClr val="bg1"/>
                </a:solidFill>
              </a:rPr>
              <a:t>, 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/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𝑅𝑒𝑓𝑙𝑒𝑐𝑡𝑖𝑣𝑖𝑡𝑦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𝑝𝑢𝑙𝑠𝑒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</m:oMath>
                  </m:oMathPara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E46399-54B9-4F01-BCA6-5EAF0CAB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6" y="2732567"/>
                <a:ext cx="5427922" cy="2019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5568D-860B-4979-A2C5-F3FB64612BD4}"/>
              </a:ext>
            </a:extLst>
          </p:cNvPr>
          <p:cNvSpPr txBox="1"/>
          <p:nvPr/>
        </p:nvSpPr>
        <p:spPr>
          <a:xfrm>
            <a:off x="6442362" y="2817628"/>
            <a:ext cx="4673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Radar wavelengths are so long, the particles are all small by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All particulates  used are in Rayleigh range (Cloud, Aerosol)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Molecular backscatter is negligible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4284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1011</Words>
  <Application>Microsoft Office PowerPoint</Application>
  <PresentationFormat>Widescreen</PresentationFormat>
  <Paragraphs>167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James Dewsnap</dc:creator>
  <cp:lastModifiedBy>Tori pinnegar</cp:lastModifiedBy>
  <cp:revision>309</cp:revision>
  <dcterms:created xsi:type="dcterms:W3CDTF">2021-11-29T23:55:10Z</dcterms:created>
  <dcterms:modified xsi:type="dcterms:W3CDTF">2021-12-08T16:33:49Z</dcterms:modified>
</cp:coreProperties>
</file>