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69" r:id="rId4"/>
    <p:sldId id="275" r:id="rId5"/>
    <p:sldId id="276" r:id="rId6"/>
    <p:sldId id="271" r:id="rId7"/>
    <p:sldId id="274" r:id="rId8"/>
    <p:sldId id="272" r:id="rId9"/>
    <p:sldId id="277" r:id="rId10"/>
    <p:sldId id="278" r:id="rId11"/>
    <p:sldId id="273" r:id="rId12"/>
    <p:sldId id="257" r:id="rId13"/>
    <p:sldId id="258" r:id="rId14"/>
    <p:sldId id="261" r:id="rId15"/>
    <p:sldId id="262" r:id="rId16"/>
    <p:sldId id="263" r:id="rId17"/>
    <p:sldId id="264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79F79-4BAE-7CEA-512A-8990864D2E09}" v="1841" dt="2021-12-08T09:10:0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64" autoAdjust="0"/>
  </p:normalViewPr>
  <p:slideViewPr>
    <p:cSldViewPr snapToGrid="0">
      <p:cViewPr>
        <p:scale>
          <a:sx n="48" d="100"/>
          <a:sy n="48" d="100"/>
        </p:scale>
        <p:origin x="2021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2686F-74AA-41F4-8A7E-0C158299654B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8FB6D-9DF0-4D9C-9B7B-D44B7EA01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1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Callum Dewsnap, PhD student with </a:t>
            </a:r>
            <a:r>
              <a:rPr lang="en-CA" dirty="0" err="1"/>
              <a:t>Pauline+Sarah</a:t>
            </a:r>
            <a:br>
              <a:rPr lang="en-CA" dirty="0"/>
            </a:br>
            <a:r>
              <a:rPr lang="en-CA" dirty="0"/>
              <a:t>Presenting work from </a:t>
            </a:r>
            <a:r>
              <a:rPr lang="en-CA" dirty="0" err="1"/>
              <a:t>undergrad+MSc</a:t>
            </a:r>
            <a:r>
              <a:rPr lang="en-CA" dirty="0"/>
              <a:t> on the morphology of AGN host galaxies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22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5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06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main goals of work were to:</a:t>
            </a:r>
          </a:p>
          <a:p>
            <a:r>
              <a:rPr lang="en-CA" dirty="0"/>
              <a:t>Categorize the morphology of many active galaxies</a:t>
            </a:r>
          </a:p>
          <a:p>
            <a:r>
              <a:rPr lang="en-CA" dirty="0"/>
              <a:t>Morphology relates to internal mechanisms of a galaxy</a:t>
            </a:r>
          </a:p>
          <a:p>
            <a:r>
              <a:rPr lang="en-CA" dirty="0"/>
              <a:t>Large redshift probes history of universe</a:t>
            </a:r>
          </a:p>
          <a:p>
            <a:endParaRPr lang="en-CA" dirty="0"/>
          </a:p>
          <a:p>
            <a:r>
              <a:rPr lang="en-CA" dirty="0"/>
              <a:t>Determine limits of detecting morphology</a:t>
            </a:r>
          </a:p>
          <a:p>
            <a:r>
              <a:rPr lang="en-CA" dirty="0"/>
              <a:t>Limits -&gt; Telescopes, distance, brightness,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Understanding limits allows for easier use in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67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50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determine the morphology by fitting a brightness profile to source</a:t>
            </a:r>
          </a:p>
          <a:p>
            <a:endParaRPr lang="en-CA" dirty="0"/>
          </a:p>
          <a:p>
            <a:r>
              <a:rPr lang="en-CA" dirty="0" err="1"/>
              <a:t>Sersic</a:t>
            </a:r>
            <a:r>
              <a:rPr lang="en-CA" dirty="0"/>
              <a:t> profile most common</a:t>
            </a:r>
          </a:p>
          <a:p>
            <a:r>
              <a:rPr lang="en-CA" dirty="0"/>
              <a:t>Depends on </a:t>
            </a:r>
            <a:r>
              <a:rPr lang="en-CA" dirty="0" err="1"/>
              <a:t>Sersic</a:t>
            </a:r>
            <a:r>
              <a:rPr lang="en-CA" dirty="0"/>
              <a:t> index n</a:t>
            </a:r>
          </a:p>
          <a:p>
            <a:endParaRPr lang="en-CA" dirty="0"/>
          </a:p>
          <a:p>
            <a:r>
              <a:rPr lang="en-CA" dirty="0" err="1"/>
              <a:t>Sersic</a:t>
            </a:r>
            <a:r>
              <a:rPr lang="en-CA" dirty="0"/>
              <a:t> index corresponds to morphology</a:t>
            </a:r>
          </a:p>
          <a:p>
            <a:r>
              <a:rPr lang="en-CA" dirty="0"/>
              <a:t>n=1 -&gt; spiral</a:t>
            </a:r>
          </a:p>
          <a:p>
            <a:r>
              <a:rPr lang="en-CA" dirty="0"/>
              <a:t>n=4 -&gt; elliptical</a:t>
            </a:r>
          </a:p>
          <a:p>
            <a:endParaRPr lang="en-CA" dirty="0"/>
          </a:p>
          <a:p>
            <a:r>
              <a:rPr lang="en-CA" dirty="0"/>
              <a:t>Profile only for galaxies -&gt; not AGN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656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 a point source component to account for AGN</a:t>
            </a:r>
          </a:p>
          <a:p>
            <a:endParaRPr lang="en-CA" dirty="0"/>
          </a:p>
          <a:p>
            <a:r>
              <a:rPr lang="en-CA" dirty="0"/>
              <a:t>Fit </a:t>
            </a:r>
            <a:r>
              <a:rPr lang="en-CA" dirty="0" err="1"/>
              <a:t>Sersic</a:t>
            </a:r>
            <a:r>
              <a:rPr lang="en-CA" dirty="0"/>
              <a:t> and PS simultaneously</a:t>
            </a:r>
          </a:p>
          <a:p>
            <a:endParaRPr lang="en-CA" dirty="0"/>
          </a:p>
          <a:p>
            <a:r>
              <a:rPr lang="en-CA" dirty="0"/>
              <a:t>Convolve components with PSF so model matches images</a:t>
            </a:r>
          </a:p>
          <a:p>
            <a:r>
              <a:rPr lang="en-CA" dirty="0"/>
              <a:t>PSF models blurring seen by telescope</a:t>
            </a:r>
          </a:p>
          <a:p>
            <a:endParaRPr lang="en-CA" dirty="0"/>
          </a:p>
          <a:p>
            <a:r>
              <a:rPr lang="en-CA" dirty="0"/>
              <a:t>Want to determine limits of this method</a:t>
            </a:r>
          </a:p>
          <a:p>
            <a:endParaRPr lang="en-CA" dirty="0"/>
          </a:p>
          <a:p>
            <a:r>
              <a:rPr lang="en-CA" dirty="0"/>
              <a:t>Fit tells us example is likely spiral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928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determine the limits by comparing HST to other telescopes</a:t>
            </a:r>
          </a:p>
          <a:p>
            <a:r>
              <a:rPr lang="en-CA" dirty="0"/>
              <a:t>HST is </a:t>
            </a:r>
            <a:r>
              <a:rPr lang="en-CA" dirty="0" err="1"/>
              <a:t>goated</a:t>
            </a:r>
            <a:r>
              <a:rPr lang="en-CA" dirty="0"/>
              <a:t> in terms of resolution</a:t>
            </a:r>
          </a:p>
          <a:p>
            <a:r>
              <a:rPr lang="en-CA" dirty="0"/>
              <a:t>Standard for studies like this</a:t>
            </a:r>
          </a:p>
          <a:p>
            <a:endParaRPr lang="en-CA" dirty="0"/>
          </a:p>
          <a:p>
            <a:r>
              <a:rPr lang="en-CA" dirty="0"/>
              <a:t>Compare to another telescope, </a:t>
            </a:r>
            <a:r>
              <a:rPr lang="en-CA" dirty="0" err="1"/>
              <a:t>eg</a:t>
            </a:r>
            <a:r>
              <a:rPr lang="en-CA" dirty="0"/>
              <a:t> Subaru</a:t>
            </a:r>
          </a:p>
          <a:p>
            <a:r>
              <a:rPr lang="en-CA" dirty="0"/>
              <a:t>Subaru comparatively worse (see images)</a:t>
            </a:r>
          </a:p>
          <a:p>
            <a:r>
              <a:rPr lang="en-CA" dirty="0"/>
              <a:t>More survey data -&gt; huge for work like this</a:t>
            </a:r>
          </a:p>
          <a:p>
            <a:endParaRPr lang="en-CA" dirty="0"/>
          </a:p>
          <a:p>
            <a:r>
              <a:rPr lang="en-CA" dirty="0"/>
              <a:t>Fit sources images by both HST and Subaru</a:t>
            </a:r>
          </a:p>
          <a:p>
            <a:r>
              <a:rPr lang="en-CA" dirty="0"/>
              <a:t>If Subaru result comparable to HST even for subset, gain access to more data to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512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Sources fit are 4000 AGN hosts</a:t>
            </a:r>
          </a:p>
          <a:p>
            <a:r>
              <a:rPr lang="en-CA" dirty="0"/>
              <a:t>Redshifts 0.03 to 6.5</a:t>
            </a:r>
          </a:p>
          <a:p>
            <a:r>
              <a:rPr lang="en-CA" dirty="0"/>
              <a:t>Relate to time/distance</a:t>
            </a:r>
          </a:p>
          <a:p>
            <a:endParaRPr lang="en-CA" dirty="0"/>
          </a:p>
          <a:p>
            <a:r>
              <a:rPr lang="en-CA" dirty="0"/>
              <a:t>Depth 27 mag for both</a:t>
            </a:r>
          </a:p>
          <a:p>
            <a:r>
              <a:rPr lang="en-CA" dirty="0"/>
              <a:t>Relate 27 mag to star brightness</a:t>
            </a:r>
          </a:p>
          <a:p>
            <a:endParaRPr lang="en-CA" dirty="0"/>
          </a:p>
          <a:p>
            <a:r>
              <a:rPr lang="en-CA" dirty="0"/>
              <a:t>Huge range of parameters, don’t expect fits to work for all</a:t>
            </a:r>
          </a:p>
          <a:p>
            <a:r>
              <a:rPr lang="en-CA" dirty="0"/>
              <a:t>Finding subset of complete set is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36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Sersic</a:t>
            </a:r>
            <a:r>
              <a:rPr lang="en-CA" dirty="0"/>
              <a:t> is very bad</a:t>
            </a:r>
          </a:p>
          <a:p>
            <a:r>
              <a:rPr lang="en-CA" dirty="0"/>
              <a:t>Values form box -&gt; constraints (HST&amp;SUB)</a:t>
            </a:r>
          </a:p>
          <a:p>
            <a:endParaRPr lang="en-CA" dirty="0"/>
          </a:p>
          <a:p>
            <a:r>
              <a:rPr lang="en-CA" dirty="0"/>
              <a:t>Fits which fail </a:t>
            </a:r>
            <a:r>
              <a:rPr lang="en-CA" dirty="0" err="1"/>
              <a:t>Sersic</a:t>
            </a:r>
            <a:r>
              <a:rPr lang="en-CA" dirty="0"/>
              <a:t> no correlation with fits which fail other parameters</a:t>
            </a:r>
          </a:p>
          <a:p>
            <a:r>
              <a:rPr lang="en-CA" dirty="0"/>
              <a:t>Independently bad</a:t>
            </a:r>
          </a:p>
          <a:p>
            <a:endParaRPr lang="en-CA" dirty="0"/>
          </a:p>
          <a:p>
            <a:r>
              <a:rPr lang="en-CA" dirty="0"/>
              <a:t>Look at dependence on redshift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052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dependence</a:t>
            </a:r>
          </a:p>
          <a:p>
            <a:endParaRPr lang="en-CA" dirty="0"/>
          </a:p>
          <a:p>
            <a:r>
              <a:rPr lang="en-CA" dirty="0"/>
              <a:t>Fewer constraints hit at lower redshifts, especially for HST</a:t>
            </a:r>
          </a:p>
          <a:p>
            <a:r>
              <a:rPr lang="en-CA" dirty="0"/>
              <a:t>-&gt; Expected</a:t>
            </a:r>
          </a:p>
          <a:p>
            <a:endParaRPr lang="en-CA" dirty="0"/>
          </a:p>
          <a:p>
            <a:r>
              <a:rPr lang="en-CA" dirty="0"/>
              <a:t>Still no agreement at low redshift, even with reasonable values</a:t>
            </a:r>
          </a:p>
          <a:p>
            <a:r>
              <a:rPr lang="en-CA" dirty="0"/>
              <a:t>-&gt; Unexpected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82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392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Fits don’t work HERE</a:t>
            </a:r>
          </a:p>
          <a:p>
            <a:r>
              <a:rPr lang="en-CA" dirty="0"/>
              <a:t>Works elsewhere</a:t>
            </a:r>
          </a:p>
          <a:p>
            <a:r>
              <a:rPr lang="en-CA" dirty="0"/>
              <a:t>Works for other parameters</a:t>
            </a:r>
          </a:p>
          <a:p>
            <a:endParaRPr lang="en-CA" dirty="0"/>
          </a:p>
          <a:p>
            <a:r>
              <a:rPr lang="en-CA" dirty="0"/>
              <a:t>Year proving its not my fault, under the hood work</a:t>
            </a:r>
          </a:p>
          <a:p>
            <a:endParaRPr lang="en-CA" dirty="0"/>
          </a:p>
          <a:p>
            <a:r>
              <a:rPr lang="en-CA" dirty="0"/>
              <a:t>Cant separate bulge and AGN</a:t>
            </a:r>
          </a:p>
          <a:p>
            <a:endParaRPr lang="en-CA" dirty="0"/>
          </a:p>
          <a:p>
            <a:r>
              <a:rPr lang="en-CA" dirty="0" err="1"/>
              <a:t>Sersic</a:t>
            </a:r>
            <a:r>
              <a:rPr lang="en-CA" dirty="0"/>
              <a:t> doesn’t affect quality of fit -&gt; cant constrain -&gt; unexpected</a:t>
            </a:r>
          </a:p>
          <a:p>
            <a:r>
              <a:rPr lang="en-CA" dirty="0"/>
              <a:t>-&gt; Even in HST fits -&gt; unexpected</a:t>
            </a:r>
          </a:p>
          <a:p>
            <a:endParaRPr lang="en-CA" dirty="0"/>
          </a:p>
          <a:p>
            <a:r>
              <a:rPr lang="en-CA" dirty="0"/>
              <a:t>Mention how common these fits are for huge samples, worrying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15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1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0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1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68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03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25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SMBH at centre of each galaxy, nearby matter orbits at relativistic speeds -&gt; friction leads to very high temperatures and VERY bright source</a:t>
            </a:r>
          </a:p>
          <a:p>
            <a:endParaRPr lang="en-CA" dirty="0"/>
          </a:p>
          <a:p>
            <a:r>
              <a:rPr lang="en-CA" dirty="0"/>
              <a:t>AGN can be brighter than the host galaxy combined</a:t>
            </a:r>
          </a:p>
          <a:p>
            <a:r>
              <a:rPr lang="en-CA" dirty="0"/>
              <a:t>Very small -&gt; appears as a very bright point source at the centre of a galaxy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31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BF47-1BE5-4829-B77E-1955741B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735CE-69CD-4F00-829C-0CDDB62E9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4290-3468-4742-B6A0-DABD9178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B6CD-40AB-4871-A76B-77507B7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F52E-595B-4673-8D72-1581BA3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9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48A8-AC49-4A54-9601-996436B7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6DBF-88F6-4671-BDE5-9B45EE16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75B1-A777-43FA-AA72-89C2AB10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0060-CCDE-4B2D-8DC5-5D2065A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EF7A-836F-4F0A-BB9D-A315F909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5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06644-F421-45F3-869B-95EC7DF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DB7C-78F6-44D3-A483-ECE3AC8C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D0D3-416D-438A-BB8D-4F712C0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5338-E63F-4F64-942D-297840D3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9764-E5A8-47E7-8A41-1EE1B39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7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C8DA-F9BF-4984-8795-3DB9EE96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EEE2-AAAD-4486-BFE1-DAFA41CF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9119-E1F1-4523-AB6F-53A3F1C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73F1-FB58-486C-8360-7B08C41F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EE20-B821-4A60-BDC8-6A3F16BE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9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0D76-0234-41B9-A458-2CCD1A7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81BF-2568-4FB7-88F1-5114B0B0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F440-5DAE-46D2-84E5-6B2A5BA5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3CFA-168A-4D2A-97AA-17B64D3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693C-9E41-48B8-B15C-09166E4A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FC57-7FA5-4770-8EE9-EE64966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7ECA-B688-4FDA-B4DE-AFA04850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E9E0-ACAE-431F-997B-BF0488B5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8F18-212E-4EBE-B4A9-374E07F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AD80-CDF1-4674-AAF7-23DEA0D6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0B55-EB60-4358-B59C-34A7C400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5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E40-F912-4891-9AC9-87B4E3C3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1F96-0067-4FC9-90A5-92E55F95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EABE9-A2BF-4DE9-B2FA-11D7CAE1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B48DA-6E6A-4170-9CF4-4A6418335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BA3BA-EAA5-4F5B-B028-22F95ECF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BA53E-AE4B-4BC6-8543-2D1534AE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3EF7F-C91D-4A53-8DF8-921DFE96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A3C2C-29D3-4EC2-B3D4-7EE7C8C3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7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EDC0-784C-41EC-858C-5F8AF12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D9DF2-021D-4ADC-B908-9C6A5DA9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242D-2B90-476D-97C6-ED584F0B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77BC5-9FEC-419B-BB87-43FE846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2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E4F1A-F774-4554-836D-B035C82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7551C-0A39-4FB8-AD61-789EF4CC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259F-3FD6-46CF-B60B-26DFEC7C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4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F0E3-C6D7-41A3-891A-CBFA93A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BB-908C-4920-9F25-1B620688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8B82-66E2-4B1C-B388-94B161E8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EDEAD-C8F1-4F04-9EF5-3B9799B8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1756-EC15-4D0F-945E-0FE41A0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1749-369C-40E8-9315-B3397169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2BB-5849-481F-B11F-529A5E2D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EF7C2-EA7B-4616-BF5B-8A2E037E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02B71-7646-4C92-8719-358B71B4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50506-EED6-4063-8C01-9DC86F19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36EA-F1EF-4F53-AD78-5386813C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FAC1D-DF7D-4173-A78C-D353D635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EC19-06FF-4EBF-B079-A6F88208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5639-EA92-4590-BEE0-CAA39C22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99C8-8BD1-4ADC-969D-8AAB28C6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9F75-596A-47A0-9FE8-D4123328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C6F5-8886-4B38-BD8F-0F35D017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6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9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80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280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1F914-6C53-4091-9631-4D2187A72D25}"/>
              </a:ext>
            </a:extLst>
          </p:cNvPr>
          <p:cNvSpPr txBox="1"/>
          <p:nvPr/>
        </p:nvSpPr>
        <p:spPr>
          <a:xfrm>
            <a:off x="0" y="1164924"/>
            <a:ext cx="1219199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3C1B71"/>
                </a:solidFill>
                <a:latin typeface="Arial"/>
                <a:cs typeface="Arial Unicode MS"/>
              </a:rPr>
              <a:t>Viewing Comparisons of Radar and Lidar on Particle scatterers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32AEA-BE36-42B4-BB43-95C73F14C0D7}"/>
              </a:ext>
            </a:extLst>
          </p:cNvPr>
          <p:cNvSpPr txBox="1"/>
          <p:nvPr/>
        </p:nvSpPr>
        <p:spPr>
          <a:xfrm>
            <a:off x="2093147" y="3429000"/>
            <a:ext cx="80057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Callum Dewsnap, Victoria Pinnegar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084CD-E637-48D0-916C-4B4BC206EC41}"/>
              </a:ext>
            </a:extLst>
          </p:cNvPr>
          <p:cNvSpPr txBox="1"/>
          <p:nvPr/>
        </p:nvSpPr>
        <p:spPr>
          <a:xfrm>
            <a:off x="2093147" y="4738969"/>
            <a:ext cx="80057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8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54A77-12BA-4AD3-BC52-2B29A44E160D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DC4EA-0F01-4D08-9D71-75D2D8D82E95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83D93F-4A17-4AD1-9F7C-6192ABE9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950D3-9D67-4755-9AE0-859B7EDD5F25}"/>
              </a:ext>
            </a:extLst>
          </p:cNvPr>
          <p:cNvSpPr txBox="1"/>
          <p:nvPr/>
        </p:nvSpPr>
        <p:spPr>
          <a:xfrm>
            <a:off x="6096000" y="6329286"/>
            <a:ext cx="5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</p:spTree>
    <p:extLst>
      <p:ext uri="{BB962C8B-B14F-4D97-AF65-F5344CB8AC3E}">
        <p14:creationId xmlns:p14="http://schemas.microsoft.com/office/powerpoint/2010/main" val="189228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The Colour Ratio- larger wavelength over smaller wavelength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2000" dirty="0"/>
                  <a:t>Effective radius – ratio of radar to lidar of the time averaged radius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2000" dirty="0"/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  <a:blipFill>
                <a:blip r:embed="rId4"/>
                <a:stretch>
                  <a:fillRect l="-732" t="-14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Colour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181ED-F33B-43BE-A31C-AEF9FC55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836" y="871265"/>
            <a:ext cx="3998940" cy="2446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EDF6F6-51A2-44AD-AA9F-BF8C9F20B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904" y="3726360"/>
            <a:ext cx="5041872" cy="19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40766" y="2399118"/>
            <a:ext cx="5187590" cy="32165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An AGN is the result of the accretion of matter onto the central supermassive black hole</a:t>
            </a:r>
          </a:p>
          <a:p>
            <a:endParaRPr lang="en-CA" sz="100" dirty="0"/>
          </a:p>
          <a:p>
            <a:r>
              <a:rPr lang="en-CA" sz="2000" dirty="0"/>
              <a:t>Most luminous sources of EM radiation in the universe, can be magnitudes brighter than entire galaxies</a:t>
            </a:r>
          </a:p>
          <a:p>
            <a:endParaRPr lang="en-CA" sz="100" dirty="0"/>
          </a:p>
          <a:p>
            <a:r>
              <a:rPr lang="en-CA" sz="2000" dirty="0"/>
              <a:t>Very small compared to host galaxy</a:t>
            </a:r>
          </a:p>
          <a:p>
            <a:endParaRPr lang="en-CA" sz="100" dirty="0"/>
          </a:p>
          <a:p>
            <a:r>
              <a:rPr lang="en-CA" sz="2000" dirty="0"/>
              <a:t>Appears as a bright, point-like source at the centre of the host galaxy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0368" y="557096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Radar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</p:spTree>
    <p:extLst>
      <p:ext uri="{BB962C8B-B14F-4D97-AF65-F5344CB8AC3E}">
        <p14:creationId xmlns:p14="http://schemas.microsoft.com/office/powerpoint/2010/main" val="236028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8E45D-DCC1-4771-96A8-7D26689E8CF1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C57B1-3157-47AE-B915-76A0408933D2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8DFDC5-6D19-4703-806E-B5A09AA0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B81C991D-5265-4B4E-A172-807D6A3739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87" y="1271394"/>
                <a:ext cx="9180822" cy="465591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Categorize the morphology of a large number (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/>
                  <a:t>) of active galactic nucleus (AGN) host galaxies over a large redshift range  (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6.5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r>
                  <a:rPr lang="en-US" sz="1800" dirty="0"/>
                  <a:t>Morphology relates to many properties of the galaxy (E.g., gas content, stellar population, etc.)</a:t>
                </a:r>
              </a:p>
              <a:p>
                <a:pPr lvl="1"/>
                <a:r>
                  <a:rPr lang="en-US" sz="1800" dirty="0"/>
                  <a:t>Observing over a large redshift range offers a unique view into the growth of supermassive black holes</a:t>
                </a:r>
              </a:p>
              <a:p>
                <a:pPr lvl="1"/>
                <a:endParaRPr lang="en-US" sz="100" dirty="0"/>
              </a:p>
              <a:p>
                <a:pPr lvl="1"/>
                <a:endParaRPr lang="en-US" sz="100" dirty="0"/>
              </a:p>
              <a:p>
                <a:r>
                  <a:rPr lang="en-US" sz="2200" dirty="0"/>
                  <a:t>Determine the limits within which we can determine the morphology of AGN host galaxies</a:t>
                </a:r>
              </a:p>
              <a:p>
                <a:pPr lvl="1"/>
                <a:r>
                  <a:rPr lang="en-US" sz="1800" dirty="0"/>
                  <a:t>Varying telescope resolutions/depths or very distant/faint galaxies</a:t>
                </a:r>
              </a:p>
              <a:p>
                <a:pPr lvl="1"/>
                <a:endParaRPr lang="en-US" sz="100" dirty="0"/>
              </a:p>
              <a:p>
                <a:pPr lvl="1"/>
                <a:endParaRPr lang="en-US" sz="100" dirty="0"/>
              </a:p>
              <a:p>
                <a:r>
                  <a:rPr lang="en-US" sz="2200" dirty="0"/>
                  <a:t>By uncovering the limitations, we can determine the viability of determining the morphology of galaxies in previously inaccessible regions</a:t>
                </a:r>
              </a:p>
              <a:p>
                <a:pPr lvl="1"/>
                <a:r>
                  <a:rPr lang="en-US" sz="1800" dirty="0"/>
                  <a:t>Lower resolution/depth surveys with larger region imaged (containing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/>
                  <a:t> AGN hosts)</a:t>
                </a:r>
              </a:p>
            </p:txBody>
          </p:sp>
        </mc:Choice>
        <mc:Fallback xmlns="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B81C991D-5265-4B4E-A172-807D6A37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87" y="1271394"/>
                <a:ext cx="9180822" cy="4655912"/>
              </a:xfrm>
              <a:prstGeom prst="rect">
                <a:avLst/>
              </a:prstGeom>
              <a:blipFill>
                <a:blip r:embed="rId4"/>
                <a:stretch>
                  <a:fillRect l="-797" t="-1573" r="-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672CE3-42EE-4600-AA85-858C521158D9}"/>
              </a:ext>
            </a:extLst>
          </p:cNvPr>
          <p:cNvSpPr txBox="1"/>
          <p:nvPr/>
        </p:nvSpPr>
        <p:spPr>
          <a:xfrm>
            <a:off x="-1" y="39886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036EA-5DA4-401C-AECF-C039FF6CCCC3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09784-E859-4229-B783-148325089AB4}"/>
              </a:ext>
            </a:extLst>
          </p:cNvPr>
          <p:cNvSpPr txBox="1"/>
          <p:nvPr/>
        </p:nvSpPr>
        <p:spPr>
          <a:xfrm>
            <a:off x="8579189" y="6330435"/>
            <a:ext cx="36128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</p:spTree>
    <p:extLst>
      <p:ext uri="{BB962C8B-B14F-4D97-AF65-F5344CB8AC3E}">
        <p14:creationId xmlns:p14="http://schemas.microsoft.com/office/powerpoint/2010/main" val="241708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pic>
        <p:nvPicPr>
          <p:cNvPr id="7" name="Picture 2" descr="Active galactic nucleus - Wikipedia">
            <a:extLst>
              <a:ext uri="{FF2B5EF4-FFF2-40B4-BE49-F238E27FC236}">
                <a16:creationId xmlns:a16="http://schemas.microsoft.com/office/drawing/2014/main" id="{268C1B9B-C649-4B73-8CC9-E1D62676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95" y="557096"/>
            <a:ext cx="5797439" cy="50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40766" y="2399118"/>
            <a:ext cx="5187590" cy="32165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An AGN is the result of the accretion of matter onto the central supermassive black hole</a:t>
            </a:r>
          </a:p>
          <a:p>
            <a:endParaRPr lang="en-CA" sz="100" dirty="0"/>
          </a:p>
          <a:p>
            <a:r>
              <a:rPr lang="en-CA" sz="2000" dirty="0"/>
              <a:t>Most luminous sources of EM radiation in the universe, can be magnitudes brighter than entire galaxies</a:t>
            </a:r>
          </a:p>
          <a:p>
            <a:endParaRPr lang="en-CA" sz="100" dirty="0"/>
          </a:p>
          <a:p>
            <a:r>
              <a:rPr lang="en-CA" sz="2000" dirty="0"/>
              <a:t>Very small compared to host galaxy</a:t>
            </a:r>
          </a:p>
          <a:p>
            <a:endParaRPr lang="en-CA" sz="100" dirty="0"/>
          </a:p>
          <a:p>
            <a:r>
              <a:rPr lang="en-CA" sz="2000" dirty="0"/>
              <a:t>Appears as a bright, point-like source at the centre of the host galaxy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0368" y="557096"/>
            <a:ext cx="5953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Active Galactic Nuclei (AGN)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</p:spTree>
    <p:extLst>
      <p:ext uri="{BB962C8B-B14F-4D97-AF65-F5344CB8AC3E}">
        <p14:creationId xmlns:p14="http://schemas.microsoft.com/office/powerpoint/2010/main" val="135572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9A4169-C4D4-4447-AB5E-AF81682537EA}"/>
              </a:ext>
            </a:extLst>
          </p:cNvPr>
          <p:cNvSpPr/>
          <p:nvPr/>
        </p:nvSpPr>
        <p:spPr>
          <a:xfrm>
            <a:off x="2878940" y="320314"/>
            <a:ext cx="3618811" cy="527411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C1E1F9-E3A5-4CA7-80F9-1EEF7EF83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76" y="958692"/>
            <a:ext cx="5852172" cy="4389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331A72-8737-4E28-9E6E-16A401375CE8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A02CD-EAF5-432E-B2FA-0E74C73897D5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F22A358-8E97-4B3F-9325-71642098D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AFF2F-7A89-4D4A-8F6E-8B26F2CC5DFE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ACF39-6B42-49E9-8EE8-CA6ECAAB2E1E}"/>
              </a:ext>
            </a:extLst>
          </p:cNvPr>
          <p:cNvSpPr txBox="1"/>
          <p:nvPr/>
        </p:nvSpPr>
        <p:spPr>
          <a:xfrm>
            <a:off x="8144813" y="6330435"/>
            <a:ext cx="40471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0">
                <a:extLst>
                  <a:ext uri="{FF2B5EF4-FFF2-40B4-BE49-F238E27FC236}">
                    <a16:creationId xmlns:a16="http://schemas.microsoft.com/office/drawing/2014/main" id="{21E6CC2F-BAD3-43D4-92A2-DCAE56C87A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389" y="1195865"/>
                <a:ext cx="3388132" cy="391478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CA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CA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CA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CA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CA" sz="2200" dirty="0"/>
              </a:p>
              <a:p>
                <a:endParaRPr lang="en-CA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/>
                  <a:t> gives the surface brightness as a function of radius</a:t>
                </a:r>
              </a:p>
              <a:p>
                <a:r>
                  <a:rPr lang="en-CA" sz="2000" dirty="0"/>
                  <a:t>Can be integrated to determine the total magnitude of the galaxy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000" dirty="0"/>
                  <a:t> is the </a:t>
                </a:r>
                <a:r>
                  <a:rPr lang="en-CA" sz="2000" dirty="0" err="1"/>
                  <a:t>Sérsic</a:t>
                </a:r>
                <a:r>
                  <a:rPr lang="en-CA" sz="2000" dirty="0"/>
                  <a:t> index, identifies morphology</a:t>
                </a:r>
              </a:p>
            </p:txBody>
          </p:sp>
        </mc:Choice>
        <mc:Fallback xmlns="">
          <p:sp>
            <p:nvSpPr>
              <p:cNvPr id="15" name="Content Placeholder 10">
                <a:extLst>
                  <a:ext uri="{FF2B5EF4-FFF2-40B4-BE49-F238E27FC236}">
                    <a16:creationId xmlns:a16="http://schemas.microsoft.com/office/drawing/2014/main" id="{21E6CC2F-BAD3-43D4-92A2-DCAE56C87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89" y="1195865"/>
                <a:ext cx="3388132" cy="3914785"/>
              </a:xfrm>
              <a:prstGeom prst="rect">
                <a:avLst/>
              </a:prstGeom>
              <a:blipFill>
                <a:blip r:embed="rId7"/>
                <a:stretch>
                  <a:fillRect l="-1619" b="-34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0">
                <a:extLst>
                  <a:ext uri="{FF2B5EF4-FFF2-40B4-BE49-F238E27FC236}">
                    <a16:creationId xmlns:a16="http://schemas.microsoft.com/office/drawing/2014/main" id="{972D231C-6568-480A-8006-4B5C4705DB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76694" y="2790019"/>
                <a:ext cx="2074617" cy="3996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∼1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6" name="Content Placeholder 10">
                <a:extLst>
                  <a:ext uri="{FF2B5EF4-FFF2-40B4-BE49-F238E27FC236}">
                    <a16:creationId xmlns:a16="http://schemas.microsoft.com/office/drawing/2014/main" id="{972D231C-6568-480A-8006-4B5C4705D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694" y="2790019"/>
                <a:ext cx="2074617" cy="399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0">
                <a:extLst>
                  <a:ext uri="{FF2B5EF4-FFF2-40B4-BE49-F238E27FC236}">
                    <a16:creationId xmlns:a16="http://schemas.microsoft.com/office/drawing/2014/main" id="{E37FCED7-53A9-46B7-8619-B1E5D6BBEE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8448" y="5530057"/>
                <a:ext cx="2074617" cy="39965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∼4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7" name="Content Placeholder 10">
                <a:extLst>
                  <a:ext uri="{FF2B5EF4-FFF2-40B4-BE49-F238E27FC236}">
                    <a16:creationId xmlns:a16="http://schemas.microsoft.com/office/drawing/2014/main" id="{E37FCED7-53A9-46B7-8619-B1E5D6BB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48" y="5530057"/>
                <a:ext cx="2074617" cy="399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D1E2B4A5-FB9D-4E93-8D7C-60C533D51FDD}"/>
              </a:ext>
            </a:extLst>
          </p:cNvPr>
          <p:cNvSpPr txBox="1">
            <a:spLocks/>
          </p:cNvSpPr>
          <p:nvPr/>
        </p:nvSpPr>
        <p:spPr>
          <a:xfrm>
            <a:off x="0" y="5615225"/>
            <a:ext cx="9376693" cy="2804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u="sng" dirty="0"/>
              <a:t>Note: Profile does not include the AGN’s contribution; just host galaxy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946AA8-B3C8-4693-BACB-8426093E6ED2}"/>
              </a:ext>
            </a:extLst>
          </p:cNvPr>
          <p:cNvSpPr txBox="1"/>
          <p:nvPr/>
        </p:nvSpPr>
        <p:spPr>
          <a:xfrm>
            <a:off x="-8243" y="196088"/>
            <a:ext cx="937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Sérsic</a:t>
            </a:r>
            <a:r>
              <a:rPr lang="en-CA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137459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85E56-FC6B-4C25-B849-EC79D4B656C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1BA7FD-9AC7-4B87-8DF7-76FBDA24DD8B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E09B334-ACEE-4C4D-9146-7551F574B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2D7E54E5-52D2-4983-A842-285E5C818E06}"/>
              </a:ext>
            </a:extLst>
          </p:cNvPr>
          <p:cNvSpPr txBox="1">
            <a:spLocks/>
          </p:cNvSpPr>
          <p:nvPr/>
        </p:nvSpPr>
        <p:spPr>
          <a:xfrm>
            <a:off x="174405" y="1438827"/>
            <a:ext cx="3889237" cy="44693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 point source component can account for the AGN’s contribution</a:t>
            </a:r>
          </a:p>
          <a:p>
            <a:endParaRPr lang="en-CA" sz="2000" dirty="0"/>
          </a:p>
          <a:p>
            <a:r>
              <a:rPr lang="en-CA" sz="2000" dirty="0"/>
              <a:t>Point source and </a:t>
            </a:r>
            <a:r>
              <a:rPr lang="en-CA" sz="2000" dirty="0" err="1"/>
              <a:t>Sérsic</a:t>
            </a:r>
            <a:r>
              <a:rPr lang="en-CA" sz="2000" dirty="0"/>
              <a:t> components are fit simultaneously</a:t>
            </a:r>
          </a:p>
          <a:p>
            <a:endParaRPr lang="en-CA" sz="2000" dirty="0"/>
          </a:p>
          <a:p>
            <a:r>
              <a:rPr lang="en-CA" sz="2000" dirty="0"/>
              <a:t>Point source and </a:t>
            </a:r>
            <a:r>
              <a:rPr lang="en-CA" sz="2000" dirty="0" err="1"/>
              <a:t>Sérsic</a:t>
            </a:r>
            <a:r>
              <a:rPr lang="en-CA" sz="2000" dirty="0"/>
              <a:t> components are convolved with telescope’s point spread function (PSF)</a:t>
            </a:r>
          </a:p>
          <a:p>
            <a:endParaRPr lang="en-CA" sz="2000" dirty="0"/>
          </a:p>
          <a:p>
            <a:r>
              <a:rPr lang="en-CA" sz="2000" dirty="0"/>
              <a:t>The PSF models any atmospheric seeing/optical effects blurring the image</a:t>
            </a: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2FC6F-EB5C-44AF-A808-D5283EE78486}"/>
              </a:ext>
            </a:extLst>
          </p:cNvPr>
          <p:cNvSpPr txBox="1"/>
          <p:nvPr/>
        </p:nvSpPr>
        <p:spPr>
          <a:xfrm>
            <a:off x="0" y="318123"/>
            <a:ext cx="6905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Two Component Fits</a:t>
            </a:r>
            <a:r>
              <a:rPr lang="en-US" sz="4400" b="1" dirty="0">
                <a:solidFill>
                  <a:schemeClr val="bg1"/>
                </a:solidFill>
                <a:latin typeface="Arial"/>
                <a:cs typeface="Arial Unicode M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B7F95-F299-4654-8367-81F329B9F864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53693-AEB0-420B-8D4F-9CE1C433CB2F}"/>
              </a:ext>
            </a:extLst>
          </p:cNvPr>
          <p:cNvSpPr txBox="1"/>
          <p:nvPr/>
        </p:nvSpPr>
        <p:spPr>
          <a:xfrm>
            <a:off x="8436166" y="6327634"/>
            <a:ext cx="37558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4EF5C9-93F0-4A4C-9C12-C3A8E11DA290}"/>
              </a:ext>
            </a:extLst>
          </p:cNvPr>
          <p:cNvGrpSpPr/>
          <p:nvPr/>
        </p:nvGrpSpPr>
        <p:grpSpPr>
          <a:xfrm>
            <a:off x="8362030" y="360604"/>
            <a:ext cx="1764271" cy="1763477"/>
            <a:chOff x="2002396" y="783784"/>
            <a:chExt cx="1764271" cy="1763477"/>
          </a:xfrm>
        </p:grpSpPr>
        <p:pic>
          <p:nvPicPr>
            <p:cNvPr id="11" name="Picture 10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4D55A548-26D2-4BBB-BB64-74FB1AABF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190" y="783784"/>
              <a:ext cx="1763477" cy="17634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7635C8-E490-4912-A5C6-AF2A4D1FDD93}"/>
                </a:ext>
              </a:extLst>
            </p:cNvPr>
            <p:cNvSpPr txBox="1"/>
            <p:nvPr/>
          </p:nvSpPr>
          <p:spPr>
            <a:xfrm>
              <a:off x="2002396" y="2270259"/>
              <a:ext cx="1763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Single </a:t>
              </a:r>
              <a:r>
                <a:rPr lang="en-US" sz="1200" dirty="0" err="1">
                  <a:solidFill>
                    <a:schemeClr val="bg1"/>
                  </a:solidFill>
                </a:rPr>
                <a:t>Sérsic</a:t>
              </a:r>
              <a:r>
                <a:rPr lang="en-US" sz="1200" dirty="0">
                  <a:solidFill>
                    <a:schemeClr val="bg1"/>
                  </a:solidFill>
                </a:rPr>
                <a:t> Model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4EF87-3EEA-45C3-9837-F987FF02BA5C}"/>
              </a:ext>
            </a:extLst>
          </p:cNvPr>
          <p:cNvGrpSpPr/>
          <p:nvPr/>
        </p:nvGrpSpPr>
        <p:grpSpPr>
          <a:xfrm>
            <a:off x="8362824" y="2256795"/>
            <a:ext cx="1764272" cy="1763477"/>
            <a:chOff x="2002395" y="2547259"/>
            <a:chExt cx="1764272" cy="1763477"/>
          </a:xfrm>
        </p:grpSpPr>
        <p:pic>
          <p:nvPicPr>
            <p:cNvPr id="14" name="Picture 13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4CCDB867-4451-4E55-A4EC-D1EC7FE4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190" y="2547259"/>
              <a:ext cx="1763477" cy="176347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F0CF5-2FEF-4007-96BD-FF3851B216F2}"/>
                </a:ext>
              </a:extLst>
            </p:cNvPr>
            <p:cNvSpPr txBox="1"/>
            <p:nvPr/>
          </p:nvSpPr>
          <p:spPr>
            <a:xfrm>
              <a:off x="2002395" y="4033735"/>
              <a:ext cx="1763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Single PSF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C6AED8-D2B0-4C1C-A9E5-587A2D578564}"/>
              </a:ext>
            </a:extLst>
          </p:cNvPr>
          <p:cNvGrpSpPr/>
          <p:nvPr/>
        </p:nvGrpSpPr>
        <p:grpSpPr>
          <a:xfrm>
            <a:off x="8363222" y="4148570"/>
            <a:ext cx="1764272" cy="1763477"/>
            <a:chOff x="2002394" y="4310736"/>
            <a:chExt cx="1764272" cy="1763477"/>
          </a:xfrm>
        </p:grpSpPr>
        <p:pic>
          <p:nvPicPr>
            <p:cNvPr id="17" name="Picture 16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50450340-8999-4FEF-BBB0-989E5D7B4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189" y="4310736"/>
              <a:ext cx="1763477" cy="17634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F0D4DA-42F7-4027-B4CF-45EEA29BBB38}"/>
                </a:ext>
              </a:extLst>
            </p:cNvPr>
            <p:cNvSpPr txBox="1"/>
            <p:nvPr/>
          </p:nvSpPr>
          <p:spPr>
            <a:xfrm>
              <a:off x="2002394" y="5793377"/>
              <a:ext cx="1763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Sérsic+PSF</a:t>
              </a:r>
              <a:r>
                <a:rPr lang="en-US" sz="1200" dirty="0">
                  <a:solidFill>
                    <a:schemeClr val="bg1"/>
                  </a:solidFill>
                </a:rPr>
                <a:t> 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B9CC9-43A1-4F75-9732-B22F8E50A320}"/>
              </a:ext>
            </a:extLst>
          </p:cNvPr>
          <p:cNvGrpSpPr/>
          <p:nvPr/>
        </p:nvGrpSpPr>
        <p:grpSpPr>
          <a:xfrm>
            <a:off x="10253323" y="368859"/>
            <a:ext cx="1764272" cy="1763477"/>
            <a:chOff x="3765871" y="783784"/>
            <a:chExt cx="1764272" cy="1763477"/>
          </a:xfrm>
        </p:grpSpPr>
        <p:pic>
          <p:nvPicPr>
            <p:cNvPr id="20" name="Picture 19" descr="A picture containing star, outdoor object, night sky&#10;&#10;Description automatically generated">
              <a:extLst>
                <a:ext uri="{FF2B5EF4-FFF2-40B4-BE49-F238E27FC236}">
                  <a16:creationId xmlns:a16="http://schemas.microsoft.com/office/drawing/2014/main" id="{BE465804-EB5D-4899-9776-4CE402611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66" y="783784"/>
              <a:ext cx="1763477" cy="176347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B36EDE-73E4-45D5-81EE-8A6B5A967FC6}"/>
                </a:ext>
              </a:extLst>
            </p:cNvPr>
            <p:cNvSpPr txBox="1"/>
            <p:nvPr/>
          </p:nvSpPr>
          <p:spPr>
            <a:xfrm>
              <a:off x="3765871" y="2266422"/>
              <a:ext cx="1763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Single </a:t>
              </a:r>
              <a:r>
                <a:rPr lang="en-US" sz="1200" dirty="0" err="1">
                  <a:solidFill>
                    <a:schemeClr val="bg1"/>
                  </a:solidFill>
                </a:rPr>
                <a:t>Sérsic</a:t>
              </a:r>
              <a:r>
                <a:rPr lang="en-US" sz="1200" dirty="0">
                  <a:solidFill>
                    <a:schemeClr val="bg1"/>
                  </a:solidFill>
                </a:rPr>
                <a:t> Residual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622679-DD02-4101-8E65-07DC2B82C8BA}"/>
              </a:ext>
            </a:extLst>
          </p:cNvPr>
          <p:cNvGrpSpPr/>
          <p:nvPr/>
        </p:nvGrpSpPr>
        <p:grpSpPr>
          <a:xfrm>
            <a:off x="10252131" y="2267846"/>
            <a:ext cx="1764669" cy="1763475"/>
            <a:chOff x="3765474" y="2547261"/>
            <a:chExt cx="1764669" cy="1763475"/>
          </a:xfrm>
        </p:grpSpPr>
        <p:pic>
          <p:nvPicPr>
            <p:cNvPr id="23" name="Picture 22" descr="A picture containing star, outdoor object, night sky&#10;&#10;Description automatically generated">
              <a:extLst>
                <a:ext uri="{FF2B5EF4-FFF2-40B4-BE49-F238E27FC236}">
                  <a16:creationId xmlns:a16="http://schemas.microsoft.com/office/drawing/2014/main" id="{82BE1579-AC16-4D95-815F-FC8259763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68" y="2547261"/>
              <a:ext cx="1763475" cy="17634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D17B3B-5567-442B-8E68-495FDE012236}"/>
                </a:ext>
              </a:extLst>
            </p:cNvPr>
            <p:cNvSpPr txBox="1"/>
            <p:nvPr/>
          </p:nvSpPr>
          <p:spPr>
            <a:xfrm>
              <a:off x="3765474" y="4029897"/>
              <a:ext cx="1763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Single PSF Residual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146747-EBA8-4F0D-B11E-297BF192B937}"/>
              </a:ext>
            </a:extLst>
          </p:cNvPr>
          <p:cNvGrpSpPr/>
          <p:nvPr/>
        </p:nvGrpSpPr>
        <p:grpSpPr>
          <a:xfrm>
            <a:off x="10252131" y="4152410"/>
            <a:ext cx="1764669" cy="1763475"/>
            <a:chOff x="3765474" y="4310736"/>
            <a:chExt cx="1764669" cy="1763475"/>
          </a:xfrm>
        </p:grpSpPr>
        <p:pic>
          <p:nvPicPr>
            <p:cNvPr id="26" name="Picture 25" descr="A picture containing outdoor object, star, night, night sky&#10;&#10;Description automatically generated">
              <a:extLst>
                <a:ext uri="{FF2B5EF4-FFF2-40B4-BE49-F238E27FC236}">
                  <a16:creationId xmlns:a16="http://schemas.microsoft.com/office/drawing/2014/main" id="{36E31A49-CE72-4250-BE2F-6592C117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68" y="4310736"/>
              <a:ext cx="1763475" cy="176347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1C3450-8920-45E7-914B-EF89213E2834}"/>
                </a:ext>
              </a:extLst>
            </p:cNvPr>
            <p:cNvSpPr txBox="1"/>
            <p:nvPr/>
          </p:nvSpPr>
          <p:spPr>
            <a:xfrm>
              <a:off x="3765474" y="5797208"/>
              <a:ext cx="1763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Sérsic+PSF</a:t>
              </a:r>
              <a:r>
                <a:rPr lang="en-US" sz="1200" dirty="0">
                  <a:solidFill>
                    <a:schemeClr val="bg1"/>
                  </a:solidFill>
                </a:rPr>
                <a:t> Residual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6D4252-2C31-44F2-81C3-D1AA1AE2A8B2}"/>
              </a:ext>
            </a:extLst>
          </p:cNvPr>
          <p:cNvGrpSpPr/>
          <p:nvPr/>
        </p:nvGrpSpPr>
        <p:grpSpPr>
          <a:xfrm>
            <a:off x="5956921" y="897622"/>
            <a:ext cx="2403123" cy="4472619"/>
            <a:chOff x="4360547" y="16162854"/>
            <a:chExt cx="2847214" cy="10926442"/>
          </a:xfrm>
        </p:grpSpPr>
        <p:sp>
          <p:nvSpPr>
            <p:cNvPr id="29" name="Arrow: Bent 28">
              <a:extLst>
                <a:ext uri="{FF2B5EF4-FFF2-40B4-BE49-F238E27FC236}">
                  <a16:creationId xmlns:a16="http://schemas.microsoft.com/office/drawing/2014/main" id="{94A7B6E9-BB8A-4E28-9DB3-3DC3AAC842FF}"/>
                </a:ext>
              </a:extLst>
            </p:cNvPr>
            <p:cNvSpPr/>
            <p:nvPr/>
          </p:nvSpPr>
          <p:spPr>
            <a:xfrm>
              <a:off x="5674962" y="16162854"/>
              <a:ext cx="1532799" cy="5450364"/>
            </a:xfrm>
            <a:prstGeom prst="bentArrow">
              <a:avLst/>
            </a:prstGeom>
            <a:solidFill>
              <a:srgbClr val="4F2683"/>
            </a:solidFill>
            <a:ln>
              <a:solidFill>
                <a:srgbClr val="4F2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FA4ED371-75DA-4C2D-9D24-F43E0A2605ED}"/>
                </a:ext>
              </a:extLst>
            </p:cNvPr>
            <p:cNvSpPr/>
            <p:nvPr/>
          </p:nvSpPr>
          <p:spPr>
            <a:xfrm flipV="1">
              <a:off x="5674962" y="21638930"/>
              <a:ext cx="1524403" cy="5450366"/>
            </a:xfrm>
            <a:prstGeom prst="bentArrow">
              <a:avLst/>
            </a:prstGeom>
            <a:solidFill>
              <a:srgbClr val="4F2683"/>
            </a:solidFill>
            <a:ln>
              <a:solidFill>
                <a:srgbClr val="4F2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B2C363C8-5AC1-4F99-A26F-9174BC494738}"/>
                </a:ext>
              </a:extLst>
            </p:cNvPr>
            <p:cNvSpPr/>
            <p:nvPr/>
          </p:nvSpPr>
          <p:spPr>
            <a:xfrm>
              <a:off x="4360547" y="20926333"/>
              <a:ext cx="2830422" cy="1452243"/>
            </a:xfrm>
            <a:prstGeom prst="rightArrow">
              <a:avLst>
                <a:gd name="adj1" fmla="val 50000"/>
                <a:gd name="adj2" fmla="val 73566"/>
              </a:avLst>
            </a:prstGeom>
            <a:solidFill>
              <a:srgbClr val="4F2683"/>
            </a:solidFill>
            <a:ln>
              <a:solidFill>
                <a:srgbClr val="4F26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6558AD-56BF-48CC-A464-5A35F9BF35AF}"/>
              </a:ext>
            </a:extLst>
          </p:cNvPr>
          <p:cNvCxnSpPr/>
          <p:nvPr/>
        </p:nvCxnSpPr>
        <p:spPr>
          <a:xfrm flipH="1">
            <a:off x="11207693" y="999480"/>
            <a:ext cx="159390" cy="176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6EC760-78F5-4216-9E3D-93F61820236E}"/>
              </a:ext>
            </a:extLst>
          </p:cNvPr>
          <p:cNvSpPr txBox="1"/>
          <p:nvPr/>
        </p:nvSpPr>
        <p:spPr>
          <a:xfrm>
            <a:off x="10729520" y="581474"/>
            <a:ext cx="1286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Fails near central point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413214-67B4-4A4D-989F-A34843A8DED6}"/>
              </a:ext>
            </a:extLst>
          </p:cNvPr>
          <p:cNvCxnSpPr/>
          <p:nvPr/>
        </p:nvCxnSpPr>
        <p:spPr>
          <a:xfrm flipH="1">
            <a:off x="11207693" y="2920268"/>
            <a:ext cx="159390" cy="1761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8A8550-9E76-4674-A6EE-65C93447C286}"/>
              </a:ext>
            </a:extLst>
          </p:cNvPr>
          <p:cNvSpPr txBox="1"/>
          <p:nvPr/>
        </p:nvSpPr>
        <p:spPr>
          <a:xfrm>
            <a:off x="10729520" y="2502262"/>
            <a:ext cx="1286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Fails for remaining host galaxy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C4A56D-12EA-4692-8F06-4E38A96476B6}"/>
              </a:ext>
            </a:extLst>
          </p:cNvPr>
          <p:cNvGrpSpPr/>
          <p:nvPr/>
        </p:nvGrpSpPr>
        <p:grpSpPr>
          <a:xfrm>
            <a:off x="4172917" y="2249336"/>
            <a:ext cx="1766256" cy="1767311"/>
            <a:chOff x="236934" y="2547261"/>
            <a:chExt cx="1766256" cy="1767311"/>
          </a:xfrm>
        </p:grpSpPr>
        <p:pic>
          <p:nvPicPr>
            <p:cNvPr id="37" name="Picture 36" descr="A picture containing star, outdoor object, night, night sky&#10;&#10;Description automatically generated">
              <a:extLst>
                <a:ext uri="{FF2B5EF4-FFF2-40B4-BE49-F238E27FC236}">
                  <a16:creationId xmlns:a16="http://schemas.microsoft.com/office/drawing/2014/main" id="{5C4502EB-0F5A-40B2-B638-9B16258BA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26" y="2547261"/>
              <a:ext cx="1765064" cy="176347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8E4371-39F8-4209-888F-4D9589016C91}"/>
                </a:ext>
              </a:extLst>
            </p:cNvPr>
            <p:cNvSpPr txBox="1"/>
            <p:nvPr/>
          </p:nvSpPr>
          <p:spPr>
            <a:xfrm>
              <a:off x="236934" y="4037573"/>
              <a:ext cx="1763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Example Image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10">
                <a:extLst>
                  <a:ext uri="{FF2B5EF4-FFF2-40B4-BE49-F238E27FC236}">
                    <a16:creationId xmlns:a16="http://schemas.microsoft.com/office/drawing/2014/main" id="{B7886BF4-8B6A-4F5E-9F60-51C157C5E8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7062" y="5229665"/>
                <a:ext cx="2890227" cy="809132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CA" sz="2000" dirty="0"/>
                  <a:t>Two component model gives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=1.01</m:t>
                    </m:r>
                  </m:oMath>
                </a14:m>
                <a:r>
                  <a:rPr lang="en-CA" sz="2000" dirty="0"/>
                  <a:t>, thus the galaxy is disk-like</a:t>
                </a:r>
              </a:p>
            </p:txBody>
          </p:sp>
        </mc:Choice>
        <mc:Fallback xmlns="">
          <p:sp>
            <p:nvSpPr>
              <p:cNvPr id="41" name="Content Placeholder 10">
                <a:extLst>
                  <a:ext uri="{FF2B5EF4-FFF2-40B4-BE49-F238E27FC236}">
                    <a16:creationId xmlns:a16="http://schemas.microsoft.com/office/drawing/2014/main" id="{B7886BF4-8B6A-4F5E-9F60-51C157C5E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062" y="5229665"/>
                <a:ext cx="2890227" cy="809132"/>
              </a:xfrm>
              <a:prstGeom prst="rect">
                <a:avLst/>
              </a:prstGeom>
              <a:blipFill>
                <a:blip r:embed="rId11"/>
                <a:stretch>
                  <a:fillRect t="-9774" b="-112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B952FC-B3B4-4A16-A9F9-D5E3CC63EB1E}"/>
              </a:ext>
            </a:extLst>
          </p:cNvPr>
          <p:cNvCxnSpPr>
            <a:cxnSpLocks/>
          </p:cNvCxnSpPr>
          <p:nvPr/>
        </p:nvCxnSpPr>
        <p:spPr>
          <a:xfrm>
            <a:off x="7066322" y="5631211"/>
            <a:ext cx="1293722" cy="0"/>
          </a:xfrm>
          <a:prstGeom prst="straightConnector1">
            <a:avLst/>
          </a:prstGeom>
          <a:ln w="127000" cap="flat" cmpd="sng">
            <a:solidFill>
              <a:srgbClr val="4F2683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1CF4881-0801-4348-97E4-EE03B333A460}"/>
              </a:ext>
            </a:extLst>
          </p:cNvPr>
          <p:cNvSpPr/>
          <p:nvPr/>
        </p:nvSpPr>
        <p:spPr>
          <a:xfrm>
            <a:off x="5579332" y="271628"/>
            <a:ext cx="4079018" cy="545215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4D253-6B52-4693-9F27-DE9112FB77D8}"/>
              </a:ext>
            </a:extLst>
          </p:cNvPr>
          <p:cNvSpPr txBox="1"/>
          <p:nvPr/>
        </p:nvSpPr>
        <p:spPr>
          <a:xfrm>
            <a:off x="3041585" y="184988"/>
            <a:ext cx="9150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i="1" dirty="0">
                <a:solidFill>
                  <a:schemeClr val="bg1"/>
                </a:solidFill>
                <a:latin typeface="Arial"/>
                <a:cs typeface="Arial Unicode MS"/>
              </a:rPr>
              <a:t>HST</a:t>
            </a:r>
            <a:r>
              <a:rPr lang="en-US" sz="4400" b="1" dirty="0">
                <a:solidFill>
                  <a:schemeClr val="bg1"/>
                </a:solidFill>
                <a:latin typeface="Arial"/>
                <a:cs typeface="Arial Unicode MS"/>
              </a:rPr>
              <a:t> vs Subaru</a:t>
            </a:r>
            <a:endParaRPr lang="en-US" sz="4400" b="1" i="1" dirty="0">
              <a:solidFill>
                <a:schemeClr val="bg1"/>
              </a:solidFill>
              <a:latin typeface="Arial"/>
              <a:cs typeface="Arial Unicode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C1543-52A9-45F8-AA0B-E6BD0FF01255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83BE4-5883-447B-9731-69F367490346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F11DEF-B78D-46EE-A1F1-E156F697C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03711-5DC1-40A6-9BFC-489F69F61817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B3ADC-DD1B-4A5E-A834-F9FA21369B5A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E9030A-1AE7-43D3-A9B0-05BF9438D19D}"/>
              </a:ext>
            </a:extLst>
          </p:cNvPr>
          <p:cNvGrpSpPr/>
          <p:nvPr/>
        </p:nvGrpSpPr>
        <p:grpSpPr>
          <a:xfrm>
            <a:off x="503839" y="3442300"/>
            <a:ext cx="2537748" cy="2677016"/>
            <a:chOff x="10065360" y="13330758"/>
            <a:chExt cx="6404169" cy="64041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55DB46-4288-44FA-AA95-54227190E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5360" y="13330758"/>
              <a:ext cx="6404167" cy="640416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74933F-7103-4B67-9EC7-B4D668CE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02741" y="17568138"/>
              <a:ext cx="2166788" cy="2166788"/>
            </a:xfrm>
            <a:prstGeom prst="rect">
              <a:avLst/>
            </a:prstGeom>
            <a:ln w="25400">
              <a:solidFill>
                <a:schemeClr val="bg1"/>
              </a:solidFill>
            </a:ln>
            <a:effectLst>
              <a:softEdge rad="0"/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EBAC29-AD41-48E8-8E52-C159C151A7AA}"/>
              </a:ext>
            </a:extLst>
          </p:cNvPr>
          <p:cNvGrpSpPr/>
          <p:nvPr/>
        </p:nvGrpSpPr>
        <p:grpSpPr>
          <a:xfrm>
            <a:off x="503839" y="727943"/>
            <a:ext cx="2537749" cy="2677016"/>
            <a:chOff x="1745091" y="13330757"/>
            <a:chExt cx="6404168" cy="64041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C9394E-6967-449B-BEC5-4ED59360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5091" y="13330757"/>
              <a:ext cx="6404168" cy="6404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7236809-109B-47DB-9B2E-E696654A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8668" y="17564334"/>
              <a:ext cx="2170591" cy="2170591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9D47B9-C13B-4CB9-93AA-0949EA785260}"/>
              </a:ext>
            </a:extLst>
          </p:cNvPr>
          <p:cNvSpPr txBox="1"/>
          <p:nvPr/>
        </p:nvSpPr>
        <p:spPr>
          <a:xfrm>
            <a:off x="503838" y="727943"/>
            <a:ext cx="253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</a:t>
            </a:r>
            <a:r>
              <a:rPr lang="en-US" i="1" dirty="0">
                <a:solidFill>
                  <a:schemeClr val="bg1"/>
                </a:solidFill>
              </a:rPr>
              <a:t>HST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5A0F2-557D-4861-BCEB-A5BFE52543CF}"/>
              </a:ext>
            </a:extLst>
          </p:cNvPr>
          <p:cNvSpPr txBox="1"/>
          <p:nvPr/>
        </p:nvSpPr>
        <p:spPr>
          <a:xfrm>
            <a:off x="503838" y="3436711"/>
            <a:ext cx="253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Subaru Image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93C508-86EE-4445-AD16-6976A5A5C5AB}"/>
              </a:ext>
            </a:extLst>
          </p:cNvPr>
          <p:cNvCxnSpPr/>
          <p:nvPr/>
        </p:nvCxnSpPr>
        <p:spPr>
          <a:xfrm>
            <a:off x="669818" y="5979300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BCDA98-C437-4744-88FB-0A7F814E03E5}"/>
              </a:ext>
            </a:extLst>
          </p:cNvPr>
          <p:cNvSpPr txBox="1"/>
          <p:nvPr/>
        </p:nvSpPr>
        <p:spPr>
          <a:xfrm>
            <a:off x="833738" y="5837850"/>
            <a:ext cx="94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 arcsec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676970-9F07-4823-8FD0-66E2CB8A1416}"/>
              </a:ext>
            </a:extLst>
          </p:cNvPr>
          <p:cNvCxnSpPr/>
          <p:nvPr/>
        </p:nvCxnSpPr>
        <p:spPr>
          <a:xfrm>
            <a:off x="669818" y="3279466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A50D48-1FD3-4E7B-BFAB-0B99E4DA19BD}"/>
              </a:ext>
            </a:extLst>
          </p:cNvPr>
          <p:cNvSpPr txBox="1"/>
          <p:nvPr/>
        </p:nvSpPr>
        <p:spPr>
          <a:xfrm>
            <a:off x="833738" y="3138016"/>
            <a:ext cx="94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 arcsec</a:t>
            </a:r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845AA77D-3846-4BBB-8956-8B2E2C9411BB}"/>
              </a:ext>
            </a:extLst>
          </p:cNvPr>
          <p:cNvSpPr txBox="1">
            <a:spLocks/>
          </p:cNvSpPr>
          <p:nvPr/>
        </p:nvSpPr>
        <p:spPr>
          <a:xfrm>
            <a:off x="3205505" y="1056199"/>
            <a:ext cx="8316677" cy="2677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900" dirty="0"/>
              <a:t>The </a:t>
            </a:r>
            <a:r>
              <a:rPr lang="en-CA" sz="1900" i="1" dirty="0"/>
              <a:t>Hubble Space Telescope</a:t>
            </a:r>
            <a:r>
              <a:rPr lang="en-CA" sz="1900" dirty="0"/>
              <a:t> (</a:t>
            </a:r>
            <a:r>
              <a:rPr lang="en-CA" sz="1900" i="1" dirty="0"/>
              <a:t>HST</a:t>
            </a:r>
            <a:r>
              <a:rPr lang="en-CA" sz="1900" dirty="0"/>
              <a:t>) (space-based, 2.4 metre aperture) boasts extremely high spatial resolution and is the standard for morphological studies such as these</a:t>
            </a:r>
          </a:p>
          <a:p>
            <a:r>
              <a:rPr lang="en-CA" sz="1900" dirty="0"/>
              <a:t>The Subaru Telescope (ground-based, 8.2 metre aperture) has a comparatively worse spatial resolution but is more ideal for large surveys</a:t>
            </a:r>
          </a:p>
          <a:p>
            <a:r>
              <a:rPr lang="en-CA" sz="1900" dirty="0"/>
              <a:t>If the results of performing morphological fits on Subaru agree with the results of </a:t>
            </a:r>
            <a:r>
              <a:rPr lang="en-CA" sz="1900" i="1" dirty="0"/>
              <a:t>HST</a:t>
            </a:r>
            <a:r>
              <a:rPr lang="en-CA" sz="1900" dirty="0"/>
              <a:t>, a large number of surveys not currently imaged by </a:t>
            </a:r>
            <a:r>
              <a:rPr lang="en-CA" sz="1900" i="1" dirty="0"/>
              <a:t>HST</a:t>
            </a:r>
            <a:r>
              <a:rPr lang="en-CA" sz="1900" dirty="0"/>
              <a:t> become available for study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06E57F-E14E-433E-AE3A-CC6A9C2B42B6}"/>
              </a:ext>
            </a:extLst>
          </p:cNvPr>
          <p:cNvSpPr txBox="1"/>
          <p:nvPr/>
        </p:nvSpPr>
        <p:spPr>
          <a:xfrm>
            <a:off x="2181453" y="3154840"/>
            <a:ext cx="8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HST</a:t>
            </a:r>
            <a:r>
              <a:rPr lang="en-US" sz="1000" dirty="0">
                <a:solidFill>
                  <a:schemeClr val="bg1"/>
                </a:solidFill>
              </a:rPr>
              <a:t> PSF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0EF444-D768-4091-A7FE-1479FF57EDD8}"/>
              </a:ext>
            </a:extLst>
          </p:cNvPr>
          <p:cNvSpPr txBox="1"/>
          <p:nvPr/>
        </p:nvSpPr>
        <p:spPr>
          <a:xfrm>
            <a:off x="2181453" y="5870113"/>
            <a:ext cx="858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Subaru PSF</a:t>
            </a:r>
          </a:p>
        </p:txBody>
      </p:sp>
      <p:pic>
        <p:nvPicPr>
          <p:cNvPr id="31" name="Picture 30" descr="A group of stars in space&#10;&#10;Description automatically generated with low confidence">
            <a:extLst>
              <a:ext uri="{FF2B5EF4-FFF2-40B4-BE49-F238E27FC236}">
                <a16:creationId xmlns:a16="http://schemas.microsoft.com/office/drawing/2014/main" id="{5764F7E4-CB43-4ADA-9ED7-5A88B1802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79" y="3603239"/>
            <a:ext cx="2392244" cy="2392244"/>
          </a:xfrm>
          <a:prstGeom prst="rect">
            <a:avLst/>
          </a:prstGeom>
        </p:spPr>
      </p:pic>
      <p:pic>
        <p:nvPicPr>
          <p:cNvPr id="33" name="Picture 32" descr="A picture containing star, night sky, light&#10;&#10;Description automatically generated">
            <a:extLst>
              <a:ext uri="{FF2B5EF4-FFF2-40B4-BE49-F238E27FC236}">
                <a16:creationId xmlns:a16="http://schemas.microsoft.com/office/drawing/2014/main" id="{0B6E26BE-CFDB-4866-A361-DE5B65EAE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7" y="3603239"/>
            <a:ext cx="2392244" cy="23922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B382967-ED53-4486-9F5B-4BE7F795E7BF}"/>
              </a:ext>
            </a:extLst>
          </p:cNvPr>
          <p:cNvSpPr txBox="1"/>
          <p:nvPr/>
        </p:nvSpPr>
        <p:spPr>
          <a:xfrm>
            <a:off x="5152331" y="3603239"/>
            <a:ext cx="239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</a:t>
            </a:r>
            <a:r>
              <a:rPr lang="en-US" i="1" dirty="0">
                <a:solidFill>
                  <a:schemeClr val="bg1"/>
                </a:solidFill>
              </a:rPr>
              <a:t>HST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D7C7B9-5651-4D9B-8C61-E51DE4F9358B}"/>
              </a:ext>
            </a:extLst>
          </p:cNvPr>
          <p:cNvSpPr txBox="1"/>
          <p:nvPr/>
        </p:nvSpPr>
        <p:spPr>
          <a:xfrm>
            <a:off x="7689009" y="3603239"/>
            <a:ext cx="239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Subaru Image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34469A4-1A00-432F-9C84-58420911B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127" y="5087481"/>
            <a:ext cx="858622" cy="90574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softEdge rad="0"/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7BB16BA-27E0-4D3A-8C45-581850902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032" y="5085891"/>
            <a:ext cx="860130" cy="90733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CCB35F-C59B-44DC-8547-CD9626FE2D17}"/>
              </a:ext>
            </a:extLst>
          </p:cNvPr>
          <p:cNvCxnSpPr/>
          <p:nvPr/>
        </p:nvCxnSpPr>
        <p:spPr>
          <a:xfrm>
            <a:off x="5284714" y="5857674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237FB8-A93A-413E-BD51-90E1C5C6D7F8}"/>
              </a:ext>
            </a:extLst>
          </p:cNvPr>
          <p:cNvSpPr txBox="1"/>
          <p:nvPr/>
        </p:nvSpPr>
        <p:spPr>
          <a:xfrm>
            <a:off x="5448634" y="5716224"/>
            <a:ext cx="94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 arcsec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DE735A-1AA3-4599-ACAD-2450C5691F7A}"/>
              </a:ext>
            </a:extLst>
          </p:cNvPr>
          <p:cNvCxnSpPr/>
          <p:nvPr/>
        </p:nvCxnSpPr>
        <p:spPr>
          <a:xfrm>
            <a:off x="7819027" y="5857674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E7B333-C60A-4A50-827E-A2151E0B05C8}"/>
              </a:ext>
            </a:extLst>
          </p:cNvPr>
          <p:cNvSpPr txBox="1"/>
          <p:nvPr/>
        </p:nvSpPr>
        <p:spPr>
          <a:xfrm>
            <a:off x="7982947" y="5716224"/>
            <a:ext cx="94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 arcsec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5CC65F-AA8E-475E-9354-9ACB58D1678E}"/>
              </a:ext>
            </a:extLst>
          </p:cNvPr>
          <p:cNvSpPr txBox="1"/>
          <p:nvPr/>
        </p:nvSpPr>
        <p:spPr>
          <a:xfrm>
            <a:off x="6687503" y="5739510"/>
            <a:ext cx="8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HST</a:t>
            </a:r>
            <a:r>
              <a:rPr lang="en-US" sz="1000" dirty="0">
                <a:solidFill>
                  <a:schemeClr val="bg1"/>
                </a:solidFill>
              </a:rPr>
              <a:t> PSF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69CB95-357A-49EF-9FB7-767245727A44}"/>
              </a:ext>
            </a:extLst>
          </p:cNvPr>
          <p:cNvSpPr txBox="1"/>
          <p:nvPr/>
        </p:nvSpPr>
        <p:spPr>
          <a:xfrm>
            <a:off x="9232127" y="5747002"/>
            <a:ext cx="858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Subaru PSF</a:t>
            </a:r>
          </a:p>
        </p:txBody>
      </p:sp>
    </p:spTree>
    <p:extLst>
      <p:ext uri="{BB962C8B-B14F-4D97-AF65-F5344CB8AC3E}">
        <p14:creationId xmlns:p14="http://schemas.microsoft.com/office/powerpoint/2010/main" val="256641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D3C7-EC04-4695-9704-1AB04B2C4459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36182-F522-4131-B525-44F0298DF242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3B4ED48-7E32-442D-924C-C57C983D7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0E8D49B2-FA3B-466A-B50A-813B783E63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7672" y="1820730"/>
                <a:ext cx="8543925" cy="321653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Taken from COSMOS Survey, a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400" dirty="0"/>
                  <a:t> region observed by most major telescopes, including both </a:t>
                </a:r>
                <a:r>
                  <a:rPr lang="en-CA" sz="2400" i="1" dirty="0"/>
                  <a:t>HST</a:t>
                </a:r>
                <a:r>
                  <a:rPr lang="en-CA" sz="2400" dirty="0"/>
                  <a:t> and Subaru</a:t>
                </a:r>
                <a:endParaRPr lang="en-CA" sz="2400" b="0" dirty="0"/>
              </a:p>
              <a:p>
                <a:r>
                  <a:rPr lang="en-CA" sz="2400" b="0" dirty="0"/>
                  <a:t>A sample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CA" sz="2400" dirty="0"/>
                  <a:t>4000 AGN host galaxies at redshifts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03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CA" sz="2400" dirty="0"/>
              </a:p>
              <a:p>
                <a:pPr lvl="1"/>
                <a:r>
                  <a:rPr lang="en-CA" sz="1800" dirty="0"/>
                  <a:t>Redshift range corresponds to a light travel time of approximately 0.5 to 13 billion years</a:t>
                </a:r>
              </a:p>
              <a:p>
                <a:pPr lvl="1"/>
                <a:r>
                  <a:rPr lang="en-CA" sz="1800" dirty="0"/>
                  <a:t>Corresponds to a comoving radial distance of 0.5 to 28 billion light years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/>
                  <a:t> limiting depth of magnitude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CA" sz="2400" dirty="0"/>
                  <a:t>27 for both </a:t>
                </a:r>
                <a:r>
                  <a:rPr lang="en-CA" sz="2400" i="1" dirty="0"/>
                  <a:t>HST</a:t>
                </a:r>
                <a:r>
                  <a:rPr lang="en-CA" sz="2400" dirty="0"/>
                  <a:t> and Subaru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CA" sz="1800" dirty="0"/>
                  <a:t>150 million times fainter than the faintest stars seen by naked eye at dark sites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CA" sz="1800" dirty="0"/>
                  <a:t>2.5 billion times fainter than the faintest stars seen over suburban areas</a:t>
                </a:r>
              </a:p>
            </p:txBody>
          </p:sp>
        </mc:Choice>
        <mc:Fallback xmlns="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0E8D49B2-FA3B-466A-B50A-813B783E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72" y="1820730"/>
                <a:ext cx="8543925" cy="3216539"/>
              </a:xfrm>
              <a:prstGeom prst="rect">
                <a:avLst/>
              </a:prstGeom>
              <a:blipFill>
                <a:blip r:embed="rId4"/>
                <a:stretch>
                  <a:fillRect l="-927" t="-2657" r="-1213" b="-1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D04DC4-A136-4794-B0E9-036535A6674C}"/>
              </a:ext>
            </a:extLst>
          </p:cNvPr>
          <p:cNvSpPr txBox="1"/>
          <p:nvPr/>
        </p:nvSpPr>
        <p:spPr>
          <a:xfrm>
            <a:off x="0" y="5570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Selected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6009B-B3AE-49A6-8C84-A17B0DDFD282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CF2D3-19FE-4220-B859-9EF78184FC7A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</p:spTree>
    <p:extLst>
      <p:ext uri="{BB962C8B-B14F-4D97-AF65-F5344CB8AC3E}">
        <p14:creationId xmlns:p14="http://schemas.microsoft.com/office/powerpoint/2010/main" val="1373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ABA93BCD-791D-4C69-AAD6-5AB544C5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92" y="829419"/>
            <a:ext cx="6870707" cy="5153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705E0-92A2-4C75-AAA6-EF7D557E6EC3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DABBA-5FAA-429E-B4CD-B4B3F1E680CF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0049A0-E218-4591-88AC-41034DB05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75CE6F41-DB1F-4DFE-83B8-6D731D24BB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6" y="1438486"/>
                <a:ext cx="5187590" cy="4038389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Sérsic index disagree in essentially every case</a:t>
                </a:r>
              </a:p>
              <a:p>
                <a:pPr lvl="1"/>
                <a:r>
                  <a:rPr lang="en-CA" sz="1800" dirty="0"/>
                  <a:t>Agreement would follow dashed line</a:t>
                </a:r>
              </a:p>
              <a:p>
                <a:endParaRPr lang="en-CA" sz="2000" dirty="0"/>
              </a:p>
              <a:p>
                <a:r>
                  <a:rPr lang="en-CA" sz="2000" dirty="0"/>
                  <a:t>Many fits hit parameter constraints at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CA" sz="2000" dirty="0"/>
              </a:p>
              <a:p>
                <a:pPr lvl="1"/>
                <a:r>
                  <a:rPr lang="en-CA" sz="1800" dirty="0"/>
                  <a:t>Seen in both </a:t>
                </a:r>
                <a:r>
                  <a:rPr lang="en-CA" sz="1800" i="1" dirty="0"/>
                  <a:t>HST</a:t>
                </a:r>
                <a:r>
                  <a:rPr lang="en-CA" sz="1800" dirty="0"/>
                  <a:t> and Subaru</a:t>
                </a:r>
              </a:p>
              <a:p>
                <a:endParaRPr lang="en-CA" sz="2000" dirty="0"/>
              </a:p>
              <a:p>
                <a:r>
                  <a:rPr lang="en-CA" sz="2000" dirty="0"/>
                  <a:t>No correlation between the </a:t>
                </a:r>
                <a:r>
                  <a:rPr lang="en-CA" sz="2000" dirty="0" err="1"/>
                  <a:t>Sérsic</a:t>
                </a:r>
                <a:r>
                  <a:rPr lang="en-CA" sz="2000" dirty="0"/>
                  <a:t> index disagreement and disagreements seen in any other parameter</a:t>
                </a:r>
              </a:p>
            </p:txBody>
          </p:sp>
        </mc:Choice>
        <mc:Fallback xmlns="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75CE6F41-DB1F-4DFE-83B8-6D731D24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6" y="1438486"/>
                <a:ext cx="5187590" cy="4038389"/>
              </a:xfrm>
              <a:prstGeom prst="rect">
                <a:avLst/>
              </a:prstGeom>
              <a:blipFill>
                <a:blip r:embed="rId5"/>
                <a:stretch>
                  <a:fillRect l="-1058" r="-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452958D-37C8-4046-A1F0-87B57B673BBD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863CD-33C2-4808-B99F-0061D7106708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A258F-CD11-4C62-A5CF-62208B10F076}"/>
              </a:ext>
            </a:extLst>
          </p:cNvPr>
          <p:cNvSpPr/>
          <p:nvPr/>
        </p:nvSpPr>
        <p:spPr>
          <a:xfrm>
            <a:off x="3299357" y="446446"/>
            <a:ext cx="5593279" cy="585118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EB0A6-A299-448F-8A67-6B4F7F700E4E}"/>
              </a:ext>
            </a:extLst>
          </p:cNvPr>
          <p:cNvSpPr txBox="1"/>
          <p:nvPr/>
        </p:nvSpPr>
        <p:spPr>
          <a:xfrm>
            <a:off x="3119098" y="354284"/>
            <a:ext cx="5953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 err="1">
                <a:solidFill>
                  <a:schemeClr val="bg1"/>
                </a:solidFill>
                <a:latin typeface="Arial"/>
                <a:cs typeface="Arial Unicode MS"/>
              </a:rPr>
              <a:t>Sérsic</a:t>
            </a:r>
            <a:r>
              <a:rPr lang="en-US" sz="4400" b="1" dirty="0">
                <a:solidFill>
                  <a:schemeClr val="bg1"/>
                </a:solidFill>
                <a:latin typeface="Arial"/>
                <a:cs typeface="Arial Unicode MS"/>
              </a:rPr>
              <a:t> Index Results</a:t>
            </a:r>
          </a:p>
        </p:txBody>
      </p:sp>
    </p:spTree>
    <p:extLst>
      <p:ext uri="{BB962C8B-B14F-4D97-AF65-F5344CB8AC3E}">
        <p14:creationId xmlns:p14="http://schemas.microsoft.com/office/powerpoint/2010/main" val="15746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1BB453-C7CC-47A0-B29C-2C8C0FC3630C}"/>
              </a:ext>
            </a:extLst>
          </p:cNvPr>
          <p:cNvSpPr/>
          <p:nvPr/>
        </p:nvSpPr>
        <p:spPr>
          <a:xfrm>
            <a:off x="3299357" y="446446"/>
            <a:ext cx="5593279" cy="585118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CB183-9C0C-495F-B027-141E5EC40152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68C30-0C9F-427B-B8CA-DC5712244F3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03175D6-D35B-4E52-9206-D90FC74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7112D757-5A5E-4A9B-AA42-3D6A29CF2E9F}"/>
              </a:ext>
            </a:extLst>
          </p:cNvPr>
          <p:cNvSpPr txBox="1">
            <a:spLocks/>
          </p:cNvSpPr>
          <p:nvPr/>
        </p:nvSpPr>
        <p:spPr>
          <a:xfrm>
            <a:off x="236606" y="1254598"/>
            <a:ext cx="3145839" cy="46558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Sérsic index sees some dependence on the redshift</a:t>
            </a:r>
          </a:p>
          <a:p>
            <a:endParaRPr lang="en-CA" sz="2000" dirty="0"/>
          </a:p>
          <a:p>
            <a:r>
              <a:rPr lang="en-CA" sz="2000" dirty="0"/>
              <a:t>Fewer fits hit constraints at lower redshifts, especially so for </a:t>
            </a:r>
            <a:r>
              <a:rPr lang="en-CA" sz="2000" i="1" dirty="0"/>
              <a:t>HST</a:t>
            </a:r>
          </a:p>
          <a:p>
            <a:endParaRPr lang="en-CA" sz="2000" dirty="0"/>
          </a:p>
          <a:p>
            <a:r>
              <a:rPr lang="en-CA" sz="2000" dirty="0"/>
              <a:t>Still little to no agreement, even at lower redshifts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28046-7554-4DCB-832F-399B6BF07BAC}"/>
              </a:ext>
            </a:extLst>
          </p:cNvPr>
          <p:cNvSpPr txBox="1"/>
          <p:nvPr/>
        </p:nvSpPr>
        <p:spPr>
          <a:xfrm>
            <a:off x="3119098" y="354284"/>
            <a:ext cx="5953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 err="1">
                <a:solidFill>
                  <a:schemeClr val="bg1"/>
                </a:solidFill>
                <a:latin typeface="Arial"/>
                <a:cs typeface="Arial Unicode MS"/>
              </a:rPr>
              <a:t>Sérsic</a:t>
            </a:r>
            <a:r>
              <a:rPr lang="en-US" sz="4400" b="1" dirty="0">
                <a:solidFill>
                  <a:schemeClr val="bg1"/>
                </a:solidFill>
                <a:latin typeface="Arial"/>
                <a:cs typeface="Arial Unicode MS"/>
              </a:rPr>
              <a:t> Index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8B834-CB8B-4EE1-9F2B-4C29D05BAD6D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EE1EC-2F79-4ED2-A8C1-FF6C7F06C1DF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9DC8C9D-5033-409E-B6F6-593C8CE34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05" y="1254598"/>
            <a:ext cx="8605395" cy="48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381389" y="1587637"/>
            <a:ext cx="11427956" cy="45525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alibri"/>
              </a:rPr>
              <a:t>Chugachmiut Traditional Weather Forecasting: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Weatherman- time observation for speed, direction, shape of clouds 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(Traditional Ecological Knowledge (TEK)) Low atmosphere winds-&gt; Current days weather, High atmosphere winds -&gt; Large storm systems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Cloud halo around sun and moon indicate weather is going to turn for the worse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“Cloud streaks high in the sky means it is going to be windy.” -Mary Malchoff, Port Graham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“Cap on St. Elias. In Cordova, if there is a cap (clouds) on it (St. Elias Mountain) means it is going to blow.” -Tom Anderson, Cordova</a:t>
            </a:r>
            <a:endParaRPr lang="en-CA" dirty="0"/>
          </a:p>
          <a:p>
            <a:r>
              <a:rPr lang="en-CA" sz="2000" dirty="0">
                <a:cs typeface="Calibri"/>
              </a:rPr>
              <a:t>Plains People: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Damp, foggy weather precedes cold and storms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Omaha People -  Curlew Call in the morning foretells cloudless day</a:t>
            </a:r>
          </a:p>
          <a:p>
            <a:pPr marL="457200" lvl="1" indent="0">
              <a:buNone/>
            </a:pPr>
            <a:endParaRPr lang="en-CA" sz="2000" dirty="0">
              <a:ea typeface="+mn-lt"/>
              <a:cs typeface="+mn-lt"/>
            </a:endParaRPr>
          </a:p>
          <a:p>
            <a:pPr lvl="1"/>
            <a:endParaRPr lang="en-CA" sz="20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Indigenous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</p:spTree>
    <p:extLst>
      <p:ext uri="{BB962C8B-B14F-4D97-AF65-F5344CB8AC3E}">
        <p14:creationId xmlns:p14="http://schemas.microsoft.com/office/powerpoint/2010/main" val="418304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3904A0-C757-4BBF-A70E-78B8CF416288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9FD70-FAAD-4129-BC2D-891CD2C29528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6F119F8-0030-444E-A3CC-2B18E791F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6C171419-3DE1-483F-A459-237E5D533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26" y="1053765"/>
                <a:ext cx="5187590" cy="511843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Fitting surface brightness profiles to Subaru images of AGN host galaxies leads to results inconsistent with </a:t>
                </a:r>
                <a:r>
                  <a:rPr lang="en-CA" sz="2000" i="1" dirty="0"/>
                  <a:t>HST </a:t>
                </a:r>
                <a:r>
                  <a:rPr lang="en-CA" sz="2000" b="1" dirty="0"/>
                  <a:t>in this regime</a:t>
                </a:r>
              </a:p>
              <a:p>
                <a:pPr lvl="1"/>
                <a:r>
                  <a:rPr lang="en-CA" sz="1600" dirty="0"/>
                  <a:t>We </a:t>
                </a:r>
                <a:r>
                  <a:rPr lang="en-CA" sz="1600" b="1" u="sng" dirty="0"/>
                  <a:t>can</a:t>
                </a:r>
                <a:r>
                  <a:rPr lang="en-CA" sz="1600" dirty="0"/>
                  <a:t> apply this method to “nearby” galaxies imaged by Subaru, just not these high redshift sources</a:t>
                </a:r>
                <a:endParaRPr lang="en-CA" sz="1600" b="1" u="sng" dirty="0"/>
              </a:p>
              <a:p>
                <a:pPr lvl="1"/>
                <a:r>
                  <a:rPr lang="en-CA" sz="1600" dirty="0"/>
                  <a:t>We </a:t>
                </a:r>
                <a:r>
                  <a:rPr lang="en-CA" sz="1600" b="1" u="sng" dirty="0"/>
                  <a:t>can</a:t>
                </a:r>
                <a:r>
                  <a:rPr lang="en-CA" sz="1600" dirty="0"/>
                  <a:t> measure the host galaxy magnitude, AGN magnitude, and host galaxy radius, among other minor parameters with Subaru data</a:t>
                </a:r>
                <a:endParaRPr lang="en-CA" sz="1600" i="1" dirty="0"/>
              </a:p>
              <a:p>
                <a:r>
                  <a:rPr lang="en-CA" sz="2000" dirty="0"/>
                  <a:t>Lots of work has gone into ensuring the fault lies with the method itself and not some error in the methodology</a:t>
                </a:r>
              </a:p>
              <a:p>
                <a:r>
                  <a:rPr lang="en-CA" sz="2000" dirty="0"/>
                  <a:t>Difficult to distinguish between the galactic bulge and the central AGN, as the bulge has size comparable to the size of the PSF for Subaru</a:t>
                </a:r>
              </a:p>
              <a:p>
                <a:r>
                  <a:rPr lang="en-CA" sz="2000" dirty="0"/>
                  <a:t>The </a:t>
                </a:r>
                <a:r>
                  <a:rPr lang="en-CA" sz="2000" dirty="0" err="1"/>
                  <a:t>Sérsic</a:t>
                </a:r>
                <a:r>
                  <a:rPr lang="en-CA" sz="2000" dirty="0"/>
                  <a:t> index has little influence over the quality of the fit (e.g.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sz="2000" dirty="0"/>
                  <a:t>), thus hard to constrain</a:t>
                </a:r>
              </a:p>
              <a:p>
                <a:pPr lvl="1"/>
                <a:r>
                  <a:rPr lang="en-CA" sz="1600" dirty="0"/>
                  <a:t>Even seen in </a:t>
                </a:r>
                <a:r>
                  <a:rPr lang="en-CA" sz="1600" i="1" dirty="0"/>
                  <a:t>HST</a:t>
                </a:r>
                <a:r>
                  <a:rPr lang="en-CA" sz="1600" dirty="0"/>
                  <a:t> fits, although still more consistent</a:t>
                </a:r>
              </a:p>
            </p:txBody>
          </p:sp>
        </mc:Choice>
        <mc:Fallback xmlns="">
          <p:sp>
            <p:nvSpPr>
              <p:cNvPr id="13" name="Content Placeholder 10">
                <a:extLst>
                  <a:ext uri="{FF2B5EF4-FFF2-40B4-BE49-F238E27FC236}">
                    <a16:creationId xmlns:a16="http://schemas.microsoft.com/office/drawing/2014/main" id="{6C171419-3DE1-483F-A459-237E5D533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6" y="1053765"/>
                <a:ext cx="5187590" cy="5118435"/>
              </a:xfrm>
              <a:prstGeom prst="rect">
                <a:avLst/>
              </a:prstGeom>
              <a:blipFill>
                <a:blip r:embed="rId4"/>
                <a:stretch>
                  <a:fillRect l="-823" t="-1190" r="-17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C6EF738-C29A-4960-8618-643285BF8607}"/>
              </a:ext>
            </a:extLst>
          </p:cNvPr>
          <p:cNvSpPr txBox="1"/>
          <p:nvPr/>
        </p:nvSpPr>
        <p:spPr>
          <a:xfrm>
            <a:off x="-144977" y="172375"/>
            <a:ext cx="5953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Summary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31FB0-1816-4DC7-9323-630F27D2836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85A97-D008-413A-B010-BC932DD99B96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pic>
        <p:nvPicPr>
          <p:cNvPr id="18" name="Picture 17" descr="A group of stars in space&#10;&#10;Description automatically generated with low confidence">
            <a:extLst>
              <a:ext uri="{FF2B5EF4-FFF2-40B4-BE49-F238E27FC236}">
                <a16:creationId xmlns:a16="http://schemas.microsoft.com/office/drawing/2014/main" id="{90853EDE-DF30-4BBE-B976-C99809B8D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19369"/>
            <a:ext cx="2514027" cy="2514027"/>
          </a:xfrm>
          <a:prstGeom prst="rect">
            <a:avLst/>
          </a:prstGeom>
        </p:spPr>
      </p:pic>
      <p:pic>
        <p:nvPicPr>
          <p:cNvPr id="20" name="Picture 19" descr="A picture containing toilet, blurry, night, tiled&#10;&#10;Description automatically generated">
            <a:extLst>
              <a:ext uri="{FF2B5EF4-FFF2-40B4-BE49-F238E27FC236}">
                <a16:creationId xmlns:a16="http://schemas.microsoft.com/office/drawing/2014/main" id="{7C226839-C2D2-4F75-B13B-E0BA01A88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2988740"/>
            <a:ext cx="2514027" cy="251402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BA3C5C-EACD-4ACF-A197-41E330CECF13}"/>
              </a:ext>
            </a:extLst>
          </p:cNvPr>
          <p:cNvCxnSpPr>
            <a:cxnSpLocks/>
          </p:cNvCxnSpPr>
          <p:nvPr/>
        </p:nvCxnSpPr>
        <p:spPr>
          <a:xfrm>
            <a:off x="6161014" y="2697848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883BCA-F4FA-446E-AB84-02C34D638322}"/>
              </a:ext>
            </a:extLst>
          </p:cNvPr>
          <p:cNvSpPr txBox="1"/>
          <p:nvPr/>
        </p:nvSpPr>
        <p:spPr>
          <a:xfrm>
            <a:off x="6324934" y="2556398"/>
            <a:ext cx="94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 arcsec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30BBD4-FCDC-40FD-B4EB-B6CCA392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409" y="4597025"/>
            <a:ext cx="858622" cy="90574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softEdge rad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5938F7-2119-45F1-95B9-ED1EC436F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895" y="1926065"/>
            <a:ext cx="860130" cy="90733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3B695-E063-404D-B375-53F490ED982E}"/>
              </a:ext>
            </a:extLst>
          </p:cNvPr>
          <p:cNvSpPr txBox="1"/>
          <p:nvPr/>
        </p:nvSpPr>
        <p:spPr>
          <a:xfrm>
            <a:off x="7749894" y="2587176"/>
            <a:ext cx="8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HST</a:t>
            </a:r>
            <a:r>
              <a:rPr lang="en-US" sz="1000" dirty="0">
                <a:solidFill>
                  <a:schemeClr val="bg1"/>
                </a:solidFill>
              </a:rPr>
              <a:t> PSF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D0705F-FDCF-4B2D-B015-B16C7D4419D8}"/>
              </a:ext>
            </a:extLst>
          </p:cNvPr>
          <p:cNvSpPr txBox="1"/>
          <p:nvPr/>
        </p:nvSpPr>
        <p:spPr>
          <a:xfrm>
            <a:off x="7751408" y="5256546"/>
            <a:ext cx="858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Subaru PSF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AE2916-E00B-4CC4-A32C-072802B22959}"/>
              </a:ext>
            </a:extLst>
          </p:cNvPr>
          <p:cNvCxnSpPr/>
          <p:nvPr/>
        </p:nvCxnSpPr>
        <p:spPr>
          <a:xfrm>
            <a:off x="6161020" y="5367218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EA4A5B-0801-4CFB-BD62-C787030C7761}"/>
              </a:ext>
            </a:extLst>
          </p:cNvPr>
          <p:cNvSpPr txBox="1"/>
          <p:nvPr/>
        </p:nvSpPr>
        <p:spPr>
          <a:xfrm>
            <a:off x="6324940" y="5225768"/>
            <a:ext cx="94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 arcsec</a:t>
            </a:r>
          </a:p>
        </p:txBody>
      </p:sp>
      <p:pic>
        <p:nvPicPr>
          <p:cNvPr id="31" name="Picture 30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2C07A24B-5B94-4C75-AEEB-4C166A4007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5" y="319368"/>
            <a:ext cx="2514027" cy="2514027"/>
          </a:xfrm>
          <a:prstGeom prst="rect">
            <a:avLst/>
          </a:prstGeom>
        </p:spPr>
      </p:pic>
      <p:pic>
        <p:nvPicPr>
          <p:cNvPr id="33" name="Picture 32" descr="A black and white im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B7231EB3-6F82-4DBC-857D-A887379B62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80" y="2986627"/>
            <a:ext cx="2514028" cy="251402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84FB16-D5FA-49C1-A188-3EBE50916BF2}"/>
              </a:ext>
            </a:extLst>
          </p:cNvPr>
          <p:cNvSpPr txBox="1"/>
          <p:nvPr/>
        </p:nvSpPr>
        <p:spPr>
          <a:xfrm>
            <a:off x="6095998" y="319368"/>
            <a:ext cx="251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Example </a:t>
            </a:r>
            <a:r>
              <a:rPr lang="en-US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HST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Image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58207-EF09-4105-86FE-C28D2EDB0FBF}"/>
              </a:ext>
            </a:extLst>
          </p:cNvPr>
          <p:cNvSpPr txBox="1"/>
          <p:nvPr/>
        </p:nvSpPr>
        <p:spPr>
          <a:xfrm>
            <a:off x="6096002" y="2990353"/>
            <a:ext cx="25140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Example Subaru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AE47E-B0AC-4C7F-9671-3D7294066669}"/>
              </a:ext>
            </a:extLst>
          </p:cNvPr>
          <p:cNvSpPr txBox="1"/>
          <p:nvPr/>
        </p:nvSpPr>
        <p:spPr>
          <a:xfrm>
            <a:off x="8773944" y="319368"/>
            <a:ext cx="251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HST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Fit Residual</a:t>
            </a:r>
            <a:endParaRPr lang="en-US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7D7CA8-6BFE-41A9-95C8-6A8D1B70D135}"/>
              </a:ext>
            </a:extLst>
          </p:cNvPr>
          <p:cNvSpPr txBox="1"/>
          <p:nvPr/>
        </p:nvSpPr>
        <p:spPr>
          <a:xfrm>
            <a:off x="8773950" y="2985836"/>
            <a:ext cx="251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Subaru Fit Residual</a:t>
            </a:r>
            <a:endParaRPr lang="en-US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55B36B-CC09-4189-A020-17825F35E59A}"/>
                  </a:ext>
                </a:extLst>
              </p:cNvPr>
              <p:cNvSpPr txBox="1"/>
              <p:nvPr/>
            </p:nvSpPr>
            <p:spPr>
              <a:xfrm>
                <a:off x="8773944" y="2459061"/>
                <a:ext cx="2514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b="1" i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55B36B-CC09-4189-A020-17825F35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944" y="2459061"/>
                <a:ext cx="25140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8B795D-88AD-4727-8AF9-AF7B7872A2E3}"/>
                  </a:ext>
                </a:extLst>
              </p:cNvPr>
              <p:cNvSpPr txBox="1"/>
              <p:nvPr/>
            </p:nvSpPr>
            <p:spPr>
              <a:xfrm>
                <a:off x="8773950" y="5134312"/>
                <a:ext cx="2514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b="1" i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8B795D-88AD-4727-8AF9-AF7B7872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950" y="5134312"/>
                <a:ext cx="25140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10">
                <a:extLst>
                  <a:ext uri="{FF2B5EF4-FFF2-40B4-BE49-F238E27FC236}">
                    <a16:creationId xmlns:a16="http://schemas.microsoft.com/office/drawing/2014/main" id="{8AC1B1EF-2D80-432E-AC7F-2E74B3E7F3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8" y="5584081"/>
                <a:ext cx="5207010" cy="513311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CA" sz="2000" dirty="0"/>
                  <a:t>Very different values of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000" dirty="0"/>
                  <a:t> for the same source, residual still looks fine</a:t>
                </a:r>
                <a:endParaRPr lang="en-CA" sz="1600" dirty="0"/>
              </a:p>
            </p:txBody>
          </p:sp>
        </mc:Choice>
        <mc:Fallback xmlns="">
          <p:sp>
            <p:nvSpPr>
              <p:cNvPr id="40" name="Content Placeholder 10">
                <a:extLst>
                  <a:ext uri="{FF2B5EF4-FFF2-40B4-BE49-F238E27FC236}">
                    <a16:creationId xmlns:a16="http://schemas.microsoft.com/office/drawing/2014/main" id="{8AC1B1EF-2D80-432E-AC7F-2E74B3E7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5584081"/>
                <a:ext cx="5207010" cy="513311"/>
              </a:xfrm>
              <a:prstGeom prst="rect">
                <a:avLst/>
              </a:prstGeom>
              <a:blipFill>
                <a:blip r:embed="rId13"/>
                <a:stretch>
                  <a:fillRect t="-20238" b="-202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3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714F0DFA-F4CA-4D07-9318-EDDA5188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68" y="1477482"/>
            <a:ext cx="5141258" cy="4306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40766" y="2399118"/>
            <a:ext cx="10917434" cy="32165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5971" y="136875"/>
            <a:ext cx="11892912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Decolonizing Research and use of Indigenous Knowledge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4377F-A2F9-463C-9C0F-DB0CC7DF4A06}"/>
              </a:ext>
            </a:extLst>
          </p:cNvPr>
          <p:cNvSpPr txBox="1"/>
          <p:nvPr/>
        </p:nvSpPr>
        <p:spPr>
          <a:xfrm>
            <a:off x="141194" y="1782856"/>
            <a:ext cx="7394366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Utilizing and publishing indigenous knowledge follows a trend of disrespect, lack of documentation, lack of care, and follow up on research for communities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Proposed Research system from : Yuca-Cassava growth System: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Built around Yuca growth system from Caribbean Indigenous population the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based, reciprocal learning, and knowledge co-creation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Nurture growth for Praxis -&gt; Transformative Action-Reflection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members are considered Participant researchers, and are allowed to participate as co-authors</a:t>
            </a:r>
            <a:endParaRPr lang="en-GB" sz="2000" dirty="0" err="1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Inclusion of </a:t>
            </a:r>
            <a:r>
              <a:rPr lang="en-CA" sz="2000" dirty="0" err="1">
                <a:ea typeface="+mn-lt"/>
                <a:cs typeface="+mn-lt"/>
              </a:rPr>
              <a:t>Storywork</a:t>
            </a:r>
            <a:endParaRPr lang="en-CA" sz="2000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99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234D388-F870-438D-A477-431BAA68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592" y="1273858"/>
            <a:ext cx="3189371" cy="4048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8796049" cy="196071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Relative Humidity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More easily formed in lower temperatures due to Saturation Vapour Pressure</a:t>
            </a:r>
            <a:endParaRPr lang="en-CA" sz="16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Water acts as an Ideal gas, so if the cloud formation occurs more efficiently at lower temperature, what change in parameters allows better cloud formation?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/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den>
                      </m:f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189293-241B-4A0D-8DBF-8675DA7141C7}"/>
              </a:ext>
            </a:extLst>
          </p:cNvPr>
          <p:cNvSpPr txBox="1"/>
          <p:nvPr/>
        </p:nvSpPr>
        <p:spPr>
          <a:xfrm>
            <a:off x="1749014" y="3169427"/>
            <a:ext cx="65523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100 </a:t>
            </a:r>
            <a:r>
              <a:rPr lang="en-CA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increases, harder to condense into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CA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P decreases: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54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11657269" cy="89518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Tracking of High- Low pressure zones through the atmosphere</a:t>
            </a:r>
          </a:p>
          <a:p>
            <a:r>
              <a:rPr lang="en-CA" sz="2000" dirty="0">
                <a:ea typeface="+mn-lt"/>
                <a:cs typeface="+mn-lt"/>
              </a:rPr>
              <a:t>Clouds form more easily in lower pressure zones alongside upward circulation and convergence of ai</a:t>
            </a:r>
            <a:r>
              <a:rPr lang="en-CA" sz="1600" dirty="0">
                <a:ea typeface="+mn-lt"/>
                <a:cs typeface="+mn-lt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4368E4A-5B78-4FAE-947B-9A21BE79A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05" y="2327277"/>
            <a:ext cx="4872590" cy="3047650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B1E46D0B-DF23-453A-A914-030B4E037106}"/>
              </a:ext>
            </a:extLst>
          </p:cNvPr>
          <p:cNvSpPr txBox="1">
            <a:spLocks/>
          </p:cNvSpPr>
          <p:nvPr/>
        </p:nvSpPr>
        <p:spPr>
          <a:xfrm>
            <a:off x="238126" y="2347680"/>
            <a:ext cx="6603925" cy="3002248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Low-pressure and High-pressure systems follow large scale atmospheric circulation: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Hadley Cells- Closed Circulation loop near the Equator, low pressure zone near equator → rises up → travels to 30</a:t>
            </a:r>
            <a:r>
              <a:rPr lang="en-CA" sz="2000" baseline="30000" dirty="0">
                <a:ea typeface="+mn-lt"/>
                <a:cs typeface="+mn-lt"/>
              </a:rPr>
              <a:t>th</a:t>
            </a:r>
            <a:r>
              <a:rPr lang="en-CA" sz="2000" dirty="0">
                <a:ea typeface="+mn-lt"/>
                <a:cs typeface="+mn-lt"/>
              </a:rPr>
              <a:t> parallel to a high- pressure zone → sinks → circulates back to equator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Polar Cell- Air rises → moves towards pole and eastward → descends → moves towards equator and west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Ferrell Cell- Transition between 60  ͦto poles, Eddy created by Polar and Hadley</a:t>
            </a:r>
          </a:p>
        </p:txBody>
      </p:sp>
    </p:spTree>
    <p:extLst>
      <p:ext uri="{BB962C8B-B14F-4D97-AF65-F5344CB8AC3E}">
        <p14:creationId xmlns:p14="http://schemas.microsoft.com/office/powerpoint/2010/main" val="7184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504FB5-4C02-4B2D-8052-D7BEC12FC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80" y="877705"/>
            <a:ext cx="5737920" cy="4834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65271" y="1987269"/>
            <a:ext cx="6355516" cy="2207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Scattering of radiation through the atmosphere</a:t>
            </a:r>
          </a:p>
          <a:p>
            <a:r>
              <a:rPr lang="en-CA" sz="2000" dirty="0"/>
              <a:t>Radiation interacts (Absorbs or Scatters) with a particle</a:t>
            </a:r>
          </a:p>
          <a:p>
            <a:pPr lvl="1"/>
            <a:r>
              <a:rPr lang="en-CA" sz="2000" dirty="0"/>
              <a:t>Absorption removes photon and converts to Energy</a:t>
            </a:r>
          </a:p>
          <a:p>
            <a:pPr lvl="1"/>
            <a:r>
              <a:rPr lang="en-CA" sz="2000" dirty="0"/>
              <a:t>Scattering shoots radiation into a new direction</a:t>
            </a:r>
          </a:p>
          <a:p>
            <a:pPr lvl="2"/>
            <a:r>
              <a:rPr lang="en-CA" dirty="0"/>
              <a:t>Depends on Wavelength, Size, Shape and Composition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4003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/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0" dirty="0"/>
                  <a:t>The Size Parameter: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blipFill>
                <a:blip r:embed="rId5"/>
                <a:stretch>
                  <a:fillRect l="-1825" b="-80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9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085712-9997-4A8A-8244-1326757F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34" y="2577763"/>
            <a:ext cx="4011575" cy="3380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Rayleigh </a:t>
                </a:r>
              </a:p>
              <a:p>
                <a:pPr lvl="1"/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0.002-0.2</a:t>
                </a:r>
                <a:endParaRPr lang="en-CA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  <a:blipFill>
                <a:blip r:embed="rId5"/>
                <a:stretch>
                  <a:fillRect l="-1387" t="-43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1066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8C7B-A996-4BC7-908C-D72C52E33CC5}"/>
              </a:ext>
            </a:extLst>
          </p:cNvPr>
          <p:cNvSpPr txBox="1"/>
          <p:nvPr/>
        </p:nvSpPr>
        <p:spPr>
          <a:xfrm>
            <a:off x="675531" y="1545783"/>
            <a:ext cx="31066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Geometric optics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 &gt; 2000 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Traditional optical principles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/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Mie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0.2 - 2000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blipFill>
                <a:blip r:embed="rId6"/>
                <a:stretch>
                  <a:fillRect l="-1536" t="-3614" b="-7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/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𝑊𝑎𝑣𝑙𝑒𝑛𝑔𝑡h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𝑅𝑒𝑓𝑟𝑎𝑐𝑡𝑖𝑣𝑒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r>
                  <a:rPr lang="en-CA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𝑃𝑎𝑟𝑡𝑖𝑐𝑙𝑒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b="0" dirty="0"/>
                  <a:t> </a:t>
                </a:r>
              </a:p>
              <a:p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blipFill>
                <a:blip r:embed="rId7"/>
                <a:stretch>
                  <a:fillRect l="-250" b="-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7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Lidar- Light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nary>
                                <m:nary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𝑑𝑟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Lidar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𝑃𝑟𝑖𝑚𝑎𝑟𝑦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𝑅𝑒𝑐𝑖𝑒𝑣𝑒𝑟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𝐸𝑓𝑓𝑒𝑐𝑡𝑖𝑣𝑒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𝑠𝑝𝑎𝑐𝑖𝑎𝑙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𝐸𝑓𝑓𝑖𝑐𝑖𝑒𝑛𝑐𝑦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𝑂𝑣𝑒𝑟𝑙𝑎𝑝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𝑔𝑒𝑜𝑚𝑒𝑡𝑟𝑖𝑐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𝑎𝑟𝑟𝑎𝑛𝑔𝑚𝑒𝑛𝑡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𝑡𝑟𝑎𝑛𝑠𝑚𝑖𝑡𝑡𝑖𝑛𝑔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𝑟𝑒𝑐𝑖𝑒𝑣𝑖𝑛𝑔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𝑜𝑝𝑡𝑖𝑐𝑠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Rayleigh scattering for small particles (Molecular Scattering)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Mie scattering for large particles (Particulate Scattering)</a:t>
            </a:r>
          </a:p>
        </p:txBody>
      </p:sp>
    </p:spTree>
    <p:extLst>
      <p:ext uri="{BB962C8B-B14F-4D97-AF65-F5344CB8AC3E}">
        <p14:creationId xmlns:p14="http://schemas.microsoft.com/office/powerpoint/2010/main" val="355830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Radar- Radio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Radar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𝑅𝑒𝑓𝑙𝑒𝑐𝑡𝑖𝑣𝑖𝑡𝑦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Radar wavelengths are so long, the particles are all small by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All particulates  used are in Rayleigh range (Cloud, Aerosol)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Molecular backscatter is negligible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4284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2753</Words>
  <Application>Microsoft Office PowerPoint</Application>
  <PresentationFormat>Widescreen</PresentationFormat>
  <Paragraphs>402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James Dewsnap</dc:creator>
  <cp:lastModifiedBy>Tori pinnegar</cp:lastModifiedBy>
  <cp:revision>300</cp:revision>
  <dcterms:created xsi:type="dcterms:W3CDTF">2021-11-29T23:55:10Z</dcterms:created>
  <dcterms:modified xsi:type="dcterms:W3CDTF">2021-12-08T11:33:27Z</dcterms:modified>
</cp:coreProperties>
</file>