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84"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3" r:id="rId19"/>
    <p:sldId id="274" r:id="rId20"/>
    <p:sldId id="275" r:id="rId21"/>
    <p:sldId id="276" r:id="rId22"/>
    <p:sldId id="277" r:id="rId23"/>
    <p:sldId id="278" r:id="rId24"/>
    <p:sldId id="282" r:id="rId25"/>
    <p:sldId id="281" r:id="rId26"/>
    <p:sldId id="280" r:id="rId27"/>
    <p:sldId id="285" r:id="rId28"/>
    <p:sldId id="293" r:id="rId29"/>
    <p:sldId id="288" r:id="rId30"/>
    <p:sldId id="294" r:id="rId31"/>
    <p:sldId id="295" r:id="rId32"/>
    <p:sldId id="292" r:id="rId33"/>
    <p:sldId id="291" r:id="rId34"/>
    <p:sldId id="290" r:id="rId35"/>
    <p:sldId id="289" r:id="rId36"/>
    <p:sldId id="286" r:id="rId37"/>
    <p:sldId id="279"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Pandey" initials="VP" lastIdx="1" clrIdx="0">
    <p:extLst>
      <p:ext uri="{19B8F6BF-5375-455C-9EA6-DF929625EA0E}">
        <p15:presenceInfo xmlns:p15="http://schemas.microsoft.com/office/powerpoint/2012/main" userId="4753f75e3a878d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6420A-4FA8-4DA3-9577-81A4C66F8982}" v="445" dt="2020-06-01T16:39:20.663"/>
    <p1510:client id="{EC06AD73-291E-4D68-9D41-EA27D983DEC4}" v="239" dt="2020-06-02T18:22:52.894"/>
    <p1510:client id="{FF2ECFB7-37AD-4067-B784-9556CB8CF90F}" v="651" dt="2020-05-31T11:14:38.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2T09:23:39.17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26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88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52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350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11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97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6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91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89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789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6/5/2020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61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6/5/2020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711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TWITTER SENTIMENT ANALYSIS</a:t>
            </a:r>
            <a:endParaRPr lang="en-US" dirty="0"/>
          </a:p>
        </p:txBody>
      </p:sp>
      <p:sp>
        <p:nvSpPr>
          <p:cNvPr id="3" name="Subtitle 2"/>
          <p:cNvSpPr>
            <a:spLocks noGrp="1"/>
          </p:cNvSpPr>
          <p:nvPr>
            <p:ph type="subTitle" idx="1"/>
          </p:nvPr>
        </p:nvSpPr>
        <p:spPr>
          <a:xfrm>
            <a:off x="2417780" y="3531204"/>
            <a:ext cx="8637072" cy="1617845"/>
          </a:xfrm>
        </p:spPr>
        <p:txBody>
          <a:bodyPr vert="horz" lIns="91440" tIns="45720" rIns="91440" bIns="45720" rtlCol="0" anchor="t">
            <a:noAutofit/>
          </a:bodyPr>
          <a:lstStyle/>
          <a:p>
            <a:pPr algn="r"/>
            <a:r>
              <a:rPr lang="en-US" sz="2000" dirty="0">
                <a:cs typeface="Calibri"/>
              </a:rPr>
              <a:t>TEAM MEMBERS:</a:t>
            </a:r>
          </a:p>
          <a:p>
            <a:pPr algn="r"/>
            <a:r>
              <a:rPr lang="en-US" sz="2000" dirty="0">
                <a:cs typeface="Calibri"/>
              </a:rPr>
              <a:t>NIKHIL JAGLAN (SID 18103118)</a:t>
            </a:r>
          </a:p>
          <a:p>
            <a:pPr algn="r"/>
            <a:r>
              <a:rPr lang="en-US" sz="2000" dirty="0">
                <a:cs typeface="Calibri"/>
              </a:rPr>
              <a:t>    VAIBHAV PANDEY (SID 18103072)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4A5D8-66B5-46A9-836A-69F93261A733}"/>
              </a:ext>
            </a:extLst>
          </p:cNvPr>
          <p:cNvSpPr>
            <a:spLocks noGrp="1"/>
          </p:cNvSpPr>
          <p:nvPr>
            <p:ph idx="1"/>
          </p:nvPr>
        </p:nvSpPr>
        <p:spPr/>
        <p:txBody>
          <a:bodyPr vert="horz" lIns="91440" tIns="45720" rIns="91440" bIns="45720" rtlCol="0" anchor="t">
            <a:normAutofit/>
          </a:bodyPr>
          <a:lstStyle/>
          <a:p>
            <a:r>
              <a:rPr lang="en-US" b="1" i="1" dirty="0">
                <a:cs typeface="Calibri"/>
              </a:rPr>
              <a:t>Data Flow Name : T</a:t>
            </a:r>
            <a:r>
              <a:rPr lang="en-US" b="1" dirty="0">
                <a:cs typeface="Calibri"/>
              </a:rPr>
              <a:t>weets extraction and storage</a:t>
            </a:r>
            <a:endParaRPr lang="en-US" dirty="0">
              <a:ea typeface="+mn-lt"/>
              <a:cs typeface="+mn-lt"/>
            </a:endParaRPr>
          </a:p>
          <a:p>
            <a:r>
              <a:rPr lang="en-US" b="1" i="1" dirty="0">
                <a:cs typeface="Calibri"/>
              </a:rPr>
              <a:t>Description</a:t>
            </a:r>
            <a:r>
              <a:rPr lang="en-US" b="1" dirty="0">
                <a:cs typeface="Calibri"/>
              </a:rPr>
              <a:t>: Extracting the relevant tweets and storing it in our </a:t>
            </a:r>
            <a:r>
              <a:rPr lang="en-US" b="1" dirty="0" err="1">
                <a:cs typeface="Calibri"/>
              </a:rPr>
              <a:t>databse</a:t>
            </a:r>
            <a:r>
              <a:rPr lang="en-US" b="1" dirty="0">
                <a:cs typeface="Calibri"/>
              </a:rPr>
              <a:t>.</a:t>
            </a:r>
            <a:endParaRPr lang="en-US" dirty="0">
              <a:ea typeface="+mn-lt"/>
              <a:cs typeface="+mn-lt"/>
            </a:endParaRPr>
          </a:p>
          <a:p>
            <a:r>
              <a:rPr lang="en-US" b="1" i="1" dirty="0">
                <a:cs typeface="Calibri"/>
              </a:rPr>
              <a:t>To Process:</a:t>
            </a:r>
            <a:r>
              <a:rPr lang="en-US" b="1" dirty="0">
                <a:cs typeface="Calibri"/>
              </a:rPr>
              <a:t> Users</a:t>
            </a:r>
            <a:endParaRPr lang="en-US" dirty="0">
              <a:ea typeface="+mn-lt"/>
              <a:cs typeface="+mn-lt"/>
            </a:endParaRPr>
          </a:p>
          <a:p>
            <a:r>
              <a:rPr lang="en-US" b="1" i="1" dirty="0">
                <a:cs typeface="Calibri"/>
              </a:rPr>
              <a:t>From Process: Sentiment analysis system</a:t>
            </a:r>
            <a:endParaRPr lang="en-US" dirty="0">
              <a:ea typeface="+mn-lt"/>
              <a:cs typeface="+mn-lt"/>
            </a:endParaRPr>
          </a:p>
          <a:p>
            <a:r>
              <a:rPr lang="en-US" b="1" i="1" dirty="0">
                <a:cs typeface="Calibri"/>
              </a:rPr>
              <a:t>Data structure:</a:t>
            </a:r>
            <a:r>
              <a:rPr lang="en-US" b="1" dirty="0">
                <a:cs typeface="Calibri"/>
              </a:rPr>
              <a:t> Tweets</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55524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220F5-11A5-435F-8B56-15304F15AD9D}"/>
              </a:ext>
            </a:extLst>
          </p:cNvPr>
          <p:cNvSpPr>
            <a:spLocks noGrp="1"/>
          </p:cNvSpPr>
          <p:nvPr>
            <p:ph idx="1"/>
          </p:nvPr>
        </p:nvSpPr>
        <p:spPr/>
        <p:txBody>
          <a:bodyPr vert="horz" lIns="91440" tIns="45720" rIns="91440" bIns="45720" rtlCol="0" anchor="t">
            <a:normAutofit/>
          </a:bodyPr>
          <a:lstStyle/>
          <a:p>
            <a:r>
              <a:rPr lang="en-US" b="1" i="1" dirty="0">
                <a:cs typeface="Calibri"/>
              </a:rPr>
              <a:t>Data Flow Name: </a:t>
            </a:r>
            <a:r>
              <a:rPr lang="en-US" b="1" dirty="0">
                <a:cs typeface="Calibri"/>
              </a:rPr>
              <a:t> Sentiment trends to analyst</a:t>
            </a:r>
            <a:endParaRPr lang="en-US" dirty="0">
              <a:ea typeface="+mn-lt"/>
              <a:cs typeface="+mn-lt"/>
            </a:endParaRPr>
          </a:p>
          <a:p>
            <a:r>
              <a:rPr lang="en-US" b="1" i="1" dirty="0">
                <a:cs typeface="Calibri"/>
              </a:rPr>
              <a:t>Description</a:t>
            </a:r>
            <a:r>
              <a:rPr lang="en-US" b="1" dirty="0">
                <a:cs typeface="Calibri"/>
              </a:rPr>
              <a:t>: Doing data processing and visualization </a:t>
            </a:r>
            <a:endParaRPr lang="en-US" dirty="0">
              <a:ea typeface="+mn-lt"/>
              <a:cs typeface="+mn-lt"/>
            </a:endParaRPr>
          </a:p>
          <a:p>
            <a:r>
              <a:rPr lang="en-US" b="1" i="1" dirty="0">
                <a:cs typeface="Calibri"/>
              </a:rPr>
              <a:t>To Process:</a:t>
            </a:r>
            <a:r>
              <a:rPr lang="en-US" b="1" dirty="0">
                <a:cs typeface="Calibri"/>
              </a:rPr>
              <a:t> </a:t>
            </a:r>
            <a:r>
              <a:rPr lang="en-US" b="1" i="1" dirty="0">
                <a:cs typeface="Calibri"/>
              </a:rPr>
              <a:t>Analyst</a:t>
            </a:r>
            <a:endParaRPr lang="en-US" dirty="0">
              <a:ea typeface="+mn-lt"/>
              <a:cs typeface="+mn-lt"/>
            </a:endParaRPr>
          </a:p>
          <a:p>
            <a:r>
              <a:rPr lang="en-US" b="1" i="1" dirty="0">
                <a:cs typeface="Calibri"/>
              </a:rPr>
              <a:t>From Process: Sentiment analysis system </a:t>
            </a:r>
            <a:endParaRPr lang="en-US" dirty="0">
              <a:ea typeface="+mn-lt"/>
              <a:cs typeface="+mn-lt"/>
            </a:endParaRPr>
          </a:p>
          <a:p>
            <a:r>
              <a:rPr lang="en-US" b="1" i="1" dirty="0">
                <a:cs typeface="Calibri"/>
              </a:rPr>
              <a:t>Data structure:</a:t>
            </a:r>
            <a:r>
              <a:rPr lang="en-US" b="1" dirty="0">
                <a:cs typeface="Calibri"/>
              </a:rPr>
              <a:t> Processing result</a:t>
            </a:r>
            <a:endParaRPr lang="en-US" dirty="0"/>
          </a:p>
        </p:txBody>
      </p:sp>
    </p:spTree>
    <p:extLst>
      <p:ext uri="{BB962C8B-B14F-4D97-AF65-F5344CB8AC3E}">
        <p14:creationId xmlns:p14="http://schemas.microsoft.com/office/powerpoint/2010/main" val="122275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F65B-7BDA-41B4-8593-7B2B7B4AA65E}"/>
              </a:ext>
            </a:extLst>
          </p:cNvPr>
          <p:cNvSpPr>
            <a:spLocks noGrp="1"/>
          </p:cNvSpPr>
          <p:nvPr>
            <p:ph type="title"/>
          </p:nvPr>
        </p:nvSpPr>
        <p:spPr/>
        <p:txBody>
          <a:bodyPr>
            <a:normAutofit fontScale="90000"/>
          </a:bodyPr>
          <a:lstStyle/>
          <a:p>
            <a:r>
              <a:rPr lang="en-US" sz="3600" b="1" dirty="0">
                <a:ea typeface="+mj-lt"/>
                <a:cs typeface="+mj-lt"/>
              </a:rPr>
              <a:t>Level 1.0 :</a:t>
            </a:r>
            <a:endParaRPr lang="en-US" sz="3600" b="1" dirty="0"/>
          </a:p>
          <a:p>
            <a:br>
              <a:rPr lang="en-US" dirty="0"/>
            </a:br>
            <a:endParaRPr lang="en-US" dirty="0"/>
          </a:p>
        </p:txBody>
      </p:sp>
      <p:sp>
        <p:nvSpPr>
          <p:cNvPr id="3" name="Content Placeholder 2">
            <a:extLst>
              <a:ext uri="{FF2B5EF4-FFF2-40B4-BE49-F238E27FC236}">
                <a16:creationId xmlns:a16="http://schemas.microsoft.com/office/drawing/2014/main" id="{598C3739-00BE-4794-9A4A-1E33FA866057}"/>
              </a:ext>
            </a:extLst>
          </p:cNvPr>
          <p:cNvSpPr>
            <a:spLocks noGrp="1"/>
          </p:cNvSpPr>
          <p:nvPr>
            <p:ph idx="1"/>
          </p:nvPr>
        </p:nvSpPr>
        <p:spPr/>
        <p:txBody>
          <a:bodyPr vert="horz" lIns="91440" tIns="45720" rIns="91440" bIns="45720" rtlCol="0" anchor="t">
            <a:normAutofit fontScale="85000" lnSpcReduction="10000"/>
          </a:bodyPr>
          <a:lstStyle/>
          <a:p>
            <a:r>
              <a:rPr lang="en-US" b="1" i="1" dirty="0">
                <a:ea typeface="+mn-lt"/>
                <a:cs typeface="+mn-lt"/>
              </a:rPr>
              <a:t>Process_1: Data Collection System</a:t>
            </a:r>
            <a:endParaRPr lang="en-US" dirty="0">
              <a:cs typeface="Calibri" panose="020F0502020204030204"/>
            </a:endParaRPr>
          </a:p>
          <a:p>
            <a:r>
              <a:rPr lang="en-US" b="1" i="1" dirty="0">
                <a:ea typeface="+mn-lt"/>
                <a:cs typeface="+mn-lt"/>
              </a:rPr>
              <a:t>Description_1:</a:t>
            </a:r>
            <a:r>
              <a:rPr lang="en-US" b="1" dirty="0">
                <a:ea typeface="+mn-lt"/>
                <a:cs typeface="+mn-lt"/>
              </a:rPr>
              <a:t> This acquires the tweets of people from the twitter database with the help of access token and access token secret given.</a:t>
            </a:r>
            <a:endParaRPr lang="en-US" dirty="0">
              <a:ea typeface="+mn-lt"/>
              <a:cs typeface="+mn-lt"/>
            </a:endParaRPr>
          </a:p>
          <a:p>
            <a:r>
              <a:rPr lang="en-US" b="1" dirty="0">
                <a:ea typeface="+mn-lt"/>
                <a:cs typeface="+mn-lt"/>
              </a:rPr>
              <a:t>Input: Keywords for Tweets extraction</a:t>
            </a:r>
            <a:endParaRPr lang="en-US" dirty="0"/>
          </a:p>
          <a:p>
            <a:pPr marL="0" indent="0">
              <a:buNone/>
            </a:pPr>
            <a:r>
              <a:rPr lang="en-US" b="1" dirty="0">
                <a:ea typeface="+mn-lt"/>
                <a:cs typeface="+mn-lt"/>
              </a:rPr>
              <a:t>             Access token and Access token secret</a:t>
            </a:r>
            <a:endParaRPr lang="en-US" dirty="0"/>
          </a:p>
          <a:p>
            <a:r>
              <a:rPr lang="en-US" b="1" dirty="0">
                <a:ea typeface="+mn-lt"/>
                <a:cs typeface="+mn-lt"/>
              </a:rPr>
              <a:t>Output: Tweets Data</a:t>
            </a:r>
            <a:endParaRPr lang="en-US" dirty="0"/>
          </a:p>
          <a:p>
            <a:pPr marL="0" indent="0">
              <a:buNone/>
            </a:pPr>
            <a:r>
              <a:rPr lang="en-US" b="1" dirty="0">
                <a:ea typeface="+mn-lt"/>
                <a:cs typeface="+mn-lt"/>
              </a:rPr>
              <a:t>                 Local database</a:t>
            </a:r>
            <a:endParaRPr lang="en-US" dirty="0"/>
          </a:p>
          <a:p>
            <a:pPr marL="0" indent="0">
              <a:buNone/>
            </a:pPr>
            <a:br>
              <a:rPr lang="en-US" dirty="0"/>
            </a:br>
            <a:endParaRPr lang="en-US" dirty="0"/>
          </a:p>
        </p:txBody>
      </p:sp>
    </p:spTree>
    <p:extLst>
      <p:ext uri="{BB962C8B-B14F-4D97-AF65-F5344CB8AC3E}">
        <p14:creationId xmlns:p14="http://schemas.microsoft.com/office/powerpoint/2010/main" val="38324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1A935-DEF7-470F-9D51-EC7A259D75B0}"/>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Datastore</a:t>
            </a:r>
            <a:r>
              <a:rPr lang="en-US" b="1" dirty="0">
                <a:ea typeface="+mn-lt"/>
                <a:cs typeface="+mn-lt"/>
              </a:rPr>
              <a:t>: Local database is used</a:t>
            </a:r>
            <a:endParaRPr lang="en-US" dirty="0">
              <a:ea typeface="+mn-lt"/>
              <a:cs typeface="+mn-lt"/>
            </a:endParaRPr>
          </a:p>
          <a:p>
            <a:r>
              <a:rPr lang="en-US" b="1" dirty="0">
                <a:ea typeface="+mn-lt"/>
                <a:cs typeface="+mn-lt"/>
              </a:rPr>
              <a:t>Item fields: </a:t>
            </a:r>
            <a:endParaRPr lang="en-US" dirty="0">
              <a:ea typeface="+mn-lt"/>
              <a:cs typeface="+mn-lt"/>
            </a:endParaRPr>
          </a:p>
          <a:p>
            <a:pPr marL="0" indent="0">
              <a:buNone/>
            </a:pPr>
            <a:r>
              <a:rPr lang="en-US" b="1" dirty="0">
                <a:ea typeface="+mn-lt"/>
                <a:cs typeface="+mn-lt"/>
              </a:rPr>
              <a:t>      1. Access token : alphanumeric string </a:t>
            </a:r>
            <a:endParaRPr lang="en-US" dirty="0">
              <a:ea typeface="+mn-lt"/>
              <a:cs typeface="+mn-lt"/>
            </a:endParaRPr>
          </a:p>
          <a:p>
            <a:pPr marL="0" indent="0">
              <a:buNone/>
            </a:pPr>
            <a:r>
              <a:rPr lang="en-US" b="1" dirty="0">
                <a:ea typeface="+mn-lt"/>
                <a:cs typeface="+mn-lt"/>
              </a:rPr>
              <a:t>      2. Access token secret : alphanumeric string </a:t>
            </a:r>
            <a:endParaRPr lang="en-US" dirty="0">
              <a:ea typeface="+mn-lt"/>
              <a:cs typeface="+mn-lt"/>
            </a:endParaRPr>
          </a:p>
          <a:p>
            <a:pPr marL="0" indent="0">
              <a:buNone/>
            </a:pPr>
            <a:r>
              <a:rPr lang="en-US" b="1" dirty="0">
                <a:ea typeface="+mn-lt"/>
                <a:cs typeface="+mn-lt"/>
              </a:rPr>
              <a:t>      3.Tweets : Type String . Contains the tweets/text tweeted by people </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8087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E3EB3-1300-4F56-A3E2-F203D0B9F71C}"/>
              </a:ext>
            </a:extLst>
          </p:cNvPr>
          <p:cNvSpPr>
            <a:spLocks noGrp="1"/>
          </p:cNvSpPr>
          <p:nvPr>
            <p:ph idx="1"/>
          </p:nvPr>
        </p:nvSpPr>
        <p:spPr/>
        <p:txBody>
          <a:bodyPr vert="horz" lIns="91440" tIns="45720" rIns="91440" bIns="45720" rtlCol="0" anchor="t">
            <a:normAutofit fontScale="85000" lnSpcReduction="10000"/>
          </a:bodyPr>
          <a:lstStyle/>
          <a:p>
            <a:r>
              <a:rPr lang="en-US" b="1" i="1" dirty="0">
                <a:ea typeface="+mn-lt"/>
                <a:cs typeface="+mn-lt"/>
              </a:rPr>
              <a:t>Data Flow Name: Twitter API Connection  </a:t>
            </a:r>
            <a:endParaRPr lang="en-US" dirty="0">
              <a:ea typeface="+mn-lt"/>
              <a:cs typeface="+mn-lt"/>
            </a:endParaRPr>
          </a:p>
          <a:p>
            <a:r>
              <a:rPr lang="en-US" b="1" i="1" dirty="0">
                <a:ea typeface="+mn-lt"/>
                <a:cs typeface="+mn-lt"/>
              </a:rPr>
              <a:t>Description: Connecting with the twitter API by providing the access </a:t>
            </a:r>
            <a:r>
              <a:rPr lang="en-US" b="1" i="1" dirty="0" err="1">
                <a:ea typeface="+mn-lt"/>
                <a:cs typeface="+mn-lt"/>
              </a:rPr>
              <a:t>toktn</a:t>
            </a:r>
            <a:r>
              <a:rPr lang="en-US" b="1" i="1" dirty="0">
                <a:ea typeface="+mn-lt"/>
                <a:cs typeface="+mn-lt"/>
              </a:rPr>
              <a:t> and access token secret.</a:t>
            </a:r>
            <a:endParaRPr lang="en-US" dirty="0">
              <a:ea typeface="+mn-lt"/>
              <a:cs typeface="+mn-lt"/>
            </a:endParaRPr>
          </a:p>
          <a:p>
            <a:r>
              <a:rPr lang="en-US" b="1" i="1" dirty="0">
                <a:ea typeface="+mn-lt"/>
                <a:cs typeface="+mn-lt"/>
              </a:rPr>
              <a:t>To Process:</a:t>
            </a:r>
            <a:r>
              <a:rPr lang="en-US" b="1" dirty="0">
                <a:ea typeface="+mn-lt"/>
                <a:cs typeface="+mn-lt"/>
              </a:rPr>
              <a:t> Twitter API</a:t>
            </a:r>
          </a:p>
          <a:p>
            <a:r>
              <a:rPr lang="en-US" b="1" dirty="0">
                <a:ea typeface="+mn-lt"/>
                <a:cs typeface="+mn-lt"/>
              </a:rPr>
              <a:t>From Process : Sentiment Analysis System</a:t>
            </a:r>
          </a:p>
          <a:p>
            <a:r>
              <a:rPr lang="en-US" b="1" dirty="0">
                <a:ea typeface="+mn-lt"/>
                <a:cs typeface="+mn-lt"/>
              </a:rPr>
              <a:t>Data Structure: Access Token and access token secret</a:t>
            </a:r>
          </a:p>
          <a:p>
            <a:pPr marL="0" indent="0">
              <a:buNone/>
            </a:pPr>
            <a:endParaRPr lang="en-US" dirty="0">
              <a:ea typeface="+mn-lt"/>
              <a:cs typeface="+mn-lt"/>
            </a:endParaRPr>
          </a:p>
          <a:p>
            <a:pPr marL="0" indent="0">
              <a:buNone/>
            </a:pPr>
            <a:br>
              <a:rPr lang="en-US" dirty="0"/>
            </a:br>
            <a:endParaRPr lang="en-US" dirty="0"/>
          </a:p>
        </p:txBody>
      </p:sp>
    </p:spTree>
    <p:extLst>
      <p:ext uri="{BB962C8B-B14F-4D97-AF65-F5344CB8AC3E}">
        <p14:creationId xmlns:p14="http://schemas.microsoft.com/office/powerpoint/2010/main" val="109855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357C8D-6DFD-4D54-B6DC-930963E16E2D}"/>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a:t>
            </a:r>
            <a:r>
              <a:rPr lang="en-US" b="1" dirty="0">
                <a:ea typeface="+mn-lt"/>
                <a:cs typeface="+mn-lt"/>
              </a:rPr>
              <a:t>Tweets Collection</a:t>
            </a:r>
            <a:endParaRPr lang="en-US" dirty="0">
              <a:ea typeface="+mn-lt"/>
              <a:cs typeface="+mn-lt"/>
            </a:endParaRPr>
          </a:p>
          <a:p>
            <a:r>
              <a:rPr lang="en-US" b="1" i="1" dirty="0">
                <a:ea typeface="+mn-lt"/>
                <a:cs typeface="+mn-lt"/>
              </a:rPr>
              <a:t>Description</a:t>
            </a:r>
            <a:r>
              <a:rPr lang="en-US" b="1" dirty="0">
                <a:ea typeface="+mn-lt"/>
                <a:cs typeface="+mn-lt"/>
              </a:rPr>
              <a:t>: Acquiring the tweets</a:t>
            </a:r>
            <a:endParaRPr lang="en-US" dirty="0">
              <a:ea typeface="+mn-lt"/>
              <a:cs typeface="+mn-lt"/>
            </a:endParaRPr>
          </a:p>
          <a:p>
            <a:r>
              <a:rPr lang="en-US" b="1" i="1" dirty="0">
                <a:ea typeface="+mn-lt"/>
                <a:cs typeface="+mn-lt"/>
              </a:rPr>
              <a:t>To Process:</a:t>
            </a:r>
            <a:r>
              <a:rPr lang="en-US" b="1" dirty="0">
                <a:ea typeface="+mn-lt"/>
                <a:cs typeface="+mn-lt"/>
              </a:rPr>
              <a:t> Users</a:t>
            </a:r>
            <a:endParaRPr lang="en-US" dirty="0">
              <a:ea typeface="+mn-lt"/>
              <a:cs typeface="+mn-lt"/>
            </a:endParaRPr>
          </a:p>
          <a:p>
            <a:r>
              <a:rPr lang="en-US" b="1" i="1" dirty="0">
                <a:ea typeface="+mn-lt"/>
                <a:cs typeface="+mn-lt"/>
              </a:rPr>
              <a:t>Data structure:</a:t>
            </a:r>
            <a:r>
              <a:rPr lang="en-US" b="1" dirty="0">
                <a:ea typeface="+mn-lt"/>
                <a:cs typeface="+mn-lt"/>
              </a:rPr>
              <a:t> Tweets</a:t>
            </a:r>
            <a:endParaRPr lang="en-US" dirty="0">
              <a:ea typeface="+mn-lt"/>
              <a:cs typeface="+mn-lt"/>
            </a:endParaRPr>
          </a:p>
          <a:p>
            <a:pPr marL="0" indent="0">
              <a:buNone/>
            </a:pPr>
            <a:br>
              <a:rPr lang="en-US" dirty="0"/>
            </a:br>
            <a:endParaRPr lang="en-US" dirty="0"/>
          </a:p>
        </p:txBody>
      </p:sp>
    </p:spTree>
    <p:extLst>
      <p:ext uri="{BB962C8B-B14F-4D97-AF65-F5344CB8AC3E}">
        <p14:creationId xmlns:p14="http://schemas.microsoft.com/office/powerpoint/2010/main" val="87840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7BFE3-D3A4-45F0-AD2B-0E90C68708E0}"/>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database filling</a:t>
            </a:r>
            <a:endParaRPr lang="en-US" dirty="0">
              <a:ea typeface="+mn-lt"/>
              <a:cs typeface="+mn-lt"/>
            </a:endParaRPr>
          </a:p>
          <a:p>
            <a:r>
              <a:rPr lang="en-US" b="1" i="1" dirty="0">
                <a:ea typeface="+mn-lt"/>
                <a:cs typeface="+mn-lt"/>
              </a:rPr>
              <a:t>Description</a:t>
            </a:r>
            <a:r>
              <a:rPr lang="en-US" b="1" dirty="0">
                <a:ea typeface="+mn-lt"/>
                <a:cs typeface="+mn-lt"/>
              </a:rPr>
              <a:t>: </a:t>
            </a:r>
            <a:r>
              <a:rPr lang="en-US" b="1" i="1" dirty="0">
                <a:ea typeface="+mn-lt"/>
                <a:cs typeface="+mn-lt"/>
              </a:rPr>
              <a:t>Tweets movement to database</a:t>
            </a:r>
            <a:endParaRPr lang="en-US" dirty="0">
              <a:ea typeface="+mn-lt"/>
              <a:cs typeface="+mn-lt"/>
            </a:endParaRPr>
          </a:p>
          <a:p>
            <a:r>
              <a:rPr lang="en-US" b="1" i="1" dirty="0">
                <a:ea typeface="+mn-lt"/>
                <a:cs typeface="+mn-lt"/>
              </a:rPr>
              <a:t>To Process:</a:t>
            </a:r>
            <a:r>
              <a:rPr lang="en-US" b="1" dirty="0">
                <a:ea typeface="+mn-lt"/>
                <a:cs typeface="+mn-lt"/>
              </a:rPr>
              <a:t> Local database</a:t>
            </a:r>
            <a:endParaRPr lang="en-US" dirty="0">
              <a:ea typeface="+mn-lt"/>
              <a:cs typeface="+mn-lt"/>
            </a:endParaRPr>
          </a:p>
          <a:p>
            <a:r>
              <a:rPr lang="en-US" b="1" i="1" dirty="0">
                <a:ea typeface="+mn-lt"/>
                <a:cs typeface="+mn-lt"/>
              </a:rPr>
              <a:t>From Process: Tweets Collection</a:t>
            </a:r>
          </a:p>
          <a:p>
            <a:r>
              <a:rPr lang="en-US" b="1" i="1" dirty="0">
                <a:ea typeface="+mn-lt"/>
                <a:cs typeface="+mn-lt"/>
              </a:rPr>
              <a:t>Data Structure: Tweets</a:t>
            </a: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33072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78C-7DB6-4BE9-9EF4-B51DCBF18264}"/>
              </a:ext>
            </a:extLst>
          </p:cNvPr>
          <p:cNvSpPr>
            <a:spLocks noGrp="1"/>
          </p:cNvSpPr>
          <p:nvPr>
            <p:ph type="title"/>
          </p:nvPr>
        </p:nvSpPr>
        <p:spPr/>
        <p:txBody>
          <a:bodyPr>
            <a:normAutofit fontScale="90000"/>
          </a:bodyPr>
          <a:lstStyle/>
          <a:p>
            <a:r>
              <a:rPr lang="en-US" sz="3600" b="1" dirty="0">
                <a:ea typeface="+mj-lt"/>
                <a:cs typeface="+mj-lt"/>
              </a:rPr>
              <a:t>Level 1.2 :</a:t>
            </a:r>
            <a:endParaRPr lang="en-US" sz="3600" dirty="0">
              <a:ea typeface="+mj-lt"/>
              <a:cs typeface="+mj-lt"/>
            </a:endParaRPr>
          </a:p>
          <a:p>
            <a:br>
              <a:rPr lang="en-US" dirty="0"/>
            </a:br>
            <a:endParaRPr lang="en-US" dirty="0"/>
          </a:p>
        </p:txBody>
      </p:sp>
      <p:sp>
        <p:nvSpPr>
          <p:cNvPr id="3" name="Content Placeholder 2">
            <a:extLst>
              <a:ext uri="{FF2B5EF4-FFF2-40B4-BE49-F238E27FC236}">
                <a16:creationId xmlns:a16="http://schemas.microsoft.com/office/drawing/2014/main" id="{1A0B02A2-149F-4812-9C28-7E1EBD8D1AC9}"/>
              </a:ext>
            </a:extLst>
          </p:cNvPr>
          <p:cNvSpPr>
            <a:spLocks noGrp="1"/>
          </p:cNvSpPr>
          <p:nvPr>
            <p:ph idx="1"/>
          </p:nvPr>
        </p:nvSpPr>
        <p:spPr/>
        <p:txBody>
          <a:bodyPr vert="horz" lIns="91440" tIns="45720" rIns="91440" bIns="45720" rtlCol="0" anchor="t">
            <a:normAutofit fontScale="85000" lnSpcReduction="10000"/>
          </a:bodyPr>
          <a:lstStyle/>
          <a:p>
            <a:r>
              <a:rPr lang="en-US" b="1" i="1" dirty="0">
                <a:ea typeface="+mn-lt"/>
                <a:cs typeface="+mn-lt"/>
              </a:rPr>
              <a:t>Process_2: Data  Processing System</a:t>
            </a:r>
            <a:endParaRPr lang="en-US" dirty="0">
              <a:cs typeface="Calibri" panose="020F0502020204030204"/>
            </a:endParaRPr>
          </a:p>
          <a:p>
            <a:r>
              <a:rPr lang="en-US" b="1" i="1" dirty="0">
                <a:ea typeface="+mn-lt"/>
                <a:cs typeface="+mn-lt"/>
              </a:rPr>
              <a:t>Description_2:This is related to the processing of data and finding the optimal hyper-parameters</a:t>
            </a:r>
            <a:r>
              <a:rPr lang="en-US" b="1" dirty="0">
                <a:ea typeface="+mn-lt"/>
                <a:cs typeface="+mn-lt"/>
              </a:rPr>
              <a:t>. We finally train our model on the learnt parameters.</a:t>
            </a:r>
            <a:endParaRPr lang="en-US" dirty="0"/>
          </a:p>
          <a:p>
            <a:r>
              <a:rPr lang="en-US" b="1" dirty="0">
                <a:ea typeface="+mn-lt"/>
                <a:cs typeface="+mn-lt"/>
              </a:rPr>
              <a:t>Input_2: Tweets Data</a:t>
            </a:r>
            <a:endParaRPr lang="en-US" dirty="0"/>
          </a:p>
          <a:p>
            <a:pPr marL="0" indent="0">
              <a:buNone/>
            </a:pPr>
            <a:r>
              <a:rPr lang="en-US" b="1" dirty="0">
                <a:ea typeface="+mn-lt"/>
                <a:cs typeface="+mn-lt"/>
              </a:rPr>
              <a:t>               Local Database</a:t>
            </a:r>
            <a:endParaRPr lang="en-US" dirty="0"/>
          </a:p>
          <a:p>
            <a:r>
              <a:rPr lang="en-US" b="1" dirty="0">
                <a:ea typeface="+mn-lt"/>
                <a:cs typeface="+mn-lt"/>
              </a:rPr>
              <a:t>Output_2:  Data processing result</a:t>
            </a:r>
            <a:endParaRPr lang="en-US" dirty="0"/>
          </a:p>
          <a:p>
            <a:pPr>
              <a:buNone/>
            </a:pPr>
            <a:r>
              <a:rPr lang="en-US" b="1" dirty="0">
                <a:ea typeface="+mn-lt"/>
                <a:cs typeface="+mn-lt"/>
              </a:rPr>
              <a:t> Item fields: </a:t>
            </a:r>
            <a:endParaRPr lang="en-US" dirty="0">
              <a:ea typeface="+mn-lt"/>
              <a:cs typeface="+mn-lt"/>
            </a:endParaRPr>
          </a:p>
          <a:p>
            <a:pPr>
              <a:buNone/>
            </a:pPr>
            <a:r>
              <a:rPr lang="en-US" b="1" dirty="0">
                <a:ea typeface="+mn-lt"/>
                <a:cs typeface="+mn-lt"/>
              </a:rPr>
              <a:t> 1.Result : Type tuple . Contains the sentiment's degree.</a:t>
            </a:r>
            <a:br>
              <a:rPr lang="en-US" dirty="0"/>
            </a:br>
            <a:endParaRPr lang="en-US" dirty="0"/>
          </a:p>
        </p:txBody>
      </p:sp>
    </p:spTree>
    <p:extLst>
      <p:ext uri="{BB962C8B-B14F-4D97-AF65-F5344CB8AC3E}">
        <p14:creationId xmlns:p14="http://schemas.microsoft.com/office/powerpoint/2010/main" val="77319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28F8F-8F16-401A-B258-6BAD186AE268}"/>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Tweets from database</a:t>
            </a:r>
            <a:endParaRPr lang="en-US" dirty="0">
              <a:ea typeface="+mn-lt"/>
              <a:cs typeface="+mn-lt"/>
            </a:endParaRPr>
          </a:p>
          <a:p>
            <a:r>
              <a:rPr lang="en-US" b="1" i="1" dirty="0">
                <a:ea typeface="+mn-lt"/>
                <a:cs typeface="+mn-lt"/>
              </a:rPr>
              <a:t>Description: </a:t>
            </a:r>
            <a:r>
              <a:rPr lang="en-US" b="1" dirty="0">
                <a:ea typeface="+mn-lt"/>
                <a:cs typeface="+mn-lt"/>
              </a:rPr>
              <a:t>Getting the tweets from database </a:t>
            </a:r>
            <a:endParaRPr lang="en-US" dirty="0">
              <a:ea typeface="+mn-lt"/>
              <a:cs typeface="+mn-lt"/>
            </a:endParaRPr>
          </a:p>
          <a:p>
            <a:r>
              <a:rPr lang="en-US" b="1" i="1" dirty="0">
                <a:ea typeface="+mn-lt"/>
                <a:cs typeface="+mn-lt"/>
              </a:rPr>
              <a:t>To Process:</a:t>
            </a:r>
            <a:r>
              <a:rPr lang="en-US" b="1" dirty="0">
                <a:ea typeface="+mn-lt"/>
                <a:cs typeface="+mn-lt"/>
              </a:rPr>
              <a:t> Data Processing</a:t>
            </a:r>
            <a:endParaRPr lang="en-US" dirty="0">
              <a:ea typeface="+mn-lt"/>
              <a:cs typeface="+mn-lt"/>
            </a:endParaRPr>
          </a:p>
          <a:p>
            <a:r>
              <a:rPr lang="en-US" b="1" i="1" dirty="0">
                <a:ea typeface="+mn-lt"/>
                <a:cs typeface="+mn-lt"/>
              </a:rPr>
              <a:t>From Process: Local Database</a:t>
            </a:r>
            <a:endParaRPr lang="en-US" dirty="0">
              <a:ea typeface="+mn-lt"/>
              <a:cs typeface="+mn-lt"/>
            </a:endParaRPr>
          </a:p>
          <a:p>
            <a:r>
              <a:rPr lang="en-US" b="1" i="1" dirty="0">
                <a:ea typeface="+mn-lt"/>
                <a:cs typeface="+mn-lt"/>
              </a:rPr>
              <a:t>Data structure:</a:t>
            </a:r>
            <a:r>
              <a:rPr lang="en-US" b="1" dirty="0">
                <a:ea typeface="+mn-lt"/>
                <a:cs typeface="+mn-lt"/>
              </a:rPr>
              <a:t> tweets</a:t>
            </a:r>
            <a:endParaRPr lang="en-US" dirty="0">
              <a:ea typeface="+mn-lt"/>
              <a:cs typeface="+mn-lt"/>
            </a:endParaRPr>
          </a:p>
          <a:p>
            <a:pPr marL="0" indent="0">
              <a:buNone/>
            </a:pPr>
            <a:br>
              <a:rPr lang="en-US" dirty="0"/>
            </a:br>
            <a:endParaRPr lang="en-US" dirty="0"/>
          </a:p>
        </p:txBody>
      </p:sp>
    </p:spTree>
    <p:extLst>
      <p:ext uri="{BB962C8B-B14F-4D97-AF65-F5344CB8AC3E}">
        <p14:creationId xmlns:p14="http://schemas.microsoft.com/office/powerpoint/2010/main" val="251729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AD105-235E-40F7-91F6-27C0E0362A60}"/>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data processing</a:t>
            </a:r>
            <a:endParaRPr lang="en-US" dirty="0">
              <a:ea typeface="+mn-lt"/>
              <a:cs typeface="+mn-lt"/>
            </a:endParaRPr>
          </a:p>
          <a:p>
            <a:r>
              <a:rPr lang="en-US" b="1" i="1" dirty="0">
                <a:ea typeface="+mn-lt"/>
                <a:cs typeface="+mn-lt"/>
              </a:rPr>
              <a:t>Description:</a:t>
            </a:r>
            <a:r>
              <a:rPr lang="en-US" b="1" dirty="0">
                <a:ea typeface="+mn-lt"/>
                <a:cs typeface="+mn-lt"/>
              </a:rPr>
              <a:t> processing of the acquired tweets</a:t>
            </a:r>
            <a:endParaRPr lang="en-US" dirty="0">
              <a:ea typeface="+mn-lt"/>
              <a:cs typeface="+mn-lt"/>
            </a:endParaRPr>
          </a:p>
          <a:p>
            <a:r>
              <a:rPr lang="en-US" b="1" i="1" dirty="0">
                <a:ea typeface="+mn-lt"/>
                <a:cs typeface="+mn-lt"/>
              </a:rPr>
              <a:t>To process</a:t>
            </a:r>
            <a:r>
              <a:rPr lang="en-US" b="1" dirty="0">
                <a:ea typeface="+mn-lt"/>
                <a:cs typeface="+mn-lt"/>
              </a:rPr>
              <a:t>: result storage</a:t>
            </a:r>
            <a:endParaRPr lang="en-US" dirty="0">
              <a:ea typeface="+mn-lt"/>
              <a:cs typeface="+mn-lt"/>
            </a:endParaRPr>
          </a:p>
          <a:p>
            <a:r>
              <a:rPr lang="en-US" b="1" i="1" dirty="0">
                <a:ea typeface="+mn-lt"/>
                <a:cs typeface="+mn-lt"/>
              </a:rPr>
              <a:t>From process: Local Database</a:t>
            </a: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316756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6E47-5567-4DAB-BC9F-1EA377846008}"/>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F3C8A920-63E5-4DB0-B1B5-9281B517C150}"/>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n-US" b="1" dirty="0"/>
              <a:t>In this project we have analyzed the sentiments of the general public regarding the current political scenario of the country with the help of the tweets made by them.</a:t>
            </a:r>
          </a:p>
          <a:p>
            <a:pPr>
              <a:buFont typeface="Wingdings" panose="05000000000000000000" pitchFamily="2" charset="2"/>
              <a:buChar char="Ø"/>
            </a:pPr>
            <a:r>
              <a:rPr lang="en-US" b="1" dirty="0"/>
              <a:t>We have used Twitter Application Programming Interface (API) to stream real-time tweets into our MySQL Database.</a:t>
            </a:r>
          </a:p>
          <a:p>
            <a:pPr>
              <a:buFont typeface="Wingdings" panose="05000000000000000000" pitchFamily="2" charset="2"/>
              <a:buChar char="Ø"/>
            </a:pPr>
            <a:r>
              <a:rPr lang="en-US" b="1" dirty="0"/>
              <a:t>Analysis of real-time data and a robust Deep Learning model are the highlights of our project</a:t>
            </a:r>
            <a:r>
              <a:rPr lang="en-US" dirty="0"/>
              <a:t>.</a:t>
            </a:r>
          </a:p>
        </p:txBody>
      </p:sp>
    </p:spTree>
    <p:extLst>
      <p:ext uri="{BB962C8B-B14F-4D97-AF65-F5344CB8AC3E}">
        <p14:creationId xmlns:p14="http://schemas.microsoft.com/office/powerpoint/2010/main" val="306502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A1FAD-AAD8-404B-AB2B-5C8A10A93B58}"/>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Result storage</a:t>
            </a:r>
            <a:endParaRPr lang="en-US" dirty="0">
              <a:cs typeface="Calibri" panose="020F0502020204030204"/>
            </a:endParaRPr>
          </a:p>
          <a:p>
            <a:r>
              <a:rPr lang="en-US" b="1" i="1" dirty="0">
                <a:ea typeface="+mn-lt"/>
                <a:cs typeface="+mn-lt"/>
              </a:rPr>
              <a:t>Description: </a:t>
            </a:r>
            <a:r>
              <a:rPr lang="en-US" b="1" dirty="0">
                <a:ea typeface="+mn-lt"/>
                <a:cs typeface="+mn-lt"/>
              </a:rPr>
              <a:t>Storing the results of sentiment analysis</a:t>
            </a:r>
            <a:endParaRPr lang="en-US" dirty="0"/>
          </a:p>
          <a:p>
            <a:r>
              <a:rPr lang="en-US" b="1" i="1" dirty="0">
                <a:ea typeface="+mn-lt"/>
                <a:cs typeface="+mn-lt"/>
              </a:rPr>
              <a:t>To Process:</a:t>
            </a:r>
            <a:r>
              <a:rPr lang="en-US" b="1" dirty="0">
                <a:ea typeface="+mn-lt"/>
                <a:cs typeface="+mn-lt"/>
              </a:rPr>
              <a:t> Data Visualization</a:t>
            </a:r>
            <a:endParaRPr lang="en-US" dirty="0"/>
          </a:p>
          <a:p>
            <a:r>
              <a:rPr lang="en-US" b="1" i="1" dirty="0">
                <a:ea typeface="+mn-lt"/>
                <a:cs typeface="+mn-lt"/>
              </a:rPr>
              <a:t>From Process: Data Processing</a:t>
            </a:r>
            <a:endParaRPr lang="en-US" dirty="0"/>
          </a:p>
          <a:p>
            <a:pPr marL="0" indent="0">
              <a:buNone/>
            </a:pPr>
            <a:endParaRPr lang="en-US" dirty="0"/>
          </a:p>
        </p:txBody>
      </p:sp>
    </p:spTree>
    <p:extLst>
      <p:ext uri="{BB962C8B-B14F-4D97-AF65-F5344CB8AC3E}">
        <p14:creationId xmlns:p14="http://schemas.microsoft.com/office/powerpoint/2010/main" val="193675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E977-0462-4023-8097-97B1C0263F2D}"/>
              </a:ext>
            </a:extLst>
          </p:cNvPr>
          <p:cNvSpPr>
            <a:spLocks noGrp="1"/>
          </p:cNvSpPr>
          <p:nvPr>
            <p:ph type="title"/>
          </p:nvPr>
        </p:nvSpPr>
        <p:spPr/>
        <p:txBody>
          <a:bodyPr/>
          <a:lstStyle/>
          <a:p>
            <a:r>
              <a:rPr lang="en-US" b="1" dirty="0">
                <a:ea typeface="+mj-lt"/>
                <a:cs typeface="+mj-lt"/>
              </a:rPr>
              <a:t>Level 1.3 :</a:t>
            </a:r>
            <a:endParaRPr lang="en-US" dirty="0"/>
          </a:p>
        </p:txBody>
      </p:sp>
      <p:sp>
        <p:nvSpPr>
          <p:cNvPr id="3" name="Content Placeholder 2">
            <a:extLst>
              <a:ext uri="{FF2B5EF4-FFF2-40B4-BE49-F238E27FC236}">
                <a16:creationId xmlns:a16="http://schemas.microsoft.com/office/drawing/2014/main" id="{67457ACE-2978-4C50-AB8E-4220E5F43D9B}"/>
              </a:ext>
            </a:extLst>
          </p:cNvPr>
          <p:cNvSpPr>
            <a:spLocks noGrp="1"/>
          </p:cNvSpPr>
          <p:nvPr>
            <p:ph idx="1"/>
          </p:nvPr>
        </p:nvSpPr>
        <p:spPr/>
        <p:txBody>
          <a:bodyPr vert="horz" lIns="91440" tIns="45720" rIns="91440" bIns="45720" rtlCol="0" anchor="t">
            <a:normAutofit/>
          </a:bodyPr>
          <a:lstStyle/>
          <a:p>
            <a:pPr marL="0" indent="0">
              <a:buNone/>
            </a:pPr>
            <a:endParaRPr lang="en-US" b="1" u="sng" dirty="0">
              <a:cs typeface="Calibri" panose="020F0502020204030204"/>
            </a:endParaRPr>
          </a:p>
          <a:p>
            <a:r>
              <a:rPr lang="en-US" b="1" i="1" dirty="0">
                <a:ea typeface="+mn-lt"/>
                <a:cs typeface="+mn-lt"/>
              </a:rPr>
              <a:t>Process_3: Data visualization</a:t>
            </a:r>
            <a:endParaRPr lang="en-US" dirty="0"/>
          </a:p>
          <a:p>
            <a:r>
              <a:rPr lang="en-US" b="1" i="1" dirty="0">
                <a:ea typeface="+mn-lt"/>
                <a:cs typeface="+mn-lt"/>
              </a:rPr>
              <a:t> Description_3:Here we try to visualize our results, accuracy and the loss function</a:t>
            </a:r>
            <a:endParaRPr lang="en-US" dirty="0"/>
          </a:p>
          <a:p>
            <a:r>
              <a:rPr lang="en-US" b="1" i="1" dirty="0">
                <a:ea typeface="+mn-lt"/>
                <a:cs typeface="+mn-lt"/>
              </a:rPr>
              <a:t> </a:t>
            </a:r>
            <a:r>
              <a:rPr lang="en-US" b="1" dirty="0">
                <a:ea typeface="+mn-lt"/>
                <a:cs typeface="+mn-lt"/>
              </a:rPr>
              <a:t>Input_3:Data processing result</a:t>
            </a:r>
            <a:endParaRPr lang="en-US" dirty="0"/>
          </a:p>
          <a:p>
            <a:r>
              <a:rPr lang="en-US" b="1" dirty="0">
                <a:ea typeface="+mn-lt"/>
                <a:cs typeface="+mn-lt"/>
              </a:rPr>
              <a:t>Output_3: Sentiment trends visualization</a:t>
            </a:r>
            <a:br>
              <a:rPr lang="en-US" dirty="0"/>
            </a:br>
            <a:endParaRPr lang="en-US" dirty="0"/>
          </a:p>
        </p:txBody>
      </p:sp>
    </p:spTree>
    <p:extLst>
      <p:ext uri="{BB962C8B-B14F-4D97-AF65-F5344CB8AC3E}">
        <p14:creationId xmlns:p14="http://schemas.microsoft.com/office/powerpoint/2010/main" val="171253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77A47-468D-4FCF-AB66-97BCAA8F2018}"/>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Logic Summary : Here we visualize the sentiment trends obtained for proper analysis of trends obtained.</a:t>
            </a:r>
            <a:endParaRPr lang="en-US" dirty="0">
              <a:cs typeface="Calibri" panose="020F0502020204030204"/>
            </a:endParaRPr>
          </a:p>
          <a:p>
            <a:endParaRPr lang="en-US" dirty="0"/>
          </a:p>
          <a:p>
            <a:r>
              <a:rPr lang="en-US" b="1" i="1" dirty="0">
                <a:ea typeface="+mn-lt"/>
                <a:cs typeface="+mn-lt"/>
              </a:rPr>
              <a:t>Datastore</a:t>
            </a:r>
            <a:r>
              <a:rPr lang="en-US" b="1" dirty="0">
                <a:ea typeface="+mn-lt"/>
                <a:cs typeface="+mn-lt"/>
              </a:rPr>
              <a:t>: Visualization database is used</a:t>
            </a:r>
            <a:endParaRPr lang="en-US" dirty="0"/>
          </a:p>
          <a:p>
            <a:r>
              <a:rPr lang="en-US" b="1" dirty="0">
                <a:ea typeface="+mn-lt"/>
                <a:cs typeface="+mn-lt"/>
              </a:rPr>
              <a:t>Item fields: </a:t>
            </a:r>
            <a:endParaRPr lang="en-US" dirty="0"/>
          </a:p>
          <a:p>
            <a:pPr marL="0" indent="0">
              <a:buNone/>
            </a:pPr>
            <a:r>
              <a:rPr lang="en-US" b="1" dirty="0">
                <a:ea typeface="+mn-lt"/>
                <a:cs typeface="+mn-lt"/>
              </a:rPr>
              <a:t>   Result : Type graph . Contains the data visualization graphs</a:t>
            </a:r>
            <a:endParaRPr lang="en-US" dirty="0"/>
          </a:p>
          <a:p>
            <a:pPr marL="0" indent="0">
              <a:buNone/>
            </a:pPr>
            <a:br>
              <a:rPr lang="en-US" dirty="0"/>
            </a:br>
            <a:endParaRPr lang="en-US" dirty="0"/>
          </a:p>
        </p:txBody>
      </p:sp>
    </p:spTree>
    <p:extLst>
      <p:ext uri="{BB962C8B-B14F-4D97-AF65-F5344CB8AC3E}">
        <p14:creationId xmlns:p14="http://schemas.microsoft.com/office/powerpoint/2010/main" val="276960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E6516-EB6A-4E1C-91B7-E90A26E40DF4}"/>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Visualization result</a:t>
            </a:r>
            <a:endParaRPr lang="en-US" dirty="0">
              <a:cs typeface="Calibri" panose="020F0502020204030204"/>
            </a:endParaRPr>
          </a:p>
          <a:p>
            <a:r>
              <a:rPr lang="en-US" b="1" i="1" dirty="0">
                <a:ea typeface="+mn-lt"/>
                <a:cs typeface="+mn-lt"/>
              </a:rPr>
              <a:t>Description: Visualization of trends obtained</a:t>
            </a:r>
            <a:endParaRPr lang="en-US" dirty="0"/>
          </a:p>
          <a:p>
            <a:r>
              <a:rPr lang="en-US" b="1" i="1" dirty="0">
                <a:ea typeface="+mn-lt"/>
                <a:cs typeface="+mn-lt"/>
              </a:rPr>
              <a:t>From Process: Data Visualization</a:t>
            </a:r>
          </a:p>
          <a:p>
            <a:r>
              <a:rPr lang="en-US" b="1" i="1" dirty="0">
                <a:ea typeface="+mn-lt"/>
                <a:cs typeface="+mn-lt"/>
              </a:rPr>
              <a:t>Data Structure: Graph</a:t>
            </a:r>
            <a:endParaRPr lang="en-US" dirty="0"/>
          </a:p>
          <a:p>
            <a:pPr marL="0" indent="0">
              <a:buNone/>
            </a:pPr>
            <a:r>
              <a:rPr lang="en-US" b="1" i="1" dirty="0">
                <a:ea typeface="+mn-lt"/>
                <a:cs typeface="+mn-lt"/>
              </a:rPr>
              <a:t> </a:t>
            </a:r>
            <a:endParaRPr lang="en-US" dirty="0"/>
          </a:p>
          <a:p>
            <a:pPr marL="0" indent="0">
              <a:buNone/>
            </a:pPr>
            <a:br>
              <a:rPr lang="en-US" dirty="0"/>
            </a:br>
            <a:endParaRPr lang="en-US" dirty="0"/>
          </a:p>
        </p:txBody>
      </p:sp>
    </p:spTree>
    <p:extLst>
      <p:ext uri="{BB962C8B-B14F-4D97-AF65-F5344CB8AC3E}">
        <p14:creationId xmlns:p14="http://schemas.microsoft.com/office/powerpoint/2010/main" val="1014758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E9CB-F963-44D2-92DE-DCC9321A3A16}"/>
              </a:ext>
            </a:extLst>
          </p:cNvPr>
          <p:cNvSpPr>
            <a:spLocks noGrp="1"/>
          </p:cNvSpPr>
          <p:nvPr>
            <p:ph type="title"/>
          </p:nvPr>
        </p:nvSpPr>
        <p:spPr>
          <a:xfrm>
            <a:off x="1451579" y="804519"/>
            <a:ext cx="9603275" cy="4761780"/>
          </a:xfrm>
        </p:spPr>
        <p:txBody>
          <a:bodyPr/>
          <a:lstStyle/>
          <a:p>
            <a:pPr algn="ctr"/>
            <a:br>
              <a:rPr lang="en-US" dirty="0"/>
            </a:br>
            <a:br>
              <a:rPr lang="en-US" dirty="0"/>
            </a:br>
            <a:br>
              <a:rPr lang="en-US" dirty="0"/>
            </a:br>
            <a:br>
              <a:rPr lang="en-US" dirty="0"/>
            </a:br>
            <a:br>
              <a:rPr lang="en-US" dirty="0"/>
            </a:br>
            <a:r>
              <a:rPr lang="en-US" sz="5400" dirty="0"/>
              <a:t>PROJRCT execution</a:t>
            </a:r>
          </a:p>
        </p:txBody>
      </p:sp>
    </p:spTree>
    <p:extLst>
      <p:ext uri="{BB962C8B-B14F-4D97-AF65-F5344CB8AC3E}">
        <p14:creationId xmlns:p14="http://schemas.microsoft.com/office/powerpoint/2010/main" val="258949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3919-1E1B-4FC1-ADEA-3C958D25DD68}"/>
              </a:ext>
            </a:extLst>
          </p:cNvPr>
          <p:cNvSpPr>
            <a:spLocks noGrp="1"/>
          </p:cNvSpPr>
          <p:nvPr>
            <p:ph type="title"/>
          </p:nvPr>
        </p:nvSpPr>
        <p:spPr>
          <a:xfrm>
            <a:off x="1266250" y="138693"/>
            <a:ext cx="9603275" cy="1049235"/>
          </a:xfrm>
        </p:spPr>
        <p:txBody>
          <a:bodyPr>
            <a:normAutofit/>
          </a:bodyPr>
          <a:lstStyle/>
          <a:p>
            <a:pPr algn="ctr"/>
            <a:r>
              <a:rPr lang="en-US" sz="3600" dirty="0"/>
              <a:t>Twitter api setup </a:t>
            </a:r>
          </a:p>
        </p:txBody>
      </p:sp>
      <p:pic>
        <p:nvPicPr>
          <p:cNvPr id="4" name="Content Placeholder 3">
            <a:extLst>
              <a:ext uri="{FF2B5EF4-FFF2-40B4-BE49-F238E27FC236}">
                <a16:creationId xmlns:a16="http://schemas.microsoft.com/office/drawing/2014/main" id="{B9EBB57E-32BA-4F97-9426-915DEB06460B}"/>
              </a:ext>
            </a:extLst>
          </p:cNvPr>
          <p:cNvPicPr>
            <a:picLocks noGrp="1" noChangeAspect="1"/>
          </p:cNvPicPr>
          <p:nvPr>
            <p:ph idx="1"/>
          </p:nvPr>
        </p:nvPicPr>
        <p:blipFill>
          <a:blip r:embed="rId2"/>
          <a:stretch>
            <a:fillRect/>
          </a:stretch>
        </p:blipFill>
        <p:spPr>
          <a:xfrm>
            <a:off x="923279" y="1012054"/>
            <a:ext cx="10289218" cy="5246703"/>
          </a:xfrm>
          <a:prstGeom prst="rect">
            <a:avLst/>
          </a:prstGeom>
        </p:spPr>
      </p:pic>
    </p:spTree>
    <p:extLst>
      <p:ext uri="{BB962C8B-B14F-4D97-AF65-F5344CB8AC3E}">
        <p14:creationId xmlns:p14="http://schemas.microsoft.com/office/powerpoint/2010/main" val="214052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E67E-2926-4EE8-83DE-18FEB66FC327}"/>
              </a:ext>
            </a:extLst>
          </p:cNvPr>
          <p:cNvSpPr>
            <a:spLocks noGrp="1"/>
          </p:cNvSpPr>
          <p:nvPr>
            <p:ph type="title"/>
          </p:nvPr>
        </p:nvSpPr>
        <p:spPr>
          <a:xfrm>
            <a:off x="1380557" y="351758"/>
            <a:ext cx="9603275" cy="1049235"/>
          </a:xfrm>
        </p:spPr>
        <p:txBody>
          <a:bodyPr>
            <a:normAutofit/>
          </a:bodyPr>
          <a:lstStyle/>
          <a:p>
            <a:pPr algn="ctr"/>
            <a:r>
              <a:rPr lang="en-US" sz="4400" dirty="0"/>
              <a:t>M</a:t>
            </a:r>
            <a:r>
              <a:rPr lang="en-US" sz="4400" cap="none" dirty="0"/>
              <a:t>y</a:t>
            </a:r>
            <a:r>
              <a:rPr lang="en-US" sz="4400" dirty="0"/>
              <a:t>sql Database setup</a:t>
            </a:r>
          </a:p>
        </p:txBody>
      </p:sp>
      <p:pic>
        <p:nvPicPr>
          <p:cNvPr id="5" name="Content Placeholder 4">
            <a:extLst>
              <a:ext uri="{FF2B5EF4-FFF2-40B4-BE49-F238E27FC236}">
                <a16:creationId xmlns:a16="http://schemas.microsoft.com/office/drawing/2014/main" id="{630C0127-348B-4729-95E8-6D81B4C8A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96" y="1180730"/>
            <a:ext cx="11487705" cy="5051394"/>
          </a:xfrm>
        </p:spPr>
      </p:pic>
    </p:spTree>
    <p:extLst>
      <p:ext uri="{BB962C8B-B14F-4D97-AF65-F5344CB8AC3E}">
        <p14:creationId xmlns:p14="http://schemas.microsoft.com/office/powerpoint/2010/main" val="24242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2BED-D786-4EA8-8D11-8231B7A2DBCE}"/>
              </a:ext>
            </a:extLst>
          </p:cNvPr>
          <p:cNvSpPr>
            <a:spLocks noGrp="1"/>
          </p:cNvSpPr>
          <p:nvPr>
            <p:ph type="title"/>
          </p:nvPr>
        </p:nvSpPr>
        <p:spPr>
          <a:xfrm>
            <a:off x="1294362" y="344559"/>
            <a:ext cx="9603275" cy="1049235"/>
          </a:xfrm>
        </p:spPr>
        <p:txBody>
          <a:bodyPr>
            <a:normAutofit/>
          </a:bodyPr>
          <a:lstStyle/>
          <a:p>
            <a:pPr algn="ctr"/>
            <a:r>
              <a:rPr lang="en-IN" sz="3600" dirty="0"/>
              <a:t>Tweets collection</a:t>
            </a:r>
          </a:p>
        </p:txBody>
      </p:sp>
      <p:pic>
        <p:nvPicPr>
          <p:cNvPr id="5" name="Content Placeholder 4">
            <a:extLst>
              <a:ext uri="{FF2B5EF4-FFF2-40B4-BE49-F238E27FC236}">
                <a16:creationId xmlns:a16="http://schemas.microsoft.com/office/drawing/2014/main" id="{4DB63D54-A9D2-48B4-A304-6DC883128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112" y="1393794"/>
            <a:ext cx="10750858" cy="5335480"/>
          </a:xfrm>
        </p:spPr>
      </p:pic>
    </p:spTree>
    <p:extLst>
      <p:ext uri="{BB962C8B-B14F-4D97-AF65-F5344CB8AC3E}">
        <p14:creationId xmlns:p14="http://schemas.microsoft.com/office/powerpoint/2010/main" val="390732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FEB8-9F37-4577-9E7A-E36CA546662D}"/>
              </a:ext>
            </a:extLst>
          </p:cNvPr>
          <p:cNvSpPr>
            <a:spLocks noGrp="1"/>
          </p:cNvSpPr>
          <p:nvPr>
            <p:ph type="title"/>
          </p:nvPr>
        </p:nvSpPr>
        <p:spPr>
          <a:xfrm>
            <a:off x="1451524" y="343002"/>
            <a:ext cx="9603275" cy="819973"/>
          </a:xfrm>
        </p:spPr>
        <p:txBody>
          <a:bodyPr>
            <a:normAutofit/>
          </a:bodyPr>
          <a:lstStyle/>
          <a:p>
            <a:pPr algn="ctr"/>
            <a:r>
              <a:rPr lang="en-IN" sz="3600" dirty="0"/>
              <a:t>Csv file exported</a:t>
            </a:r>
          </a:p>
        </p:txBody>
      </p:sp>
      <p:pic>
        <p:nvPicPr>
          <p:cNvPr id="5" name="Content Placeholder 4">
            <a:extLst>
              <a:ext uri="{FF2B5EF4-FFF2-40B4-BE49-F238E27FC236}">
                <a16:creationId xmlns:a16="http://schemas.microsoft.com/office/drawing/2014/main" id="{8D4D663D-C061-459E-BE30-147609E51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6" y="1045901"/>
            <a:ext cx="10830757" cy="5301633"/>
          </a:xfrm>
        </p:spPr>
      </p:pic>
    </p:spTree>
    <p:extLst>
      <p:ext uri="{BB962C8B-B14F-4D97-AF65-F5344CB8AC3E}">
        <p14:creationId xmlns:p14="http://schemas.microsoft.com/office/powerpoint/2010/main" val="1539841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1261-8529-481D-AB31-B5768663ABC4}"/>
              </a:ext>
            </a:extLst>
          </p:cNvPr>
          <p:cNvSpPr>
            <a:spLocks noGrp="1"/>
          </p:cNvSpPr>
          <p:nvPr>
            <p:ph type="title"/>
          </p:nvPr>
        </p:nvSpPr>
        <p:spPr/>
        <p:txBody>
          <a:bodyPr/>
          <a:lstStyle/>
          <a:p>
            <a:r>
              <a:rPr lang="en-IN" dirty="0"/>
              <a:t>            Timeline of deep learning model</a:t>
            </a:r>
          </a:p>
        </p:txBody>
      </p:sp>
      <p:sp>
        <p:nvSpPr>
          <p:cNvPr id="3" name="Content Placeholder 2">
            <a:extLst>
              <a:ext uri="{FF2B5EF4-FFF2-40B4-BE49-F238E27FC236}">
                <a16:creationId xmlns:a16="http://schemas.microsoft.com/office/drawing/2014/main" id="{2A30D1E9-6488-4210-B219-439E1D9A8188}"/>
              </a:ext>
            </a:extLst>
          </p:cNvPr>
          <p:cNvSpPr>
            <a:spLocks noGrp="1"/>
          </p:cNvSpPr>
          <p:nvPr>
            <p:ph idx="1"/>
          </p:nvPr>
        </p:nvSpPr>
        <p:spPr/>
        <p:txBody>
          <a:bodyPr/>
          <a:lstStyle/>
          <a:p>
            <a:r>
              <a:rPr lang="en-IN" b="1" dirty="0"/>
              <a:t>CHECKING IMBALANCE IN TRAINING DATASET</a:t>
            </a:r>
          </a:p>
          <a:p>
            <a:r>
              <a:rPr lang="en-IN" b="1" dirty="0"/>
              <a:t>TEXT CLEANING</a:t>
            </a:r>
            <a:endParaRPr lang="en-IN" dirty="0"/>
          </a:p>
          <a:p>
            <a:r>
              <a:rPr lang="en-IN" b="1" dirty="0"/>
              <a:t>TRAIN – TEST SPLIT</a:t>
            </a:r>
          </a:p>
          <a:p>
            <a:r>
              <a:rPr lang="en-IN" b="1" dirty="0"/>
              <a:t>WORD2VEC</a:t>
            </a:r>
          </a:p>
          <a:p>
            <a:r>
              <a:rPr lang="en-IN" b="1" dirty="0"/>
              <a:t>TOKENISATION AND PADDING</a:t>
            </a:r>
          </a:p>
          <a:p>
            <a:r>
              <a:rPr lang="en-IN" b="1" dirty="0"/>
              <a:t>BUILDING LSTM ARCHITECTURE</a:t>
            </a:r>
          </a:p>
          <a:p>
            <a:r>
              <a:rPr lang="en-IN" b="1" dirty="0"/>
              <a:t>TRAINING AND VISUALISATION</a:t>
            </a:r>
          </a:p>
          <a:p>
            <a:endParaRPr lang="en-IN" b="1" dirty="0"/>
          </a:p>
        </p:txBody>
      </p:sp>
    </p:spTree>
    <p:extLst>
      <p:ext uri="{BB962C8B-B14F-4D97-AF65-F5344CB8AC3E}">
        <p14:creationId xmlns:p14="http://schemas.microsoft.com/office/powerpoint/2010/main" val="172129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E2A0-6112-4F8C-BEB2-73B5F178238F}"/>
              </a:ext>
            </a:extLst>
          </p:cNvPr>
          <p:cNvSpPr>
            <a:spLocks noGrp="1"/>
          </p:cNvSpPr>
          <p:nvPr>
            <p:ph type="title"/>
          </p:nvPr>
        </p:nvSpPr>
        <p:spPr/>
        <p:txBody>
          <a:bodyPr/>
          <a:lstStyle/>
          <a:p>
            <a:r>
              <a:rPr lang="en-US" dirty="0">
                <a:cs typeface="Calibri Light"/>
              </a:rPr>
              <a:t>REQUIREMENTS</a:t>
            </a:r>
            <a:endParaRPr lang="en-US" dirty="0"/>
          </a:p>
        </p:txBody>
      </p:sp>
      <p:sp>
        <p:nvSpPr>
          <p:cNvPr id="3" name="Content Placeholder 2">
            <a:extLst>
              <a:ext uri="{FF2B5EF4-FFF2-40B4-BE49-F238E27FC236}">
                <a16:creationId xmlns:a16="http://schemas.microsoft.com/office/drawing/2014/main" id="{522CCF53-6FAB-4683-B930-2C65D44C65A6}"/>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b="1" dirty="0">
                <a:cs typeface="Calibri" panose="020F0502020204030204"/>
              </a:rPr>
              <a:t>Twitter Developers Account</a:t>
            </a:r>
          </a:p>
          <a:p>
            <a:pPr>
              <a:buFont typeface="Wingdings" panose="020B0604020202020204" pitchFamily="34" charset="0"/>
              <a:buChar char="Ø"/>
            </a:pPr>
            <a:r>
              <a:rPr lang="en-US" b="1" dirty="0">
                <a:cs typeface="Calibri" panose="020F0502020204030204"/>
              </a:rPr>
              <a:t>Twitter Application</a:t>
            </a:r>
          </a:p>
          <a:p>
            <a:pPr>
              <a:buFont typeface="Wingdings" panose="020B0604020202020204" pitchFamily="34" charset="0"/>
              <a:buChar char="Ø"/>
            </a:pPr>
            <a:r>
              <a:rPr lang="en-US" b="1" dirty="0">
                <a:cs typeface="Calibri" panose="020F0502020204030204"/>
              </a:rPr>
              <a:t>MySQL Database</a:t>
            </a:r>
          </a:p>
          <a:p>
            <a:pPr>
              <a:buFont typeface="Wingdings" panose="020B0604020202020204" pitchFamily="34" charset="0"/>
              <a:buChar char="Ø"/>
            </a:pPr>
            <a:r>
              <a:rPr lang="en-US" b="1" dirty="0">
                <a:cs typeface="Calibri" panose="020F0502020204030204"/>
              </a:rPr>
              <a:t>Training-Testing Data For Deep Learning Model</a:t>
            </a:r>
          </a:p>
          <a:p>
            <a:pPr>
              <a:buFont typeface="Wingdings" panose="020B0604020202020204" pitchFamily="34" charset="0"/>
              <a:buChar char="Ø"/>
            </a:pPr>
            <a:endParaRPr lang="en-US" b="1" dirty="0">
              <a:cs typeface="Calibri" panose="020F0502020204030204"/>
            </a:endParaRPr>
          </a:p>
          <a:p>
            <a:pPr marL="0" indent="0">
              <a:buNone/>
            </a:pPr>
            <a:r>
              <a:rPr lang="en-US" b="1" dirty="0">
                <a:cs typeface="Calibri" panose="020F0502020204030204"/>
              </a:rPr>
              <a:t>Programming Language used : Python</a:t>
            </a:r>
          </a:p>
          <a:p>
            <a:pPr marL="0" indent="0">
              <a:buNone/>
            </a:pPr>
            <a:endParaRPr lang="en-US" dirty="0">
              <a:cs typeface="Calibri" panose="020F0502020204030204"/>
            </a:endParaRPr>
          </a:p>
        </p:txBody>
      </p:sp>
    </p:spTree>
    <p:extLst>
      <p:ext uri="{BB962C8B-B14F-4D97-AF65-F5344CB8AC3E}">
        <p14:creationId xmlns:p14="http://schemas.microsoft.com/office/powerpoint/2010/main" val="146053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46AC-059B-4557-8DE0-658F583BA09C}"/>
              </a:ext>
            </a:extLst>
          </p:cNvPr>
          <p:cNvSpPr>
            <a:spLocks noGrp="1"/>
          </p:cNvSpPr>
          <p:nvPr>
            <p:ph type="title"/>
          </p:nvPr>
        </p:nvSpPr>
        <p:spPr/>
        <p:txBody>
          <a:bodyPr/>
          <a:lstStyle/>
          <a:p>
            <a:r>
              <a:rPr lang="en-US" dirty="0"/>
              <a:t>             CHECKING IMBALANCE IN DATASET</a:t>
            </a:r>
          </a:p>
        </p:txBody>
      </p:sp>
      <p:pic>
        <p:nvPicPr>
          <p:cNvPr id="4" name="Picture 4" descr="A screenshot of a cell phone&#10;&#10;Description generated with high confidence">
            <a:extLst>
              <a:ext uri="{FF2B5EF4-FFF2-40B4-BE49-F238E27FC236}">
                <a16:creationId xmlns:a16="http://schemas.microsoft.com/office/drawing/2014/main" id="{47E5CADA-7768-4C23-A8DD-755EDAA070AE}"/>
              </a:ext>
            </a:extLst>
          </p:cNvPr>
          <p:cNvPicPr>
            <a:picLocks noChangeAspect="1"/>
          </p:cNvPicPr>
          <p:nvPr/>
        </p:nvPicPr>
        <p:blipFill>
          <a:blip r:embed="rId2"/>
          <a:stretch>
            <a:fillRect/>
          </a:stretch>
        </p:blipFill>
        <p:spPr>
          <a:xfrm>
            <a:off x="1446757" y="1931510"/>
            <a:ext cx="9611637" cy="4132761"/>
          </a:xfrm>
          <a:prstGeom prst="rect">
            <a:avLst/>
          </a:prstGeom>
        </p:spPr>
      </p:pic>
    </p:spTree>
    <p:extLst>
      <p:ext uri="{BB962C8B-B14F-4D97-AF65-F5344CB8AC3E}">
        <p14:creationId xmlns:p14="http://schemas.microsoft.com/office/powerpoint/2010/main" val="544055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1815-34D3-432B-A552-A9BE35AAA651}"/>
              </a:ext>
            </a:extLst>
          </p:cNvPr>
          <p:cNvSpPr>
            <a:spLocks noGrp="1"/>
          </p:cNvSpPr>
          <p:nvPr>
            <p:ph type="title"/>
          </p:nvPr>
        </p:nvSpPr>
        <p:spPr/>
        <p:txBody>
          <a:bodyPr/>
          <a:lstStyle/>
          <a:p>
            <a:r>
              <a:rPr lang="en-US" dirty="0"/>
              <a:t>                               WORD2VEC</a:t>
            </a:r>
          </a:p>
        </p:txBody>
      </p:sp>
      <p:pic>
        <p:nvPicPr>
          <p:cNvPr id="4" name="Picture 4" descr="A close up of a map&#10;&#10;Description generated with high confidence">
            <a:extLst>
              <a:ext uri="{FF2B5EF4-FFF2-40B4-BE49-F238E27FC236}">
                <a16:creationId xmlns:a16="http://schemas.microsoft.com/office/drawing/2014/main" id="{4B7D5ED9-4D6F-4371-ACF4-4DFE7A61CBE0}"/>
              </a:ext>
            </a:extLst>
          </p:cNvPr>
          <p:cNvPicPr>
            <a:picLocks noChangeAspect="1"/>
          </p:cNvPicPr>
          <p:nvPr/>
        </p:nvPicPr>
        <p:blipFill>
          <a:blip r:embed="rId2"/>
          <a:stretch>
            <a:fillRect/>
          </a:stretch>
        </p:blipFill>
        <p:spPr>
          <a:xfrm>
            <a:off x="1467633" y="1916466"/>
            <a:ext cx="9601199" cy="4152409"/>
          </a:xfrm>
          <a:prstGeom prst="rect">
            <a:avLst/>
          </a:prstGeom>
        </p:spPr>
      </p:pic>
    </p:spTree>
    <p:extLst>
      <p:ext uri="{BB962C8B-B14F-4D97-AF65-F5344CB8AC3E}">
        <p14:creationId xmlns:p14="http://schemas.microsoft.com/office/powerpoint/2010/main" val="3016978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01D3-639A-4DE7-A1D8-9542ECF0A3F7}"/>
              </a:ext>
            </a:extLst>
          </p:cNvPr>
          <p:cNvSpPr>
            <a:spLocks noGrp="1"/>
          </p:cNvSpPr>
          <p:nvPr>
            <p:ph type="title"/>
          </p:nvPr>
        </p:nvSpPr>
        <p:spPr/>
        <p:txBody>
          <a:bodyPr/>
          <a:lstStyle/>
          <a:p>
            <a:r>
              <a:rPr lang="en-IN" dirty="0"/>
              <a:t>                   LSTM MODEL ARCHITECTURE</a:t>
            </a:r>
          </a:p>
        </p:txBody>
      </p:sp>
      <p:pic>
        <p:nvPicPr>
          <p:cNvPr id="4" name="Picture 4" descr="A screenshot of a social media post&#10;&#10;Description generated with very high confidence">
            <a:extLst>
              <a:ext uri="{FF2B5EF4-FFF2-40B4-BE49-F238E27FC236}">
                <a16:creationId xmlns:a16="http://schemas.microsoft.com/office/drawing/2014/main" id="{1D5DBFDF-6D0C-4D7A-8804-BFA61DD89DFB}"/>
              </a:ext>
            </a:extLst>
          </p:cNvPr>
          <p:cNvPicPr>
            <a:picLocks noChangeAspect="1"/>
          </p:cNvPicPr>
          <p:nvPr/>
        </p:nvPicPr>
        <p:blipFill>
          <a:blip r:embed="rId2"/>
          <a:stretch>
            <a:fillRect/>
          </a:stretch>
        </p:blipFill>
        <p:spPr>
          <a:xfrm>
            <a:off x="1446757" y="1858037"/>
            <a:ext cx="9716020" cy="4269268"/>
          </a:xfrm>
          <a:prstGeom prst="rect">
            <a:avLst/>
          </a:prstGeom>
        </p:spPr>
      </p:pic>
    </p:spTree>
    <p:extLst>
      <p:ext uri="{BB962C8B-B14F-4D97-AF65-F5344CB8AC3E}">
        <p14:creationId xmlns:p14="http://schemas.microsoft.com/office/powerpoint/2010/main" val="2121183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4E82-E85E-46AC-B434-510EA95F4298}"/>
              </a:ext>
            </a:extLst>
          </p:cNvPr>
          <p:cNvSpPr>
            <a:spLocks noGrp="1"/>
          </p:cNvSpPr>
          <p:nvPr>
            <p:ph type="title"/>
          </p:nvPr>
        </p:nvSpPr>
        <p:spPr/>
        <p:txBody>
          <a:bodyPr/>
          <a:lstStyle/>
          <a:p>
            <a:r>
              <a:rPr lang="en-IN" dirty="0"/>
              <a:t>                           MODEL TRAINING</a:t>
            </a:r>
          </a:p>
        </p:txBody>
      </p:sp>
      <p:pic>
        <p:nvPicPr>
          <p:cNvPr id="4" name="Picture 4" descr="A screenshot of a social media post&#10;&#10;Description generated with very high confidence">
            <a:extLst>
              <a:ext uri="{FF2B5EF4-FFF2-40B4-BE49-F238E27FC236}">
                <a16:creationId xmlns:a16="http://schemas.microsoft.com/office/drawing/2014/main" id="{6889F4D3-7750-499C-8893-88053A22401F}"/>
              </a:ext>
            </a:extLst>
          </p:cNvPr>
          <p:cNvPicPr>
            <a:picLocks noChangeAspect="1"/>
          </p:cNvPicPr>
          <p:nvPr/>
        </p:nvPicPr>
        <p:blipFill>
          <a:blip r:embed="rId2"/>
          <a:stretch>
            <a:fillRect/>
          </a:stretch>
        </p:blipFill>
        <p:spPr>
          <a:xfrm>
            <a:off x="1446757" y="1856069"/>
            <a:ext cx="9611636" cy="4200137"/>
          </a:xfrm>
          <a:prstGeom prst="rect">
            <a:avLst/>
          </a:prstGeom>
        </p:spPr>
      </p:pic>
    </p:spTree>
    <p:extLst>
      <p:ext uri="{BB962C8B-B14F-4D97-AF65-F5344CB8AC3E}">
        <p14:creationId xmlns:p14="http://schemas.microsoft.com/office/powerpoint/2010/main" val="183937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A741-84E8-4291-BD47-76DFDAA62406}"/>
              </a:ext>
            </a:extLst>
          </p:cNvPr>
          <p:cNvSpPr>
            <a:spLocks noGrp="1"/>
          </p:cNvSpPr>
          <p:nvPr>
            <p:ph type="title"/>
          </p:nvPr>
        </p:nvSpPr>
        <p:spPr/>
        <p:txBody>
          <a:bodyPr/>
          <a:lstStyle/>
          <a:p>
            <a:r>
              <a:rPr lang="en-IN" dirty="0"/>
              <a:t>       ACCURACY OF MODEL ON TEST DATASET</a:t>
            </a:r>
          </a:p>
        </p:txBody>
      </p:sp>
      <p:pic>
        <p:nvPicPr>
          <p:cNvPr id="4" name="Picture 4" descr="A screenshot of a cell phone&#10;&#10;Description generated with very high confidence">
            <a:extLst>
              <a:ext uri="{FF2B5EF4-FFF2-40B4-BE49-F238E27FC236}">
                <a16:creationId xmlns:a16="http://schemas.microsoft.com/office/drawing/2014/main" id="{9B9BC8B9-55B5-477D-84BE-D5D35E82FEFF}"/>
              </a:ext>
            </a:extLst>
          </p:cNvPr>
          <p:cNvPicPr>
            <a:picLocks noGrp="1" noChangeAspect="1"/>
          </p:cNvPicPr>
          <p:nvPr>
            <p:ph idx="1"/>
          </p:nvPr>
        </p:nvPicPr>
        <p:blipFill>
          <a:blip r:embed="rId2"/>
          <a:stretch>
            <a:fillRect/>
          </a:stretch>
        </p:blipFill>
        <p:spPr>
          <a:xfrm>
            <a:off x="1452075" y="1942664"/>
            <a:ext cx="9675352" cy="4191735"/>
          </a:xfrm>
        </p:spPr>
      </p:pic>
    </p:spTree>
    <p:extLst>
      <p:ext uri="{BB962C8B-B14F-4D97-AF65-F5344CB8AC3E}">
        <p14:creationId xmlns:p14="http://schemas.microsoft.com/office/powerpoint/2010/main" val="399257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E468-EA18-45F8-AF7C-25C1017DAF01}"/>
              </a:ext>
            </a:extLst>
          </p:cNvPr>
          <p:cNvSpPr>
            <a:spLocks noGrp="1"/>
          </p:cNvSpPr>
          <p:nvPr>
            <p:ph type="title"/>
          </p:nvPr>
        </p:nvSpPr>
        <p:spPr/>
        <p:txBody>
          <a:bodyPr/>
          <a:lstStyle/>
          <a:p>
            <a:r>
              <a:rPr lang="en-IN" dirty="0"/>
              <a:t>        VISUALISATION OF ACCURACY AND LOSS</a:t>
            </a:r>
          </a:p>
        </p:txBody>
      </p:sp>
      <p:pic>
        <p:nvPicPr>
          <p:cNvPr id="4" name="Picture 4" descr="A screenshot of a cell phone&#10;&#10;Description generated with high confidence">
            <a:extLst>
              <a:ext uri="{FF2B5EF4-FFF2-40B4-BE49-F238E27FC236}">
                <a16:creationId xmlns:a16="http://schemas.microsoft.com/office/drawing/2014/main" id="{BB59B9E0-9424-4F3F-9D67-8C2BDBF3302C}"/>
              </a:ext>
            </a:extLst>
          </p:cNvPr>
          <p:cNvPicPr>
            <a:picLocks noGrp="1" noChangeAspect="1"/>
          </p:cNvPicPr>
          <p:nvPr>
            <p:ph idx="1"/>
          </p:nvPr>
        </p:nvPicPr>
        <p:blipFill>
          <a:blip r:embed="rId2"/>
          <a:stretch>
            <a:fillRect/>
          </a:stretch>
        </p:blipFill>
        <p:spPr>
          <a:xfrm>
            <a:off x="1452638" y="1900911"/>
            <a:ext cx="9601155" cy="4191735"/>
          </a:xfrm>
        </p:spPr>
      </p:pic>
    </p:spTree>
    <p:extLst>
      <p:ext uri="{BB962C8B-B14F-4D97-AF65-F5344CB8AC3E}">
        <p14:creationId xmlns:p14="http://schemas.microsoft.com/office/powerpoint/2010/main" val="56779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E184-7CF3-4A14-908A-F1DCF167A891}"/>
              </a:ext>
            </a:extLst>
          </p:cNvPr>
          <p:cNvSpPr>
            <a:spLocks noGrp="1"/>
          </p:cNvSpPr>
          <p:nvPr>
            <p:ph type="title"/>
          </p:nvPr>
        </p:nvSpPr>
        <p:spPr>
          <a:xfrm>
            <a:off x="1451578" y="458289"/>
            <a:ext cx="9603275" cy="1049235"/>
          </a:xfrm>
        </p:spPr>
        <p:txBody>
          <a:bodyPr>
            <a:normAutofit/>
          </a:bodyPr>
          <a:lstStyle/>
          <a:p>
            <a:pPr algn="ctr"/>
            <a:r>
              <a:rPr lang="en-IN" sz="3600" dirty="0"/>
              <a:t>Visualization of sentiment trends</a:t>
            </a:r>
          </a:p>
        </p:txBody>
      </p:sp>
      <p:pic>
        <p:nvPicPr>
          <p:cNvPr id="5" name="Content Placeholder 4">
            <a:extLst>
              <a:ext uri="{FF2B5EF4-FFF2-40B4-BE49-F238E27FC236}">
                <a16:creationId xmlns:a16="http://schemas.microsoft.com/office/drawing/2014/main" id="{DA52AD5D-53B1-4DE1-BD0B-78BD2D81F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750" y="2212413"/>
            <a:ext cx="4463104" cy="3682360"/>
          </a:xfrm>
        </p:spPr>
      </p:pic>
      <p:pic>
        <p:nvPicPr>
          <p:cNvPr id="7" name="Picture 6">
            <a:extLst>
              <a:ext uri="{FF2B5EF4-FFF2-40B4-BE49-F238E27FC236}">
                <a16:creationId xmlns:a16="http://schemas.microsoft.com/office/drawing/2014/main" id="{C1BC84B6-92C3-4D4B-95B9-2F833AF58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8" y="2212413"/>
            <a:ext cx="4389929" cy="3682360"/>
          </a:xfrm>
          <a:prstGeom prst="rect">
            <a:avLst/>
          </a:prstGeom>
        </p:spPr>
      </p:pic>
    </p:spTree>
    <p:extLst>
      <p:ext uri="{BB962C8B-B14F-4D97-AF65-F5344CB8AC3E}">
        <p14:creationId xmlns:p14="http://schemas.microsoft.com/office/powerpoint/2010/main" val="377089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B48D-AEF2-4752-964F-7B449D189B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C20C82-9CD1-4B01-AC65-C5027ECFB7F4}"/>
              </a:ext>
            </a:extLst>
          </p:cNvPr>
          <p:cNvSpPr>
            <a:spLocks noGrp="1"/>
          </p:cNvSpPr>
          <p:nvPr>
            <p:ph idx="1"/>
          </p:nvPr>
        </p:nvSpPr>
        <p:spPr/>
        <p:txBody>
          <a:bodyPr/>
          <a:lstStyle/>
          <a:p>
            <a:pPr marL="0" indent="0">
              <a:buNone/>
            </a:pPr>
            <a:r>
              <a:rPr lang="en-US" b="1" dirty="0"/>
              <a:t>In current times, where data is considered the ‘new oil’ of the modern world, the goal is to transform data into information and information into insight. Data coupled with machine learning technology can help us achieve wonders. Machine learning has helped us conquer tasks which were considered impossible just until recent past and it is still evolving. We can expect an even deeper personalization of these machine learning models in the future which may even change our way of living itself and as Pearl Zhu, author of the “Digital Master” book series has rightly said, “We are moving slowly into an era where big data is the starting point, not the end. ”</a:t>
            </a:r>
            <a:endParaRPr lang="en-US" dirty="0"/>
          </a:p>
        </p:txBody>
      </p:sp>
    </p:spTree>
    <p:extLst>
      <p:ext uri="{BB962C8B-B14F-4D97-AF65-F5344CB8AC3E}">
        <p14:creationId xmlns:p14="http://schemas.microsoft.com/office/powerpoint/2010/main" val="1072500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F047-62FA-436B-90FA-C8F226BFA8C2}"/>
              </a:ext>
            </a:extLst>
          </p:cNvPr>
          <p:cNvSpPr>
            <a:spLocks noGrp="1"/>
          </p:cNvSpPr>
          <p:nvPr>
            <p:ph type="title"/>
          </p:nvPr>
        </p:nvSpPr>
        <p:spPr>
          <a:xfrm>
            <a:off x="1451579" y="804519"/>
            <a:ext cx="9603275" cy="4939333"/>
          </a:xfrm>
        </p:spPr>
        <p:txBody>
          <a:bodyPr/>
          <a:lstStyle/>
          <a:p>
            <a:pPr algn="ctr"/>
            <a:br>
              <a:rPr lang="en-IN" dirty="0"/>
            </a:br>
            <a:br>
              <a:rPr lang="en-IN" dirty="0"/>
            </a:br>
            <a:br>
              <a:rPr lang="en-IN" dirty="0"/>
            </a:br>
            <a:br>
              <a:rPr lang="en-IN" dirty="0"/>
            </a:br>
            <a:br>
              <a:rPr lang="en-IN" dirty="0"/>
            </a:br>
            <a:r>
              <a:rPr lang="en-IN" sz="6000" dirty="0"/>
              <a:t>thank you</a:t>
            </a:r>
            <a:endParaRPr lang="en-IN" dirty="0"/>
          </a:p>
        </p:txBody>
      </p:sp>
    </p:spTree>
    <p:extLst>
      <p:ext uri="{BB962C8B-B14F-4D97-AF65-F5344CB8AC3E}">
        <p14:creationId xmlns:p14="http://schemas.microsoft.com/office/powerpoint/2010/main" val="213175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2A3-996C-4DC2-A262-8D2B1A1D32A8}"/>
              </a:ext>
            </a:extLst>
          </p:cNvPr>
          <p:cNvSpPr>
            <a:spLocks noGrp="1"/>
          </p:cNvSpPr>
          <p:nvPr>
            <p:ph type="title"/>
          </p:nvPr>
        </p:nvSpPr>
        <p:spPr>
          <a:xfrm>
            <a:off x="1451579" y="291116"/>
            <a:ext cx="9603275" cy="907370"/>
          </a:xfrm>
        </p:spPr>
        <p:txBody>
          <a:bodyPr>
            <a:normAutofit/>
          </a:bodyPr>
          <a:lstStyle/>
          <a:p>
            <a:pPr algn="ctr"/>
            <a:r>
              <a:rPr lang="en-US" sz="4800" dirty="0">
                <a:cs typeface="Calibri Light"/>
              </a:rPr>
              <a:t>ZERO LEVEL DFD</a:t>
            </a:r>
            <a:endParaRPr lang="en-US" sz="4800" dirty="0"/>
          </a:p>
        </p:txBody>
      </p:sp>
      <p:pic>
        <p:nvPicPr>
          <p:cNvPr id="5" name="Picture 5" descr="A close up of a piece of paper&#10;&#10;Description generated with high confidence">
            <a:extLst>
              <a:ext uri="{FF2B5EF4-FFF2-40B4-BE49-F238E27FC236}">
                <a16:creationId xmlns:a16="http://schemas.microsoft.com/office/drawing/2014/main" id="{7389F186-45A8-4A9B-BEC4-58CD3BE50328}"/>
              </a:ext>
            </a:extLst>
          </p:cNvPr>
          <p:cNvPicPr>
            <a:picLocks noChangeAspect="1"/>
          </p:cNvPicPr>
          <p:nvPr/>
        </p:nvPicPr>
        <p:blipFill>
          <a:blip r:embed="rId2"/>
          <a:stretch>
            <a:fillRect/>
          </a:stretch>
        </p:blipFill>
        <p:spPr>
          <a:xfrm>
            <a:off x="830894" y="1345389"/>
            <a:ext cx="10008293" cy="5221496"/>
          </a:xfrm>
          <a:prstGeom prst="rect">
            <a:avLst/>
          </a:prstGeom>
        </p:spPr>
      </p:pic>
    </p:spTree>
    <p:extLst>
      <p:ext uri="{BB962C8B-B14F-4D97-AF65-F5344CB8AC3E}">
        <p14:creationId xmlns:p14="http://schemas.microsoft.com/office/powerpoint/2010/main" val="349939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94B3-6CE8-483B-BE3C-EA46E3E470F7}"/>
              </a:ext>
            </a:extLst>
          </p:cNvPr>
          <p:cNvSpPr>
            <a:spLocks noGrp="1"/>
          </p:cNvSpPr>
          <p:nvPr>
            <p:ph type="title"/>
          </p:nvPr>
        </p:nvSpPr>
        <p:spPr>
          <a:xfrm>
            <a:off x="1289142" y="372447"/>
            <a:ext cx="9603275" cy="1049235"/>
          </a:xfrm>
        </p:spPr>
        <p:txBody>
          <a:bodyPr>
            <a:normAutofit/>
          </a:bodyPr>
          <a:lstStyle/>
          <a:p>
            <a:pPr algn="ctr"/>
            <a:r>
              <a:rPr lang="en-US" sz="4800" dirty="0">
                <a:cs typeface="Calibri Light"/>
              </a:rPr>
              <a:t>LEVEL 1 DFD</a:t>
            </a:r>
          </a:p>
        </p:txBody>
      </p:sp>
      <p:pic>
        <p:nvPicPr>
          <p:cNvPr id="4" name="Picture 4" descr="A close up of a map&#10;&#10;Description generated with high confidence">
            <a:extLst>
              <a:ext uri="{FF2B5EF4-FFF2-40B4-BE49-F238E27FC236}">
                <a16:creationId xmlns:a16="http://schemas.microsoft.com/office/drawing/2014/main" id="{87ECCF33-B769-4FA0-9CB0-F022083E401D}"/>
              </a:ext>
            </a:extLst>
          </p:cNvPr>
          <p:cNvPicPr>
            <a:picLocks noChangeAspect="1"/>
          </p:cNvPicPr>
          <p:nvPr/>
        </p:nvPicPr>
        <p:blipFill>
          <a:blip r:embed="rId2"/>
          <a:stretch>
            <a:fillRect/>
          </a:stretch>
        </p:blipFill>
        <p:spPr>
          <a:xfrm>
            <a:off x="1060535" y="1421682"/>
            <a:ext cx="10060487" cy="4849705"/>
          </a:xfrm>
          <a:prstGeom prst="rect">
            <a:avLst/>
          </a:prstGeom>
        </p:spPr>
      </p:pic>
      <p:sp>
        <p:nvSpPr>
          <p:cNvPr id="7" name="Arrow: Pentagon 6">
            <a:extLst>
              <a:ext uri="{FF2B5EF4-FFF2-40B4-BE49-F238E27FC236}">
                <a16:creationId xmlns:a16="http://schemas.microsoft.com/office/drawing/2014/main" id="{D7F62828-82E8-47EA-ADA0-277E56D4C43F}"/>
              </a:ext>
            </a:extLst>
          </p:cNvPr>
          <p:cNvSpPr/>
          <p:nvPr/>
        </p:nvSpPr>
        <p:spPr>
          <a:xfrm>
            <a:off x="5070629" y="1571349"/>
            <a:ext cx="1340528" cy="500074"/>
          </a:xfrm>
          <a:prstGeom prst="homePlate">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lumMod val="65000"/>
                    <a:lumOff val="35000"/>
                  </a:schemeClr>
                </a:solidFill>
              </a:rPr>
              <a:t>TRAIN-TEAST DATABASE</a:t>
            </a:r>
          </a:p>
        </p:txBody>
      </p:sp>
      <p:sp>
        <p:nvSpPr>
          <p:cNvPr id="8" name="Arrow: Down 7">
            <a:extLst>
              <a:ext uri="{FF2B5EF4-FFF2-40B4-BE49-F238E27FC236}">
                <a16:creationId xmlns:a16="http://schemas.microsoft.com/office/drawing/2014/main" id="{95792DB7-0485-4930-A40D-C0B20C659F5D}"/>
              </a:ext>
            </a:extLst>
          </p:cNvPr>
          <p:cNvSpPr/>
          <p:nvPr/>
        </p:nvSpPr>
        <p:spPr>
          <a:xfrm rot="18194097">
            <a:off x="6243148" y="1728007"/>
            <a:ext cx="1042399" cy="1235993"/>
          </a:xfrm>
          <a:prstGeom prst="downArrow">
            <a:avLst>
              <a:gd name="adj1" fmla="val 50000"/>
              <a:gd name="adj2" fmla="val 55572"/>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lumMod val="65000"/>
                    <a:lumOff val="35000"/>
                  </a:schemeClr>
                </a:solidFill>
              </a:rPr>
              <a:t>TRAIN-TEST DATA</a:t>
            </a:r>
          </a:p>
        </p:txBody>
      </p:sp>
    </p:spTree>
    <p:extLst>
      <p:ext uri="{BB962C8B-B14F-4D97-AF65-F5344CB8AC3E}">
        <p14:creationId xmlns:p14="http://schemas.microsoft.com/office/powerpoint/2010/main" val="188012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E3DC-18F6-44DF-9056-A5F7CDE0F643}"/>
              </a:ext>
            </a:extLst>
          </p:cNvPr>
          <p:cNvSpPr>
            <a:spLocks noGrp="1"/>
          </p:cNvSpPr>
          <p:nvPr>
            <p:ph type="title"/>
          </p:nvPr>
        </p:nvSpPr>
        <p:spPr>
          <a:xfrm>
            <a:off x="1405004" y="378390"/>
            <a:ext cx="9603275" cy="1049235"/>
          </a:xfrm>
        </p:spPr>
        <p:txBody>
          <a:bodyPr>
            <a:normAutofit/>
          </a:bodyPr>
          <a:lstStyle/>
          <a:p>
            <a:pPr algn="ctr"/>
            <a:r>
              <a:rPr lang="en-US" sz="4400" dirty="0">
                <a:cs typeface="Calibri Light"/>
              </a:rPr>
              <a:t>DECISION TREE</a:t>
            </a:r>
            <a:endParaRPr lang="en-US" sz="4400" dirty="0"/>
          </a:p>
        </p:txBody>
      </p:sp>
      <p:pic>
        <p:nvPicPr>
          <p:cNvPr id="4" name="Picture 4" descr="A screenshot of text&#10;&#10;Description generated with very high confidence">
            <a:extLst>
              <a:ext uri="{FF2B5EF4-FFF2-40B4-BE49-F238E27FC236}">
                <a16:creationId xmlns:a16="http://schemas.microsoft.com/office/drawing/2014/main" id="{54A7E53A-5359-4DEE-BF43-C98BD9415653}"/>
              </a:ext>
            </a:extLst>
          </p:cNvPr>
          <p:cNvPicPr>
            <a:picLocks noChangeAspect="1"/>
          </p:cNvPicPr>
          <p:nvPr/>
        </p:nvPicPr>
        <p:blipFill>
          <a:blip r:embed="rId2"/>
          <a:stretch>
            <a:fillRect/>
          </a:stretch>
        </p:blipFill>
        <p:spPr>
          <a:xfrm>
            <a:off x="924838" y="1259153"/>
            <a:ext cx="9862158" cy="5352214"/>
          </a:xfrm>
          <a:prstGeom prst="rect">
            <a:avLst/>
          </a:prstGeom>
        </p:spPr>
      </p:pic>
    </p:spTree>
    <p:extLst>
      <p:ext uri="{BB962C8B-B14F-4D97-AF65-F5344CB8AC3E}">
        <p14:creationId xmlns:p14="http://schemas.microsoft.com/office/powerpoint/2010/main" val="176579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F91E-22F3-46B2-82AD-26F5AEB1844B}"/>
              </a:ext>
            </a:extLst>
          </p:cNvPr>
          <p:cNvSpPr>
            <a:spLocks noGrp="1"/>
          </p:cNvSpPr>
          <p:nvPr>
            <p:ph type="title"/>
          </p:nvPr>
        </p:nvSpPr>
        <p:spPr>
          <a:xfrm>
            <a:off x="1451579" y="221943"/>
            <a:ext cx="9603275" cy="1631812"/>
          </a:xfrm>
        </p:spPr>
        <p:txBody>
          <a:bodyPr/>
          <a:lstStyle/>
          <a:p>
            <a:pPr algn="ctr"/>
            <a:r>
              <a:rPr lang="en-US" sz="4000" b="1" dirty="0">
                <a:ea typeface="+mj-lt"/>
                <a:cs typeface="+mj-lt"/>
              </a:rPr>
              <a:t>Data dictionary</a:t>
            </a:r>
            <a:br>
              <a:rPr lang="en-US" b="1" u="sng" dirty="0">
                <a:ea typeface="+mj-lt"/>
                <a:cs typeface="+mj-lt"/>
              </a:rPr>
            </a:br>
            <a:br>
              <a:rPr lang="en-US" b="1" u="sng" dirty="0">
                <a:ea typeface="+mj-lt"/>
                <a:cs typeface="+mj-lt"/>
              </a:rPr>
            </a:br>
            <a:r>
              <a:rPr lang="en-US" sz="2800" b="1" dirty="0">
                <a:ea typeface="+mj-lt"/>
                <a:cs typeface="+mj-lt"/>
              </a:rPr>
              <a:t>Level 0:</a:t>
            </a:r>
            <a:endParaRPr lang="en-US" sz="2800" dirty="0"/>
          </a:p>
        </p:txBody>
      </p:sp>
      <p:sp>
        <p:nvSpPr>
          <p:cNvPr id="3" name="Content Placeholder 2">
            <a:extLst>
              <a:ext uri="{FF2B5EF4-FFF2-40B4-BE49-F238E27FC236}">
                <a16:creationId xmlns:a16="http://schemas.microsoft.com/office/drawing/2014/main" id="{80F43561-706A-49FE-B180-99B320F159E9}"/>
              </a:ext>
            </a:extLst>
          </p:cNvPr>
          <p:cNvSpPr>
            <a:spLocks noGrp="1"/>
          </p:cNvSpPr>
          <p:nvPr>
            <p:ph idx="1"/>
          </p:nvPr>
        </p:nvSpPr>
        <p:spPr/>
        <p:txBody>
          <a:bodyPr vert="horz" lIns="91440" tIns="45720" rIns="91440" bIns="45720" rtlCol="0" anchor="t">
            <a:normAutofit/>
          </a:bodyPr>
          <a:lstStyle/>
          <a:p>
            <a:pPr marL="0" indent="0">
              <a:buNone/>
            </a:pPr>
            <a:endParaRPr lang="en-US" b="1" u="sng" dirty="0">
              <a:cs typeface="Calibri" panose="020F0502020204030204"/>
            </a:endParaRPr>
          </a:p>
          <a:p>
            <a:r>
              <a:rPr lang="en-US" b="1" i="1" dirty="0">
                <a:ea typeface="+mn-lt"/>
                <a:cs typeface="+mn-lt"/>
              </a:rPr>
              <a:t>Process: </a:t>
            </a:r>
            <a:r>
              <a:rPr lang="en-US" b="1" dirty="0">
                <a:ea typeface="+mn-lt"/>
                <a:cs typeface="+mn-lt"/>
              </a:rPr>
              <a:t>Twitter Sentiment analysis System.</a:t>
            </a:r>
            <a:endParaRPr lang="en-US" dirty="0"/>
          </a:p>
          <a:p>
            <a:r>
              <a:rPr lang="en-US" b="1" i="1" dirty="0">
                <a:ea typeface="+mn-lt"/>
                <a:cs typeface="+mn-lt"/>
              </a:rPr>
              <a:t>Description: Real-time tweets are extracted through twitter API and are stored in a MySQL database</a:t>
            </a:r>
            <a:r>
              <a:rPr lang="en-US" b="1" dirty="0">
                <a:ea typeface="+mn-lt"/>
                <a:cs typeface="+mn-lt"/>
              </a:rPr>
              <a:t>. Thereafter processing and classification of tweets is carried out. The trends thus obtained are sent/outputted to the analyst(system user) for any future analysis. </a:t>
            </a:r>
            <a:br>
              <a:rPr lang="en-US" dirty="0"/>
            </a:br>
            <a:endParaRPr lang="en-US" dirty="0">
              <a:cs typeface="Calibri" panose="020F0502020204030204"/>
            </a:endParaRPr>
          </a:p>
        </p:txBody>
      </p:sp>
    </p:spTree>
    <p:extLst>
      <p:ext uri="{BB962C8B-B14F-4D97-AF65-F5344CB8AC3E}">
        <p14:creationId xmlns:p14="http://schemas.microsoft.com/office/powerpoint/2010/main" val="29268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DF03C-61C0-4138-91A2-84ECF927894D}"/>
              </a:ext>
            </a:extLst>
          </p:cNvPr>
          <p:cNvSpPr>
            <a:spLocks noGrp="1"/>
          </p:cNvSpPr>
          <p:nvPr>
            <p:ph idx="1"/>
          </p:nvPr>
        </p:nvSpPr>
        <p:spPr>
          <a:xfrm>
            <a:off x="1340528" y="390619"/>
            <a:ext cx="9590039" cy="4782764"/>
          </a:xfrm>
        </p:spPr>
        <p:txBody>
          <a:bodyPr vert="horz" lIns="91440" tIns="45720" rIns="91440" bIns="45720" rtlCol="0" anchor="t">
            <a:normAutofit/>
          </a:bodyPr>
          <a:lstStyle/>
          <a:p>
            <a:endParaRPr lang="en-US" b="1" i="1" dirty="0">
              <a:ea typeface="+mn-lt"/>
              <a:cs typeface="+mn-lt"/>
            </a:endParaRPr>
          </a:p>
          <a:p>
            <a:endParaRPr lang="en-US" b="1" i="1" dirty="0">
              <a:ea typeface="+mn-lt"/>
              <a:cs typeface="+mn-lt"/>
            </a:endParaRPr>
          </a:p>
          <a:p>
            <a:endParaRPr lang="en-US" b="1" i="1" dirty="0">
              <a:ea typeface="+mn-lt"/>
              <a:cs typeface="+mn-lt"/>
            </a:endParaRPr>
          </a:p>
          <a:p>
            <a:pPr marL="0" indent="0">
              <a:buNone/>
            </a:pPr>
            <a:endParaRPr lang="en-US" b="1" i="1" dirty="0">
              <a:ea typeface="+mn-lt"/>
              <a:cs typeface="+mn-lt"/>
            </a:endParaRPr>
          </a:p>
          <a:p>
            <a:r>
              <a:rPr lang="en-US" b="1" i="1" dirty="0">
                <a:ea typeface="+mn-lt"/>
                <a:cs typeface="+mn-lt"/>
              </a:rPr>
              <a:t>Input : Tweets</a:t>
            </a:r>
            <a:endParaRPr lang="en-US" dirty="0">
              <a:cs typeface="Calibri" panose="020F0502020204030204"/>
            </a:endParaRPr>
          </a:p>
          <a:p>
            <a:pPr marL="0" indent="0">
              <a:buNone/>
            </a:pPr>
            <a:r>
              <a:rPr lang="en-US" b="1" i="1" dirty="0">
                <a:ea typeface="+mn-lt"/>
                <a:cs typeface="+mn-lt"/>
              </a:rPr>
              <a:t>                Access token</a:t>
            </a:r>
            <a:endParaRPr lang="en-US" dirty="0">
              <a:cs typeface="Calibri" panose="020F0502020204030204"/>
            </a:endParaRPr>
          </a:p>
          <a:p>
            <a:pPr marL="0" indent="0">
              <a:buNone/>
            </a:pPr>
            <a:r>
              <a:rPr lang="en-US" b="1" i="1" dirty="0">
                <a:ea typeface="+mn-lt"/>
                <a:cs typeface="+mn-lt"/>
              </a:rPr>
              <a:t>                Access token secret</a:t>
            </a:r>
            <a:endParaRPr lang="en-US" dirty="0">
              <a:cs typeface="Calibri" panose="020F0502020204030204"/>
            </a:endParaRPr>
          </a:p>
          <a:p>
            <a:r>
              <a:rPr lang="en-US" b="1" i="1" dirty="0">
                <a:ea typeface="+mn-lt"/>
                <a:cs typeface="+mn-lt"/>
              </a:rPr>
              <a:t>Output : Sentiment trends</a:t>
            </a:r>
            <a:endParaRPr lang="en-US" dirty="0"/>
          </a:p>
          <a:p>
            <a:r>
              <a:rPr lang="en-US" b="1" i="1" dirty="0">
                <a:ea typeface="+mn-lt"/>
                <a:cs typeface="+mn-lt"/>
              </a:rPr>
              <a:t>Entities: User of twitter, analyst, twitter</a:t>
            </a:r>
            <a:br>
              <a:rPr lang="en-US" dirty="0"/>
            </a:br>
            <a:endParaRPr lang="en-US" dirty="0">
              <a:cs typeface="Calibri" panose="020F0502020204030204"/>
            </a:endParaRPr>
          </a:p>
        </p:txBody>
      </p:sp>
    </p:spTree>
    <p:extLst>
      <p:ext uri="{BB962C8B-B14F-4D97-AF65-F5344CB8AC3E}">
        <p14:creationId xmlns:p14="http://schemas.microsoft.com/office/powerpoint/2010/main" val="74554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349BB-C19E-4813-9800-5952283BC445}"/>
              </a:ext>
            </a:extLst>
          </p:cNvPr>
          <p:cNvSpPr>
            <a:spLocks noGrp="1"/>
          </p:cNvSpPr>
          <p:nvPr>
            <p:ph idx="1"/>
          </p:nvPr>
        </p:nvSpPr>
        <p:spPr/>
        <p:txBody>
          <a:bodyPr vert="horz" lIns="91440" tIns="45720" rIns="91440" bIns="45720" rtlCol="0" anchor="t">
            <a:normAutofit/>
          </a:bodyPr>
          <a:lstStyle/>
          <a:p>
            <a:r>
              <a:rPr lang="en-US" b="1" i="1" dirty="0">
                <a:ea typeface="+mn-lt"/>
                <a:cs typeface="+mn-lt"/>
              </a:rPr>
              <a:t>Data Flow Name: Twitter Application Connection </a:t>
            </a:r>
            <a:endParaRPr lang="en-US" dirty="0">
              <a:cs typeface="Calibri" panose="020F0502020204030204"/>
            </a:endParaRPr>
          </a:p>
          <a:p>
            <a:r>
              <a:rPr lang="en-US" b="1" i="1" dirty="0">
                <a:ea typeface="+mn-lt"/>
                <a:cs typeface="+mn-lt"/>
              </a:rPr>
              <a:t>Description</a:t>
            </a:r>
            <a:r>
              <a:rPr lang="en-US" b="1" dirty="0">
                <a:ea typeface="+mn-lt"/>
                <a:cs typeface="+mn-lt"/>
              </a:rPr>
              <a:t>: We request for API Connection by providing all required credentials. </a:t>
            </a:r>
            <a:endParaRPr lang="en-US" dirty="0"/>
          </a:p>
          <a:p>
            <a:r>
              <a:rPr lang="en-US" b="1" i="1" dirty="0">
                <a:ea typeface="+mn-lt"/>
                <a:cs typeface="+mn-lt"/>
              </a:rPr>
              <a:t>To Process:</a:t>
            </a:r>
            <a:r>
              <a:rPr lang="en-US" b="1" dirty="0">
                <a:ea typeface="+mn-lt"/>
                <a:cs typeface="+mn-lt"/>
              </a:rPr>
              <a:t> Twitter API</a:t>
            </a:r>
            <a:endParaRPr lang="en-US" dirty="0"/>
          </a:p>
          <a:p>
            <a:r>
              <a:rPr lang="en-US" b="1" i="1" dirty="0">
                <a:ea typeface="+mn-lt"/>
                <a:cs typeface="+mn-lt"/>
              </a:rPr>
              <a:t>From Process: Sentiment analysis system</a:t>
            </a:r>
            <a:endParaRPr lang="en-US" dirty="0"/>
          </a:p>
          <a:p>
            <a:r>
              <a:rPr lang="en-US" b="1" i="1" dirty="0">
                <a:ea typeface="+mn-lt"/>
                <a:cs typeface="+mn-lt"/>
              </a:rPr>
              <a:t>Data structure:</a:t>
            </a:r>
            <a:r>
              <a:rPr lang="en-US" b="1" dirty="0">
                <a:ea typeface="+mn-lt"/>
                <a:cs typeface="+mn-lt"/>
              </a:rPr>
              <a:t> access token and access token secret</a:t>
            </a:r>
            <a:br>
              <a:rPr lang="en-US" dirty="0"/>
            </a:br>
            <a:endParaRPr lang="en-US" dirty="0"/>
          </a:p>
        </p:txBody>
      </p:sp>
    </p:spTree>
    <p:extLst>
      <p:ext uri="{BB962C8B-B14F-4D97-AF65-F5344CB8AC3E}">
        <p14:creationId xmlns:p14="http://schemas.microsoft.com/office/powerpoint/2010/main" val="41633095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0</TotalTime>
  <Words>1166</Words>
  <Application>Microsoft Office PowerPoint</Application>
  <PresentationFormat>Widescreen</PresentationFormat>
  <Paragraphs>143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Gill Sans MT</vt:lpstr>
      <vt:lpstr>Wingdings</vt:lpstr>
      <vt:lpstr>Gallery</vt:lpstr>
      <vt:lpstr>TWITTER SENTIMENT ANALYSIS</vt:lpstr>
      <vt:lpstr>Introduction</vt:lpstr>
      <vt:lpstr>REQUIREMENTS</vt:lpstr>
      <vt:lpstr>ZERO LEVEL DFD</vt:lpstr>
      <vt:lpstr>LEVEL 1 DFD</vt:lpstr>
      <vt:lpstr>DECISION TREE</vt:lpstr>
      <vt:lpstr>Data dictionary  Level 0:</vt:lpstr>
      <vt:lpstr>PowerPoint Presentation</vt:lpstr>
      <vt:lpstr>PowerPoint Presentation</vt:lpstr>
      <vt:lpstr>PowerPoint Presentation</vt:lpstr>
      <vt:lpstr>PowerPoint Presentation</vt:lpstr>
      <vt:lpstr>Level 1.0 :  </vt:lpstr>
      <vt:lpstr>PowerPoint Presentation</vt:lpstr>
      <vt:lpstr>PowerPoint Presentation</vt:lpstr>
      <vt:lpstr>PowerPoint Presentation</vt:lpstr>
      <vt:lpstr>PowerPoint Presentation</vt:lpstr>
      <vt:lpstr>Level 1.2 :  </vt:lpstr>
      <vt:lpstr>PowerPoint Presentation</vt:lpstr>
      <vt:lpstr>PowerPoint Presentation</vt:lpstr>
      <vt:lpstr>PowerPoint Presentation</vt:lpstr>
      <vt:lpstr>Level 1.3 :</vt:lpstr>
      <vt:lpstr>PowerPoint Presentation</vt:lpstr>
      <vt:lpstr>PowerPoint Presentation</vt:lpstr>
      <vt:lpstr>     PROJRCT execution</vt:lpstr>
      <vt:lpstr>Twitter api setup </vt:lpstr>
      <vt:lpstr>Mysql Database setup</vt:lpstr>
      <vt:lpstr>Tweets collection</vt:lpstr>
      <vt:lpstr>Csv file exported</vt:lpstr>
      <vt:lpstr>            Timeline of deep learning model</vt:lpstr>
      <vt:lpstr>             CHECKING IMBALANCE IN DATASET</vt:lpstr>
      <vt:lpstr>                               WORD2VEC</vt:lpstr>
      <vt:lpstr>                   LSTM MODEL ARCHITECTURE</vt:lpstr>
      <vt:lpstr>                           MODEL TRAINING</vt:lpstr>
      <vt:lpstr>       ACCURACY OF MODEL ON TEST DATASET</vt:lpstr>
      <vt:lpstr>        VISUALISATION OF ACCURACY AND LOSS</vt:lpstr>
      <vt:lpstr>Visualization of sentiment trends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Vaibhav Pandey</cp:lastModifiedBy>
  <cp:revision>285</cp:revision>
  <dcterms:created xsi:type="dcterms:W3CDTF">2020-05-31T10:49:00Z</dcterms:created>
  <dcterms:modified xsi:type="dcterms:W3CDTF">2020-06-05T04:51:50Z</dcterms:modified>
</cp:coreProperties>
</file>