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y="5143500" cx="9144000"/>
  <p:notesSz cx="6858000" cy="9144000"/>
  <p:embeddedFontLst>
    <p:embeddedFont>
      <p:font typeface="Patrick Hand"/>
      <p:regular r:id="rId76"/>
    </p:embeddedFont>
    <p:embeddedFont>
      <p:font typeface="Barlow Light"/>
      <p:regular r:id="rId77"/>
      <p:bold r:id="rId78"/>
      <p:italic r:id="rId79"/>
      <p:boldItalic r:id="rId80"/>
    </p:embeddedFont>
    <p:embeddedFont>
      <p:font typeface="Barlow"/>
      <p:regular r:id="rId81"/>
      <p:bold r:id="rId82"/>
      <p:italic r:id="rId83"/>
      <p:boldItalic r:id="rId84"/>
    </p:embeddedFont>
    <p:embeddedFont>
      <p:font typeface="Patrick Hand SC"/>
      <p:regular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Barlow-boldItalic.fntdata"/><Relationship Id="rId83" Type="http://schemas.openxmlformats.org/officeDocument/2006/relationships/font" Target="fonts/Barlow-italic.fntdata"/><Relationship Id="rId42" Type="http://schemas.openxmlformats.org/officeDocument/2006/relationships/slide" Target="slides/slide38.xml"/><Relationship Id="rId41" Type="http://schemas.openxmlformats.org/officeDocument/2006/relationships/slide" Target="slides/slide37.xml"/><Relationship Id="rId85" Type="http://schemas.openxmlformats.org/officeDocument/2006/relationships/font" Target="fonts/PatrickHandSC-regular.fnt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BarlowLight-boldItalic.fntdata"/><Relationship Id="rId82" Type="http://schemas.openxmlformats.org/officeDocument/2006/relationships/font" Target="fonts/Barlow-bold.fntdata"/><Relationship Id="rId81" Type="http://schemas.openxmlformats.org/officeDocument/2006/relationships/font" Target="fonts/Barl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BarlowLight-regular.fntdata"/><Relationship Id="rId32" Type="http://schemas.openxmlformats.org/officeDocument/2006/relationships/slide" Target="slides/slide28.xml"/><Relationship Id="rId76" Type="http://schemas.openxmlformats.org/officeDocument/2006/relationships/font" Target="fonts/PatrickHand-regular.fntdata"/><Relationship Id="rId35" Type="http://schemas.openxmlformats.org/officeDocument/2006/relationships/slide" Target="slides/slide31.xml"/><Relationship Id="rId79" Type="http://schemas.openxmlformats.org/officeDocument/2006/relationships/font" Target="fonts/BarlowLight-italic.fntdata"/><Relationship Id="rId34" Type="http://schemas.openxmlformats.org/officeDocument/2006/relationships/slide" Target="slides/slide30.xml"/><Relationship Id="rId78" Type="http://schemas.openxmlformats.org/officeDocument/2006/relationships/font" Target="fonts/BarlowLight-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d4c3b901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d4c3b90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bd4c3b901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bd4c3b90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bd4c3b901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bd4c3b9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bd4c3b901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bd4c3b90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d698250f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d698250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d698250f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d698250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bd698250f_1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bd698250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bd698250f_1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d698250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d698278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d69827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bd698278e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bd698278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bd698278e_2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bd698278e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bd698278e_2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bd698278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5bf5af0f0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5bf5af0f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bd698278e_2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bd698278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5bf5af0f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bf5af0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5bf5af0f0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5bf5af0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5bf5af0f0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5bf5af0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5bf5af0f0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5bf5af0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bd698250f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bd698250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bd4c3b901_0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bd4c3b90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bd4c3b901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bd4c3b90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bd4c3b901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bd4c3b90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bd4c3b901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bd4c3b90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bd4c3b901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bd4c3b90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bd698278e_2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bd698278e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bd4c3b901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bd4c3b90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bd4c3b901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bd4c3b90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bd698278e_2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bd698278e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bd698278e_2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bd698278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bd4c3b90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bd4c3b9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bd698278e_2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bd698278e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bd698278e_2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bd698278e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bd698278e_2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bd698278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bd698278e_2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bd698278e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bd698278e_2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bd698278e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bd698278e_2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bd698278e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bd698278e_2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bd698278e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bd698278e_2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bd698278e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bd698278e_2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bd698278e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bd698278e_2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bd698278e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d4c3b90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d4c3b9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bd698278e_2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bd698278e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bd698278e_2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bd698278e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bd698278e_2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bd698278e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5bf5af0f0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5bf5af0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5bf5af0f0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5bf5af0f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5bf5af0f0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5bf5af0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5bf5af0f0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5bf5af0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5bf5af0f0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5bf5af0f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a808a726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808a72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a808a726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a808a7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5bf5af0f0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5bf5af0f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5bf5af0f0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5bf5af0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5bf5af0f0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5bf5af0f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5bf5af0f0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5bf5af0f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5bf5af0f0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5bf5af0f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5bf5af0f0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5bf5af0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5bf5af0f0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5bf5af0f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75bf5af0f0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75bf5af0f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75bf5af0f0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5bf5af0f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5bf5af0f0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5bf5af0f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d4c3b901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d4c3b9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75bf5af0f0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5bf5af0f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bd4c3b901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bd4c3b90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bd4c3b90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bd4c3b9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540425" y="1991825"/>
            <a:ext cx="4063200" cy="11598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01" cy="5143500"/>
          </a:xfrm>
          <a:prstGeom prst="rect">
            <a:avLst/>
          </a:prstGeom>
          <a:noFill/>
          <a:ln>
            <a:noFill/>
          </a:ln>
        </p:spPr>
      </p:pic>
      <p:sp>
        <p:nvSpPr>
          <p:cNvPr id="52" name="Google Shape;52;p1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2457500" y="1583350"/>
            <a:ext cx="4229100" cy="1159800"/>
          </a:xfrm>
          <a:prstGeom prst="rect">
            <a:avLst/>
          </a:prstGeom>
        </p:spPr>
        <p:txBody>
          <a:bodyPr anchorCtr="0" anchor="b" bIns="0" lIns="0" spcFirstLastPara="1" rIns="0" wrap="square" tIns="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3" name="Google Shape;13;p3"/>
          <p:cNvSpPr txBox="1"/>
          <p:nvPr>
            <p:ph idx="1" type="subTitle"/>
          </p:nvPr>
        </p:nvSpPr>
        <p:spPr>
          <a:xfrm>
            <a:off x="2457500" y="2840054"/>
            <a:ext cx="42291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4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idx="1" type="body"/>
          </p:nvPr>
        </p:nvSpPr>
        <p:spPr>
          <a:xfrm>
            <a:off x="3135950" y="922850"/>
            <a:ext cx="2872200" cy="35883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Char char="&gt;"/>
              <a:defRPr/>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81000" lvl="3" marL="1828800" rtl="0" algn="ctr">
              <a:spcBef>
                <a:spcPts val="0"/>
              </a:spcBef>
              <a:spcAft>
                <a:spcPts val="0"/>
              </a:spcAft>
              <a:buSzPts val="2400"/>
              <a:buChar char="-"/>
              <a:defRPr/>
            </a:lvl4pPr>
            <a:lvl5pPr indent="-381000" lvl="4" marL="2286000" rtl="0" algn="ctr">
              <a:spcBef>
                <a:spcPts val="0"/>
              </a:spcBef>
              <a:spcAft>
                <a:spcPts val="0"/>
              </a:spcAft>
              <a:buSzPts val="2400"/>
              <a:buChar char="-"/>
              <a:defRPr/>
            </a:lvl5pPr>
            <a:lvl6pPr indent="-381000" lvl="5" marL="2743200" rtl="0" algn="ctr">
              <a:spcBef>
                <a:spcPts val="0"/>
              </a:spcBef>
              <a:spcAft>
                <a:spcPts val="0"/>
              </a:spcAft>
              <a:buSzPts val="2400"/>
              <a:buChar char="-"/>
              <a:defRPr/>
            </a:lvl6pPr>
            <a:lvl7pPr indent="-381000" lvl="6" marL="3200400" rtl="0" algn="ctr">
              <a:spcBef>
                <a:spcPts val="0"/>
              </a:spcBef>
              <a:spcAft>
                <a:spcPts val="0"/>
              </a:spcAft>
              <a:buSzPts val="2400"/>
              <a:buChar char="-"/>
              <a:defRPr/>
            </a:lvl7pPr>
            <a:lvl8pPr indent="-381000" lvl="7" marL="3657600" rtl="0" algn="ctr">
              <a:spcBef>
                <a:spcPts val="0"/>
              </a:spcBef>
              <a:spcAft>
                <a:spcPts val="0"/>
              </a:spcAft>
              <a:buSzPts val="2400"/>
              <a:buChar char="-"/>
              <a:defRPr/>
            </a:lvl8pPr>
            <a:lvl9pPr indent="-381000" lvl="8" marL="4114800" algn="ctr">
              <a:spcBef>
                <a:spcPts val="0"/>
              </a:spcBef>
              <a:spcAft>
                <a:spcPts val="0"/>
              </a:spcAft>
              <a:buSzPts val="2400"/>
              <a:buChar char="-"/>
              <a:defRPr/>
            </a:lvl9pPr>
          </a:lstStyle>
          <a:p/>
        </p:txBody>
      </p:sp>
      <p:sp>
        <p:nvSpPr>
          <p:cNvPr id="16" name="Google Shape;16;p4"/>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5"/>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0" name="Google Shape;20;p5"/>
          <p:cNvSpPr txBox="1"/>
          <p:nvPr>
            <p:ph idx="1" type="body"/>
          </p:nvPr>
        </p:nvSpPr>
        <p:spPr>
          <a:xfrm>
            <a:off x="1628275" y="1428825"/>
            <a:ext cx="5887500" cy="290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gt;"/>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1" name="Google Shape;21;p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6"/>
          <p:cNvSpPr txBox="1"/>
          <p:nvPr>
            <p:ph type="title"/>
          </p:nvPr>
        </p:nvSpPr>
        <p:spPr>
          <a:xfrm>
            <a:off x="1876225" y="1420400"/>
            <a:ext cx="2345100" cy="312300"/>
          </a:xfrm>
          <a:prstGeom prst="rect">
            <a:avLst/>
          </a:prstGeom>
        </p:spPr>
        <p:txBody>
          <a:bodyPr anchorCtr="0" anchor="b" bIns="0" lIns="0" spcFirstLastPara="1" rIns="0" wrap="square" tIns="0">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24" name="Google Shape;24;p6"/>
          <p:cNvSpPr txBox="1"/>
          <p:nvPr>
            <p:ph idx="1" type="body"/>
          </p:nvPr>
        </p:nvSpPr>
        <p:spPr>
          <a:xfrm>
            <a:off x="1876225" y="1853502"/>
            <a:ext cx="2345100" cy="20385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gt;"/>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5" name="Google Shape;25;p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9" name="Google Shape;29;p7"/>
          <p:cNvSpPr txBox="1"/>
          <p:nvPr>
            <p:ph idx="1" type="body"/>
          </p:nvPr>
        </p:nvSpPr>
        <p:spPr>
          <a:xfrm>
            <a:off x="1628225" y="1428825"/>
            <a:ext cx="2721300" cy="2908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gt;"/>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7"/>
          <p:cNvSpPr txBox="1"/>
          <p:nvPr>
            <p:ph idx="2" type="body"/>
          </p:nvPr>
        </p:nvSpPr>
        <p:spPr>
          <a:xfrm>
            <a:off x="4794549" y="1428825"/>
            <a:ext cx="2721300" cy="2908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gt;"/>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5" name="Google Shape;35;p8"/>
          <p:cNvSpPr txBox="1"/>
          <p:nvPr>
            <p:ph idx="1" type="body"/>
          </p:nvPr>
        </p:nvSpPr>
        <p:spPr>
          <a:xfrm>
            <a:off x="162827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8"/>
          <p:cNvSpPr txBox="1"/>
          <p:nvPr>
            <p:ph idx="2" type="body"/>
          </p:nvPr>
        </p:nvSpPr>
        <p:spPr>
          <a:xfrm>
            <a:off x="364672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8"/>
          <p:cNvSpPr txBox="1"/>
          <p:nvPr>
            <p:ph idx="3" type="body"/>
          </p:nvPr>
        </p:nvSpPr>
        <p:spPr>
          <a:xfrm>
            <a:off x="566517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2" name="Google Shape;42;p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0"/>
          <p:cNvSpPr txBox="1"/>
          <p:nvPr>
            <p:ph idx="1" type="body"/>
          </p:nvPr>
        </p:nvSpPr>
        <p:spPr>
          <a:xfrm>
            <a:off x="3068100" y="4101500"/>
            <a:ext cx="3007800" cy="519600"/>
          </a:xfrm>
          <a:prstGeom prst="rect">
            <a:avLst/>
          </a:prstGeom>
        </p:spPr>
        <p:txBody>
          <a:bodyPr anchorCtr="0" anchor="t" bIns="0" lIns="0" spcFirstLastPara="1" rIns="0" wrap="square" tIns="0">
            <a:noAutofit/>
          </a:bodyPr>
          <a:lstStyle>
            <a:lvl1pPr indent="-228600" lvl="0" marL="457200" algn="ctr">
              <a:spcBef>
                <a:spcPts val="360"/>
              </a:spcBef>
              <a:spcAft>
                <a:spcPts val="0"/>
              </a:spcAft>
              <a:buSzPts val="1600"/>
              <a:buNone/>
              <a:defRPr sz="1600">
                <a:solidFill>
                  <a:schemeClr val="dk2"/>
                </a:solidFill>
              </a:defRPr>
            </a:lvl1pPr>
          </a:lstStyle>
          <a:p/>
        </p:txBody>
      </p:sp>
      <p:sp>
        <p:nvSpPr>
          <p:cNvPr id="45" name="Google Shape;45;p10"/>
          <p:cNvSpPr txBox="1"/>
          <p:nvPr>
            <p:ph idx="12" type="sldNum"/>
          </p:nvPr>
        </p:nvSpPr>
        <p:spPr>
          <a:xfrm>
            <a:off x="4297650" y="4711450"/>
            <a:ext cx="548700" cy="432000"/>
          </a:xfrm>
          <a:prstGeom prst="rect">
            <a:avLst/>
          </a:prstGeom>
        </p:spPr>
        <p:txBody>
          <a:bodyPr anchorCtr="0" anchor="ctr" bIns="0" lIns="0" spcFirstLastPara="1" rIns="0" wrap="square" tIns="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8275" y="810800"/>
            <a:ext cx="5887500" cy="445500"/>
          </a:xfrm>
          <a:prstGeom prst="rect">
            <a:avLst/>
          </a:prstGeom>
          <a:noFill/>
          <a:ln>
            <a:noFill/>
          </a:ln>
        </p:spPr>
        <p:txBody>
          <a:bodyPr anchorCtr="0" anchor="b" bIns="0" lIns="0" spcFirstLastPara="1" rIns="0" wrap="square" tIns="0">
            <a:noAutofit/>
          </a:bodyPr>
          <a:lstStyle>
            <a:lvl1pPr lvl="0"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1pPr>
            <a:lvl2pPr lvl="1"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2pPr>
            <a:lvl3pPr lvl="2"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3pPr>
            <a:lvl4pPr lvl="3"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4pPr>
            <a:lvl5pPr lvl="4"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5pPr>
            <a:lvl6pPr lvl="5"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6pPr>
            <a:lvl7pPr lvl="6"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7pPr>
            <a:lvl8pPr lvl="7"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8pPr>
            <a:lvl9pPr lvl="8"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9pPr>
          </a:lstStyle>
          <a:p/>
        </p:txBody>
      </p:sp>
      <p:sp>
        <p:nvSpPr>
          <p:cNvPr id="7" name="Google Shape;7;p1"/>
          <p:cNvSpPr txBox="1"/>
          <p:nvPr>
            <p:ph idx="1" type="body"/>
          </p:nvPr>
        </p:nvSpPr>
        <p:spPr>
          <a:xfrm>
            <a:off x="1628275" y="1428825"/>
            <a:ext cx="5887500" cy="290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chemeClr val="dk2"/>
              </a:buClr>
              <a:buSzPts val="2400"/>
              <a:buFont typeface="Patrick Hand"/>
              <a:buChar char="&gt;"/>
              <a:defRPr sz="2400">
                <a:solidFill>
                  <a:schemeClr val="dk1"/>
                </a:solidFill>
                <a:latin typeface="Patrick Hand"/>
                <a:ea typeface="Patrick Hand"/>
                <a:cs typeface="Patrick Hand"/>
                <a:sym typeface="Patrick Hand"/>
              </a:defRPr>
            </a:lvl1pPr>
            <a:lvl2pPr indent="-381000" lvl="1" marL="9144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2pPr>
            <a:lvl3pPr indent="-381000" lvl="2" marL="13716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3pPr>
            <a:lvl4pPr indent="-381000" lvl="3" marL="18288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4pPr>
            <a:lvl5pPr indent="-381000" lvl="4" marL="2286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5pPr>
            <a:lvl6pPr indent="-381000" lvl="5" marL="27432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6pPr>
            <a:lvl7pPr indent="-381000" lvl="6" marL="32004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7pPr>
            <a:lvl8pPr indent="-381000" lvl="7" marL="36576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8pPr>
            <a:lvl9pPr indent="-381000" lvl="8" marL="41148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9pPr>
          </a:lstStyle>
          <a:p/>
        </p:txBody>
      </p:sp>
      <p:sp>
        <p:nvSpPr>
          <p:cNvPr id="8" name="Google Shape;8;p1"/>
          <p:cNvSpPr txBox="1"/>
          <p:nvPr>
            <p:ph idx="12" type="sldNum"/>
          </p:nvPr>
        </p:nvSpPr>
        <p:spPr>
          <a:xfrm>
            <a:off x="4297650" y="4646800"/>
            <a:ext cx="548700" cy="496500"/>
          </a:xfrm>
          <a:prstGeom prst="rect">
            <a:avLst/>
          </a:prstGeom>
          <a:noFill/>
          <a:ln>
            <a:noFill/>
          </a:ln>
        </p:spPr>
        <p:txBody>
          <a:bodyPr anchorCtr="0" anchor="ctr" bIns="0" lIns="0" spcFirstLastPara="1" rIns="0" wrap="square" tIns="0">
            <a:noAutofit/>
          </a:bodyPr>
          <a:lstStyle>
            <a:lvl1pPr lvl="0" algn="ctr">
              <a:buNone/>
              <a:defRPr sz="1300">
                <a:solidFill>
                  <a:schemeClr val="lt1"/>
                </a:solidFill>
                <a:latin typeface="Patrick Hand"/>
                <a:ea typeface="Patrick Hand"/>
                <a:cs typeface="Patrick Hand"/>
                <a:sym typeface="Patrick Hand"/>
              </a:defRPr>
            </a:lvl1pPr>
            <a:lvl2pPr lvl="1" algn="ctr">
              <a:buNone/>
              <a:defRPr sz="1300">
                <a:solidFill>
                  <a:schemeClr val="lt1"/>
                </a:solidFill>
                <a:latin typeface="Patrick Hand"/>
                <a:ea typeface="Patrick Hand"/>
                <a:cs typeface="Patrick Hand"/>
                <a:sym typeface="Patrick Hand"/>
              </a:defRPr>
            </a:lvl2pPr>
            <a:lvl3pPr lvl="2" algn="ctr">
              <a:buNone/>
              <a:defRPr sz="1300">
                <a:solidFill>
                  <a:schemeClr val="lt1"/>
                </a:solidFill>
                <a:latin typeface="Patrick Hand"/>
                <a:ea typeface="Patrick Hand"/>
                <a:cs typeface="Patrick Hand"/>
                <a:sym typeface="Patrick Hand"/>
              </a:defRPr>
            </a:lvl3pPr>
            <a:lvl4pPr lvl="3" algn="ctr">
              <a:buNone/>
              <a:defRPr sz="1300">
                <a:solidFill>
                  <a:schemeClr val="lt1"/>
                </a:solidFill>
                <a:latin typeface="Patrick Hand"/>
                <a:ea typeface="Patrick Hand"/>
                <a:cs typeface="Patrick Hand"/>
                <a:sym typeface="Patrick Hand"/>
              </a:defRPr>
            </a:lvl4pPr>
            <a:lvl5pPr lvl="4" algn="ctr">
              <a:buNone/>
              <a:defRPr sz="1300">
                <a:solidFill>
                  <a:schemeClr val="lt1"/>
                </a:solidFill>
                <a:latin typeface="Patrick Hand"/>
                <a:ea typeface="Patrick Hand"/>
                <a:cs typeface="Patrick Hand"/>
                <a:sym typeface="Patrick Hand"/>
              </a:defRPr>
            </a:lvl5pPr>
            <a:lvl6pPr lvl="5" algn="ctr">
              <a:buNone/>
              <a:defRPr sz="1300">
                <a:solidFill>
                  <a:schemeClr val="lt1"/>
                </a:solidFill>
                <a:latin typeface="Patrick Hand"/>
                <a:ea typeface="Patrick Hand"/>
                <a:cs typeface="Patrick Hand"/>
                <a:sym typeface="Patrick Hand"/>
              </a:defRPr>
            </a:lvl6pPr>
            <a:lvl7pPr lvl="6" algn="ctr">
              <a:buNone/>
              <a:defRPr sz="1300">
                <a:solidFill>
                  <a:schemeClr val="lt1"/>
                </a:solidFill>
                <a:latin typeface="Patrick Hand"/>
                <a:ea typeface="Patrick Hand"/>
                <a:cs typeface="Patrick Hand"/>
                <a:sym typeface="Patrick Hand"/>
              </a:defRPr>
            </a:lvl7pPr>
            <a:lvl8pPr lvl="7" algn="ctr">
              <a:buNone/>
              <a:defRPr sz="1300">
                <a:solidFill>
                  <a:schemeClr val="lt1"/>
                </a:solidFill>
                <a:latin typeface="Patrick Hand"/>
                <a:ea typeface="Patrick Hand"/>
                <a:cs typeface="Patrick Hand"/>
                <a:sym typeface="Patrick Hand"/>
              </a:defRPr>
            </a:lvl8pPr>
            <a:lvl9pPr lvl="8" algn="ctr">
              <a:buNone/>
              <a:defRPr sz="1300">
                <a:solidFill>
                  <a:schemeClr val="lt1"/>
                </a:solidFill>
                <a:latin typeface="Patrick Hand"/>
                <a:ea typeface="Patrick Hand"/>
                <a:cs typeface="Patrick Hand"/>
                <a:sym typeface="Patrick Han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type="ctrTitle"/>
          </p:nvPr>
        </p:nvSpPr>
        <p:spPr>
          <a:xfrm>
            <a:off x="2457450" y="1454250"/>
            <a:ext cx="4229100" cy="2235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BAB 3</a:t>
            </a:r>
            <a:endParaRPr/>
          </a:p>
          <a:p>
            <a:pPr indent="0" lvl="0" marL="0" rtl="0" algn="ctr">
              <a:spcBef>
                <a:spcPts val="0"/>
              </a:spcBef>
              <a:spcAft>
                <a:spcPts val="0"/>
              </a:spcAft>
              <a:buNone/>
            </a:pPr>
            <a:r>
              <a:rPr lang="en"/>
              <a:t>OUTPUT PRIMITIF</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8" name="Google Shape;118;p23"/>
          <p:cNvSpPr txBox="1"/>
          <p:nvPr>
            <p:ph type="title"/>
          </p:nvPr>
        </p:nvSpPr>
        <p:spPr>
          <a:xfrm>
            <a:off x="1396650" y="544550"/>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Langkah-langkah pembentukan</a:t>
            </a:r>
            <a:r>
              <a:rPr lang="en"/>
              <a:t> </a:t>
            </a:r>
            <a:endParaRPr/>
          </a:p>
        </p:txBody>
      </p:sp>
      <p:sp>
        <p:nvSpPr>
          <p:cNvPr id="119" name="Google Shape;119;p23"/>
          <p:cNvSpPr txBox="1"/>
          <p:nvPr/>
        </p:nvSpPr>
        <p:spPr>
          <a:xfrm>
            <a:off x="1469575" y="1465900"/>
            <a:ext cx="6088200" cy="2673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Char char="❖"/>
            </a:pPr>
            <a:r>
              <a:rPr lang="en" sz="2000"/>
              <a:t>Tentukan dua titik yang akan dihubungkan dalam pembentukan garis.</a:t>
            </a:r>
            <a:endParaRPr sz="2000"/>
          </a:p>
          <a:p>
            <a:pPr indent="-355600" lvl="0" marL="457200" rtl="0" algn="just">
              <a:lnSpc>
                <a:spcPct val="115000"/>
              </a:lnSpc>
              <a:spcBef>
                <a:spcPts val="0"/>
              </a:spcBef>
              <a:spcAft>
                <a:spcPts val="0"/>
              </a:spcAft>
              <a:buSzPts val="2000"/>
              <a:buChar char="❖"/>
            </a:pPr>
            <a:r>
              <a:rPr lang="en" sz="2000"/>
              <a:t>Tetukan salah satu titik disebelah kiri sebagai titik awal (x</a:t>
            </a:r>
            <a:r>
              <a:rPr lang="en" sz="900"/>
              <a:t>0</a:t>
            </a:r>
            <a:r>
              <a:rPr lang="en" sz="2000"/>
              <a:t>, y</a:t>
            </a:r>
            <a:r>
              <a:rPr lang="en" sz="900"/>
              <a:t>0</a:t>
            </a:r>
            <a:r>
              <a:rPr lang="en" sz="2000"/>
              <a:t>) dan titik lainnya sebagai titik akhir (x</a:t>
            </a:r>
            <a:r>
              <a:rPr lang="en" sz="900"/>
              <a:t>1</a:t>
            </a:r>
            <a:r>
              <a:rPr lang="en" sz="2000"/>
              <a:t> , y</a:t>
            </a:r>
            <a:r>
              <a:rPr lang="en" sz="900"/>
              <a:t>1 </a:t>
            </a:r>
            <a:r>
              <a:rPr lang="en" sz="2000"/>
              <a:t>).</a:t>
            </a:r>
            <a:endParaRPr sz="2000"/>
          </a:p>
          <a:p>
            <a:pPr indent="-355600" lvl="0" marL="457200" rtl="0" algn="just">
              <a:lnSpc>
                <a:spcPct val="115000"/>
              </a:lnSpc>
              <a:spcBef>
                <a:spcPts val="0"/>
              </a:spcBef>
              <a:spcAft>
                <a:spcPts val="0"/>
              </a:spcAft>
              <a:buSzPts val="2000"/>
              <a:buChar char="❖"/>
            </a:pPr>
            <a:r>
              <a:rPr lang="en" sz="2000"/>
              <a:t>Hitung x, y, 2x, dan 2y – 2x.</a:t>
            </a:r>
            <a:endParaRPr sz="2000"/>
          </a:p>
          <a:p>
            <a:pPr indent="-355600" lvl="0" marL="457200" rtl="0" algn="just">
              <a:lnSpc>
                <a:spcPct val="115000"/>
              </a:lnSpc>
              <a:spcBef>
                <a:spcPts val="0"/>
              </a:spcBef>
              <a:spcAft>
                <a:spcPts val="0"/>
              </a:spcAft>
              <a:buSzPts val="2000"/>
              <a:buChar char="❖"/>
            </a:pPr>
            <a:r>
              <a:rPr lang="en" sz="2000"/>
              <a:t>Hitung parameter p</a:t>
            </a:r>
            <a:r>
              <a:rPr lang="en" sz="900"/>
              <a:t>0</a:t>
            </a:r>
            <a:r>
              <a:rPr lang="en" sz="2000"/>
              <a:t> = 2y – x.</a:t>
            </a:r>
            <a:endParaRPr sz="2000"/>
          </a:p>
          <a:p>
            <a:pPr indent="0" lvl="0" marL="0" rtl="0" algn="just">
              <a:lnSpc>
                <a:spcPct val="115000"/>
              </a:lnSpc>
              <a:spcBef>
                <a:spcPts val="0"/>
              </a:spcBef>
              <a:spcAft>
                <a:spcPts val="0"/>
              </a:spcAft>
              <a:buNone/>
            </a:pPr>
            <a:r>
              <a:t/>
            </a:r>
            <a:endParaRPr sz="1900"/>
          </a:p>
          <a:p>
            <a:pPr indent="0" lvl="0" marL="0" rtl="0" algn="just">
              <a:lnSpc>
                <a:spcPct val="115000"/>
              </a:lnSpc>
              <a:spcBef>
                <a:spcPts val="0"/>
              </a:spcBef>
              <a:spcAft>
                <a:spcPts val="0"/>
              </a:spcAft>
              <a:buNone/>
            </a:pPr>
            <a:r>
              <a:t/>
            </a:r>
            <a:endParaRPr sz="1900"/>
          </a:p>
          <a:p>
            <a:pPr indent="0" lvl="0" marL="457200" rtl="0" algn="just">
              <a:lnSpc>
                <a:spcPct val="150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800"/>
          </a:p>
          <a:p>
            <a:pPr indent="0" lvl="0" marL="457200" rtl="0" algn="just">
              <a:lnSpc>
                <a:spcPct val="150000"/>
              </a:lnSpc>
              <a:spcBef>
                <a:spcPts val="0"/>
              </a:spcBef>
              <a:spcAft>
                <a:spcPts val="0"/>
              </a:spcAft>
              <a:buNone/>
            </a:pPr>
            <a:r>
              <a:t/>
            </a:r>
            <a:endParaRPr sz="1200"/>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5" name="Google Shape;125;p24"/>
          <p:cNvSpPr txBox="1"/>
          <p:nvPr>
            <p:ph type="title"/>
          </p:nvPr>
        </p:nvSpPr>
        <p:spPr>
          <a:xfrm>
            <a:off x="1396650" y="544550"/>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Langkah-langkah pembentukan</a:t>
            </a:r>
            <a:r>
              <a:rPr lang="en"/>
              <a:t> </a:t>
            </a:r>
            <a:endParaRPr/>
          </a:p>
        </p:txBody>
      </p:sp>
      <p:sp>
        <p:nvSpPr>
          <p:cNvPr id="126" name="Google Shape;126;p24"/>
          <p:cNvSpPr txBox="1"/>
          <p:nvPr/>
        </p:nvSpPr>
        <p:spPr>
          <a:xfrm>
            <a:off x="1574550" y="1387175"/>
            <a:ext cx="5878200" cy="2673900"/>
          </a:xfrm>
          <a:prstGeom prst="rect">
            <a:avLst/>
          </a:prstGeom>
          <a:noFill/>
          <a:ln>
            <a:noFill/>
          </a:ln>
        </p:spPr>
        <p:txBody>
          <a:bodyPr anchorCtr="0" anchor="t" bIns="91425" lIns="91425" spcFirstLastPara="1" rIns="91425" wrap="square" tIns="91425">
            <a:noAutofit/>
          </a:bodyPr>
          <a:lstStyle/>
          <a:p>
            <a:pPr indent="-355600" lvl="0" marL="342900" rtl="0" algn="just">
              <a:lnSpc>
                <a:spcPct val="115000"/>
              </a:lnSpc>
              <a:spcBef>
                <a:spcPts val="0"/>
              </a:spcBef>
              <a:spcAft>
                <a:spcPts val="0"/>
              </a:spcAft>
              <a:buSzPts val="2000"/>
              <a:buChar char="❖"/>
            </a:pPr>
            <a:r>
              <a:rPr lang="en" sz="2000"/>
              <a:t>Untuk setiap x</a:t>
            </a:r>
            <a:r>
              <a:rPr lang="en" sz="800"/>
              <a:t>k</a:t>
            </a:r>
            <a:r>
              <a:rPr lang="en" sz="2000"/>
              <a:t> sepanjang jalur garis, dimulai dengan k = 0</a:t>
            </a:r>
            <a:endParaRPr sz="2000"/>
          </a:p>
          <a:p>
            <a:pPr indent="-298450" lvl="0" marL="628650" rtl="0" algn="just">
              <a:lnSpc>
                <a:spcPct val="115000"/>
              </a:lnSpc>
              <a:spcBef>
                <a:spcPts val="0"/>
              </a:spcBef>
              <a:spcAft>
                <a:spcPts val="0"/>
              </a:spcAft>
              <a:buSzPts val="2000"/>
              <a:buChar char="●"/>
            </a:pPr>
            <a:r>
              <a:rPr lang="en" sz="2000"/>
              <a:t>bila p</a:t>
            </a:r>
            <a:r>
              <a:rPr lang="en" sz="900"/>
              <a:t>k</a:t>
            </a:r>
            <a:r>
              <a:rPr lang="en" sz="2000"/>
              <a:t>&lt;0 maka titik selanjutnya (x</a:t>
            </a:r>
            <a:r>
              <a:rPr lang="en" sz="900"/>
              <a:t>k+</a:t>
            </a:r>
            <a:r>
              <a:rPr lang="en" sz="2000"/>
              <a:t>1, y</a:t>
            </a:r>
            <a:r>
              <a:rPr lang="en" sz="900"/>
              <a:t>k</a:t>
            </a:r>
            <a:r>
              <a:rPr lang="en" sz="2000"/>
              <a:t> ) dan p</a:t>
            </a:r>
            <a:r>
              <a:rPr lang="en" sz="900"/>
              <a:t>k+1</a:t>
            </a:r>
            <a:r>
              <a:rPr lang="en" sz="2000"/>
              <a:t> = p</a:t>
            </a:r>
            <a:r>
              <a:rPr lang="en" sz="900"/>
              <a:t>k</a:t>
            </a:r>
            <a:r>
              <a:rPr lang="en" sz="2000"/>
              <a:t>+2y</a:t>
            </a:r>
            <a:endParaRPr sz="2000"/>
          </a:p>
          <a:p>
            <a:pPr indent="-298450" lvl="0" marL="628650" rtl="0" algn="just">
              <a:lnSpc>
                <a:spcPct val="115000"/>
              </a:lnSpc>
              <a:spcBef>
                <a:spcPts val="0"/>
              </a:spcBef>
              <a:spcAft>
                <a:spcPts val="0"/>
              </a:spcAft>
              <a:buSzPts val="2000"/>
              <a:buChar char="●"/>
            </a:pPr>
            <a:r>
              <a:rPr lang="en" sz="2000"/>
              <a:t>bila tidak maka titik selanjutnya adalah (x</a:t>
            </a:r>
            <a:r>
              <a:rPr lang="en" sz="900"/>
              <a:t>k</a:t>
            </a:r>
            <a:r>
              <a:rPr lang="en" sz="2000"/>
              <a:t>+1, y</a:t>
            </a:r>
            <a:r>
              <a:rPr lang="en" sz="900"/>
              <a:t>k</a:t>
            </a:r>
            <a:r>
              <a:rPr lang="en" sz="2000"/>
              <a:t>+1) dan p</a:t>
            </a:r>
            <a:r>
              <a:rPr lang="en" sz="900"/>
              <a:t>k+1 </a:t>
            </a:r>
            <a:r>
              <a:rPr lang="en" sz="2000"/>
              <a:t>= p</a:t>
            </a:r>
            <a:r>
              <a:rPr lang="en" sz="900"/>
              <a:t>k</a:t>
            </a:r>
            <a:r>
              <a:rPr lang="en" sz="2000"/>
              <a:t>+2y–2x.</a:t>
            </a:r>
            <a:endParaRPr sz="2000"/>
          </a:p>
          <a:p>
            <a:pPr indent="-355600" lvl="0" marL="342900" rtl="0" algn="just">
              <a:lnSpc>
                <a:spcPct val="115000"/>
              </a:lnSpc>
              <a:spcBef>
                <a:spcPts val="0"/>
              </a:spcBef>
              <a:spcAft>
                <a:spcPts val="0"/>
              </a:spcAft>
              <a:buSzPts val="2000"/>
              <a:buChar char="❖"/>
            </a:pPr>
            <a:r>
              <a:rPr lang="en" sz="2000"/>
              <a:t>Ulangi langkah nomor 5 untuk menentukan posisi pixel selanjutnya, sampai x=x</a:t>
            </a:r>
            <a:r>
              <a:rPr lang="en" sz="900"/>
              <a:t>1</a:t>
            </a:r>
            <a:r>
              <a:rPr lang="en" sz="2000"/>
              <a:t> dan y=y</a:t>
            </a:r>
            <a:r>
              <a:rPr lang="en" sz="900"/>
              <a:t>k</a:t>
            </a:r>
            <a:r>
              <a:rPr lang="en" sz="2000"/>
              <a: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2" name="Google Shape;132;p25"/>
          <p:cNvSpPr txBox="1"/>
          <p:nvPr/>
        </p:nvSpPr>
        <p:spPr>
          <a:xfrm>
            <a:off x="3214675" y="2224050"/>
            <a:ext cx="2663700" cy="17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660000"/>
                </a:solidFill>
                <a:latin typeface="Barlow Light"/>
                <a:ea typeface="Barlow Light"/>
                <a:cs typeface="Barlow Light"/>
                <a:sym typeface="Barlow Light"/>
              </a:rPr>
              <a:t>Algoritma yang menghasilkan posisi piksel pada interval unit berturut-turut.</a:t>
            </a:r>
            <a:endParaRPr sz="19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p:txBody>
      </p:sp>
      <p:sp>
        <p:nvSpPr>
          <p:cNvPr id="133" name="Google Shape;133;p25"/>
          <p:cNvSpPr txBox="1"/>
          <p:nvPr>
            <p:ph idx="4294967295" type="title"/>
          </p:nvPr>
        </p:nvSpPr>
        <p:spPr>
          <a:xfrm>
            <a:off x="3049950" y="1436750"/>
            <a:ext cx="3044100" cy="62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Loading The Frame Buffer</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9" name="Google Shape;139;p26"/>
          <p:cNvSpPr txBox="1"/>
          <p:nvPr/>
        </p:nvSpPr>
        <p:spPr>
          <a:xfrm>
            <a:off x="3079800" y="1830400"/>
            <a:ext cx="2984400" cy="17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660000"/>
                </a:solidFill>
                <a:latin typeface="Barlow Light"/>
                <a:ea typeface="Barlow Light"/>
                <a:cs typeface="Barlow Light"/>
                <a:sym typeface="Barlow Light"/>
              </a:rPr>
              <a:t>Sebuah prosedur untuk menspesifikasikan segmen garis lurus dapat diatur dalam beberapa bentuk yang berbeda</a:t>
            </a:r>
            <a:r>
              <a:rPr lang="en" sz="2200">
                <a:solidFill>
                  <a:srgbClr val="660000"/>
                </a:solidFill>
                <a:latin typeface="Barlow Light"/>
                <a:ea typeface="Barlow Light"/>
                <a:cs typeface="Barlow Light"/>
                <a:sym typeface="Barlow Light"/>
              </a:rPr>
              <a:t>.</a:t>
            </a:r>
            <a:endParaRPr sz="19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p:txBody>
      </p:sp>
      <p:sp>
        <p:nvSpPr>
          <p:cNvPr id="140" name="Google Shape;140;p26"/>
          <p:cNvSpPr txBox="1"/>
          <p:nvPr>
            <p:ph idx="4294967295" type="title"/>
          </p:nvPr>
        </p:nvSpPr>
        <p:spPr>
          <a:xfrm>
            <a:off x="3049950" y="1029975"/>
            <a:ext cx="3044100" cy="62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Line Function</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628275" y="759800"/>
            <a:ext cx="5887500" cy="4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solidFill>
                  <a:srgbClr val="660000"/>
                </a:solidFill>
                <a:latin typeface="Barlow Light"/>
                <a:ea typeface="Barlow Light"/>
                <a:cs typeface="Barlow Light"/>
                <a:sym typeface="Barlow Light"/>
              </a:rPr>
              <a:t>Lingkaran</a:t>
            </a:r>
            <a:endParaRPr sz="3000">
              <a:solidFill>
                <a:srgbClr val="660000"/>
              </a:solidFill>
              <a:latin typeface="Barlow Light"/>
              <a:ea typeface="Barlow Light"/>
              <a:cs typeface="Barlow Light"/>
              <a:sym typeface="Barlow Light"/>
            </a:endParaRPr>
          </a:p>
        </p:txBody>
      </p:sp>
      <p:sp>
        <p:nvSpPr>
          <p:cNvPr id="146" name="Google Shape;146;p2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7" name="Google Shape;147;p27"/>
          <p:cNvSpPr txBox="1"/>
          <p:nvPr/>
        </p:nvSpPr>
        <p:spPr>
          <a:xfrm>
            <a:off x="1533775" y="1234800"/>
            <a:ext cx="59820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Lingkaran : Kumpulan titik yang memiliki jarak r dari posisi pusat (x</a:t>
            </a:r>
            <a:r>
              <a:rPr lang="en" sz="900">
                <a:solidFill>
                  <a:srgbClr val="660000"/>
                </a:solidFill>
                <a:latin typeface="Barlow Light"/>
                <a:ea typeface="Barlow Light"/>
                <a:cs typeface="Barlow Light"/>
                <a:sym typeface="Barlow Light"/>
              </a:rPr>
              <a:t>c</a:t>
            </a:r>
            <a:r>
              <a:rPr lang="en" sz="2000">
                <a:solidFill>
                  <a:srgbClr val="660000"/>
                </a:solidFill>
                <a:latin typeface="Barlow Light"/>
                <a:ea typeface="Barlow Light"/>
                <a:cs typeface="Barlow Light"/>
                <a:sym typeface="Barlow Light"/>
              </a:rPr>
              <a:t> ,y</a:t>
            </a:r>
            <a:r>
              <a:rPr lang="en" sz="900">
                <a:solidFill>
                  <a:srgbClr val="660000"/>
                </a:solidFill>
                <a:latin typeface="Barlow Light"/>
                <a:ea typeface="Barlow Light"/>
                <a:cs typeface="Barlow Light"/>
                <a:sym typeface="Barlow Light"/>
              </a:rPr>
              <a:t>c</a:t>
            </a:r>
            <a:r>
              <a:rPr lang="en" sz="2000">
                <a:solidFill>
                  <a:srgbClr val="660000"/>
                </a:solidFill>
                <a:latin typeface="Barlow Light"/>
                <a:ea typeface="Barlow Light"/>
                <a:cs typeface="Barlow Light"/>
                <a:sym typeface="Barlow Light"/>
              </a:rPr>
              <a:t>).</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Persamaan lingkaran dengan titik pusat (xc ,yc) dan radius r :  </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Lingkaran menggunakan koordinat polar :</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p:txBody>
      </p:sp>
      <p:pic>
        <p:nvPicPr>
          <p:cNvPr id="148" name="Google Shape;148;p27"/>
          <p:cNvPicPr preferRelativeResize="0"/>
          <p:nvPr/>
        </p:nvPicPr>
        <p:blipFill>
          <a:blip r:embed="rId3">
            <a:alphaModFix/>
          </a:blip>
          <a:stretch>
            <a:fillRect/>
          </a:stretch>
        </p:blipFill>
        <p:spPr>
          <a:xfrm>
            <a:off x="2157250" y="3288350"/>
            <a:ext cx="1323425" cy="749632"/>
          </a:xfrm>
          <a:prstGeom prst="rect">
            <a:avLst/>
          </a:prstGeom>
          <a:noFill/>
          <a:ln>
            <a:noFill/>
          </a:ln>
        </p:spPr>
      </p:pic>
      <p:pic>
        <p:nvPicPr>
          <p:cNvPr id="149" name="Google Shape;149;p27"/>
          <p:cNvPicPr preferRelativeResize="0"/>
          <p:nvPr/>
        </p:nvPicPr>
        <p:blipFill>
          <a:blip r:embed="rId4">
            <a:alphaModFix/>
          </a:blip>
          <a:stretch>
            <a:fillRect/>
          </a:stretch>
        </p:blipFill>
        <p:spPr>
          <a:xfrm>
            <a:off x="3643700" y="2487975"/>
            <a:ext cx="1762125" cy="29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1628275" y="759800"/>
            <a:ext cx="5887500" cy="4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sz="3000">
              <a:solidFill>
                <a:srgbClr val="660000"/>
              </a:solidFill>
              <a:latin typeface="Barlow Light"/>
              <a:ea typeface="Barlow Light"/>
              <a:cs typeface="Barlow Light"/>
              <a:sym typeface="Barlow Light"/>
            </a:endParaRPr>
          </a:p>
          <a:p>
            <a:pPr indent="0" lvl="0" marL="0" rtl="0" algn="ctr">
              <a:spcBef>
                <a:spcPts val="0"/>
              </a:spcBef>
              <a:spcAft>
                <a:spcPts val="0"/>
              </a:spcAft>
              <a:buNone/>
            </a:pPr>
            <a:r>
              <a:rPr lang="en" sz="3000">
                <a:solidFill>
                  <a:srgbClr val="660000"/>
                </a:solidFill>
                <a:latin typeface="Barlow Light"/>
                <a:ea typeface="Barlow Light"/>
                <a:cs typeface="Barlow Light"/>
                <a:sym typeface="Barlow Light"/>
              </a:rPr>
              <a:t>Algoritma Lingkaran MidPoint</a:t>
            </a:r>
            <a:endParaRPr sz="3000">
              <a:solidFill>
                <a:srgbClr val="660000"/>
              </a:solidFill>
              <a:latin typeface="Barlow Light"/>
              <a:ea typeface="Barlow Light"/>
              <a:cs typeface="Barlow Light"/>
              <a:sym typeface="Barlow Light"/>
            </a:endParaRPr>
          </a:p>
        </p:txBody>
      </p:sp>
      <p:sp>
        <p:nvSpPr>
          <p:cNvPr id="155" name="Google Shape;155;p2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6" name="Google Shape;156;p28"/>
          <p:cNvSpPr txBox="1"/>
          <p:nvPr/>
        </p:nvSpPr>
        <p:spPr>
          <a:xfrm>
            <a:off x="1533775" y="1313550"/>
            <a:ext cx="59820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D</a:t>
            </a:r>
            <a:r>
              <a:rPr lang="en" sz="2000">
                <a:solidFill>
                  <a:srgbClr val="660000"/>
                </a:solidFill>
                <a:latin typeface="Barlow Light"/>
                <a:ea typeface="Barlow Light"/>
                <a:cs typeface="Barlow Light"/>
                <a:sym typeface="Barlow Light"/>
              </a:rPr>
              <a:t>isebut juga algoritma lingkaran Bressenham</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Algoritma yang digunakan membentuk semua titik berdasarkan titik pusat dengan penambahan semau jalur disekeliling lingkaran.</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p:txBody>
      </p:sp>
      <p:pic>
        <p:nvPicPr>
          <p:cNvPr id="157" name="Google Shape;157;p28"/>
          <p:cNvPicPr preferRelativeResize="0"/>
          <p:nvPr/>
        </p:nvPicPr>
        <p:blipFill>
          <a:blip r:embed="rId3">
            <a:alphaModFix/>
          </a:blip>
          <a:stretch>
            <a:fillRect/>
          </a:stretch>
        </p:blipFill>
        <p:spPr>
          <a:xfrm>
            <a:off x="2113138" y="3077050"/>
            <a:ext cx="4917775" cy="101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3" name="Google Shape;163;p29"/>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Langkah-langkah pembentukan</a:t>
            </a:r>
            <a:r>
              <a:rPr lang="en"/>
              <a:t> </a:t>
            </a:r>
            <a:endParaRPr/>
          </a:p>
        </p:txBody>
      </p:sp>
      <p:sp>
        <p:nvSpPr>
          <p:cNvPr id="164" name="Google Shape;164;p29"/>
          <p:cNvSpPr txBox="1"/>
          <p:nvPr/>
        </p:nvSpPr>
        <p:spPr>
          <a:xfrm>
            <a:off x="1396650" y="1234800"/>
            <a:ext cx="6252900" cy="2673900"/>
          </a:xfrm>
          <a:prstGeom prst="rect">
            <a:avLst/>
          </a:prstGeom>
          <a:noFill/>
          <a:ln>
            <a:noFill/>
          </a:ln>
        </p:spPr>
        <p:txBody>
          <a:bodyPr anchorCtr="0" anchor="t" bIns="91425" lIns="91425" spcFirstLastPara="1" rIns="91425" wrap="square" tIns="91425">
            <a:noAutofit/>
          </a:bodyPr>
          <a:lstStyle/>
          <a:p>
            <a:pPr indent="-330200" lvl="0" marL="285750" rtl="0" algn="l">
              <a:lnSpc>
                <a:spcPct val="150000"/>
              </a:lnSpc>
              <a:spcBef>
                <a:spcPts val="0"/>
              </a:spcBef>
              <a:spcAft>
                <a:spcPts val="0"/>
              </a:spcAft>
              <a:buSzPts val="1600"/>
              <a:buChar char="❖"/>
            </a:pPr>
            <a:r>
              <a:rPr lang="en" sz="1600"/>
              <a:t>Tentukan radius r dengan titik pusat lingkaran (xc ,yc) kemudian diperoleh (x</a:t>
            </a:r>
            <a:r>
              <a:rPr lang="en" sz="800"/>
              <a:t>c</a:t>
            </a:r>
            <a:r>
              <a:rPr lang="en" sz="1600"/>
              <a:t>,y</a:t>
            </a:r>
            <a:r>
              <a:rPr lang="en" sz="800"/>
              <a:t>c</a:t>
            </a:r>
            <a:r>
              <a:rPr lang="en" sz="1600"/>
              <a:t>) =( 0,r).</a:t>
            </a:r>
            <a:endParaRPr sz="1600"/>
          </a:p>
          <a:p>
            <a:pPr indent="-330200" lvl="0" marL="285750" rtl="0" algn="l">
              <a:lnSpc>
                <a:spcPct val="150000"/>
              </a:lnSpc>
              <a:spcBef>
                <a:spcPts val="0"/>
              </a:spcBef>
              <a:spcAft>
                <a:spcPts val="0"/>
              </a:spcAft>
              <a:buSzPts val="1600"/>
              <a:buChar char="❖"/>
            </a:pPr>
            <a:r>
              <a:rPr lang="en" sz="1600"/>
              <a:t>Hitung nilai dari parameter P0 = 5/4 – r setara 1-r</a:t>
            </a:r>
            <a:endParaRPr sz="1600"/>
          </a:p>
          <a:p>
            <a:pPr indent="-330200" lvl="0" marL="285750" rtl="0" algn="l">
              <a:lnSpc>
                <a:spcPct val="150000"/>
              </a:lnSpc>
              <a:spcBef>
                <a:spcPts val="0"/>
              </a:spcBef>
              <a:spcAft>
                <a:spcPts val="0"/>
              </a:spcAft>
              <a:buSzPts val="1600"/>
              <a:buChar char="❖"/>
            </a:pPr>
            <a:r>
              <a:rPr lang="en" sz="1600"/>
              <a:t>Tentukan nilai awal k = 0, untuk setiap posisi x k berlaku sbb :</a:t>
            </a:r>
            <a:endParaRPr sz="1600"/>
          </a:p>
          <a:p>
            <a:pPr indent="-273050" lvl="0" marL="514350" rtl="0" algn="l">
              <a:lnSpc>
                <a:spcPct val="150000"/>
              </a:lnSpc>
              <a:spcBef>
                <a:spcPts val="0"/>
              </a:spcBef>
              <a:spcAft>
                <a:spcPts val="0"/>
              </a:spcAft>
              <a:buSzPts val="1600"/>
              <a:buChar char="●"/>
            </a:pPr>
            <a:r>
              <a:rPr lang="en" sz="1600"/>
              <a:t>Bila p</a:t>
            </a:r>
            <a:r>
              <a:rPr lang="en" sz="800"/>
              <a:t>k</a:t>
            </a:r>
            <a:r>
              <a:rPr lang="en" sz="1600"/>
              <a:t>&lt;0, maka titik selanjutnya adalah (x</a:t>
            </a:r>
            <a:r>
              <a:rPr lang="en" sz="800"/>
              <a:t>k</a:t>
            </a:r>
            <a:r>
              <a:rPr lang="en" sz="1600"/>
              <a:t> +1,y</a:t>
            </a:r>
            <a:r>
              <a:rPr lang="en" sz="800"/>
              <a:t>k</a:t>
            </a:r>
            <a:r>
              <a:rPr lang="en" sz="1600"/>
              <a:t> )</a:t>
            </a:r>
            <a:endParaRPr sz="1600"/>
          </a:p>
          <a:p>
            <a:pPr indent="-273050" lvl="0" marL="514350" rtl="0" algn="l">
              <a:lnSpc>
                <a:spcPct val="150000"/>
              </a:lnSpc>
              <a:spcBef>
                <a:spcPts val="0"/>
              </a:spcBef>
              <a:spcAft>
                <a:spcPts val="0"/>
              </a:spcAft>
              <a:buSzPts val="1600"/>
              <a:buChar char="●"/>
            </a:pPr>
            <a:r>
              <a:rPr lang="en" sz="1600"/>
              <a:t>P</a:t>
            </a:r>
            <a:r>
              <a:rPr lang="en" sz="800"/>
              <a:t>k+1 </a:t>
            </a:r>
            <a:r>
              <a:rPr lang="en" sz="1600"/>
              <a:t>= p</a:t>
            </a:r>
            <a:r>
              <a:rPr lang="en" sz="800"/>
              <a:t>k</a:t>
            </a:r>
            <a:r>
              <a:rPr lang="en" sz="1600"/>
              <a:t>+1</a:t>
            </a:r>
            <a:endParaRPr sz="1600"/>
          </a:p>
          <a:p>
            <a:pPr indent="-273050" lvl="0" marL="514350" rtl="0" algn="l">
              <a:lnSpc>
                <a:spcPct val="150000"/>
              </a:lnSpc>
              <a:spcBef>
                <a:spcPts val="0"/>
              </a:spcBef>
              <a:spcAft>
                <a:spcPts val="0"/>
              </a:spcAft>
              <a:buSzPts val="1600"/>
              <a:buChar char="●"/>
            </a:pPr>
            <a:r>
              <a:rPr lang="en" sz="1600"/>
              <a:t>Bila p</a:t>
            </a:r>
            <a:r>
              <a:rPr lang="en" sz="800"/>
              <a:t>k</a:t>
            </a:r>
            <a:r>
              <a:rPr lang="en" sz="1600"/>
              <a:t>&gt;0, maka titik selanjutnya adalah (x</a:t>
            </a:r>
            <a:r>
              <a:rPr lang="en" sz="800"/>
              <a:t>k</a:t>
            </a:r>
            <a:r>
              <a:rPr lang="en" sz="1600"/>
              <a:t> +1,y</a:t>
            </a:r>
            <a:r>
              <a:rPr lang="en" sz="800"/>
              <a:t>k</a:t>
            </a:r>
            <a:r>
              <a:rPr lang="en" sz="1600"/>
              <a:t> -1)</a:t>
            </a:r>
            <a:endParaRPr sz="1600"/>
          </a:p>
          <a:p>
            <a:pPr indent="0" lvl="0" marL="514350" rtl="0" algn="l">
              <a:lnSpc>
                <a:spcPct val="150000"/>
              </a:lnSpc>
              <a:spcBef>
                <a:spcPts val="0"/>
              </a:spcBef>
              <a:spcAft>
                <a:spcPts val="0"/>
              </a:spcAft>
              <a:buNone/>
            </a:pPr>
            <a:r>
              <a:rPr lang="en" sz="1600"/>
              <a:t>P</a:t>
            </a:r>
            <a:r>
              <a:rPr lang="en" sz="800"/>
              <a:t>k+1</a:t>
            </a:r>
            <a:r>
              <a:rPr lang="en" sz="1600"/>
              <a:t> = p</a:t>
            </a:r>
            <a:r>
              <a:rPr lang="en" sz="800"/>
              <a:t>k</a:t>
            </a:r>
            <a:r>
              <a:rPr lang="en" sz="1600"/>
              <a:t>+2x</a:t>
            </a:r>
            <a:r>
              <a:rPr lang="en" sz="800"/>
              <a:t>k+1</a:t>
            </a:r>
            <a:r>
              <a:rPr lang="en" sz="1600"/>
              <a:t>+1-2y </a:t>
            </a:r>
            <a:r>
              <a:rPr lang="en" sz="800"/>
              <a:t>k+1</a:t>
            </a:r>
            <a:endParaRPr sz="800"/>
          </a:p>
          <a:p>
            <a:pPr indent="0" lvl="0" marL="514350" rtl="0" algn="l">
              <a:lnSpc>
                <a:spcPct val="150000"/>
              </a:lnSpc>
              <a:spcBef>
                <a:spcPts val="0"/>
              </a:spcBef>
              <a:spcAft>
                <a:spcPts val="0"/>
              </a:spcAft>
              <a:buNone/>
            </a:pPr>
            <a:r>
              <a:rPr lang="en" sz="1600"/>
              <a:t>Dimana 2x</a:t>
            </a:r>
            <a:r>
              <a:rPr lang="en" sz="800"/>
              <a:t>k+1 </a:t>
            </a:r>
            <a:r>
              <a:rPr lang="en" sz="1600"/>
              <a:t>= 2x</a:t>
            </a:r>
            <a:r>
              <a:rPr lang="en" sz="800"/>
              <a:t>k</a:t>
            </a:r>
            <a:r>
              <a:rPr lang="en" sz="1600"/>
              <a:t>+2 dan 2y </a:t>
            </a:r>
            <a:r>
              <a:rPr lang="en" sz="800"/>
              <a:t>k+1</a:t>
            </a:r>
            <a:r>
              <a:rPr lang="en" sz="1600"/>
              <a:t> = 2y</a:t>
            </a:r>
            <a:r>
              <a:rPr lang="en" sz="800"/>
              <a:t> k</a:t>
            </a:r>
            <a:r>
              <a:rPr lang="en" sz="1600"/>
              <a:t> – 2</a:t>
            </a:r>
            <a:endParaRPr sz="1600"/>
          </a:p>
          <a:p>
            <a:pPr indent="0" lvl="0" marL="914400" rtl="0" algn="just">
              <a:lnSpc>
                <a:spcPct val="115000"/>
              </a:lnSpc>
              <a:spcBef>
                <a:spcPts val="0"/>
              </a:spcBef>
              <a:spcAft>
                <a:spcPts val="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70" name="Google Shape;170;p30"/>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Langkah-langkah pembentukan</a:t>
            </a:r>
            <a:r>
              <a:rPr lang="en"/>
              <a:t> </a:t>
            </a:r>
            <a:endParaRPr/>
          </a:p>
        </p:txBody>
      </p:sp>
      <p:sp>
        <p:nvSpPr>
          <p:cNvPr id="171" name="Google Shape;171;p30"/>
          <p:cNvSpPr txBox="1"/>
          <p:nvPr/>
        </p:nvSpPr>
        <p:spPr>
          <a:xfrm>
            <a:off x="1574550" y="1502375"/>
            <a:ext cx="5878200" cy="2584800"/>
          </a:xfrm>
          <a:prstGeom prst="rect">
            <a:avLst/>
          </a:prstGeom>
          <a:noFill/>
          <a:ln>
            <a:noFill/>
          </a:ln>
        </p:spPr>
        <p:txBody>
          <a:bodyPr anchorCtr="0" anchor="t" bIns="91425" lIns="91425" spcFirstLastPara="1" rIns="91425" wrap="square" tIns="91425">
            <a:noAutofit/>
          </a:bodyPr>
          <a:lstStyle/>
          <a:p>
            <a:pPr indent="-342900" lvl="0" marL="285750" rtl="0" algn="l">
              <a:lnSpc>
                <a:spcPct val="150000"/>
              </a:lnSpc>
              <a:spcBef>
                <a:spcPts val="0"/>
              </a:spcBef>
              <a:spcAft>
                <a:spcPts val="0"/>
              </a:spcAft>
              <a:buSzPts val="1800"/>
              <a:buChar char="❖"/>
            </a:pPr>
            <a:r>
              <a:rPr lang="en" sz="1800"/>
              <a:t>Tentukan titik simetris pada ketujuh oktan yang lain.</a:t>
            </a:r>
            <a:endParaRPr sz="1800"/>
          </a:p>
          <a:p>
            <a:pPr indent="-342900" lvl="0" marL="285750" rtl="0" algn="l">
              <a:lnSpc>
                <a:spcPct val="150000"/>
              </a:lnSpc>
              <a:spcBef>
                <a:spcPts val="0"/>
              </a:spcBef>
              <a:spcAft>
                <a:spcPts val="0"/>
              </a:spcAft>
              <a:buSzPts val="1800"/>
              <a:buChar char="❖"/>
            </a:pPr>
            <a:r>
              <a:rPr lang="en" sz="1800"/>
              <a:t>Gerakkan setiap posisi pixel (x,y) pada garis melingkar dari lingkaran dengan titik pusat  dan tentukan nilai koordinat : </a:t>
            </a:r>
            <a:endParaRPr sz="1800"/>
          </a:p>
          <a:p>
            <a:pPr indent="0" lvl="0" marL="285750" rtl="0" algn="l">
              <a:lnSpc>
                <a:spcPct val="150000"/>
              </a:lnSpc>
              <a:spcBef>
                <a:spcPts val="0"/>
              </a:spcBef>
              <a:spcAft>
                <a:spcPts val="0"/>
              </a:spcAft>
              <a:buNone/>
            </a:pPr>
            <a:r>
              <a:rPr lang="en" sz="1800"/>
              <a:t>x= x + x</a:t>
            </a:r>
            <a:r>
              <a:rPr lang="en" sz="800"/>
              <a:t>c </a:t>
            </a:r>
            <a:r>
              <a:rPr lang="en" sz="1800"/>
              <a:t> dan y = y + y</a:t>
            </a:r>
            <a:r>
              <a:rPr lang="en" sz="800"/>
              <a:t>c</a:t>
            </a:r>
            <a:endParaRPr sz="800"/>
          </a:p>
          <a:p>
            <a:pPr indent="-342900" lvl="0" marL="285750" rtl="0" algn="l">
              <a:lnSpc>
                <a:spcPct val="150000"/>
              </a:lnSpc>
              <a:spcBef>
                <a:spcPts val="0"/>
              </a:spcBef>
              <a:spcAft>
                <a:spcPts val="0"/>
              </a:spcAft>
              <a:buSzPts val="1800"/>
              <a:buChar char="❖"/>
            </a:pPr>
            <a:r>
              <a:rPr lang="en" sz="1800"/>
              <a:t>Ulangi langkah ke 3 -5, sampai dengan x&gt;=y.</a:t>
            </a:r>
            <a:endParaRPr sz="18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77" name="Google Shape;177;p31"/>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Elips</a:t>
            </a:r>
            <a:r>
              <a:rPr lang="en"/>
              <a:t> </a:t>
            </a:r>
            <a:endParaRPr/>
          </a:p>
        </p:txBody>
      </p:sp>
      <p:sp>
        <p:nvSpPr>
          <p:cNvPr id="178" name="Google Shape;178;p31"/>
          <p:cNvSpPr txBox="1"/>
          <p:nvPr/>
        </p:nvSpPr>
        <p:spPr>
          <a:xfrm>
            <a:off x="1495050" y="1394150"/>
            <a:ext cx="6049500" cy="2643900"/>
          </a:xfrm>
          <a:prstGeom prst="rect">
            <a:avLst/>
          </a:prstGeom>
          <a:noFill/>
          <a:ln>
            <a:noFill/>
          </a:ln>
        </p:spPr>
        <p:txBody>
          <a:bodyPr anchorCtr="0" anchor="t" bIns="91425" lIns="91425" spcFirstLastPara="1" rIns="91425" wrap="square" tIns="91425">
            <a:noAutofit/>
          </a:bodyPr>
          <a:lstStyle/>
          <a:p>
            <a:pPr indent="-336550" lvl="0" marL="285750" rtl="0" algn="l">
              <a:lnSpc>
                <a:spcPct val="150000"/>
              </a:lnSpc>
              <a:spcBef>
                <a:spcPts val="0"/>
              </a:spcBef>
              <a:spcAft>
                <a:spcPts val="0"/>
              </a:spcAft>
              <a:buSzPts val="1700"/>
              <a:buChar char="❖"/>
            </a:pPr>
            <a:r>
              <a:rPr lang="en" sz="1700"/>
              <a:t>Elips adalah lingkaran memanjang.</a:t>
            </a:r>
            <a:endParaRPr sz="1700"/>
          </a:p>
          <a:p>
            <a:pPr indent="-336550" lvl="0" marL="285750" rtl="0" algn="l">
              <a:lnSpc>
                <a:spcPct val="150000"/>
              </a:lnSpc>
              <a:spcBef>
                <a:spcPts val="0"/>
              </a:spcBef>
              <a:spcAft>
                <a:spcPts val="0"/>
              </a:spcAft>
              <a:buSzPts val="1700"/>
              <a:buChar char="❖"/>
            </a:pPr>
            <a:r>
              <a:rPr lang="en" sz="1700"/>
              <a:t>Kurva elips bisa dihasilkan dengan memodifikasi prosedur menggambar lingkaran untuk memperhitungkan dimensi elips yang berbeda di sepanjang sumbu mayor dan minor.</a:t>
            </a:r>
            <a:endParaRPr sz="1700"/>
          </a:p>
          <a:p>
            <a:pPr indent="-336550" lvl="0" marL="285750" rtl="0" algn="l">
              <a:lnSpc>
                <a:spcPct val="150000"/>
              </a:lnSpc>
              <a:spcBef>
                <a:spcPts val="0"/>
              </a:spcBef>
              <a:spcAft>
                <a:spcPts val="0"/>
              </a:spcAft>
              <a:buSzPts val="1700"/>
              <a:buChar char="❖"/>
            </a:pPr>
            <a:r>
              <a:rPr lang="en" sz="1700"/>
              <a:t>Elips didefinisikan sebagai himpunan titik sehingga jumlah jarak dari dua posisi yang ditentukan (fokus) adalah sama untuk semua titik.</a:t>
            </a:r>
            <a:endParaRPr sz="17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84" name="Google Shape;184;p32"/>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Elips</a:t>
            </a:r>
            <a:r>
              <a:rPr lang="en"/>
              <a:t> </a:t>
            </a:r>
            <a:endParaRPr/>
          </a:p>
        </p:txBody>
      </p:sp>
      <p:sp>
        <p:nvSpPr>
          <p:cNvPr id="185" name="Google Shape;185;p32"/>
          <p:cNvSpPr txBox="1"/>
          <p:nvPr/>
        </p:nvSpPr>
        <p:spPr>
          <a:xfrm>
            <a:off x="1522050" y="1249800"/>
            <a:ext cx="5965800" cy="2643900"/>
          </a:xfrm>
          <a:prstGeom prst="rect">
            <a:avLst/>
          </a:prstGeom>
          <a:noFill/>
          <a:ln>
            <a:noFill/>
          </a:ln>
        </p:spPr>
        <p:txBody>
          <a:bodyPr anchorCtr="0" anchor="t" bIns="91425" lIns="91425" spcFirstLastPara="1" rIns="91425" wrap="square" tIns="91425">
            <a:noAutofit/>
          </a:bodyPr>
          <a:lstStyle/>
          <a:p>
            <a:pPr indent="-317500" lvl="0" marL="285750" rtl="0" algn="l">
              <a:lnSpc>
                <a:spcPct val="150000"/>
              </a:lnSpc>
              <a:spcBef>
                <a:spcPts val="0"/>
              </a:spcBef>
              <a:spcAft>
                <a:spcPts val="0"/>
              </a:spcAft>
              <a:buSzPts val="1400"/>
              <a:buChar char="❖"/>
            </a:pPr>
            <a:r>
              <a:rPr lang="en"/>
              <a:t>Jika jarak ke dua fokus dari titik P = (x, y) pada elips diberi label d1 dan d2, maka persamaan umum dari sebuah elips dapat dinyatakan sebagai :</a:t>
            </a:r>
            <a:r>
              <a:rPr b="1" lang="en"/>
              <a:t>d1 + d2= constant</a:t>
            </a:r>
            <a:endParaRPr b="1"/>
          </a:p>
          <a:p>
            <a:pPr indent="-317500" lvl="0" marL="285750" rtl="0" algn="l">
              <a:lnSpc>
                <a:spcPct val="150000"/>
              </a:lnSpc>
              <a:spcBef>
                <a:spcPts val="0"/>
              </a:spcBef>
              <a:spcAft>
                <a:spcPts val="0"/>
              </a:spcAft>
              <a:buSzPts val="1400"/>
              <a:buChar char="❖"/>
            </a:pPr>
            <a:r>
              <a:rPr lang="en"/>
              <a:t>Ellips merupakan salah satu objek grafis dengan persamaan koordinat rectangular dan polar sbb :</a:t>
            </a:r>
            <a:endParaRPr/>
          </a:p>
          <a:p>
            <a:pPr indent="0" lvl="0" marL="914400" rtl="0" algn="l">
              <a:lnSpc>
                <a:spcPct val="150000"/>
              </a:lnSpc>
              <a:spcBef>
                <a:spcPts val="0"/>
              </a:spcBef>
              <a:spcAft>
                <a:spcPts val="0"/>
              </a:spcAft>
              <a:buNone/>
            </a:pPr>
            <a:r>
              <a:t/>
            </a:r>
            <a:endParaRPr/>
          </a:p>
          <a:p>
            <a:pPr indent="0" lvl="0" marL="914400" rtl="0" algn="l">
              <a:lnSpc>
                <a:spcPct val="150000"/>
              </a:lnSpc>
              <a:spcBef>
                <a:spcPts val="0"/>
              </a:spcBef>
              <a:spcAft>
                <a:spcPts val="0"/>
              </a:spcAft>
              <a:buNone/>
            </a:pPr>
            <a:r>
              <a:t/>
            </a:r>
            <a:endParaRPr/>
          </a:p>
          <a:p>
            <a:pPr indent="-317500" lvl="0" marL="285750" rtl="0" algn="l">
              <a:lnSpc>
                <a:spcPct val="150000"/>
              </a:lnSpc>
              <a:spcBef>
                <a:spcPts val="0"/>
              </a:spcBef>
              <a:spcAft>
                <a:spcPts val="0"/>
              </a:spcAft>
              <a:buSzPts val="1400"/>
              <a:buChar char="❖"/>
            </a:pPr>
            <a:r>
              <a:rPr lang="en"/>
              <a:t>Elips merupakan objek yang memiliki empat bagian yang simetris dari karakteristik ini, dapat disusun suatu algoritma yang memplot pixel di kuadran pertama dan menentukan titik di tiga kuadran lainnya.</a:t>
            </a:r>
            <a:endParaRPr/>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8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2000"/>
          </a:p>
        </p:txBody>
      </p:sp>
      <p:pic>
        <p:nvPicPr>
          <p:cNvPr id="186" name="Google Shape;186;p32"/>
          <p:cNvPicPr preferRelativeResize="0"/>
          <p:nvPr/>
        </p:nvPicPr>
        <p:blipFill>
          <a:blip r:embed="rId3">
            <a:alphaModFix/>
          </a:blip>
          <a:stretch>
            <a:fillRect/>
          </a:stretch>
        </p:blipFill>
        <p:spPr>
          <a:xfrm>
            <a:off x="1875875" y="2900038"/>
            <a:ext cx="1914525" cy="657225"/>
          </a:xfrm>
          <a:prstGeom prst="rect">
            <a:avLst/>
          </a:prstGeom>
          <a:noFill/>
          <a:ln>
            <a:noFill/>
          </a:ln>
        </p:spPr>
      </p:pic>
      <p:pic>
        <p:nvPicPr>
          <p:cNvPr id="187" name="Google Shape;187;p32"/>
          <p:cNvPicPr preferRelativeResize="0"/>
          <p:nvPr/>
        </p:nvPicPr>
        <p:blipFill>
          <a:blip r:embed="rId4">
            <a:alphaModFix/>
          </a:blip>
          <a:stretch>
            <a:fillRect/>
          </a:stretch>
        </p:blipFill>
        <p:spPr>
          <a:xfrm>
            <a:off x="4093325" y="2851337"/>
            <a:ext cx="1680000" cy="75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5"/>
          <p:cNvSpPr txBox="1"/>
          <p:nvPr>
            <p:ph idx="1" type="body"/>
          </p:nvPr>
        </p:nvSpPr>
        <p:spPr>
          <a:xfrm>
            <a:off x="3135950" y="922850"/>
            <a:ext cx="2872200" cy="35883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“O</a:t>
            </a:r>
            <a:r>
              <a:rPr lang="en"/>
              <a:t>utput Primitif adalah Paket pemrograman grafika dilengkapi dengan fungsi untuk menyatakan scene dalam bentuk struktur dasar geometri.</a:t>
            </a:r>
            <a:r>
              <a:rPr lang="en"/>
              <a:t>”</a:t>
            </a:r>
            <a:endParaRPr/>
          </a:p>
        </p:txBody>
      </p:sp>
      <p:sp>
        <p:nvSpPr>
          <p:cNvPr id="63" name="Google Shape;63;p15"/>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3" name="Google Shape;193;p33"/>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OTHER CURVE</a:t>
            </a:r>
            <a:endParaRPr/>
          </a:p>
        </p:txBody>
      </p:sp>
      <p:sp>
        <p:nvSpPr>
          <p:cNvPr id="194" name="Google Shape;194;p33"/>
          <p:cNvSpPr txBox="1"/>
          <p:nvPr/>
        </p:nvSpPr>
        <p:spPr>
          <a:xfrm>
            <a:off x="1522050" y="1249800"/>
            <a:ext cx="6114600" cy="2643900"/>
          </a:xfrm>
          <a:prstGeom prst="rect">
            <a:avLst/>
          </a:prstGeom>
          <a:noFill/>
          <a:ln>
            <a:noFill/>
          </a:ln>
        </p:spPr>
        <p:txBody>
          <a:bodyPr anchorCtr="0" anchor="t" bIns="91425" lIns="91425" spcFirstLastPara="1" rIns="91425" wrap="square" tIns="91425">
            <a:noAutofit/>
          </a:bodyPr>
          <a:lstStyle/>
          <a:p>
            <a:pPr indent="-330200" lvl="0" marL="285750" rtl="0" algn="l">
              <a:lnSpc>
                <a:spcPct val="150000"/>
              </a:lnSpc>
              <a:spcBef>
                <a:spcPts val="0"/>
              </a:spcBef>
              <a:spcAft>
                <a:spcPts val="0"/>
              </a:spcAft>
              <a:buSzPts val="1600"/>
              <a:buChar char="❖"/>
            </a:pPr>
            <a:r>
              <a:rPr lang="en" sz="1600"/>
              <a:t>M</a:t>
            </a:r>
            <a:r>
              <a:rPr lang="en" sz="1600"/>
              <a:t>eliputi fungsi kerucut, trigonometri dan eksponensial, distribusi probabilitas, polinomial umum, dan fungsi spline.</a:t>
            </a:r>
            <a:endParaRPr sz="1600"/>
          </a:p>
          <a:p>
            <a:pPr indent="-330200" lvl="0" marL="285750" rtl="0" algn="l">
              <a:lnSpc>
                <a:spcPct val="150000"/>
              </a:lnSpc>
              <a:spcBef>
                <a:spcPts val="0"/>
              </a:spcBef>
              <a:spcAft>
                <a:spcPts val="0"/>
              </a:spcAft>
              <a:buSzPts val="1600"/>
              <a:buChar char="❖"/>
            </a:pPr>
            <a:r>
              <a:rPr lang="en" sz="1600"/>
              <a:t>Metode sederhana untuk menampilkan fungsi kurva yang ditentukan adalah dengan proksi dengan segmen garis lurus.</a:t>
            </a:r>
            <a:endParaRPr sz="1600"/>
          </a:p>
          <a:p>
            <a:pPr indent="-330200" lvl="0" marL="285750" rtl="0" algn="l">
              <a:lnSpc>
                <a:spcPct val="150000"/>
              </a:lnSpc>
              <a:spcBef>
                <a:spcPts val="0"/>
              </a:spcBef>
              <a:spcAft>
                <a:spcPts val="0"/>
              </a:spcAft>
              <a:buSzPts val="1600"/>
              <a:buChar char="❖"/>
            </a:pPr>
            <a:r>
              <a:rPr lang="en" sz="1600"/>
              <a:t>Pendekatan garis lurus atau kurva digunakan untuk membuat grafik kumpulan data dari titik koordinat diskrit.</a:t>
            </a:r>
            <a:endParaRPr sz="1600"/>
          </a:p>
          <a:p>
            <a:pPr indent="-330200" lvl="0" marL="285750" rtl="0" algn="l">
              <a:lnSpc>
                <a:spcPct val="150000"/>
              </a:lnSpc>
              <a:spcBef>
                <a:spcPts val="0"/>
              </a:spcBef>
              <a:spcAft>
                <a:spcPts val="0"/>
              </a:spcAft>
              <a:buSzPts val="1600"/>
              <a:buChar char="❖"/>
            </a:pPr>
            <a:r>
              <a:rPr lang="en" sz="1600"/>
              <a:t>Pendekatan nonlinier kuadrat digunakan untuk menampilkan kumpulan data dengan beberapa fungsi yang mendekati, biasanya polinomial.</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0" name="Google Shape;200;p34"/>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Conic Section</a:t>
            </a:r>
            <a:endParaRPr/>
          </a:p>
        </p:txBody>
      </p:sp>
      <p:sp>
        <p:nvSpPr>
          <p:cNvPr id="201" name="Google Shape;201;p34"/>
          <p:cNvSpPr txBox="1"/>
          <p:nvPr/>
        </p:nvSpPr>
        <p:spPr>
          <a:xfrm>
            <a:off x="1514700" y="1315400"/>
            <a:ext cx="6114600" cy="2643900"/>
          </a:xfrm>
          <a:prstGeom prst="rect">
            <a:avLst/>
          </a:prstGeom>
          <a:noFill/>
          <a:ln>
            <a:noFill/>
          </a:ln>
        </p:spPr>
        <p:txBody>
          <a:bodyPr anchorCtr="0" anchor="t" bIns="91425" lIns="91425" spcFirstLastPara="1" rIns="91425" wrap="square" tIns="91425">
            <a:noAutofit/>
          </a:bodyPr>
          <a:lstStyle/>
          <a:p>
            <a:pPr indent="-336550" lvl="0" marL="285750" rtl="0" algn="l">
              <a:lnSpc>
                <a:spcPct val="150000"/>
              </a:lnSpc>
              <a:spcBef>
                <a:spcPts val="0"/>
              </a:spcBef>
              <a:spcAft>
                <a:spcPts val="0"/>
              </a:spcAft>
              <a:buSzPts val="1700"/>
              <a:buChar char="❖"/>
            </a:pPr>
            <a:r>
              <a:rPr lang="en" sz="1700"/>
              <a:t>Bagian kerucut (atau kerucut) dapat digambaran dengan persamaan:  </a:t>
            </a:r>
            <a:endParaRPr sz="1700"/>
          </a:p>
          <a:p>
            <a:pPr indent="-336550" lvl="0" marL="285750" rtl="0" algn="l">
              <a:lnSpc>
                <a:spcPct val="150000"/>
              </a:lnSpc>
              <a:spcBef>
                <a:spcPts val="0"/>
              </a:spcBef>
              <a:spcAft>
                <a:spcPts val="0"/>
              </a:spcAft>
              <a:buSzPts val="1700"/>
              <a:buChar char="❖"/>
            </a:pPr>
            <a:r>
              <a:rPr lang="en" sz="1700"/>
              <a:t>Menentukan kerucut tertentu yang akan dihasilkan dengan mengevaluasi diskriminan: </a:t>
            </a:r>
            <a:endParaRPr sz="17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pic>
        <p:nvPicPr>
          <p:cNvPr id="202" name="Google Shape;202;p34"/>
          <p:cNvPicPr preferRelativeResize="0"/>
          <p:nvPr/>
        </p:nvPicPr>
        <p:blipFill>
          <a:blip r:embed="rId3">
            <a:alphaModFix/>
          </a:blip>
          <a:stretch>
            <a:fillRect/>
          </a:stretch>
        </p:blipFill>
        <p:spPr>
          <a:xfrm>
            <a:off x="1862825" y="2970150"/>
            <a:ext cx="3992850" cy="891427"/>
          </a:xfrm>
          <a:prstGeom prst="rect">
            <a:avLst/>
          </a:prstGeom>
          <a:noFill/>
          <a:ln>
            <a:noFill/>
          </a:ln>
        </p:spPr>
      </p:pic>
      <p:pic>
        <p:nvPicPr>
          <p:cNvPr id="203" name="Google Shape;203;p34"/>
          <p:cNvPicPr preferRelativeResize="0"/>
          <p:nvPr/>
        </p:nvPicPr>
        <p:blipFill>
          <a:blip r:embed="rId4">
            <a:alphaModFix/>
          </a:blip>
          <a:stretch>
            <a:fillRect/>
          </a:stretch>
        </p:blipFill>
        <p:spPr>
          <a:xfrm>
            <a:off x="3249000" y="1770249"/>
            <a:ext cx="2934375" cy="322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9" name="Google Shape;209;p35"/>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Conic Section</a:t>
            </a:r>
            <a:endParaRPr/>
          </a:p>
        </p:txBody>
      </p:sp>
      <p:sp>
        <p:nvSpPr>
          <p:cNvPr id="210" name="Google Shape;210;p35"/>
          <p:cNvSpPr txBox="1"/>
          <p:nvPr/>
        </p:nvSpPr>
        <p:spPr>
          <a:xfrm>
            <a:off x="1514700" y="1315400"/>
            <a:ext cx="6114600" cy="2643900"/>
          </a:xfrm>
          <a:prstGeom prst="rect">
            <a:avLst/>
          </a:prstGeom>
          <a:noFill/>
          <a:ln>
            <a:noFill/>
          </a:ln>
        </p:spPr>
        <p:txBody>
          <a:bodyPr anchorCtr="0" anchor="t" bIns="91425" lIns="91425" spcFirstLastPara="1" rIns="91425" wrap="square" tIns="91425">
            <a:noAutofit/>
          </a:bodyPr>
          <a:lstStyle/>
          <a:p>
            <a:pPr indent="-330200" lvl="0" marL="285750" rtl="0" algn="l">
              <a:lnSpc>
                <a:spcPct val="150000"/>
              </a:lnSpc>
              <a:spcBef>
                <a:spcPts val="0"/>
              </a:spcBef>
              <a:spcAft>
                <a:spcPts val="0"/>
              </a:spcAft>
              <a:buSzPts val="1600"/>
              <a:buChar char="❖"/>
            </a:pPr>
            <a:r>
              <a:rPr lang="en" sz="1600"/>
              <a:t>Persamaan eksplisit untuk lintasan parabola dari objek yang ditampilkan dapat ditulis sebagai</a:t>
            </a:r>
            <a:endParaRPr sz="1600"/>
          </a:p>
          <a:p>
            <a:pPr indent="0" lvl="0" marL="914400" rtl="0" algn="l">
              <a:lnSpc>
                <a:spcPct val="150000"/>
              </a:lnSpc>
              <a:spcBef>
                <a:spcPts val="0"/>
              </a:spcBef>
              <a:spcAft>
                <a:spcPts val="0"/>
              </a:spcAft>
              <a:buNone/>
            </a:pPr>
            <a:r>
              <a:t/>
            </a:r>
            <a:endParaRPr sz="1600"/>
          </a:p>
          <a:p>
            <a:pPr indent="-330200" lvl="0" marL="285750" rtl="0" algn="l">
              <a:lnSpc>
                <a:spcPct val="150000"/>
              </a:lnSpc>
              <a:spcBef>
                <a:spcPts val="0"/>
              </a:spcBef>
              <a:spcAft>
                <a:spcPts val="0"/>
              </a:spcAft>
              <a:buSzPts val="1600"/>
              <a:buChar char="❖"/>
            </a:pPr>
            <a:r>
              <a:rPr lang="en" sz="1600"/>
              <a:t>Metode yang digunakan dalam algoritma midpoint ellipse dapat langsung diterapkan dapatkan titik di sepanjang satu sisi sumbu simetri hiperbolik dan path parabola di dua wilayah: (1) di mana besarnya kemiringan kurva kurang dari 1, dan (2) di mana besarnya kemiringan lebih besar dari 1.</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pic>
        <p:nvPicPr>
          <p:cNvPr id="211" name="Google Shape;211;p35"/>
          <p:cNvPicPr preferRelativeResize="0"/>
          <p:nvPr/>
        </p:nvPicPr>
        <p:blipFill>
          <a:blip r:embed="rId3">
            <a:alphaModFix/>
          </a:blip>
          <a:stretch>
            <a:fillRect/>
          </a:stretch>
        </p:blipFill>
        <p:spPr>
          <a:xfrm>
            <a:off x="1950000" y="2066575"/>
            <a:ext cx="4131575" cy="33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17" name="Google Shape;217;p36"/>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Polynomials and Spline Curves</a:t>
            </a:r>
            <a:endParaRPr/>
          </a:p>
        </p:txBody>
      </p:sp>
      <p:sp>
        <p:nvSpPr>
          <p:cNvPr id="218" name="Google Shape;218;p36"/>
          <p:cNvSpPr txBox="1"/>
          <p:nvPr/>
        </p:nvSpPr>
        <p:spPr>
          <a:xfrm>
            <a:off x="1514700" y="1315400"/>
            <a:ext cx="6114600" cy="2643900"/>
          </a:xfrm>
          <a:prstGeom prst="rect">
            <a:avLst/>
          </a:prstGeom>
          <a:noFill/>
          <a:ln>
            <a:noFill/>
          </a:ln>
        </p:spPr>
        <p:txBody>
          <a:bodyPr anchorCtr="0" anchor="t" bIns="91425" lIns="91425" spcFirstLastPara="1" rIns="91425" wrap="square" tIns="91425">
            <a:noAutofit/>
          </a:bodyPr>
          <a:lstStyle/>
          <a:p>
            <a:pPr indent="-342900" lvl="0" marL="285750" rtl="0" algn="l">
              <a:lnSpc>
                <a:spcPct val="150000"/>
              </a:lnSpc>
              <a:spcBef>
                <a:spcPts val="0"/>
              </a:spcBef>
              <a:spcAft>
                <a:spcPts val="0"/>
              </a:spcAft>
              <a:buSzPts val="1800"/>
              <a:buChar char="❖"/>
            </a:pPr>
            <a:r>
              <a:rPr lang="en" sz="1800"/>
              <a:t>Salah satu cara untuk mencapai kesesuaian kurva adalah dengan membuat bagian kurva polinomial kubik antara setiap pasangan titik yang ditentukan. Setiap bagian kurva kemudian digambarkan dalam bentuk parametrik sebagai:</a:t>
            </a:r>
            <a:endParaRPr sz="18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pic>
        <p:nvPicPr>
          <p:cNvPr id="219" name="Google Shape;219;p36"/>
          <p:cNvPicPr preferRelativeResize="0"/>
          <p:nvPr/>
        </p:nvPicPr>
        <p:blipFill>
          <a:blip r:embed="rId3">
            <a:alphaModFix/>
          </a:blip>
          <a:stretch>
            <a:fillRect/>
          </a:stretch>
        </p:blipFill>
        <p:spPr>
          <a:xfrm>
            <a:off x="4297650" y="3048925"/>
            <a:ext cx="1676400" cy="80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5" name="Google Shape;225;p37"/>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Parallel Curve Algorithm</a:t>
            </a:r>
            <a:endParaRPr/>
          </a:p>
        </p:txBody>
      </p:sp>
      <p:sp>
        <p:nvSpPr>
          <p:cNvPr id="226" name="Google Shape;226;p37"/>
          <p:cNvSpPr txBox="1"/>
          <p:nvPr/>
        </p:nvSpPr>
        <p:spPr>
          <a:xfrm>
            <a:off x="1514700" y="1315400"/>
            <a:ext cx="6114600" cy="2643900"/>
          </a:xfrm>
          <a:prstGeom prst="rect">
            <a:avLst/>
          </a:prstGeom>
          <a:noFill/>
          <a:ln>
            <a:noFill/>
          </a:ln>
        </p:spPr>
        <p:txBody>
          <a:bodyPr anchorCtr="0" anchor="t" bIns="91425" lIns="91425" spcFirstLastPara="1" rIns="91425" wrap="square" tIns="91425">
            <a:noAutofit/>
          </a:bodyPr>
          <a:lstStyle/>
          <a:p>
            <a:pPr indent="-342900" lvl="0" marL="285750" rtl="0" algn="l">
              <a:lnSpc>
                <a:spcPct val="150000"/>
              </a:lnSpc>
              <a:spcBef>
                <a:spcPts val="0"/>
              </a:spcBef>
              <a:spcAft>
                <a:spcPts val="0"/>
              </a:spcAft>
              <a:buSzPts val="1800"/>
              <a:buChar char="❖"/>
            </a:pPr>
            <a:r>
              <a:rPr lang="en" sz="1800"/>
              <a:t>Sebuah metode titik tengah paralel untuk menampilkan lingkaran adalah untuk membagi busur melingkar dari 90 ke 45 derajat menjadi subarcs sama dan menetapkan prosesor yang terpisah untuk masing-masing subarc.</a:t>
            </a:r>
            <a:endParaRPr sz="1800"/>
          </a:p>
          <a:p>
            <a:pPr indent="-342900" lvl="0" marL="285750" rtl="0" algn="l">
              <a:lnSpc>
                <a:spcPct val="150000"/>
              </a:lnSpc>
              <a:spcBef>
                <a:spcPts val="0"/>
              </a:spcBef>
              <a:spcAft>
                <a:spcPts val="0"/>
              </a:spcAft>
              <a:buSzPts val="1800"/>
              <a:buChar char="❖"/>
            </a:pPr>
            <a:r>
              <a:rPr lang="en" sz="1800"/>
              <a:t>Untuk tampilan elips atau kurva lainnya, kita cukup menggunakan metode partisi pemindaian-garis.</a:t>
            </a:r>
            <a:endParaRPr sz="18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32" name="Google Shape;232;p38"/>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Curve Function</a:t>
            </a:r>
            <a:endParaRPr/>
          </a:p>
        </p:txBody>
      </p:sp>
      <p:sp>
        <p:nvSpPr>
          <p:cNvPr id="233" name="Google Shape;233;p38"/>
          <p:cNvSpPr txBox="1"/>
          <p:nvPr/>
        </p:nvSpPr>
        <p:spPr>
          <a:xfrm>
            <a:off x="1514700" y="1315400"/>
            <a:ext cx="6114600" cy="2643900"/>
          </a:xfrm>
          <a:prstGeom prst="rect">
            <a:avLst/>
          </a:prstGeom>
          <a:noFill/>
          <a:ln>
            <a:noFill/>
          </a:ln>
        </p:spPr>
        <p:txBody>
          <a:bodyPr anchorCtr="0" anchor="t" bIns="91425" lIns="91425" spcFirstLastPara="1" rIns="91425" wrap="square" tIns="91425">
            <a:noAutofit/>
          </a:bodyPr>
          <a:lstStyle/>
          <a:p>
            <a:pPr indent="-342900" lvl="0" marL="285750" rtl="0" algn="l">
              <a:lnSpc>
                <a:spcPct val="150000"/>
              </a:lnSpc>
              <a:spcBef>
                <a:spcPts val="0"/>
              </a:spcBef>
              <a:spcAft>
                <a:spcPts val="0"/>
              </a:spcAft>
              <a:buSzPts val="1800"/>
              <a:buChar char="❖"/>
            </a:pPr>
            <a:r>
              <a:rPr lang="en" sz="1800"/>
              <a:t>Fungsi untuk menghasilkan lingkaran dan elips sering mencakup kemampuan menggambar bagian kurva dengan menentukan parameter untuk titik akhir garis.</a:t>
            </a:r>
            <a:endParaRPr sz="1800"/>
          </a:p>
          <a:p>
            <a:pPr indent="-342900" lvl="0" marL="285750" rtl="0" algn="l">
              <a:lnSpc>
                <a:spcPct val="150000"/>
              </a:lnSpc>
              <a:spcBef>
                <a:spcPts val="0"/>
              </a:spcBef>
              <a:spcAft>
                <a:spcPts val="0"/>
              </a:spcAft>
              <a:buSzPts val="1800"/>
              <a:buChar char="❖"/>
            </a:pPr>
            <a:r>
              <a:rPr lang="en" sz="1800"/>
              <a:t>Metode lain untuk menunjuk busur lingkaran atau elips adalah dengan memasukkan posisi awal dan akhir koordinat lengkung.</a:t>
            </a:r>
            <a:endParaRPr sz="18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39" name="Google Shape;239;p39"/>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Pixel Addressing and object Geometric</a:t>
            </a:r>
            <a:endParaRPr/>
          </a:p>
        </p:txBody>
      </p:sp>
      <p:sp>
        <p:nvSpPr>
          <p:cNvPr id="240" name="Google Shape;240;p39"/>
          <p:cNvSpPr txBox="1"/>
          <p:nvPr/>
        </p:nvSpPr>
        <p:spPr>
          <a:xfrm>
            <a:off x="1514700" y="1485975"/>
            <a:ext cx="6114600" cy="2643900"/>
          </a:xfrm>
          <a:prstGeom prst="rect">
            <a:avLst/>
          </a:prstGeom>
          <a:noFill/>
          <a:ln>
            <a:noFill/>
          </a:ln>
        </p:spPr>
        <p:txBody>
          <a:bodyPr anchorCtr="0" anchor="t" bIns="91425" lIns="91425" spcFirstLastPara="1" rIns="91425" wrap="square" tIns="91425">
            <a:noAutofit/>
          </a:bodyPr>
          <a:lstStyle/>
          <a:p>
            <a:pPr indent="-342900" lvl="0" marL="285750" rtl="0" algn="l">
              <a:lnSpc>
                <a:spcPct val="150000"/>
              </a:lnSpc>
              <a:spcBef>
                <a:spcPts val="0"/>
              </a:spcBef>
              <a:spcAft>
                <a:spcPts val="0"/>
              </a:spcAft>
              <a:buSzPts val="1800"/>
              <a:buChar char="❖"/>
            </a:pPr>
            <a:r>
              <a:rPr lang="en" sz="1800"/>
              <a:t>Salah satu cara untuk mengkompensasi pemetaan titik input matematis ke area piksel yang terhingga.adalah hanya menyesuaikan dimensi objek yang ditampilkan untuk memperhitungkan jumlah tumpang tindih area piksel dengan batas objek.</a:t>
            </a:r>
            <a:endParaRPr sz="1800"/>
          </a:p>
          <a:p>
            <a:pPr indent="0" lvl="0" marL="914400" rtl="0" algn="l">
              <a:lnSpc>
                <a:spcPct val="150000"/>
              </a:lnSpc>
              <a:spcBef>
                <a:spcPts val="0"/>
              </a:spcBef>
              <a:spcAft>
                <a:spcPts val="0"/>
              </a:spcAft>
              <a:buNone/>
            </a:pPr>
            <a:r>
              <a:t/>
            </a:r>
            <a:endParaRPr sz="18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46" name="Google Shape;246;p40"/>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Screen Grid Coordinates</a:t>
            </a:r>
            <a:endParaRPr/>
          </a:p>
        </p:txBody>
      </p:sp>
      <p:sp>
        <p:nvSpPr>
          <p:cNvPr id="247" name="Google Shape;247;p40"/>
          <p:cNvSpPr txBox="1"/>
          <p:nvPr/>
        </p:nvSpPr>
        <p:spPr>
          <a:xfrm>
            <a:off x="1514700" y="1394125"/>
            <a:ext cx="6114600" cy="2643900"/>
          </a:xfrm>
          <a:prstGeom prst="rect">
            <a:avLst/>
          </a:prstGeom>
          <a:noFill/>
          <a:ln>
            <a:noFill/>
          </a:ln>
        </p:spPr>
        <p:txBody>
          <a:bodyPr anchorCtr="0" anchor="t" bIns="91425" lIns="91425" spcFirstLastPara="1" rIns="91425" wrap="square" tIns="91425">
            <a:noAutofit/>
          </a:bodyPr>
          <a:lstStyle/>
          <a:p>
            <a:pPr indent="-342900" lvl="0" marL="285750" rtl="0" algn="l">
              <a:lnSpc>
                <a:spcPct val="150000"/>
              </a:lnSpc>
              <a:spcBef>
                <a:spcPts val="0"/>
              </a:spcBef>
              <a:spcAft>
                <a:spcPts val="0"/>
              </a:spcAft>
              <a:buSzPts val="1800"/>
              <a:buChar char="❖"/>
            </a:pPr>
            <a:r>
              <a:rPr lang="en" sz="1800"/>
              <a:t>Alternatif untuk mengatasi posisi tampilan dalam hal pusat pixel adalah dengan referensi koordinat layar sehubungan dengan grid garis batas pixel horizontal dan vertikal yang berjarak satu unit terpisah.</a:t>
            </a:r>
            <a:endParaRPr sz="1800"/>
          </a:p>
          <a:p>
            <a:pPr indent="-342900" lvl="0" marL="285750" rtl="0" algn="l">
              <a:lnSpc>
                <a:spcPct val="150000"/>
              </a:lnSpc>
              <a:spcBef>
                <a:spcPts val="0"/>
              </a:spcBef>
              <a:spcAft>
                <a:spcPts val="0"/>
              </a:spcAft>
              <a:buSzPts val="1800"/>
              <a:buChar char="❖"/>
            </a:pPr>
            <a:r>
              <a:rPr lang="en" sz="1800"/>
              <a:t>Posisi koordinat layar kemudian adalah sepasang nilai integer yang mengidentifikasi posisi persimpangan kotak antara dua piksel.</a:t>
            </a:r>
            <a:endParaRPr sz="1800"/>
          </a:p>
          <a:p>
            <a:pPr indent="0" lvl="0" marL="914400" rtl="0" algn="l">
              <a:lnSpc>
                <a:spcPct val="150000"/>
              </a:lnSpc>
              <a:spcBef>
                <a:spcPts val="0"/>
              </a:spcBef>
              <a:spcAft>
                <a:spcPts val="0"/>
              </a:spcAft>
              <a:buNone/>
            </a:pPr>
            <a:r>
              <a:t/>
            </a:r>
            <a:endParaRPr sz="18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3" name="Google Shape;253;p41"/>
          <p:cNvSpPr txBox="1"/>
          <p:nvPr>
            <p:ph type="title"/>
          </p:nvPr>
        </p:nvSpPr>
        <p:spPr>
          <a:xfrm>
            <a:off x="1396650" y="439575"/>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2200"/>
              <a:t>Maintaining Geometric: Properties of Displayed Objects</a:t>
            </a:r>
            <a:endParaRPr sz="2200"/>
          </a:p>
        </p:txBody>
      </p:sp>
      <p:sp>
        <p:nvSpPr>
          <p:cNvPr id="254" name="Google Shape;254;p41"/>
          <p:cNvSpPr txBox="1"/>
          <p:nvPr/>
        </p:nvSpPr>
        <p:spPr>
          <a:xfrm>
            <a:off x="1514700" y="1381000"/>
            <a:ext cx="6114600" cy="2643900"/>
          </a:xfrm>
          <a:prstGeom prst="rect">
            <a:avLst/>
          </a:prstGeom>
          <a:noFill/>
          <a:ln>
            <a:noFill/>
          </a:ln>
        </p:spPr>
        <p:txBody>
          <a:bodyPr anchorCtr="0" anchor="t" bIns="91425" lIns="91425" spcFirstLastPara="1" rIns="91425" wrap="square" tIns="91425">
            <a:noAutofit/>
          </a:bodyPr>
          <a:lstStyle/>
          <a:p>
            <a:pPr indent="-336550" lvl="0" marL="285750" rtl="0" algn="l">
              <a:lnSpc>
                <a:spcPct val="150000"/>
              </a:lnSpc>
              <a:spcBef>
                <a:spcPts val="0"/>
              </a:spcBef>
              <a:spcAft>
                <a:spcPts val="0"/>
              </a:spcAft>
              <a:buSzPts val="1700"/>
              <a:buChar char="❖"/>
            </a:pPr>
            <a:r>
              <a:rPr lang="en" sz="1700"/>
              <a:t>Pada saat engonversi deskripsi geometris objek menjadi representasi piksel, diperlukan mengubah titik dan garis matematika menjadi aras layar terbatas. Jika ngin mempertahankan pengukuran geometris asli yang ditentukan oleh koordinat input untuk suatu objek, maka perlu memperhitungkan ukuran piksel terbatas ketika kita mengubah definisi objek menjadi tampilan layar.</a:t>
            </a:r>
            <a:endParaRPr sz="1700"/>
          </a:p>
          <a:p>
            <a:pPr indent="0" lvl="0" marL="914400" rtl="0" algn="l">
              <a:lnSpc>
                <a:spcPct val="150000"/>
              </a:lnSpc>
              <a:spcBef>
                <a:spcPts val="0"/>
              </a:spcBef>
              <a:spcAft>
                <a:spcPts val="0"/>
              </a:spcAft>
              <a:buNone/>
            </a:pPr>
            <a:r>
              <a:t/>
            </a:r>
            <a:endParaRPr sz="1800"/>
          </a:p>
          <a:p>
            <a:pPr indent="0" lvl="0" marL="914400" rtl="0" algn="l">
              <a:lnSpc>
                <a:spcPct val="150000"/>
              </a:lnSpc>
              <a:spcBef>
                <a:spcPts val="0"/>
              </a:spcBef>
              <a:spcAft>
                <a:spcPts val="0"/>
              </a:spcAft>
              <a:buNone/>
            </a:pPr>
            <a:r>
              <a:t/>
            </a:r>
            <a:endParaRPr sz="1600"/>
          </a:p>
          <a:p>
            <a:pPr indent="0" lvl="0" marL="914400" rtl="0" algn="l">
              <a:lnSpc>
                <a:spcPct val="150000"/>
              </a:lnSpc>
              <a:spcBef>
                <a:spcPts val="0"/>
              </a:spcBef>
              <a:spcAft>
                <a:spcPts val="0"/>
              </a:spcAft>
              <a:buNone/>
            </a:pPr>
            <a:r>
              <a:t/>
            </a:r>
            <a:endParaRPr sz="1600"/>
          </a:p>
          <a:p>
            <a:pPr indent="0" lvl="0" marL="914400" rtl="0" algn="just">
              <a:lnSpc>
                <a:spcPct val="115000"/>
              </a:lnSpc>
              <a:spcBef>
                <a:spcPts val="0"/>
              </a:spcBef>
              <a:spcAft>
                <a:spcPts val="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1628275" y="759800"/>
            <a:ext cx="5887500" cy="4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sz="3000">
              <a:solidFill>
                <a:srgbClr val="660000"/>
              </a:solidFill>
              <a:latin typeface="Barlow Light"/>
              <a:ea typeface="Barlow Light"/>
              <a:cs typeface="Barlow Light"/>
              <a:sym typeface="Barlow Light"/>
            </a:endParaRPr>
          </a:p>
          <a:p>
            <a:pPr indent="0" lvl="0" marL="0" rtl="0" algn="ctr">
              <a:spcBef>
                <a:spcPts val="0"/>
              </a:spcBef>
              <a:spcAft>
                <a:spcPts val="0"/>
              </a:spcAft>
              <a:buNone/>
            </a:pPr>
            <a:r>
              <a:rPr lang="en" sz="3000">
                <a:solidFill>
                  <a:srgbClr val="660000"/>
                </a:solidFill>
                <a:latin typeface="Barlow Light"/>
                <a:ea typeface="Barlow Light"/>
                <a:cs typeface="Barlow Light"/>
                <a:sym typeface="Barlow Light"/>
              </a:rPr>
              <a:t>Fill Area Primitif</a:t>
            </a:r>
            <a:endParaRPr sz="3000">
              <a:solidFill>
                <a:srgbClr val="660000"/>
              </a:solidFill>
              <a:latin typeface="Barlow Light"/>
              <a:ea typeface="Barlow Light"/>
              <a:cs typeface="Barlow Light"/>
              <a:sym typeface="Barlow Light"/>
            </a:endParaRPr>
          </a:p>
        </p:txBody>
      </p:sp>
      <p:sp>
        <p:nvSpPr>
          <p:cNvPr id="260" name="Google Shape;260;p4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1" name="Google Shape;261;p42"/>
          <p:cNvSpPr txBox="1"/>
          <p:nvPr/>
        </p:nvSpPr>
        <p:spPr>
          <a:xfrm>
            <a:off x="1533775" y="1234800"/>
            <a:ext cx="59820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Fill area pada umumnya adalah warna solid atau pola raster. </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Terdapat dua dasar pendekatan untuk mengisi area pada raster sistem.</a:t>
            </a:r>
            <a:endParaRPr sz="2000">
              <a:solidFill>
                <a:srgbClr val="660000"/>
              </a:solidFill>
              <a:latin typeface="Barlow Light"/>
              <a:ea typeface="Barlow Light"/>
              <a:cs typeface="Barlow Light"/>
              <a:sym typeface="Barlow Light"/>
            </a:endParaRPr>
          </a:p>
          <a:p>
            <a:pPr indent="-355600" lvl="0" marL="857250" rtl="0" algn="l">
              <a:spcBef>
                <a:spcPts val="0"/>
              </a:spcBef>
              <a:spcAft>
                <a:spcPts val="0"/>
              </a:spcAft>
              <a:buClr>
                <a:srgbClr val="660000"/>
              </a:buClr>
              <a:buSzPts val="2000"/>
              <a:buFont typeface="Barlow Light"/>
              <a:buAutoNum type="arabicPeriod"/>
            </a:pPr>
            <a:r>
              <a:rPr lang="en" sz="2000">
                <a:solidFill>
                  <a:srgbClr val="660000"/>
                </a:solidFill>
                <a:latin typeface="Barlow Light"/>
                <a:ea typeface="Barlow Light"/>
                <a:cs typeface="Barlow Light"/>
                <a:sym typeface="Barlow Light"/>
              </a:rPr>
              <a:t>Menentukan overlap interval untuk scan line yang melintasi area</a:t>
            </a:r>
            <a:endParaRPr sz="2000">
              <a:solidFill>
                <a:srgbClr val="660000"/>
              </a:solidFill>
              <a:latin typeface="Barlow Light"/>
              <a:ea typeface="Barlow Light"/>
              <a:cs typeface="Barlow Light"/>
              <a:sym typeface="Barlow Light"/>
            </a:endParaRPr>
          </a:p>
          <a:p>
            <a:pPr indent="-355600" lvl="0" marL="857250" rtl="0" algn="l">
              <a:spcBef>
                <a:spcPts val="0"/>
              </a:spcBef>
              <a:spcAft>
                <a:spcPts val="0"/>
              </a:spcAft>
              <a:buClr>
                <a:srgbClr val="660000"/>
              </a:buClr>
              <a:buSzPts val="2000"/>
              <a:buFont typeface="Barlow Light"/>
              <a:buAutoNum type="arabicPeriod"/>
            </a:pPr>
            <a:r>
              <a:rPr lang="en" sz="2000">
                <a:solidFill>
                  <a:srgbClr val="660000"/>
                </a:solidFill>
                <a:latin typeface="Barlow Light"/>
                <a:ea typeface="Barlow Light"/>
                <a:cs typeface="Barlow Light"/>
                <a:sym typeface="Barlow Light"/>
              </a:rPr>
              <a:t>Dengan memulai dari titik tertentu pada posisi di dalam poligon dan menggambar dengan arah menyebar ke pinggir, sampai batas poligon.</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1628250" y="7452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Titik dan garis</a:t>
            </a:r>
            <a:endParaRPr b="1" sz="3000"/>
          </a:p>
        </p:txBody>
      </p:sp>
      <p:sp>
        <p:nvSpPr>
          <p:cNvPr id="69" name="Google Shape;69;p1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 name="Google Shape;70;p16"/>
          <p:cNvSpPr txBox="1"/>
          <p:nvPr/>
        </p:nvSpPr>
        <p:spPr>
          <a:xfrm>
            <a:off x="1436100" y="1234800"/>
            <a:ext cx="62718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Pembentukan titik dilakukan dengan mengkonversi posisi titik koordinat dengan program aplikasi ke dalam suatu operasi tertentu menggunakan output.</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Garis dibuat dengan menentukan posisi titik diantara titik awal dan akhir dari suatu garis</a:t>
            </a:r>
            <a:r>
              <a:rPr lang="en" sz="2000">
                <a:solidFill>
                  <a:srgbClr val="660000"/>
                </a:solidFill>
                <a:latin typeface="Barlow Light"/>
                <a:ea typeface="Barlow Light"/>
                <a:cs typeface="Barlow Light"/>
                <a:sym typeface="Barlow Light"/>
              </a:rPr>
              <a:t>. Kemudian </a:t>
            </a:r>
            <a:r>
              <a:rPr lang="en" sz="2000">
                <a:solidFill>
                  <a:srgbClr val="660000"/>
                </a:solidFill>
                <a:latin typeface="Barlow Light"/>
                <a:ea typeface="Barlow Light"/>
                <a:cs typeface="Barlow Light"/>
                <a:sym typeface="Barlow Light"/>
              </a:rPr>
              <a:t>peralatan output </a:t>
            </a:r>
            <a:r>
              <a:rPr lang="en" sz="2000">
                <a:solidFill>
                  <a:srgbClr val="660000"/>
                </a:solidFill>
                <a:latin typeface="Barlow Light"/>
                <a:ea typeface="Barlow Light"/>
                <a:cs typeface="Barlow Light"/>
                <a:sym typeface="Barlow Light"/>
              </a:rPr>
              <a:t>membuat garis sesuai posisi titik-titik tersebut.</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Untuk peralatan analog seperti plotter dan random scan display garis lurus dapat dihasilkan dengan halus. </a:t>
            </a:r>
            <a:endParaRPr sz="2000">
              <a:solidFill>
                <a:srgbClr val="660000"/>
              </a:solidFill>
              <a:latin typeface="Barlow Light"/>
              <a:ea typeface="Barlow Light"/>
              <a:cs typeface="Barlow Light"/>
              <a:sym typeface="Barlow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1628275" y="759800"/>
            <a:ext cx="5887500" cy="4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sz="3000">
              <a:solidFill>
                <a:srgbClr val="660000"/>
              </a:solidFill>
              <a:latin typeface="Barlow Light"/>
              <a:ea typeface="Barlow Light"/>
              <a:cs typeface="Barlow Light"/>
              <a:sym typeface="Barlow Light"/>
            </a:endParaRPr>
          </a:p>
          <a:p>
            <a:pPr indent="0" lvl="0" marL="457200" rtl="0" algn="ctr">
              <a:spcBef>
                <a:spcPts val="0"/>
              </a:spcBef>
              <a:spcAft>
                <a:spcPts val="0"/>
              </a:spcAft>
              <a:buNone/>
            </a:pPr>
            <a:r>
              <a:rPr lang="en" sz="3000">
                <a:solidFill>
                  <a:srgbClr val="660000"/>
                </a:solidFill>
                <a:latin typeface="Barlow Light"/>
                <a:ea typeface="Barlow Light"/>
                <a:cs typeface="Barlow Light"/>
                <a:sym typeface="Barlow Light"/>
              </a:rPr>
              <a:t>Scan Line Polygon Fill Algorithm</a:t>
            </a:r>
            <a:endParaRPr sz="3000">
              <a:solidFill>
                <a:srgbClr val="660000"/>
              </a:solidFill>
              <a:latin typeface="Barlow Light"/>
              <a:ea typeface="Barlow Light"/>
              <a:cs typeface="Barlow Light"/>
              <a:sym typeface="Barlow Light"/>
            </a:endParaRPr>
          </a:p>
        </p:txBody>
      </p:sp>
      <p:sp>
        <p:nvSpPr>
          <p:cNvPr id="267" name="Google Shape;267;p4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8" name="Google Shape;268;p43"/>
          <p:cNvSpPr txBox="1"/>
          <p:nvPr/>
        </p:nvSpPr>
        <p:spPr>
          <a:xfrm>
            <a:off x="1581000" y="1497225"/>
            <a:ext cx="5982000" cy="26739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Pemberian warna pada polygon dilakukan dengan cara menscan secara horisontal dari kiri ke kanan.</a:t>
            </a:r>
            <a:endParaRPr sz="2200">
              <a:solidFill>
                <a:srgbClr val="660000"/>
              </a:solidFill>
              <a:latin typeface="Barlow Light"/>
              <a:ea typeface="Barlow Light"/>
              <a:cs typeface="Barlow Light"/>
              <a:sym typeface="Barlow Light"/>
            </a:endParaRPr>
          </a:p>
          <a:p>
            <a:pPr indent="-368300" lvl="0" marL="457200" rtl="0" algn="l">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Metode ini bisa juga digunakan untuk pengisian warna pada obyek-obyek sederhana lainnya,misalnya lingkaran, ellip dan lain-lain.</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solidFill>
                  <a:srgbClr val="660000"/>
                </a:solidFill>
                <a:latin typeface="Barlow Light"/>
                <a:ea typeface="Barlow Light"/>
                <a:cs typeface="Barlow Light"/>
                <a:sym typeface="Barlow Light"/>
              </a:rPr>
              <a:t>Inside-Outside Tests</a:t>
            </a:r>
            <a:endParaRPr sz="3000"/>
          </a:p>
        </p:txBody>
      </p:sp>
      <p:sp>
        <p:nvSpPr>
          <p:cNvPr id="274" name="Google Shape;274;p4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5" name="Google Shape;275;p44"/>
          <p:cNvSpPr txBox="1"/>
          <p:nvPr/>
        </p:nvSpPr>
        <p:spPr>
          <a:xfrm>
            <a:off x="1581000" y="1234800"/>
            <a:ext cx="5982000" cy="26739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Untuk mengidentifikasi bagian dalam dan bagian luar digunakan aturan paritas ganjil-genap yang biasa disebut sebagai odd-even rule atau odd parity rule. </a:t>
            </a:r>
            <a:endParaRPr sz="2200">
              <a:solidFill>
                <a:srgbClr val="660000"/>
              </a:solidFill>
              <a:latin typeface="Barlow Light"/>
              <a:ea typeface="Barlow Light"/>
              <a:cs typeface="Barlow Light"/>
              <a:sym typeface="Barlow Light"/>
            </a:endParaRPr>
          </a:p>
          <a:p>
            <a:pPr indent="-368300" lvl="0" marL="457200" rtl="0" algn="l">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Pertama set paritas dengan nilai genap. Setiap ditemukan titik potong maka nilai paritas akan dibalik dari genap ke ganjil dan sebaliknya </a:t>
            </a:r>
            <a:endParaRPr sz="2200">
              <a:solidFill>
                <a:srgbClr val="660000"/>
              </a:solidFill>
              <a:latin typeface="Barlow Light"/>
              <a:ea typeface="Barlow Light"/>
              <a:cs typeface="Barlow Light"/>
              <a:sym typeface="Barlow Light"/>
            </a:endParaRPr>
          </a:p>
          <a:p>
            <a:pPr indent="-368300" lvl="0" marL="457200" rtl="0" algn="l">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Beri warna pada piksel jika paritasnya Ganjil.</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1628250" y="7452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Scan Line Fill of Curved Boundary Area</a:t>
            </a:r>
            <a:endParaRPr b="1"/>
          </a:p>
        </p:txBody>
      </p:sp>
      <p:sp>
        <p:nvSpPr>
          <p:cNvPr id="281" name="Google Shape;281;p4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2" name="Google Shape;282;p45"/>
          <p:cNvSpPr txBox="1"/>
          <p:nvPr/>
        </p:nvSpPr>
        <p:spPr>
          <a:xfrm>
            <a:off x="1436100" y="1352900"/>
            <a:ext cx="62718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Membutuhkan lebih banyak pekerjaan daripada Scan Line Polygon Fill, karena perhitungannya melibatkan batas-batas non linier. </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Untuk kurva sederhana seperti lingkaran atau elips, melakukan scan line fill nya adalah proses yang mudah. Kita hanya perlu menghitung dua scan line fill pada sisi yang berlawanan dari kurva. Simetri antara kuadran (dan antara oktan untuk lingkaran) digunakan untuk mengurangi perhitungan batas.</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8" name="Google Shape;288;p46"/>
          <p:cNvSpPr txBox="1"/>
          <p:nvPr>
            <p:ph type="title"/>
          </p:nvPr>
        </p:nvSpPr>
        <p:spPr>
          <a:xfrm>
            <a:off x="1396650" y="544550"/>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Algoritma Boundary Fill</a:t>
            </a:r>
            <a:endParaRPr/>
          </a:p>
        </p:txBody>
      </p:sp>
      <p:sp>
        <p:nvSpPr>
          <p:cNvPr id="289" name="Google Shape;289;p46"/>
          <p:cNvSpPr txBox="1"/>
          <p:nvPr/>
        </p:nvSpPr>
        <p:spPr>
          <a:xfrm>
            <a:off x="1396650" y="1213850"/>
            <a:ext cx="6137700" cy="2694900"/>
          </a:xfrm>
          <a:prstGeom prst="rect">
            <a:avLst/>
          </a:prstGeom>
          <a:noFill/>
          <a:ln>
            <a:noFill/>
          </a:ln>
        </p:spPr>
        <p:txBody>
          <a:bodyPr anchorCtr="0" anchor="t" bIns="91425" lIns="91425" spcFirstLastPara="1" rIns="91425" wrap="square" tIns="91425">
            <a:noAutofit/>
          </a:bodyPr>
          <a:lstStyle/>
          <a:p>
            <a:pPr indent="-349250" lvl="0" marL="457200" rtl="0" algn="l">
              <a:spcBef>
                <a:spcPts val="60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Metode ini bermanfaat untuk paket aplikasi grafik interaktif, dimana titik dalam dapat dengan mudah ditentukan. </a:t>
            </a:r>
            <a:endParaRPr sz="1900">
              <a:solidFill>
                <a:srgbClr val="660000"/>
              </a:solidFill>
              <a:latin typeface="Barlow Light"/>
              <a:ea typeface="Barlow Light"/>
              <a:cs typeface="Barlow Light"/>
              <a:sym typeface="Barlow Light"/>
            </a:endParaRPr>
          </a:p>
          <a:p>
            <a:pPr indent="-349250" lvl="0" marL="457200" rtl="0" algn="l">
              <a:spcBef>
                <a:spcPts val="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Prosedurnya yaitu menerima input koordinat dari suatu titik (x,y), warna isi dan warna garis batas. </a:t>
            </a:r>
            <a:endParaRPr sz="1900">
              <a:solidFill>
                <a:srgbClr val="660000"/>
              </a:solidFill>
              <a:latin typeface="Barlow Light"/>
              <a:ea typeface="Barlow Light"/>
              <a:cs typeface="Barlow Light"/>
              <a:sym typeface="Barlow Light"/>
            </a:endParaRPr>
          </a:p>
          <a:p>
            <a:pPr indent="-349250" lvl="0" marL="457200" rtl="0" algn="l">
              <a:spcBef>
                <a:spcPts val="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Dimulai dari titik (x,y) prosedur memeriksa posisi titik tetangga, yaitu apakah merupakan warna batas, bila tidak maka titik tersebut digambarkan dengan warna isi. Proses ini dilanjutkan sampai semua titik pada batas diperiksa. </a:t>
            </a:r>
            <a:endParaRPr sz="1900">
              <a:solidFill>
                <a:srgbClr val="660000"/>
              </a:solidFill>
              <a:latin typeface="Barlow Light"/>
              <a:ea typeface="Barlow Light"/>
              <a:cs typeface="Barlow Light"/>
              <a:sym typeface="Barlow Light"/>
            </a:endParaRPr>
          </a:p>
          <a:p>
            <a:pPr indent="-349250" lvl="0" marL="457200" rtl="0" algn="l">
              <a:spcBef>
                <a:spcPts val="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Ada dua macam metode yaitu 4 dan 8-connected.</a:t>
            </a:r>
            <a:endParaRPr sz="19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Algoritma Flood-Fill</a:t>
            </a:r>
            <a:endParaRPr sz="3000"/>
          </a:p>
        </p:txBody>
      </p:sp>
      <p:sp>
        <p:nvSpPr>
          <p:cNvPr id="295" name="Google Shape;295;p4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6" name="Google Shape;296;p47"/>
          <p:cNvSpPr txBox="1"/>
          <p:nvPr/>
        </p:nvSpPr>
        <p:spPr>
          <a:xfrm>
            <a:off x="1581000" y="1374050"/>
            <a:ext cx="5982000" cy="26739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Metode ini dimulai pada titik (x,y) dan mendefinisikan seluruh pixel pada bidang tersebut dengan warna yang sama. </a:t>
            </a:r>
            <a:endParaRPr sz="2200">
              <a:solidFill>
                <a:srgbClr val="660000"/>
              </a:solidFill>
              <a:latin typeface="Barlow Light"/>
              <a:ea typeface="Barlow Light"/>
              <a:cs typeface="Barlow Light"/>
              <a:sym typeface="Barlow Light"/>
            </a:endParaRPr>
          </a:p>
          <a:p>
            <a:pPr indent="-368300" lvl="0" marL="457200" rtl="0" algn="l">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Bila bidang yang akan diisi warna mempunyai beberapa warna, pertama-tama yang dilakukan adalah membuat nilai pixel yang baru, sehingga semua pixel mempunyai warna yang sama.</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Fill Area Function</a:t>
            </a:r>
            <a:endParaRPr sz="3000"/>
          </a:p>
        </p:txBody>
      </p:sp>
      <p:sp>
        <p:nvSpPr>
          <p:cNvPr id="302" name="Google Shape;302;p4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3" name="Google Shape;303;p48"/>
          <p:cNvSpPr txBox="1"/>
          <p:nvPr/>
        </p:nvSpPr>
        <p:spPr>
          <a:xfrm>
            <a:off x="1277875" y="1151000"/>
            <a:ext cx="6237900" cy="2673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Unfuk menampilkan poligon terisi dalam PHlGS dan GKS dengan fungsi :  </a:t>
            </a:r>
            <a:r>
              <a:rPr b="1" lang="en" sz="1800">
                <a:solidFill>
                  <a:srgbClr val="660000"/>
                </a:solidFill>
                <a:latin typeface="Barlow"/>
                <a:ea typeface="Barlow"/>
                <a:cs typeface="Barlow"/>
                <a:sym typeface="Barlow"/>
              </a:rPr>
              <a:t>fillArea (n, wcvertices)</a:t>
            </a:r>
            <a:endParaRPr b="1" sz="1800">
              <a:solidFill>
                <a:srgbClr val="660000"/>
              </a:solidFill>
              <a:latin typeface="Barlow"/>
              <a:ea typeface="Barlow"/>
              <a:cs typeface="Barlow"/>
              <a:sym typeface="Barlow"/>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Fungsi area Isi tergantung pada tipe yang dipilih isi interior.</a:t>
            </a:r>
            <a:endParaRPr sz="1800">
              <a:solidFill>
                <a:srgbClr val="660000"/>
              </a:solidFill>
              <a:latin typeface="Barlow Light"/>
              <a:ea typeface="Barlow Light"/>
              <a:cs typeface="Barlow Light"/>
              <a:sym typeface="Barlow Light"/>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Primitif poligon lain yang tersedia di PHlGS adalah mengisi Area Set. Fungsi ini memungkinkan serangkaian poligon untuk ditampilkan dengan menentukan daftar, simpul untuk setiap poligon.</a:t>
            </a:r>
            <a:endParaRPr sz="1800">
              <a:solidFill>
                <a:srgbClr val="660000"/>
              </a:solidFill>
              <a:latin typeface="Barlow Light"/>
              <a:ea typeface="Barlow Light"/>
              <a:cs typeface="Barlow Light"/>
              <a:sym typeface="Barlow Light"/>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Fungsi lain untuk menampilkan berbagai area isian selain poligon umum adalah fillRectangle, fillCircle, fillCircleArc, fillEllipse, dan filLEllipseArc.</a:t>
            </a:r>
            <a:endParaRPr sz="1700">
              <a:solidFill>
                <a:srgbClr val="660000"/>
              </a:solidFill>
              <a:latin typeface="Barlow Light"/>
              <a:ea typeface="Barlow Light"/>
              <a:cs typeface="Barlow Light"/>
              <a:sym typeface="Barlow Light"/>
            </a:endParaRPr>
          </a:p>
          <a:p>
            <a:pPr indent="-336550" lvl="0" marL="457200" rtl="0" algn="l">
              <a:spcBef>
                <a:spcPts val="0"/>
              </a:spcBef>
              <a:spcAft>
                <a:spcPts val="0"/>
              </a:spcAft>
              <a:buClr>
                <a:srgbClr val="660000"/>
              </a:buClr>
              <a:buSzPts val="1700"/>
              <a:buFont typeface="Barlow Light"/>
              <a:buChar char="▹"/>
            </a:pPr>
            <a:r>
              <a:t/>
            </a:r>
            <a:endParaRPr sz="17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9" name="Google Shape;309;p49"/>
          <p:cNvSpPr txBox="1"/>
          <p:nvPr/>
        </p:nvSpPr>
        <p:spPr>
          <a:xfrm>
            <a:off x="3050200" y="1541600"/>
            <a:ext cx="3044100" cy="17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660000"/>
                </a:solidFill>
                <a:latin typeface="Barlow Light"/>
                <a:ea typeface="Barlow Light"/>
                <a:cs typeface="Barlow Light"/>
                <a:sym typeface="Barlow Light"/>
              </a:rPr>
              <a:t>Array sel adalah </a:t>
            </a:r>
            <a:r>
              <a:rPr lang="en" sz="2200">
                <a:solidFill>
                  <a:srgbClr val="660000"/>
                </a:solidFill>
                <a:latin typeface="Barlow Light"/>
                <a:ea typeface="Barlow Light"/>
                <a:cs typeface="Barlow Light"/>
                <a:sym typeface="Barlow Light"/>
              </a:rPr>
              <a:t>primitif yang memungkinkan pengguna untuk menampilkan bentuk arbitrasi yang didefinisikan sebagai grid dua dimensi.</a:t>
            </a:r>
            <a:endParaRPr sz="19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p:txBody>
      </p:sp>
      <p:sp>
        <p:nvSpPr>
          <p:cNvPr id="310" name="Google Shape;310;p49"/>
          <p:cNvSpPr txBox="1"/>
          <p:nvPr>
            <p:ph idx="4294967295" type="title"/>
          </p:nvPr>
        </p:nvSpPr>
        <p:spPr>
          <a:xfrm>
            <a:off x="3049950" y="911900"/>
            <a:ext cx="3044100" cy="62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CELL ARRAY</a:t>
            </a:r>
            <a:endParaRPr sz="3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1628250" y="7452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Character Generation</a:t>
            </a:r>
            <a:endParaRPr b="1" sz="3000"/>
          </a:p>
        </p:txBody>
      </p:sp>
      <p:sp>
        <p:nvSpPr>
          <p:cNvPr id="316" name="Google Shape;316;p5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7" name="Google Shape;317;p50"/>
          <p:cNvSpPr txBox="1"/>
          <p:nvPr/>
        </p:nvSpPr>
        <p:spPr>
          <a:xfrm>
            <a:off x="1436100" y="1352900"/>
            <a:ext cx="62718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Huruf, angka, dan karakter lain dapat digeser dalam berbagai ukuran dan gaya.</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 Gaya desain keseluruhan untuk satu set (atau keluarga) karakter disebut font.</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Tipografi (atau font) dapat dibagi menjadi dua kelompok besar: serif dan sans serif.</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Dua macam metode dapat digunakan untuk menyimpan jenis huruf dalam komputer yaitu  grid dan stroke.</a:t>
            </a:r>
            <a:endParaRPr sz="2000">
              <a:solidFill>
                <a:srgbClr val="660000"/>
              </a:solidFill>
              <a:latin typeface="Barlow Light"/>
              <a:ea typeface="Barlow Light"/>
              <a:cs typeface="Barlow Light"/>
              <a:sym typeface="Barlow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1"/>
          <p:cNvSpPr txBox="1"/>
          <p:nvPr>
            <p:ph type="ctrTitle"/>
          </p:nvPr>
        </p:nvSpPr>
        <p:spPr>
          <a:xfrm>
            <a:off x="2457450" y="1928800"/>
            <a:ext cx="4229100" cy="176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BAB 4</a:t>
            </a:r>
            <a:endParaRPr/>
          </a:p>
          <a:p>
            <a:pPr indent="0" lvl="0" marL="0" rtl="0" algn="ctr">
              <a:spcBef>
                <a:spcPts val="0"/>
              </a:spcBef>
              <a:spcAft>
                <a:spcPts val="0"/>
              </a:spcAft>
              <a:buNone/>
            </a:pPr>
            <a:r>
              <a:rPr lang="en"/>
              <a:t>ATTRIBUT OUTPUT PRIMITIF</a:t>
            </a:r>
            <a:endParaRPr/>
          </a:p>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2"/>
          <p:cNvSpPr txBox="1"/>
          <p:nvPr>
            <p:ph idx="1" type="body"/>
          </p:nvPr>
        </p:nvSpPr>
        <p:spPr>
          <a:xfrm>
            <a:off x="3135950" y="2302775"/>
            <a:ext cx="2872200" cy="22083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a:solidFill>
                  <a:srgbClr val="A61C00"/>
                </a:solidFill>
              </a:rPr>
              <a:t>Atribut dasar untuk garis lurus adalah type (tipe), width (tebal), dan color (warna). Dalam berapa paket aplikasi grafik, garis dapat ditampilkan dengan menggunakan pilihan pen atau brush.</a:t>
            </a:r>
            <a:endParaRPr>
              <a:solidFill>
                <a:srgbClr val="A61C00"/>
              </a:solidFill>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sp>
        <p:nvSpPr>
          <p:cNvPr id="328" name="Google Shape;328;p52"/>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9" name="Google Shape;329;p52"/>
          <p:cNvSpPr txBox="1"/>
          <p:nvPr>
            <p:ph idx="4294967295" type="title"/>
          </p:nvPr>
        </p:nvSpPr>
        <p:spPr>
          <a:xfrm>
            <a:off x="3049950" y="354425"/>
            <a:ext cx="3044100" cy="101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solidFill>
                  <a:srgbClr val="CC4125"/>
                </a:solidFill>
              </a:rPr>
              <a:t>ATRRIBUT GARIS</a:t>
            </a:r>
            <a:endParaRPr b="1" sz="3000">
              <a:solidFill>
                <a:srgbClr val="CC412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1628250" y="7452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Titik dan garis</a:t>
            </a:r>
            <a:endParaRPr b="1" sz="3000"/>
          </a:p>
        </p:txBody>
      </p:sp>
      <p:sp>
        <p:nvSpPr>
          <p:cNvPr id="76" name="Google Shape;76;p1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 name="Google Shape;77;p17"/>
          <p:cNvSpPr txBox="1"/>
          <p:nvPr/>
        </p:nvSpPr>
        <p:spPr>
          <a:xfrm>
            <a:off x="1383600" y="1190700"/>
            <a:ext cx="6376800" cy="2673900"/>
          </a:xfrm>
          <a:prstGeom prst="rect">
            <a:avLst/>
          </a:prstGeom>
          <a:noFill/>
          <a:ln>
            <a:noFill/>
          </a:ln>
        </p:spPr>
        <p:txBody>
          <a:bodyPr anchorCtr="0" anchor="t" bIns="91425" lIns="91425" spcFirstLastPara="1" rIns="91425" wrap="square" tIns="91425">
            <a:noAutofit/>
          </a:bodyPr>
          <a:lstStyle/>
          <a:p>
            <a:pPr indent="-349250" lvl="0" marL="457200" rtl="0" algn="l">
              <a:spcBef>
                <a:spcPts val="60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Pada peralatan digital garis lurus dihasilkan dengan menetapkan titik diskrit antara titik awal dan akhir yang posisinya sepanjang garis lurus data diperhitungkan dari persamaan garis tersebut.</a:t>
            </a:r>
            <a:endParaRPr sz="1900">
              <a:solidFill>
                <a:srgbClr val="660000"/>
              </a:solidFill>
              <a:latin typeface="Barlow Light"/>
              <a:ea typeface="Barlow Light"/>
              <a:cs typeface="Barlow Light"/>
              <a:sym typeface="Barlow Light"/>
            </a:endParaRPr>
          </a:p>
          <a:p>
            <a:pPr indent="-349250" lvl="0" marL="457200" rtl="0" algn="l">
              <a:spcBef>
                <a:spcPts val="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Untuk menentukan nilai suatu titik, dapat digunakan prosedur dasar dimana x sebagai nilai kolom pixel dan y sebagai nilai scan line sebagai berikut : </a:t>
            </a:r>
            <a:r>
              <a:rPr b="1" lang="en" sz="1900">
                <a:solidFill>
                  <a:srgbClr val="FF0000"/>
                </a:solidFill>
                <a:latin typeface="Barlow"/>
                <a:ea typeface="Barlow"/>
                <a:cs typeface="Barlow"/>
                <a:sym typeface="Barlow"/>
              </a:rPr>
              <a:t>setPixel(x,y)</a:t>
            </a:r>
            <a:endParaRPr b="1" sz="1900">
              <a:solidFill>
                <a:srgbClr val="FF0000"/>
              </a:solidFill>
              <a:latin typeface="Barlow"/>
              <a:ea typeface="Barlow"/>
              <a:cs typeface="Barlow"/>
              <a:sym typeface="Barlow"/>
            </a:endParaRPr>
          </a:p>
          <a:p>
            <a:pPr indent="-349250" lvl="0" marL="457200" rtl="0" algn="l">
              <a:spcBef>
                <a:spcPts val="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Bila nilai x dan y sudah tersimpan pada frame buffer untuk dapat menampilkannya pada layer menggunakan fungsi dasar : </a:t>
            </a:r>
            <a:r>
              <a:rPr b="1" lang="en" sz="2000">
                <a:solidFill>
                  <a:srgbClr val="FF0000"/>
                </a:solidFill>
                <a:latin typeface="Barlow"/>
                <a:ea typeface="Barlow"/>
                <a:cs typeface="Barlow"/>
                <a:sym typeface="Barlow"/>
              </a:rPr>
              <a:t>getPixel(x,y)</a:t>
            </a:r>
            <a:endParaRPr b="1" sz="2000">
              <a:solidFill>
                <a:srgbClr val="FF0000"/>
              </a:solidFill>
              <a:latin typeface="Barlow"/>
              <a:ea typeface="Barlow"/>
              <a:cs typeface="Barlow"/>
              <a:sym typeface="Barlow"/>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1628250" y="7452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TIPE GARIS</a:t>
            </a:r>
            <a:endParaRPr b="1" sz="3000"/>
          </a:p>
        </p:txBody>
      </p:sp>
      <p:sp>
        <p:nvSpPr>
          <p:cNvPr id="335" name="Google Shape;335;p5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6" name="Google Shape;336;p53"/>
          <p:cNvSpPr txBox="1"/>
          <p:nvPr/>
        </p:nvSpPr>
        <p:spPr>
          <a:xfrm>
            <a:off x="1436100" y="1484100"/>
            <a:ext cx="62718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Linetype (tipe garis) diantaranya solid line, dashed line (garis putus), dan dotted line (garis titik-titik).</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Algoritma pembentukan garis dilengkapi dengan pengaturan panjang dan jarak yang menampilkan bagian solid sepanjang garis. </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Garis putus dibuat dengan memberikan nilai jarak dengan bagian solid yang sama.</a:t>
            </a:r>
            <a:endParaRPr sz="2000">
              <a:solidFill>
                <a:srgbClr val="660000"/>
              </a:solidFill>
              <a:latin typeface="Barlow Light"/>
              <a:ea typeface="Barlow Light"/>
              <a:cs typeface="Barlow Light"/>
              <a:sym typeface="Barlow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1628250" y="7452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TEBAL</a:t>
            </a:r>
            <a:r>
              <a:rPr b="1" lang="en" sz="3000"/>
              <a:t> GARIS</a:t>
            </a:r>
            <a:endParaRPr b="1" sz="3000"/>
          </a:p>
        </p:txBody>
      </p:sp>
      <p:sp>
        <p:nvSpPr>
          <p:cNvPr id="342" name="Google Shape;342;p5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3" name="Google Shape;343;p54"/>
          <p:cNvSpPr txBox="1"/>
          <p:nvPr/>
        </p:nvSpPr>
        <p:spPr>
          <a:xfrm>
            <a:off x="1436100" y="1484100"/>
            <a:ext cx="6271800" cy="2673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Implementasi dari tebal garis tergantung dari kemampuan alat output yang digunakan. </a:t>
            </a:r>
            <a:endParaRPr sz="1800">
              <a:solidFill>
                <a:srgbClr val="660000"/>
              </a:solidFill>
              <a:latin typeface="Barlow Light"/>
              <a:ea typeface="Barlow Light"/>
              <a:cs typeface="Barlow Light"/>
              <a:sym typeface="Barlow Light"/>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Pada video monitor dapat ditampilkan sebagai garis adjacent parallel (kumpulan garis sejajar yang berdekatan),</a:t>
            </a:r>
            <a:endParaRPr sz="1800">
              <a:solidFill>
                <a:srgbClr val="660000"/>
              </a:solidFill>
              <a:latin typeface="Barlow Light"/>
              <a:ea typeface="Barlow Light"/>
              <a:cs typeface="Barlow Light"/>
              <a:sym typeface="Barlow Light"/>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pada plotter menggunakan ukuran pen yang berbeda.</a:t>
            </a:r>
            <a:endParaRPr sz="1800">
              <a:solidFill>
                <a:srgbClr val="660000"/>
              </a:solidFill>
              <a:latin typeface="Barlow Light"/>
              <a:ea typeface="Barlow Light"/>
              <a:cs typeface="Barlow Light"/>
              <a:sym typeface="Barlow Light"/>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Pada raster, tebal garis standar diperoleh dengan menempatkan satu pixel pada tiap posisi, seperti algoritma Bressenham.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5"/>
          <p:cNvSpPr txBox="1"/>
          <p:nvPr>
            <p:ph type="title"/>
          </p:nvPr>
        </p:nvSpPr>
        <p:spPr>
          <a:xfrm>
            <a:off x="1628250" y="7452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Pilihan Pen dan Brush</a:t>
            </a:r>
            <a:endParaRPr b="1" sz="3000"/>
          </a:p>
        </p:txBody>
      </p:sp>
      <p:sp>
        <p:nvSpPr>
          <p:cNvPr id="349" name="Google Shape;349;p5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0" name="Google Shape;350;p55"/>
          <p:cNvSpPr txBox="1"/>
          <p:nvPr/>
        </p:nvSpPr>
        <p:spPr>
          <a:xfrm>
            <a:off x="1436100" y="1484100"/>
            <a:ext cx="62718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Pada beberapa paket aplikasi grafik, dapat ditampilkan dengan pilihan pen maupun brush.</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Kategori ini meliputi bentuk, ukuran, dan pola (pattern). </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Ketebalan yang bermacam-macam dari garis yang mempunyai bentuk pen dan brush dapat ditampilkan dengan cara mengubah ukuran dari mask.</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Warna Garis</a:t>
            </a:r>
            <a:endParaRPr b="1" sz="3000"/>
          </a:p>
        </p:txBody>
      </p:sp>
      <p:sp>
        <p:nvSpPr>
          <p:cNvPr id="356" name="Google Shape;356;p5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7" name="Google Shape;357;p56"/>
          <p:cNvSpPr txBox="1"/>
          <p:nvPr/>
        </p:nvSpPr>
        <p:spPr>
          <a:xfrm>
            <a:off x="1628100" y="1484100"/>
            <a:ext cx="58875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Routine polyline membuat garis pada warna tertentu dengan mengatur nilai warna pada frame buffer untuk setiap posisi pixel, menggunakan prosedur set pixel. </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Jumlah warna tergantung pada jumlah bit yang akan digunakan untuk menyimpan informasi warna.</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Atribut Kurva</a:t>
            </a:r>
            <a:endParaRPr b="1" sz="3000"/>
          </a:p>
        </p:txBody>
      </p:sp>
      <p:sp>
        <p:nvSpPr>
          <p:cNvPr id="363" name="Google Shape;363;p5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4" name="Google Shape;364;p57"/>
          <p:cNvSpPr txBox="1"/>
          <p:nvPr/>
        </p:nvSpPr>
        <p:spPr>
          <a:xfrm>
            <a:off x="1628250" y="1379125"/>
            <a:ext cx="58875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Parameter untuk atribut kurva sama dengan atribut segmen garis.</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Kurva dapat ditampilkan dengan berbagai warna, tebal, dot-dash(Style garis) dan pilihan pen atau brush. </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Selain itu untuk pengisian suatu bidang tertentu termasuk memilih warna antara solid dan pattern tertentu dan memilih warna pattern yang ada.</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8"/>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Color and Grayscale Level</a:t>
            </a:r>
            <a:endParaRPr b="1" sz="3000"/>
          </a:p>
        </p:txBody>
      </p:sp>
      <p:sp>
        <p:nvSpPr>
          <p:cNvPr id="370" name="Google Shape;370;p5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1" name="Google Shape;371;p58"/>
          <p:cNvSpPr txBox="1"/>
          <p:nvPr/>
        </p:nvSpPr>
        <p:spPr>
          <a:xfrm>
            <a:off x="1495825" y="1234800"/>
            <a:ext cx="6114300" cy="2673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Dalam sebuah system raster warna, jumlah pilihan warna yang tersedia tergantung dengan jumlah tempat penyimpanan yang diberikan per piksel di frame buffer.</a:t>
            </a:r>
            <a:endParaRPr sz="1800">
              <a:solidFill>
                <a:srgbClr val="660000"/>
              </a:solidFill>
              <a:latin typeface="Barlow Light"/>
              <a:ea typeface="Barlow Light"/>
              <a:cs typeface="Barlow Light"/>
              <a:sym typeface="Barlow Light"/>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Terdapat dua cara untuk menyimpan informasi warna di frame buffer :</a:t>
            </a:r>
            <a:endParaRPr sz="1800">
              <a:solidFill>
                <a:srgbClr val="660000"/>
              </a:solidFill>
              <a:latin typeface="Barlow Light"/>
              <a:ea typeface="Barlow Light"/>
              <a:cs typeface="Barlow Light"/>
              <a:sym typeface="Barlow Light"/>
            </a:endParaRPr>
          </a:p>
          <a:p>
            <a:pPr indent="-342900" lvl="0" marL="857250" rtl="0" algn="l">
              <a:spcBef>
                <a:spcPts val="0"/>
              </a:spcBef>
              <a:spcAft>
                <a:spcPts val="0"/>
              </a:spcAft>
              <a:buClr>
                <a:srgbClr val="660000"/>
              </a:buClr>
              <a:buSzPts val="1800"/>
              <a:buFont typeface="Barlow Light"/>
              <a:buAutoNum type="arabicPeriod"/>
            </a:pPr>
            <a:r>
              <a:rPr lang="en" sz="1800">
                <a:solidFill>
                  <a:srgbClr val="660000"/>
                </a:solidFill>
                <a:latin typeface="Barlow Light"/>
                <a:ea typeface="Barlow Light"/>
                <a:cs typeface="Barlow Light"/>
                <a:sym typeface="Barlow Light"/>
              </a:rPr>
              <a:t>Dengan menyimpan kode warna secara langsung di frame buffer</a:t>
            </a:r>
            <a:endParaRPr sz="1800">
              <a:solidFill>
                <a:srgbClr val="660000"/>
              </a:solidFill>
              <a:latin typeface="Barlow Light"/>
              <a:ea typeface="Barlow Light"/>
              <a:cs typeface="Barlow Light"/>
              <a:sym typeface="Barlow Light"/>
            </a:endParaRPr>
          </a:p>
          <a:p>
            <a:pPr indent="-342900" lvl="0" marL="857250" rtl="0" algn="l">
              <a:spcBef>
                <a:spcPts val="0"/>
              </a:spcBef>
              <a:spcAft>
                <a:spcPts val="0"/>
              </a:spcAft>
              <a:buClr>
                <a:srgbClr val="660000"/>
              </a:buClr>
              <a:buSzPts val="1800"/>
              <a:buFont typeface="Barlow Light"/>
              <a:buAutoNum type="arabicPeriod"/>
            </a:pPr>
            <a:r>
              <a:rPr lang="en" sz="1800">
                <a:solidFill>
                  <a:srgbClr val="660000"/>
                </a:solidFill>
                <a:latin typeface="Barlow Light"/>
                <a:ea typeface="Barlow Light"/>
                <a:cs typeface="Barlow Light"/>
                <a:sym typeface="Barlow Light"/>
              </a:rPr>
              <a:t>Dengan memasukkan kode warna di tabel yang berbeda dan menggunakan nilai piksel sebagai indeks untuk tabel tersebut</a:t>
            </a:r>
            <a:endParaRPr sz="18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355600" lvl="0" marL="457200" rtl="0" algn="l">
              <a:spcBef>
                <a:spcPts val="600"/>
              </a:spcBef>
              <a:spcAft>
                <a:spcPts val="0"/>
              </a:spcAft>
              <a:buClr>
                <a:srgbClr val="660000"/>
              </a:buClr>
              <a:buSzPts val="2000"/>
              <a:buFont typeface="Barlow Light"/>
              <a:buChar char="▹"/>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9"/>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Color Table</a:t>
            </a:r>
            <a:endParaRPr b="1" sz="3000"/>
          </a:p>
        </p:txBody>
      </p:sp>
      <p:sp>
        <p:nvSpPr>
          <p:cNvPr id="377" name="Google Shape;377;p5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8" name="Google Shape;378;p59"/>
          <p:cNvSpPr txBox="1"/>
          <p:nvPr/>
        </p:nvSpPr>
        <p:spPr>
          <a:xfrm>
            <a:off x="1514850" y="1352875"/>
            <a:ext cx="6114300" cy="2673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Sistem yang dapat membuat user memilih antara 256 warna untuk tampilan simultan dari palet hampir 17 juta warna, adalah sistem yang dapat mereferensikan tiap pikselnya ke 256 posisi tabel dan tiap masukan (entri) di tabel dapat menggunakan 24 bit untuk menentukan warna RGB.</a:t>
            </a:r>
            <a:endParaRPr sz="1800">
              <a:solidFill>
                <a:srgbClr val="660000"/>
              </a:solidFill>
              <a:latin typeface="Barlow Light"/>
              <a:ea typeface="Barlow Light"/>
              <a:cs typeface="Barlow Light"/>
              <a:sym typeface="Barlow Light"/>
            </a:endParaRPr>
          </a:p>
          <a:p>
            <a:pPr indent="-342900" lvl="0" marL="457200" rtl="0" algn="l">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Pengguna dapat mengatur entri tabel warna dalam program aplikasi PHIGS dengan fungsi</a:t>
            </a:r>
            <a:endParaRPr sz="18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rPr b="1" lang="en" sz="1800">
                <a:solidFill>
                  <a:srgbClr val="660000"/>
                </a:solidFill>
                <a:latin typeface="Barlow"/>
                <a:ea typeface="Barlow"/>
                <a:cs typeface="Barlow"/>
                <a:sym typeface="Barlow"/>
              </a:rPr>
              <a:t>setColourRepresentation (ws, ci, colorptr)</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Grayscale</a:t>
            </a:r>
            <a:endParaRPr b="1" sz="3000"/>
          </a:p>
        </p:txBody>
      </p:sp>
      <p:sp>
        <p:nvSpPr>
          <p:cNvPr id="384" name="Google Shape;384;p6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85" name="Google Shape;385;p60"/>
          <p:cNvSpPr txBox="1"/>
          <p:nvPr/>
        </p:nvSpPr>
        <p:spPr>
          <a:xfrm>
            <a:off x="1514850" y="1352875"/>
            <a:ext cx="6114300" cy="26739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Jikalau menggunakan monitor tidak berwarna, fungsi warna tetap masih bisa digunakan di sebuah program aplikasi untuk meset warna abu-abu (grayscale). </a:t>
            </a:r>
            <a:endParaRPr sz="2000">
              <a:solidFill>
                <a:srgbClr val="660000"/>
              </a:solidFill>
              <a:latin typeface="Barlow Light"/>
              <a:ea typeface="Barlow Light"/>
              <a:cs typeface="Barlow Light"/>
              <a:sym typeface="Barlow Light"/>
            </a:endParaRPr>
          </a:p>
          <a:p>
            <a:pPr indent="-355600" lvl="0" marL="457200" rtl="0" algn="l">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Nilai numerik di range 0-1 dapat digunakan untuk menentukan level/tingkatan grayscale, yang kemudian akan dikonversikan ke kode biner untuk disimpan di raster</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1"/>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1" name="Google Shape;391;p61"/>
          <p:cNvSpPr txBox="1"/>
          <p:nvPr/>
        </p:nvSpPr>
        <p:spPr>
          <a:xfrm>
            <a:off x="3049950" y="2001000"/>
            <a:ext cx="3044100" cy="1525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660000"/>
              </a:buClr>
              <a:buSzPts val="1900"/>
              <a:buFont typeface="Barlow Light"/>
              <a:buAutoNum type="arabicPeriod"/>
            </a:pPr>
            <a:r>
              <a:rPr lang="en" sz="2200">
                <a:solidFill>
                  <a:srgbClr val="660000"/>
                </a:solidFill>
                <a:latin typeface="Barlow Light"/>
                <a:ea typeface="Barlow Light"/>
                <a:cs typeface="Barlow Light"/>
                <a:sym typeface="Barlow Light"/>
              </a:rPr>
              <a:t>Fill Style</a:t>
            </a:r>
            <a:endParaRPr sz="2200">
              <a:solidFill>
                <a:srgbClr val="660000"/>
              </a:solidFill>
              <a:latin typeface="Barlow Light"/>
              <a:ea typeface="Barlow Light"/>
              <a:cs typeface="Barlow Light"/>
              <a:sym typeface="Barlow Light"/>
            </a:endParaRPr>
          </a:p>
          <a:p>
            <a:pPr indent="-368300" lvl="0" marL="457200" rtl="0" algn="l">
              <a:lnSpc>
                <a:spcPct val="115000"/>
              </a:lnSpc>
              <a:spcBef>
                <a:spcPts val="0"/>
              </a:spcBef>
              <a:spcAft>
                <a:spcPts val="0"/>
              </a:spcAft>
              <a:buClr>
                <a:srgbClr val="660000"/>
              </a:buClr>
              <a:buSzPts val="2200"/>
              <a:buFont typeface="Barlow Light"/>
              <a:buAutoNum type="arabicPeriod"/>
            </a:pPr>
            <a:r>
              <a:rPr lang="en" sz="2200">
                <a:solidFill>
                  <a:srgbClr val="660000"/>
                </a:solidFill>
                <a:latin typeface="Barlow Light"/>
                <a:ea typeface="Barlow Light"/>
                <a:cs typeface="Barlow Light"/>
                <a:sym typeface="Barlow Light"/>
              </a:rPr>
              <a:t>Pattern Fill</a:t>
            </a:r>
            <a:endParaRPr sz="2200">
              <a:solidFill>
                <a:srgbClr val="660000"/>
              </a:solidFill>
              <a:latin typeface="Barlow Light"/>
              <a:ea typeface="Barlow Light"/>
              <a:cs typeface="Barlow Light"/>
              <a:sym typeface="Barlow Light"/>
            </a:endParaRPr>
          </a:p>
          <a:p>
            <a:pPr indent="-368300" lvl="0" marL="457200" rtl="0" algn="l">
              <a:lnSpc>
                <a:spcPct val="115000"/>
              </a:lnSpc>
              <a:spcBef>
                <a:spcPts val="0"/>
              </a:spcBef>
              <a:spcAft>
                <a:spcPts val="0"/>
              </a:spcAft>
              <a:buClr>
                <a:srgbClr val="660000"/>
              </a:buClr>
              <a:buSzPts val="2200"/>
              <a:buFont typeface="Barlow Light"/>
              <a:buAutoNum type="arabicPeriod"/>
            </a:pPr>
            <a:r>
              <a:rPr lang="en" sz="2200">
                <a:solidFill>
                  <a:srgbClr val="660000"/>
                </a:solidFill>
                <a:latin typeface="Barlow Light"/>
                <a:ea typeface="Barlow Light"/>
                <a:cs typeface="Barlow Light"/>
                <a:sym typeface="Barlow Light"/>
              </a:rPr>
              <a:t>Soft Fill</a:t>
            </a:r>
            <a:endParaRPr sz="22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p:txBody>
      </p:sp>
      <p:sp>
        <p:nvSpPr>
          <p:cNvPr id="392" name="Google Shape;392;p61"/>
          <p:cNvSpPr txBox="1"/>
          <p:nvPr>
            <p:ph idx="4294967295" type="title"/>
          </p:nvPr>
        </p:nvSpPr>
        <p:spPr>
          <a:xfrm>
            <a:off x="3049950" y="1174325"/>
            <a:ext cx="3044100" cy="62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Area-Fill Attributes</a:t>
            </a:r>
            <a:endParaRPr sz="3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Fill Style</a:t>
            </a:r>
            <a:endParaRPr b="1" sz="3000"/>
          </a:p>
        </p:txBody>
      </p:sp>
      <p:sp>
        <p:nvSpPr>
          <p:cNvPr id="398" name="Google Shape;398;p6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9" name="Google Shape;399;p62"/>
          <p:cNvSpPr txBox="1"/>
          <p:nvPr/>
        </p:nvSpPr>
        <p:spPr>
          <a:xfrm>
            <a:off x="1514850" y="1405375"/>
            <a:ext cx="61143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Area ditampilkan dengan 3 fill styles dasar yaitu hollow (hampa/kosong) dengan warna di tepiannya, solid dan dengan pattern. </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Fill style dasar dapat dipilih di program PHIGS dengan fungsi:</a:t>
            </a:r>
            <a:endParaRPr sz="2000">
              <a:solidFill>
                <a:srgbClr val="660000"/>
              </a:solidFill>
              <a:latin typeface="Barlow Light"/>
              <a:ea typeface="Barlow Light"/>
              <a:cs typeface="Barlow Light"/>
              <a:sym typeface="Barlow Light"/>
            </a:endParaRPr>
          </a:p>
          <a:p>
            <a:pPr indent="0" lvl="0" marL="457200" rtl="0" algn="ctr">
              <a:lnSpc>
                <a:spcPct val="115000"/>
              </a:lnSpc>
              <a:spcBef>
                <a:spcPts val="600"/>
              </a:spcBef>
              <a:spcAft>
                <a:spcPts val="0"/>
              </a:spcAft>
              <a:buNone/>
            </a:pPr>
            <a:r>
              <a:rPr b="1" lang="en" sz="2000">
                <a:solidFill>
                  <a:srgbClr val="660000"/>
                </a:solidFill>
                <a:latin typeface="Barlow"/>
                <a:ea typeface="Barlow"/>
                <a:cs typeface="Barlow"/>
                <a:sym typeface="Barlow"/>
              </a:rPr>
              <a:t>setInteriorStyle (fs)</a:t>
            </a:r>
            <a:endParaRPr b="1" sz="2000">
              <a:solidFill>
                <a:srgbClr val="660000"/>
              </a:solidFill>
              <a:latin typeface="Barlow"/>
              <a:ea typeface="Barlow"/>
              <a:cs typeface="Barlow"/>
              <a:sym typeface="Barlow"/>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 name="Google Shape;83;p18"/>
          <p:cNvSpPr txBox="1"/>
          <p:nvPr/>
        </p:nvSpPr>
        <p:spPr>
          <a:xfrm>
            <a:off x="3194250" y="2223200"/>
            <a:ext cx="2755500" cy="2310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Algoritma DDA</a:t>
            </a:r>
            <a:endParaRPr sz="2200">
              <a:solidFill>
                <a:srgbClr val="660000"/>
              </a:solidFill>
              <a:latin typeface="Barlow Light"/>
              <a:ea typeface="Barlow Light"/>
              <a:cs typeface="Barlow Light"/>
              <a:sym typeface="Barlow Light"/>
            </a:endParaRPr>
          </a:p>
          <a:p>
            <a:pPr indent="-368300" lvl="0" marL="457200" rtl="0" algn="l">
              <a:lnSpc>
                <a:spcPct val="115000"/>
              </a:lnSpc>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Algoritma Bresenham</a:t>
            </a:r>
            <a:endParaRPr sz="2200">
              <a:solidFill>
                <a:srgbClr val="660000"/>
              </a:solidFill>
              <a:latin typeface="Barlow Light"/>
              <a:ea typeface="Barlow Light"/>
              <a:cs typeface="Barlow Light"/>
              <a:sym typeface="Barlow Light"/>
            </a:endParaRPr>
          </a:p>
          <a:p>
            <a:pPr indent="-368300" lvl="0" marL="457200" rtl="0" algn="l">
              <a:lnSpc>
                <a:spcPct val="115000"/>
              </a:lnSpc>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Algoritma Garis Paralel</a:t>
            </a:r>
            <a:endParaRPr sz="2200">
              <a:solidFill>
                <a:srgbClr val="660000"/>
              </a:solidFill>
              <a:latin typeface="Barlow Light"/>
              <a:ea typeface="Barlow Light"/>
              <a:cs typeface="Barlow Light"/>
              <a:sym typeface="Barlow Light"/>
            </a:endParaRPr>
          </a:p>
        </p:txBody>
      </p:sp>
      <p:sp>
        <p:nvSpPr>
          <p:cNvPr id="84" name="Google Shape;84;p18"/>
          <p:cNvSpPr txBox="1"/>
          <p:nvPr>
            <p:ph idx="4294967295" type="title"/>
          </p:nvPr>
        </p:nvSpPr>
        <p:spPr>
          <a:xfrm>
            <a:off x="3049950" y="1010475"/>
            <a:ext cx="3044100" cy="101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Algoritma pembentukan garis</a:t>
            </a:r>
            <a:endParaRPr sz="3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3"/>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Fill Style</a:t>
            </a:r>
            <a:endParaRPr b="1" sz="3000"/>
          </a:p>
        </p:txBody>
      </p:sp>
      <p:sp>
        <p:nvSpPr>
          <p:cNvPr id="405" name="Google Shape;405;p6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06" name="Google Shape;406;p63"/>
          <p:cNvSpPr txBox="1"/>
          <p:nvPr/>
        </p:nvSpPr>
        <p:spPr>
          <a:xfrm>
            <a:off x="1514850" y="1234800"/>
            <a:ext cx="61143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Area hollow ditampilkan menggunakan outline di sekitar objek dengan warna interior sama dengan warna background.</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Fill solid ditampilkan dalam satu warna hingga bagian tepi dari area, untuk memilih warna untuk solid interior atau tepian hollow dapat menggunakan</a:t>
            </a:r>
            <a:endParaRPr sz="2000">
              <a:solidFill>
                <a:srgbClr val="660000"/>
              </a:solidFill>
              <a:latin typeface="Barlow Light"/>
              <a:ea typeface="Barlow Light"/>
              <a:cs typeface="Barlow Light"/>
              <a:sym typeface="Barlow Light"/>
            </a:endParaRPr>
          </a:p>
          <a:p>
            <a:pPr indent="0" lvl="0" marL="457200" rtl="0" algn="ctr">
              <a:lnSpc>
                <a:spcPct val="115000"/>
              </a:lnSpc>
              <a:spcBef>
                <a:spcPts val="600"/>
              </a:spcBef>
              <a:spcAft>
                <a:spcPts val="0"/>
              </a:spcAft>
              <a:buNone/>
            </a:pPr>
            <a:r>
              <a:rPr b="1" lang="en" sz="2000">
                <a:solidFill>
                  <a:srgbClr val="660000"/>
                </a:solidFill>
                <a:latin typeface="Barlow"/>
                <a:ea typeface="Barlow"/>
                <a:cs typeface="Barlow"/>
                <a:sym typeface="Barlow"/>
              </a:rPr>
              <a:t>setInteriorColourIndex (fc)</a:t>
            </a:r>
            <a:endParaRPr b="1" sz="2000">
              <a:solidFill>
                <a:srgbClr val="660000"/>
              </a:solidFill>
              <a:latin typeface="Barlow"/>
              <a:ea typeface="Barlow"/>
              <a:cs typeface="Barlow"/>
              <a:sym typeface="Barlow"/>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Pattern Fill</a:t>
            </a:r>
            <a:endParaRPr b="1" sz="3000"/>
          </a:p>
        </p:txBody>
      </p:sp>
      <p:sp>
        <p:nvSpPr>
          <p:cNvPr id="412" name="Google Shape;412;p6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13" name="Google Shape;413;p64"/>
          <p:cNvSpPr txBox="1"/>
          <p:nvPr/>
        </p:nvSpPr>
        <p:spPr>
          <a:xfrm>
            <a:off x="1514850" y="1234800"/>
            <a:ext cx="61143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Untuk menggunakan Pattern dapat digunakan</a:t>
            </a:r>
            <a:endParaRPr sz="2000">
              <a:solidFill>
                <a:srgbClr val="660000"/>
              </a:solidFill>
              <a:latin typeface="Barlow Light"/>
              <a:ea typeface="Barlow Light"/>
              <a:cs typeface="Barlow Light"/>
              <a:sym typeface="Barlow Light"/>
            </a:endParaRPr>
          </a:p>
          <a:p>
            <a:pPr indent="0" lvl="0" marL="457200" rtl="0" algn="ctr">
              <a:lnSpc>
                <a:spcPct val="115000"/>
              </a:lnSpc>
              <a:spcBef>
                <a:spcPts val="600"/>
              </a:spcBef>
              <a:spcAft>
                <a:spcPts val="0"/>
              </a:spcAft>
              <a:buNone/>
            </a:pPr>
            <a:r>
              <a:rPr b="1" lang="en" sz="2000">
                <a:solidFill>
                  <a:srgbClr val="660000"/>
                </a:solidFill>
                <a:latin typeface="Barlow"/>
                <a:ea typeface="Barlow"/>
                <a:cs typeface="Barlow"/>
                <a:sym typeface="Barlow"/>
              </a:rPr>
              <a:t>setInteriorStyleIndex (pi)</a:t>
            </a:r>
            <a:endParaRPr b="1" sz="2000">
              <a:solidFill>
                <a:srgbClr val="660000"/>
              </a:solidFill>
              <a:latin typeface="Barlow"/>
              <a:ea typeface="Barlow"/>
              <a:cs typeface="Barlow"/>
              <a:sym typeface="Barlow"/>
            </a:endParaRPr>
          </a:p>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Parameter pi digunakan untuk menentukan posisi tabel. Jika tabel digunakan untuk pattern hatch, dan jika kita sudah memilih hatch fill untuk style interior di segmen program ini, maka nilai yang ditetapkan ke parameter pi adalah indeks untuk pola yang disimpan dalam tabel penetasan.</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600"/>
              </a:spcBef>
              <a:spcAft>
                <a:spcPts val="0"/>
              </a:spcAft>
              <a:buClr>
                <a:srgbClr val="660000"/>
              </a:buClr>
              <a:buSzPts val="2000"/>
              <a:buFont typeface="Barlow Light"/>
              <a:buChar char="▹"/>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5"/>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Pattern Fill</a:t>
            </a:r>
            <a:endParaRPr b="1" sz="3000"/>
          </a:p>
        </p:txBody>
      </p:sp>
      <p:sp>
        <p:nvSpPr>
          <p:cNvPr id="419" name="Google Shape;419;p6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0" name="Google Shape;420;p65"/>
          <p:cNvSpPr txBox="1"/>
          <p:nvPr/>
        </p:nvSpPr>
        <p:spPr>
          <a:xfrm>
            <a:off x="1514850" y="1366025"/>
            <a:ext cx="61143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Untuk pattern style fill, entri tabel dapat dibuat pada perangkat output individual dengan set Pattern Representation</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rPr b="1" lang="en" sz="2000">
                <a:solidFill>
                  <a:srgbClr val="660000"/>
                </a:solidFill>
                <a:latin typeface="Barlow"/>
                <a:ea typeface="Barlow"/>
                <a:cs typeface="Barlow"/>
                <a:sym typeface="Barlow"/>
              </a:rPr>
              <a:t>(ws, p_, nx, ny, cp)</a:t>
            </a:r>
            <a:endParaRPr b="1" sz="2000">
              <a:solidFill>
                <a:srgbClr val="660000"/>
              </a:solidFill>
              <a:latin typeface="Barlow"/>
              <a:ea typeface="Barlow"/>
              <a:cs typeface="Barlow"/>
              <a:sym typeface="Barlow"/>
            </a:endParaRPr>
          </a:p>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Fill pattern dapat dikombinasikan dengan pattern dari background menggunakan operasi Boolean and, or dan xor</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600"/>
              </a:spcBef>
              <a:spcAft>
                <a:spcPts val="0"/>
              </a:spcAft>
              <a:buClr>
                <a:srgbClr val="660000"/>
              </a:buClr>
              <a:buSzPts val="2000"/>
              <a:buFont typeface="Barlow Light"/>
              <a:buChar char="▹"/>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6"/>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Soft Fill</a:t>
            </a:r>
            <a:endParaRPr b="1" sz="3000"/>
          </a:p>
        </p:txBody>
      </p:sp>
      <p:sp>
        <p:nvSpPr>
          <p:cNvPr id="426" name="Google Shape;426;p6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7" name="Google Shape;427;p66"/>
          <p:cNvSpPr txBox="1"/>
          <p:nvPr/>
        </p:nvSpPr>
        <p:spPr>
          <a:xfrm>
            <a:off x="1465200" y="1313550"/>
            <a:ext cx="62136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S</a:t>
            </a:r>
            <a:r>
              <a:rPr lang="en" sz="2000">
                <a:solidFill>
                  <a:srgbClr val="660000"/>
                </a:solidFill>
                <a:latin typeface="Barlow Light"/>
                <a:ea typeface="Barlow Light"/>
                <a:cs typeface="Barlow Light"/>
                <a:sym typeface="Barlow Light"/>
              </a:rPr>
              <a:t>ebuah prosedur yang mana boundary-fill dan flood fill digunakan untuk mewarnai ulang area supaya warna fill terkombinasi dengan warna background.</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Kegunaannya adalah untuk melembutkan warna fill pada tepian objek yang sudah menyaru ke antialias edge(tepi) dan untuk mewarnai ulang area warna yang tadinya diisi dengan brush semitransparent.</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7"/>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Character Attributes</a:t>
            </a:r>
            <a:endParaRPr b="1" sz="3000"/>
          </a:p>
        </p:txBody>
      </p:sp>
      <p:sp>
        <p:nvSpPr>
          <p:cNvPr id="433" name="Google Shape;433;p6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34" name="Google Shape;434;p67"/>
          <p:cNvSpPr txBox="1"/>
          <p:nvPr/>
        </p:nvSpPr>
        <p:spPr>
          <a:xfrm>
            <a:off x="1465200" y="1444750"/>
            <a:ext cx="62136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Tampilan karakter yang ditampilkan dikendalikan oleh atribut seperti font, ukuran, warna, dan orientasi. </a:t>
            </a:r>
            <a:endParaRPr sz="2000">
              <a:solidFill>
                <a:srgbClr val="660000"/>
              </a:solidFill>
              <a:latin typeface="Barlow Light"/>
              <a:ea typeface="Barlow Light"/>
              <a:cs typeface="Barlow Light"/>
              <a:sym typeface="Barlow Light"/>
            </a:endParaRPr>
          </a:p>
          <a:p>
            <a:pPr indent="-355600" lvl="0" marL="457200" rtl="0" algn="l">
              <a:lnSpc>
                <a:spcPct val="115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Atribut dapat diatur untuk seluruh string karakter (teks) dan untuk karakter individu yang didefinisikan sebagai simbol penanda.</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68"/>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Text Attributes</a:t>
            </a:r>
            <a:endParaRPr b="1" sz="3000"/>
          </a:p>
        </p:txBody>
      </p:sp>
      <p:sp>
        <p:nvSpPr>
          <p:cNvPr id="440" name="Google Shape;440;p6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41" name="Google Shape;441;p68"/>
          <p:cNvSpPr txBox="1"/>
          <p:nvPr/>
        </p:nvSpPr>
        <p:spPr>
          <a:xfrm>
            <a:off x="1465200" y="1234800"/>
            <a:ext cx="6213600" cy="2673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Teks memiliki beberapa atribut seperti font dan style</a:t>
            </a:r>
            <a:endParaRPr sz="1800">
              <a:solidFill>
                <a:srgbClr val="660000"/>
              </a:solidFill>
              <a:latin typeface="Barlow Light"/>
              <a:ea typeface="Barlow Light"/>
              <a:cs typeface="Barlow Light"/>
              <a:sym typeface="Barlow Light"/>
            </a:endParaRPr>
          </a:p>
          <a:p>
            <a:pPr indent="-342900" lvl="0" marL="457200" rtl="0" algn="l">
              <a:lnSpc>
                <a:spcPct val="115000"/>
              </a:lnSpc>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Font tertentu dan gaya terkait dipilih dalam program PHlGS dengan mengatur kode integer untuk parameter font teks t f dalam fungsi : </a:t>
            </a:r>
            <a:r>
              <a:rPr b="1" lang="en" sz="1800">
                <a:solidFill>
                  <a:srgbClr val="660000"/>
                </a:solidFill>
                <a:latin typeface="Barlow"/>
                <a:ea typeface="Barlow"/>
                <a:cs typeface="Barlow"/>
                <a:sym typeface="Barlow"/>
              </a:rPr>
              <a:t>setTextFont (t f)</a:t>
            </a:r>
            <a:endParaRPr b="1" sz="1800">
              <a:solidFill>
                <a:srgbClr val="660000"/>
              </a:solidFill>
              <a:latin typeface="Barlow"/>
              <a:ea typeface="Barlow"/>
              <a:cs typeface="Barlow"/>
              <a:sym typeface="Barlow"/>
            </a:endParaRPr>
          </a:p>
          <a:p>
            <a:pPr indent="-342900" lvl="0" marL="457200" rtl="0" algn="l">
              <a:lnSpc>
                <a:spcPct val="115000"/>
              </a:lnSpc>
              <a:spcBef>
                <a:spcPts val="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Untuk merubah warna teks dapat menggunakan</a:t>
            </a:r>
            <a:endParaRPr sz="18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rPr b="1" lang="en" sz="1800">
                <a:solidFill>
                  <a:srgbClr val="660000"/>
                </a:solidFill>
                <a:latin typeface="Barlow"/>
                <a:ea typeface="Barlow"/>
                <a:cs typeface="Barlow"/>
                <a:sym typeface="Barlow"/>
              </a:rPr>
              <a:t>setTextColourIndex (tc)</a:t>
            </a:r>
            <a:endParaRPr b="1" sz="1800">
              <a:solidFill>
                <a:srgbClr val="660000"/>
              </a:solidFill>
              <a:latin typeface="Barlow"/>
              <a:ea typeface="Barlow"/>
              <a:cs typeface="Barlow"/>
              <a:sym typeface="Barlow"/>
            </a:endParaRPr>
          </a:p>
          <a:p>
            <a:pPr indent="-342900" lvl="0" marL="457200" rtl="0" algn="l">
              <a:lnSpc>
                <a:spcPct val="115000"/>
              </a:lnSpc>
              <a:spcBef>
                <a:spcPts val="600"/>
              </a:spcBef>
              <a:spcAft>
                <a:spcPts val="0"/>
              </a:spcAft>
              <a:buClr>
                <a:srgbClr val="660000"/>
              </a:buClr>
              <a:buSzPts val="1800"/>
              <a:buFont typeface="Barlow Light"/>
              <a:buChar char="▹"/>
            </a:pPr>
            <a:r>
              <a:rPr lang="en" sz="1800">
                <a:solidFill>
                  <a:srgbClr val="660000"/>
                </a:solidFill>
                <a:latin typeface="Barlow Light"/>
                <a:ea typeface="Barlow Light"/>
                <a:cs typeface="Barlow Light"/>
                <a:sym typeface="Barlow Light"/>
              </a:rPr>
              <a:t>Untuk merubah ukuran teks menggunakan</a:t>
            </a:r>
            <a:endParaRPr sz="18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rPr b="1" lang="en" sz="1800">
                <a:solidFill>
                  <a:srgbClr val="660000"/>
                </a:solidFill>
                <a:latin typeface="Barlow"/>
                <a:ea typeface="Barlow"/>
                <a:cs typeface="Barlow"/>
                <a:sym typeface="Barlow"/>
              </a:rPr>
              <a:t>setCharacterHeight (ch)</a:t>
            </a:r>
            <a:endParaRPr b="1" sz="1800">
              <a:solidFill>
                <a:srgbClr val="660000"/>
              </a:solidFill>
              <a:latin typeface="Barlow"/>
              <a:ea typeface="Barlow"/>
              <a:cs typeface="Barlow"/>
              <a:sym typeface="Barlow"/>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9"/>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Text Attributes</a:t>
            </a:r>
            <a:endParaRPr b="1" sz="3000"/>
          </a:p>
        </p:txBody>
      </p:sp>
      <p:sp>
        <p:nvSpPr>
          <p:cNvPr id="447" name="Google Shape;447;p6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48" name="Google Shape;448;p69"/>
          <p:cNvSpPr txBox="1"/>
          <p:nvPr/>
        </p:nvSpPr>
        <p:spPr>
          <a:xfrm>
            <a:off x="1434600" y="1234800"/>
            <a:ext cx="6274800" cy="26739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60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a:t>
            </a:r>
            <a:r>
              <a:rPr lang="en" sz="1700">
                <a:solidFill>
                  <a:srgbClr val="660000"/>
                </a:solidFill>
                <a:latin typeface="Barlow Light"/>
                <a:ea typeface="Barlow Light"/>
                <a:cs typeface="Barlow Light"/>
                <a:sym typeface="Barlow Light"/>
              </a:rPr>
              <a:t>melebarkan ukuran teks dapat menggunakan</a:t>
            </a:r>
            <a:endParaRPr sz="17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1700">
                <a:solidFill>
                  <a:srgbClr val="660000"/>
                </a:solidFill>
                <a:latin typeface="Barlow"/>
                <a:ea typeface="Barlow"/>
                <a:cs typeface="Barlow"/>
                <a:sym typeface="Barlow"/>
              </a:rPr>
              <a:t>setCharacterExpansionFactor (cw)</a:t>
            </a:r>
            <a:endParaRPr b="1" sz="1700">
              <a:solidFill>
                <a:srgbClr val="660000"/>
              </a:solidFill>
              <a:latin typeface="Barlow"/>
              <a:ea typeface="Barlow"/>
              <a:cs typeface="Barlow"/>
              <a:sym typeface="Barlow"/>
            </a:endParaRPr>
          </a:p>
          <a:p>
            <a:pPr indent="-336550" lvl="0" marL="457200" rtl="0" algn="l">
              <a:lnSpc>
                <a:spcPct val="100000"/>
              </a:lnSpc>
              <a:spcBef>
                <a:spcPts val="60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spacing antar huruf dengan </a:t>
            </a:r>
            <a:r>
              <a:rPr b="1" lang="en" sz="1700">
                <a:solidFill>
                  <a:srgbClr val="660000"/>
                </a:solidFill>
                <a:latin typeface="Barlow"/>
                <a:ea typeface="Barlow"/>
                <a:cs typeface="Barlow"/>
                <a:sym typeface="Barlow"/>
              </a:rPr>
              <a:t>setCharacterSpacing (cs)</a:t>
            </a:r>
            <a:endParaRPr b="1" sz="1700">
              <a:solidFill>
                <a:srgbClr val="660000"/>
              </a:solidFill>
              <a:latin typeface="Barlow"/>
              <a:ea typeface="Barlow"/>
              <a:cs typeface="Barlow"/>
              <a:sym typeface="Barlow"/>
            </a:endParaRPr>
          </a:p>
          <a:p>
            <a:pPr indent="-336550" lvl="0" marL="457200" rtl="0" algn="l">
              <a:lnSpc>
                <a:spcPct val="100000"/>
              </a:lnSpc>
              <a:spcBef>
                <a:spcPts val="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Orientasi karakter string yang ditampilkan dapat diatur sesuai dengan arah karakter up vector dengan</a:t>
            </a:r>
            <a:endParaRPr sz="17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1700">
                <a:solidFill>
                  <a:srgbClr val="660000"/>
                </a:solidFill>
                <a:latin typeface="Barlow"/>
                <a:ea typeface="Barlow"/>
                <a:cs typeface="Barlow"/>
                <a:sym typeface="Barlow"/>
              </a:rPr>
              <a:t>setCharacterUpVector (upvect)</a:t>
            </a:r>
            <a:endParaRPr b="1" sz="1700">
              <a:solidFill>
                <a:srgbClr val="660000"/>
              </a:solidFill>
              <a:latin typeface="Barlow"/>
              <a:ea typeface="Barlow"/>
              <a:cs typeface="Barlow"/>
              <a:sym typeface="Barlow"/>
            </a:endParaRPr>
          </a:p>
          <a:p>
            <a:pPr indent="-336550" lvl="0" marL="457200" rtl="0" algn="l">
              <a:lnSpc>
                <a:spcPct val="100000"/>
              </a:lnSpc>
              <a:spcBef>
                <a:spcPts val="60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merubah arah teks menjadi horizontal atau vertikal dengan   </a:t>
            </a:r>
            <a:r>
              <a:rPr b="1" lang="en" sz="1700">
                <a:solidFill>
                  <a:srgbClr val="660000"/>
                </a:solidFill>
                <a:latin typeface="Barlow"/>
                <a:ea typeface="Barlow"/>
                <a:cs typeface="Barlow"/>
                <a:sym typeface="Barlow"/>
              </a:rPr>
              <a:t>setTextPath (tp)</a:t>
            </a:r>
            <a:endParaRPr b="1" sz="1700">
              <a:solidFill>
                <a:srgbClr val="660000"/>
              </a:solidFill>
              <a:latin typeface="Barlow"/>
              <a:ea typeface="Barlow"/>
              <a:cs typeface="Barlow"/>
              <a:sym typeface="Barlow"/>
            </a:endParaRPr>
          </a:p>
          <a:p>
            <a:pPr indent="-336550" lvl="0" marL="457200" rtl="0" algn="l">
              <a:lnSpc>
                <a:spcPct val="100000"/>
              </a:lnSpc>
              <a:spcBef>
                <a:spcPts val="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menunjukkan bagaimana teks diposisikan menggunakan   </a:t>
            </a:r>
            <a:r>
              <a:rPr b="1" lang="en" sz="1700">
                <a:solidFill>
                  <a:srgbClr val="660000"/>
                </a:solidFill>
                <a:latin typeface="Barlow"/>
                <a:ea typeface="Barlow"/>
                <a:cs typeface="Barlow"/>
                <a:sym typeface="Barlow"/>
              </a:rPr>
              <a:t>setTextAlignment (h, v)</a:t>
            </a:r>
            <a:endParaRPr b="1" sz="1700">
              <a:solidFill>
                <a:srgbClr val="660000"/>
              </a:solidFill>
              <a:latin typeface="Barlow"/>
              <a:ea typeface="Barlow"/>
              <a:cs typeface="Barlow"/>
              <a:sym typeface="Barlow"/>
            </a:endParaRPr>
          </a:p>
          <a:p>
            <a:pPr indent="0" lvl="0" marL="457200" rtl="0" algn="l">
              <a:lnSpc>
                <a:spcPct val="115000"/>
              </a:lnSpc>
              <a:spcBef>
                <a:spcPts val="600"/>
              </a:spcBef>
              <a:spcAft>
                <a:spcPts val="0"/>
              </a:spcAft>
              <a:buNone/>
            </a:pPr>
            <a:r>
              <a:t/>
            </a:r>
            <a:endParaRPr sz="18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0"/>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Marker Attributes</a:t>
            </a:r>
            <a:endParaRPr b="1" sz="3000"/>
          </a:p>
        </p:txBody>
      </p:sp>
      <p:sp>
        <p:nvSpPr>
          <p:cNvPr id="454" name="Google Shape;454;p7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55" name="Google Shape;455;p70"/>
          <p:cNvSpPr txBox="1"/>
          <p:nvPr/>
        </p:nvSpPr>
        <p:spPr>
          <a:xfrm>
            <a:off x="1434600" y="1151325"/>
            <a:ext cx="6274800" cy="26739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60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Simbol marker adalah karakter tunggal yang dapat ditampilkan dalam warna berbeda dan berbagai ukuran. </a:t>
            </a:r>
            <a:endParaRPr sz="1700">
              <a:solidFill>
                <a:srgbClr val="660000"/>
              </a:solidFill>
              <a:latin typeface="Barlow Light"/>
              <a:ea typeface="Barlow Light"/>
              <a:cs typeface="Barlow Light"/>
              <a:sym typeface="Barlow Light"/>
            </a:endParaRPr>
          </a:p>
          <a:p>
            <a:pPr indent="-336550" lvl="0" marL="457200" rtl="0" algn="l">
              <a:lnSpc>
                <a:spcPct val="100000"/>
              </a:lnSpc>
              <a:spcBef>
                <a:spcPts val="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Atribut marker diterapkan oleh prosedur yang memuat karakter yang dipilih ke dalam raster pada posisi yang ditentukan dengan warna dan ukuran yang ditentukan.</a:t>
            </a:r>
            <a:endParaRPr sz="1700">
              <a:solidFill>
                <a:srgbClr val="660000"/>
              </a:solidFill>
              <a:latin typeface="Barlow Light"/>
              <a:ea typeface="Barlow Light"/>
              <a:cs typeface="Barlow Light"/>
              <a:sym typeface="Barlow Light"/>
            </a:endParaRPr>
          </a:p>
          <a:p>
            <a:pPr indent="-336550" lvl="0" marL="457200" rtl="0" algn="l">
              <a:lnSpc>
                <a:spcPct val="100000"/>
              </a:lnSpc>
              <a:spcBef>
                <a:spcPts val="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memilih karakter tertentu sebagai marker symbol dapat menggunakan </a:t>
            </a:r>
            <a:r>
              <a:rPr b="1" lang="en" sz="1700">
                <a:solidFill>
                  <a:srgbClr val="660000"/>
                </a:solidFill>
                <a:latin typeface="Barlow"/>
                <a:ea typeface="Barlow"/>
                <a:cs typeface="Barlow"/>
                <a:sym typeface="Barlow"/>
              </a:rPr>
              <a:t>setMarkerType (mt)</a:t>
            </a:r>
            <a:endParaRPr b="1" sz="1700">
              <a:solidFill>
                <a:srgbClr val="660000"/>
              </a:solidFill>
              <a:latin typeface="Barlow"/>
              <a:ea typeface="Barlow"/>
              <a:cs typeface="Barlow"/>
              <a:sym typeface="Barlow"/>
            </a:endParaRPr>
          </a:p>
          <a:p>
            <a:pPr indent="-336550" lvl="0" marL="457200" rtl="0" algn="l">
              <a:lnSpc>
                <a:spcPct val="100000"/>
              </a:lnSpc>
              <a:spcBef>
                <a:spcPts val="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mengubah ukuran marker dapat menggunakan</a:t>
            </a:r>
            <a:endParaRPr sz="17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1700">
                <a:solidFill>
                  <a:srgbClr val="660000"/>
                </a:solidFill>
                <a:latin typeface="Barlow"/>
                <a:ea typeface="Barlow"/>
                <a:cs typeface="Barlow"/>
                <a:sym typeface="Barlow"/>
              </a:rPr>
              <a:t>setmarkerSizeScaleFactor (ms)</a:t>
            </a:r>
            <a:endParaRPr b="1" sz="1700">
              <a:solidFill>
                <a:srgbClr val="660000"/>
              </a:solidFill>
              <a:latin typeface="Barlow"/>
              <a:ea typeface="Barlow"/>
              <a:cs typeface="Barlow"/>
              <a:sym typeface="Barlow"/>
            </a:endParaRPr>
          </a:p>
          <a:p>
            <a:pPr indent="-336550" lvl="0" marL="457200" rtl="0" algn="l">
              <a:lnSpc>
                <a:spcPct val="100000"/>
              </a:lnSpc>
              <a:spcBef>
                <a:spcPts val="60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merubah warna marker menggunakan</a:t>
            </a:r>
            <a:endParaRPr sz="17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1700">
                <a:solidFill>
                  <a:srgbClr val="660000"/>
                </a:solidFill>
                <a:latin typeface="Barlow"/>
                <a:ea typeface="Barlow"/>
                <a:cs typeface="Barlow"/>
                <a:sym typeface="Barlow"/>
              </a:rPr>
              <a:t>setPolyMarkerColourIndex (mc)</a:t>
            </a:r>
            <a:endParaRPr b="1" sz="1700">
              <a:solidFill>
                <a:srgbClr val="660000"/>
              </a:solidFill>
              <a:latin typeface="Barlow"/>
              <a:ea typeface="Barlow"/>
              <a:cs typeface="Barlow"/>
              <a:sym typeface="Barlow"/>
            </a:endParaRPr>
          </a:p>
          <a:p>
            <a:pPr indent="0" lvl="0" marL="457200" rtl="0" algn="l">
              <a:lnSpc>
                <a:spcPct val="100000"/>
              </a:lnSpc>
              <a:spcBef>
                <a:spcPts val="600"/>
              </a:spcBef>
              <a:spcAft>
                <a:spcPts val="0"/>
              </a:spcAft>
              <a:buNone/>
            </a:pPr>
            <a:r>
              <a:t/>
            </a:r>
            <a:endParaRPr sz="1700">
              <a:solidFill>
                <a:srgbClr val="660000"/>
              </a:solidFill>
              <a:latin typeface="Barlow Light"/>
              <a:ea typeface="Barlow Light"/>
              <a:cs typeface="Barlow Light"/>
              <a:sym typeface="Barlow Light"/>
            </a:endParaRPr>
          </a:p>
          <a:p>
            <a:pPr indent="0" lvl="0" marL="0" rtl="0" algn="l">
              <a:lnSpc>
                <a:spcPct val="100000"/>
              </a:lnSpc>
              <a:spcBef>
                <a:spcPts val="600"/>
              </a:spcBef>
              <a:spcAft>
                <a:spcPts val="0"/>
              </a:spcAft>
              <a:buNone/>
            </a:pPr>
            <a:r>
              <a:t/>
            </a:r>
            <a:endParaRPr sz="17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18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1"/>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Bundled Line Attributes</a:t>
            </a:r>
            <a:endParaRPr b="1" sz="3000"/>
          </a:p>
        </p:txBody>
      </p:sp>
      <p:sp>
        <p:nvSpPr>
          <p:cNvPr id="461" name="Google Shape;461;p7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62" name="Google Shape;462;p71"/>
          <p:cNvSpPr txBox="1"/>
          <p:nvPr/>
        </p:nvSpPr>
        <p:spPr>
          <a:xfrm>
            <a:off x="1434600" y="1256301"/>
            <a:ext cx="6274800" cy="29043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60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Entri dalam tabel bundel untuk atribut garis di workstation diatur dengan fungsi</a:t>
            </a:r>
            <a:endParaRPr sz="19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1900">
                <a:solidFill>
                  <a:srgbClr val="660000"/>
                </a:solidFill>
                <a:latin typeface="Barlow"/>
                <a:ea typeface="Barlow"/>
                <a:cs typeface="Barlow"/>
                <a:sym typeface="Barlow"/>
              </a:rPr>
              <a:t>setPolylineRepresentation (ws,li, It ,lw, l c)</a:t>
            </a:r>
            <a:endParaRPr b="1" sz="1900">
              <a:solidFill>
                <a:srgbClr val="660000"/>
              </a:solidFill>
              <a:latin typeface="Barlow"/>
              <a:ea typeface="Barlow"/>
              <a:cs typeface="Barlow"/>
              <a:sym typeface="Barlow"/>
            </a:endParaRPr>
          </a:p>
          <a:p>
            <a:pPr indent="-349250" lvl="0" marL="457200" rtl="0" algn="l">
              <a:lnSpc>
                <a:spcPct val="100000"/>
              </a:lnSpc>
              <a:spcBef>
                <a:spcPts val="60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Sekelompok atribut line bundled dipilih untuk setiap workstation dengan menentukan nilai indeks tabel:</a:t>
            </a:r>
            <a:endParaRPr sz="19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1900">
                <a:solidFill>
                  <a:srgbClr val="660000"/>
                </a:solidFill>
                <a:latin typeface="Barlow"/>
                <a:ea typeface="Barlow"/>
                <a:cs typeface="Barlow"/>
                <a:sym typeface="Barlow"/>
              </a:rPr>
              <a:t>setPolylineIndex(li)</a:t>
            </a:r>
            <a:endParaRPr b="1" sz="1900">
              <a:solidFill>
                <a:srgbClr val="660000"/>
              </a:solidFill>
              <a:latin typeface="Barlow"/>
              <a:ea typeface="Barlow"/>
              <a:cs typeface="Barlow"/>
              <a:sym typeface="Barlow"/>
            </a:endParaRPr>
          </a:p>
          <a:p>
            <a:pPr indent="-349250" lvl="0" marL="457200" rtl="0" algn="l">
              <a:lnSpc>
                <a:spcPct val="100000"/>
              </a:lnSpc>
              <a:spcBef>
                <a:spcPts val="60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Perintah tersebut akan menentukan posisi tabel yang ditentukan oleh nilai parameter indeks baris li.</a:t>
            </a:r>
            <a:endParaRPr sz="19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2"/>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Bundled Area-Fill Attributes</a:t>
            </a:r>
            <a:endParaRPr b="1" sz="3000"/>
          </a:p>
        </p:txBody>
      </p:sp>
      <p:sp>
        <p:nvSpPr>
          <p:cNvPr id="468" name="Google Shape;468;p7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69" name="Google Shape;469;p72"/>
          <p:cNvSpPr txBox="1"/>
          <p:nvPr/>
        </p:nvSpPr>
        <p:spPr>
          <a:xfrm>
            <a:off x="1434600" y="1496488"/>
            <a:ext cx="62748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Tabel entri untuk atribut area-fill diatur dengan</a:t>
            </a:r>
            <a:endParaRPr sz="2000">
              <a:solidFill>
                <a:srgbClr val="660000"/>
              </a:solidFill>
              <a:latin typeface="Barlow Light"/>
              <a:ea typeface="Barlow Light"/>
              <a:cs typeface="Barlow Light"/>
              <a:sym typeface="Barlow Light"/>
            </a:endParaRPr>
          </a:p>
          <a:p>
            <a:pPr indent="0" lvl="0" marL="0" rtl="0" algn="l">
              <a:lnSpc>
                <a:spcPct val="100000"/>
              </a:lnSpc>
              <a:spcBef>
                <a:spcPts val="600"/>
              </a:spcBef>
              <a:spcAft>
                <a:spcPts val="0"/>
              </a:spcAft>
              <a:buNone/>
            </a:pPr>
            <a:r>
              <a:rPr lang="en" sz="2000">
                <a:solidFill>
                  <a:srgbClr val="660000"/>
                </a:solidFill>
                <a:latin typeface="Barlow Light"/>
                <a:ea typeface="Barlow Light"/>
                <a:cs typeface="Barlow Light"/>
                <a:sym typeface="Barlow Light"/>
              </a:rPr>
              <a:t>   	</a:t>
            </a:r>
            <a:r>
              <a:rPr b="1" lang="en" sz="2000">
                <a:solidFill>
                  <a:srgbClr val="660000"/>
                </a:solidFill>
                <a:latin typeface="Barlow"/>
                <a:ea typeface="Barlow"/>
                <a:cs typeface="Barlow"/>
                <a:sym typeface="Barlow"/>
              </a:rPr>
              <a:t>setInteriorRepresentation (ws, fi, fs, pi, fc)</a:t>
            </a:r>
            <a:endParaRPr b="1" sz="2000">
              <a:solidFill>
                <a:srgbClr val="660000"/>
              </a:solidFill>
              <a:latin typeface="Barlow"/>
              <a:ea typeface="Barlow"/>
              <a:cs typeface="Barlow"/>
              <a:sym typeface="Barlow"/>
            </a:endParaRPr>
          </a:p>
          <a:p>
            <a:pPr indent="-355600" lvl="0" marL="457200" rtl="0" algn="l">
              <a:lnSpc>
                <a:spcPct val="100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Tabel bundle serupa juga dapat diatur untuk atribut tepi fill area poligon.</a:t>
            </a:r>
            <a:endParaRPr sz="2000">
              <a:solidFill>
                <a:srgbClr val="660000"/>
              </a:solidFill>
              <a:latin typeface="Barlow Light"/>
              <a:ea typeface="Barlow Light"/>
              <a:cs typeface="Barlow Light"/>
              <a:sym typeface="Barlow Light"/>
            </a:endParaRPr>
          </a:p>
          <a:p>
            <a:pPr indent="-355600" lvl="0" marL="457200" rtl="0" algn="l">
              <a:lnSpc>
                <a:spcPct val="100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Bundle atribut tertentu kemudian dipilih dari tabel dengan fungsi : </a:t>
            </a:r>
            <a:r>
              <a:rPr b="1" lang="en" sz="2000">
                <a:solidFill>
                  <a:srgbClr val="660000"/>
                </a:solidFill>
                <a:latin typeface="Barlow"/>
                <a:ea typeface="Barlow"/>
                <a:cs typeface="Barlow"/>
                <a:sym typeface="Barlow"/>
              </a:rPr>
              <a:t>setInteriorIndex (fi)</a:t>
            </a:r>
            <a:endParaRPr b="1" sz="2000">
              <a:solidFill>
                <a:srgbClr val="660000"/>
              </a:solidFill>
              <a:latin typeface="Barlow"/>
              <a:ea typeface="Barlow"/>
              <a:cs typeface="Barlow"/>
              <a:sym typeface="Barlow"/>
            </a:endParaRPr>
          </a:p>
          <a:p>
            <a:pPr indent="0" lvl="0" marL="0" rtl="0" algn="l">
              <a:lnSpc>
                <a:spcPct val="100000"/>
              </a:lnSpc>
              <a:spcBef>
                <a:spcPts val="600"/>
              </a:spcBef>
              <a:spcAft>
                <a:spcPts val="0"/>
              </a:spcAft>
              <a:buNone/>
            </a:pPr>
            <a:r>
              <a:t/>
            </a:r>
            <a:endParaRPr sz="1700">
              <a:solidFill>
                <a:srgbClr val="660000"/>
              </a:solidFill>
              <a:latin typeface="Barlow Light"/>
              <a:ea typeface="Barlow Light"/>
              <a:cs typeface="Barlow Light"/>
              <a:sym typeface="Barlow Light"/>
            </a:endParaRPr>
          </a:p>
          <a:p>
            <a:pPr indent="0" lvl="0" marL="0" rtl="0" algn="l">
              <a:lnSpc>
                <a:spcPct val="100000"/>
              </a:lnSpc>
              <a:spcBef>
                <a:spcPts val="600"/>
              </a:spcBef>
              <a:spcAft>
                <a:spcPts val="0"/>
              </a:spcAft>
              <a:buNone/>
            </a:pPr>
            <a:r>
              <a:t/>
            </a:r>
            <a:endParaRPr sz="17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18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Algoritma DDA</a:t>
            </a:r>
            <a:endParaRPr sz="3000"/>
          </a:p>
        </p:txBody>
      </p:sp>
      <p:sp>
        <p:nvSpPr>
          <p:cNvPr id="90" name="Google Shape;90;p1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 name="Google Shape;91;p19"/>
          <p:cNvSpPr txBox="1"/>
          <p:nvPr/>
        </p:nvSpPr>
        <p:spPr>
          <a:xfrm>
            <a:off x="1581025" y="1465900"/>
            <a:ext cx="5982000" cy="26739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Algoritma pembentukan garis berdasarkan perhitungan dx maupun dy dengan menggunakan rumus dy = m.dx</a:t>
            </a:r>
            <a:endParaRPr sz="2200">
              <a:solidFill>
                <a:srgbClr val="660000"/>
              </a:solidFill>
              <a:latin typeface="Barlow Light"/>
              <a:ea typeface="Barlow Light"/>
              <a:cs typeface="Barlow Light"/>
              <a:sym typeface="Barlow Light"/>
            </a:endParaRPr>
          </a:p>
          <a:p>
            <a:pPr indent="-368300" lvl="0" marL="457200" rtl="0" algn="l">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Garis dibuat dengan menentukan dua endpoint yaitu titik awal dan titik akhir.</a:t>
            </a:r>
            <a:endParaRPr sz="2200">
              <a:solidFill>
                <a:srgbClr val="660000"/>
              </a:solidFill>
              <a:latin typeface="Barlow Light"/>
              <a:ea typeface="Barlow Light"/>
              <a:cs typeface="Barlow Light"/>
              <a:sym typeface="Barlow Light"/>
            </a:endParaRPr>
          </a:p>
          <a:p>
            <a:pPr indent="-368300" lvl="0" marL="457200" rtl="0" algn="l">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Setiap koordinat titik yang membentuk garis diperoleh dari perhitungan kemudian dikonversikan menjadi nilai integer.</a:t>
            </a:r>
            <a:endParaRPr sz="22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Bundled Text Attributes</a:t>
            </a:r>
            <a:endParaRPr b="1" sz="3000"/>
          </a:p>
        </p:txBody>
      </p:sp>
      <p:sp>
        <p:nvSpPr>
          <p:cNvPr id="475" name="Google Shape;475;p7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76" name="Google Shape;476;p73"/>
          <p:cNvSpPr txBox="1"/>
          <p:nvPr/>
        </p:nvSpPr>
        <p:spPr>
          <a:xfrm>
            <a:off x="1434600" y="1234788"/>
            <a:ext cx="62748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Fungsi Bundled Text Attributes</a:t>
            </a:r>
            <a:endParaRPr sz="20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2000">
                <a:solidFill>
                  <a:srgbClr val="660000"/>
                </a:solidFill>
                <a:latin typeface="Barlow"/>
                <a:ea typeface="Barlow"/>
                <a:cs typeface="Barlow"/>
                <a:sym typeface="Barlow"/>
              </a:rPr>
              <a:t>setTextRepresentation (ws, ti, tf, tp ,te, ts, tc)</a:t>
            </a:r>
            <a:endParaRPr sz="2000">
              <a:solidFill>
                <a:srgbClr val="660000"/>
              </a:solidFill>
              <a:latin typeface="Barlow Light"/>
              <a:ea typeface="Barlow Light"/>
              <a:cs typeface="Barlow Light"/>
              <a:sym typeface="Barlow Light"/>
            </a:endParaRPr>
          </a:p>
          <a:p>
            <a:pPr indent="-355600" lvl="0" marL="457200" rtl="0" algn="l">
              <a:lnSpc>
                <a:spcPct val="100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Nilai bundle untuk font text, precision, faktor ekspansi, ukuran dan warna di posisi tabel untuk workstation ws yang ditentukan oleh nilai yang ditetapkan ke parameter indeks teks ti. </a:t>
            </a:r>
            <a:endParaRPr sz="2000">
              <a:solidFill>
                <a:srgbClr val="660000"/>
              </a:solidFill>
              <a:latin typeface="Barlow Light"/>
              <a:ea typeface="Barlow Light"/>
              <a:cs typeface="Barlow Light"/>
              <a:sym typeface="Barlow Light"/>
            </a:endParaRPr>
          </a:p>
          <a:p>
            <a:pPr indent="-355600" lvl="0" marL="457200" rtl="0" algn="l">
              <a:lnSpc>
                <a:spcPct val="100000"/>
              </a:lnSpc>
              <a:spcBef>
                <a:spcPts val="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Atribut lain seperti up vector character, text path, tinggi karakter dan text alignment diatur secara individu</a:t>
            </a:r>
            <a:endParaRPr sz="2000">
              <a:solidFill>
                <a:srgbClr val="660000"/>
              </a:solidFill>
              <a:latin typeface="Barlow Light"/>
              <a:ea typeface="Barlow Light"/>
              <a:cs typeface="Barlow Light"/>
              <a:sym typeface="Barlow Light"/>
            </a:endParaRPr>
          </a:p>
          <a:p>
            <a:pPr indent="0" lvl="0" marL="0" rtl="0" algn="l">
              <a:lnSpc>
                <a:spcPct val="100000"/>
              </a:lnSpc>
              <a:spcBef>
                <a:spcPts val="600"/>
              </a:spcBef>
              <a:spcAft>
                <a:spcPts val="0"/>
              </a:spcAft>
              <a:buNone/>
            </a:pPr>
            <a:r>
              <a:t/>
            </a:r>
            <a:endParaRPr sz="17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18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4"/>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Bundled Marker Attributes</a:t>
            </a:r>
            <a:endParaRPr b="1" sz="3000"/>
          </a:p>
        </p:txBody>
      </p:sp>
      <p:sp>
        <p:nvSpPr>
          <p:cNvPr id="482" name="Google Shape;482;p7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83" name="Google Shape;483;p74"/>
          <p:cNvSpPr txBox="1"/>
          <p:nvPr/>
        </p:nvSpPr>
        <p:spPr>
          <a:xfrm>
            <a:off x="1434600" y="1326638"/>
            <a:ext cx="6274800" cy="26739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Entri tabel untuk atribut marker yang dibundel diatur dengan</a:t>
            </a:r>
            <a:endParaRPr sz="20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rPr b="1" lang="en" sz="2000">
                <a:solidFill>
                  <a:srgbClr val="660000"/>
                </a:solidFill>
                <a:latin typeface="Barlow"/>
                <a:ea typeface="Barlow"/>
                <a:cs typeface="Barlow"/>
                <a:sym typeface="Barlow"/>
              </a:rPr>
              <a:t>setPolymarkerRepresentation (ws, mi, mt, ms, mc)</a:t>
            </a:r>
            <a:endParaRPr b="1" sz="2000">
              <a:solidFill>
                <a:srgbClr val="660000"/>
              </a:solidFill>
              <a:latin typeface="Barlow"/>
              <a:ea typeface="Barlow"/>
              <a:cs typeface="Barlow"/>
              <a:sym typeface="Barlow"/>
            </a:endParaRPr>
          </a:p>
          <a:p>
            <a:pPr indent="-355600" lvl="0" marL="457200" rtl="0" algn="l">
              <a:lnSpc>
                <a:spcPct val="100000"/>
              </a:lnSpc>
              <a:spcBef>
                <a:spcPts val="600"/>
              </a:spcBef>
              <a:spcAft>
                <a:spcPts val="0"/>
              </a:spcAft>
              <a:buClr>
                <a:srgbClr val="660000"/>
              </a:buClr>
              <a:buSzPts val="2000"/>
              <a:buFont typeface="Barlow Light"/>
              <a:buChar char="▹"/>
            </a:pPr>
            <a:r>
              <a:rPr lang="en" sz="2000">
                <a:solidFill>
                  <a:srgbClr val="660000"/>
                </a:solidFill>
                <a:latin typeface="Barlow Light"/>
                <a:ea typeface="Barlow Light"/>
                <a:cs typeface="Barlow Light"/>
                <a:sym typeface="Barlow Light"/>
              </a:rPr>
              <a:t>Ini mendefinisikan jenis marker, faktor skala marker, dan warna marker untuk indeks mi pada workstation ws. Pilihan tabel bundel kemudian dibuat dengan fungsi </a:t>
            </a:r>
            <a:r>
              <a:rPr b="1" lang="en" sz="2000">
                <a:solidFill>
                  <a:srgbClr val="660000"/>
                </a:solidFill>
                <a:latin typeface="Barlow"/>
                <a:ea typeface="Barlow"/>
                <a:cs typeface="Barlow"/>
                <a:sym typeface="Barlow"/>
              </a:rPr>
              <a:t>setPolymarkerIndex (mi)</a:t>
            </a:r>
            <a:endParaRPr b="1" sz="2000">
              <a:solidFill>
                <a:srgbClr val="660000"/>
              </a:solidFill>
              <a:latin typeface="Barlow"/>
              <a:ea typeface="Barlow"/>
              <a:cs typeface="Barlow"/>
              <a:sym typeface="Barlow"/>
            </a:endParaRPr>
          </a:p>
          <a:p>
            <a:pPr indent="0" lvl="0" marL="457200" rtl="0" algn="l">
              <a:lnSpc>
                <a:spcPct val="100000"/>
              </a:lnSpc>
              <a:spcBef>
                <a:spcPts val="600"/>
              </a:spcBef>
              <a:spcAft>
                <a:spcPts val="0"/>
              </a:spcAft>
              <a:buNone/>
            </a:pPr>
            <a:r>
              <a:t/>
            </a:r>
            <a:endParaRPr sz="17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18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Inquiry Function</a:t>
            </a:r>
            <a:endParaRPr b="1" sz="3000"/>
          </a:p>
        </p:txBody>
      </p:sp>
      <p:sp>
        <p:nvSpPr>
          <p:cNvPr id="489" name="Google Shape;489;p7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90" name="Google Shape;490;p75"/>
          <p:cNvSpPr txBox="1"/>
          <p:nvPr/>
        </p:nvSpPr>
        <p:spPr>
          <a:xfrm>
            <a:off x="1718875" y="1405375"/>
            <a:ext cx="5458500" cy="26739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600"/>
              </a:spcBef>
              <a:spcAft>
                <a:spcPts val="0"/>
              </a:spcAft>
              <a:buClr>
                <a:srgbClr val="660000"/>
              </a:buClr>
              <a:buSzPts val="2100"/>
              <a:buFont typeface="Barlow Light"/>
              <a:buChar char="▹"/>
            </a:pPr>
            <a:r>
              <a:rPr lang="en" sz="2100">
                <a:solidFill>
                  <a:srgbClr val="660000"/>
                </a:solidFill>
                <a:latin typeface="Barlow Light"/>
                <a:ea typeface="Barlow Light"/>
                <a:cs typeface="Barlow Light"/>
                <a:sym typeface="Barlow Light"/>
              </a:rPr>
              <a:t>Untuk pengaturan jenis dan status workstation dalam daftar sistem.</a:t>
            </a:r>
            <a:endParaRPr sz="2100">
              <a:solidFill>
                <a:srgbClr val="660000"/>
              </a:solidFill>
              <a:latin typeface="Barlow Light"/>
              <a:ea typeface="Barlow Light"/>
              <a:cs typeface="Barlow Light"/>
              <a:sym typeface="Barlow Light"/>
            </a:endParaRPr>
          </a:p>
          <a:p>
            <a:pPr indent="-361950" lvl="0" marL="457200" rtl="0" algn="l">
              <a:lnSpc>
                <a:spcPct val="100000"/>
              </a:lnSpc>
              <a:spcBef>
                <a:spcPts val="0"/>
              </a:spcBef>
              <a:spcAft>
                <a:spcPts val="0"/>
              </a:spcAft>
              <a:buClr>
                <a:srgbClr val="660000"/>
              </a:buClr>
              <a:buSzPts val="2100"/>
              <a:buFont typeface="Barlow Light"/>
              <a:buChar char="▹"/>
            </a:pPr>
            <a:r>
              <a:rPr lang="en" sz="2100">
                <a:solidFill>
                  <a:srgbClr val="660000"/>
                </a:solidFill>
                <a:latin typeface="Barlow Light"/>
                <a:ea typeface="Barlow Light"/>
                <a:cs typeface="Barlow Light"/>
                <a:sym typeface="Barlow Light"/>
              </a:rPr>
              <a:t>Kegunaan fungsi ini untuk menyalin nilai ke dalam parameter yang ditentukan dan disimpan untuk digunakan kembali nanti atau digunakan untuk memeriksa kondisi sistem saat terjadi kesalahan.</a:t>
            </a:r>
            <a:endParaRPr sz="2100">
              <a:solidFill>
                <a:srgbClr val="660000"/>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6"/>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Antialiasing</a:t>
            </a:r>
            <a:endParaRPr b="1" sz="3000"/>
          </a:p>
        </p:txBody>
      </p:sp>
      <p:sp>
        <p:nvSpPr>
          <p:cNvPr id="496" name="Google Shape;496;p7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97" name="Google Shape;497;p76"/>
          <p:cNvSpPr txBox="1"/>
          <p:nvPr/>
        </p:nvSpPr>
        <p:spPr>
          <a:xfrm>
            <a:off x="1567200" y="1234800"/>
            <a:ext cx="6009600" cy="26739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600"/>
              </a:spcBef>
              <a:spcAft>
                <a:spcPts val="0"/>
              </a:spcAft>
              <a:buClr>
                <a:srgbClr val="660000"/>
              </a:buClr>
              <a:buSzPts val="2100"/>
              <a:buFont typeface="Barlow Light"/>
              <a:buChar char="▹"/>
            </a:pPr>
            <a:r>
              <a:rPr lang="en" sz="1700">
                <a:solidFill>
                  <a:srgbClr val="660000"/>
                </a:solidFill>
                <a:latin typeface="Barlow Light"/>
                <a:ea typeface="Barlow Light"/>
                <a:cs typeface="Barlow Light"/>
                <a:sym typeface="Barlow Light"/>
              </a:rPr>
              <a:t>Teknik mengurangi artifak distorsi dalam merepresentasikan gambar resolusi tinggi pada resolusi yang lebih rendah. </a:t>
            </a:r>
            <a:endParaRPr sz="1700">
              <a:solidFill>
                <a:srgbClr val="660000"/>
              </a:solidFill>
              <a:latin typeface="Barlow Light"/>
              <a:ea typeface="Barlow Light"/>
              <a:cs typeface="Barlow Light"/>
              <a:sym typeface="Barlow Light"/>
            </a:endParaRPr>
          </a:p>
          <a:p>
            <a:pPr indent="-336550" lvl="0" marL="457200" rtl="0" algn="l">
              <a:lnSpc>
                <a:spcPct val="100000"/>
              </a:lnSpc>
              <a:spcBef>
                <a:spcPts val="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Untuk melakukan Antialiasing, dapat melakukan Prosedur pada Algoritma Garis Pindai untuk menghaluskan Area yang dihasilkan</a:t>
            </a:r>
            <a:endParaRPr sz="1700">
              <a:solidFill>
                <a:srgbClr val="660000"/>
              </a:solidFill>
              <a:latin typeface="Barlow Light"/>
              <a:ea typeface="Barlow Light"/>
              <a:cs typeface="Barlow Light"/>
              <a:sym typeface="Barlow Light"/>
            </a:endParaRPr>
          </a:p>
          <a:p>
            <a:pPr indent="-336550" lvl="0" marL="457200" rtl="0" algn="l">
              <a:lnSpc>
                <a:spcPct val="100000"/>
              </a:lnSpc>
              <a:spcBef>
                <a:spcPts val="0"/>
              </a:spcBef>
              <a:spcAft>
                <a:spcPts val="0"/>
              </a:spcAft>
              <a:buClr>
                <a:srgbClr val="660000"/>
              </a:buClr>
              <a:buSzPts val="1700"/>
              <a:buFont typeface="Barlow Light"/>
              <a:buChar char="▹"/>
            </a:pPr>
            <a:r>
              <a:rPr lang="en" sz="1700">
                <a:solidFill>
                  <a:srgbClr val="660000"/>
                </a:solidFill>
                <a:latin typeface="Barlow Light"/>
                <a:ea typeface="Barlow Light"/>
                <a:cs typeface="Barlow Light"/>
                <a:sym typeface="Barlow Light"/>
              </a:rPr>
              <a:t>Artifak distorsi disebut aliasing hanya berpengaruh pada garis di sekeliling objek. </a:t>
            </a:r>
            <a:endParaRPr sz="1700">
              <a:solidFill>
                <a:srgbClr val="660000"/>
              </a:solidFill>
              <a:latin typeface="Barlow Light"/>
              <a:ea typeface="Barlow Light"/>
              <a:cs typeface="Barlow Light"/>
              <a:sym typeface="Barlow Light"/>
            </a:endParaRPr>
          </a:p>
          <a:p>
            <a:pPr indent="-336550" lvl="0" marL="457200" rtl="0" algn="l">
              <a:lnSpc>
                <a:spcPct val="100000"/>
              </a:lnSpc>
              <a:spcBef>
                <a:spcPts val="0"/>
              </a:spcBef>
              <a:spcAft>
                <a:spcPts val="0"/>
              </a:spcAft>
              <a:buClr>
                <a:srgbClr val="660000"/>
              </a:buClr>
              <a:buSzPts val="1700"/>
              <a:buFont typeface="Barlow Light"/>
              <a:buChar char="▹"/>
            </a:pPr>
            <a:r>
              <a:t/>
            </a:r>
            <a:endParaRPr sz="17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7"/>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Supersampling Straight Line Segments</a:t>
            </a:r>
            <a:endParaRPr b="1" sz="3000"/>
          </a:p>
        </p:txBody>
      </p:sp>
      <p:sp>
        <p:nvSpPr>
          <p:cNvPr id="503" name="Google Shape;503;p7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04" name="Google Shape;504;p77"/>
          <p:cNvSpPr txBox="1"/>
          <p:nvPr/>
        </p:nvSpPr>
        <p:spPr>
          <a:xfrm>
            <a:off x="1567200" y="1300400"/>
            <a:ext cx="6009600" cy="26739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600"/>
              </a:spcBef>
              <a:spcAft>
                <a:spcPts val="0"/>
              </a:spcAft>
              <a:buClr>
                <a:srgbClr val="660000"/>
              </a:buClr>
              <a:buSzPts val="2100"/>
              <a:buFont typeface="Barlow Light"/>
              <a:buChar char="▹"/>
            </a:pPr>
            <a:r>
              <a:rPr lang="en" sz="2100">
                <a:solidFill>
                  <a:srgbClr val="660000"/>
                </a:solidFill>
                <a:latin typeface="Barlow Light"/>
                <a:ea typeface="Barlow Light"/>
                <a:cs typeface="Barlow Light"/>
                <a:sym typeface="Barlow Light"/>
              </a:rPr>
              <a:t>Untuk "memperhalus" ukuran pixel ke dalam subpixel-subpixel dan "menggambarkan" garis pada grid subpixel tersebut. Lalu harga intensitas suatu pixel ditentukan sesuai dengan berapa banyak subpixelnya dikenai "garis" tersebut.</a:t>
            </a:r>
            <a:endParaRPr sz="21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8"/>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Pixel-Weighting Masks</a:t>
            </a:r>
            <a:endParaRPr b="1" sz="3000"/>
          </a:p>
        </p:txBody>
      </p:sp>
      <p:sp>
        <p:nvSpPr>
          <p:cNvPr id="510" name="Google Shape;510;p7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11" name="Google Shape;511;p78"/>
          <p:cNvSpPr txBox="1"/>
          <p:nvPr/>
        </p:nvSpPr>
        <p:spPr>
          <a:xfrm>
            <a:off x="1567200" y="1405375"/>
            <a:ext cx="6009600" cy="26739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600"/>
              </a:spcBef>
              <a:spcAft>
                <a:spcPts val="0"/>
              </a:spcAft>
              <a:buClr>
                <a:srgbClr val="660000"/>
              </a:buClr>
              <a:buSzPts val="2100"/>
              <a:buFont typeface="Barlow Light"/>
              <a:buChar char="▹"/>
            </a:pPr>
            <a:r>
              <a:rPr lang="en" sz="2100">
                <a:solidFill>
                  <a:srgbClr val="660000"/>
                </a:solidFill>
                <a:latin typeface="Barlow Light"/>
                <a:ea typeface="Barlow Light"/>
                <a:cs typeface="Barlow Light"/>
                <a:sym typeface="Barlow Light"/>
              </a:rPr>
              <a:t>Teknik fitering dalam pengolahan citra</a:t>
            </a:r>
            <a:endParaRPr sz="2100">
              <a:solidFill>
                <a:srgbClr val="660000"/>
              </a:solidFill>
              <a:latin typeface="Barlow Light"/>
              <a:ea typeface="Barlow Light"/>
              <a:cs typeface="Barlow Light"/>
              <a:sym typeface="Barlow Light"/>
            </a:endParaRPr>
          </a:p>
          <a:p>
            <a:pPr indent="-361950" lvl="0" marL="457200" rtl="0" algn="l">
              <a:lnSpc>
                <a:spcPct val="100000"/>
              </a:lnSpc>
              <a:spcBef>
                <a:spcPts val="0"/>
              </a:spcBef>
              <a:spcAft>
                <a:spcPts val="0"/>
              </a:spcAft>
              <a:buClr>
                <a:srgbClr val="660000"/>
              </a:buClr>
              <a:buSzPts val="2100"/>
              <a:buFont typeface="Barlow Light"/>
              <a:buChar char="▹"/>
            </a:pPr>
            <a:r>
              <a:rPr lang="en" sz="2100">
                <a:solidFill>
                  <a:srgbClr val="660000"/>
                </a:solidFill>
                <a:latin typeface="Barlow Light"/>
                <a:ea typeface="Barlow Light"/>
                <a:cs typeface="Barlow Light"/>
                <a:sym typeface="Barlow Light"/>
              </a:rPr>
              <a:t>bedanya: pengolahan citra pada pixel sedangkan di sini pada subpixel) dengan suatu mask (atau kernel) sesuai dengan subdivision pixel misalnya 3x3 subpixel digunakan untuk menghitung.</a:t>
            </a:r>
            <a:endParaRPr sz="21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9"/>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Area Sampling Straight Line Segments</a:t>
            </a:r>
            <a:endParaRPr b="1" sz="3000"/>
          </a:p>
        </p:txBody>
      </p:sp>
      <p:sp>
        <p:nvSpPr>
          <p:cNvPr id="517" name="Google Shape;517;p7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18" name="Google Shape;518;p79"/>
          <p:cNvSpPr txBox="1"/>
          <p:nvPr/>
        </p:nvSpPr>
        <p:spPr>
          <a:xfrm>
            <a:off x="1567200" y="1405375"/>
            <a:ext cx="6009600" cy="26739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600"/>
              </a:spcBef>
              <a:spcAft>
                <a:spcPts val="0"/>
              </a:spcAft>
              <a:buClr>
                <a:srgbClr val="660000"/>
              </a:buClr>
              <a:buSzPts val="2100"/>
              <a:buFont typeface="Barlow Light"/>
              <a:buChar char="▹"/>
            </a:pPr>
            <a:r>
              <a:rPr lang="en" sz="2100">
                <a:solidFill>
                  <a:srgbClr val="660000"/>
                </a:solidFill>
                <a:latin typeface="Barlow Light"/>
                <a:ea typeface="Barlow Light"/>
                <a:cs typeface="Barlow Light"/>
                <a:sym typeface="Barlow Light"/>
              </a:rPr>
              <a:t>Metode ini lebih banyak digunakan untuk anti-aliasing batas dari fill-area</a:t>
            </a:r>
            <a:endParaRPr sz="2100">
              <a:solidFill>
                <a:srgbClr val="660000"/>
              </a:solidFill>
              <a:latin typeface="Barlow Light"/>
              <a:ea typeface="Barlow Light"/>
              <a:cs typeface="Barlow Light"/>
              <a:sym typeface="Barlow Light"/>
            </a:endParaRPr>
          </a:p>
          <a:p>
            <a:pPr indent="-361950" lvl="0" marL="457200" rtl="0" algn="l">
              <a:lnSpc>
                <a:spcPct val="100000"/>
              </a:lnSpc>
              <a:spcBef>
                <a:spcPts val="0"/>
              </a:spcBef>
              <a:spcAft>
                <a:spcPts val="0"/>
              </a:spcAft>
              <a:buClr>
                <a:srgbClr val="660000"/>
              </a:buClr>
              <a:buSzPts val="2100"/>
              <a:buFont typeface="Barlow Light"/>
              <a:buChar char="▹"/>
            </a:pPr>
            <a:r>
              <a:rPr lang="en" sz="2100">
                <a:solidFill>
                  <a:srgbClr val="660000"/>
                </a:solidFill>
                <a:latin typeface="Barlow Light"/>
                <a:ea typeface="Barlow Light"/>
                <a:cs typeface="Barlow Light"/>
                <a:sym typeface="Barlow Light"/>
              </a:rPr>
              <a:t>Metode ini menghitung luas bagian dari pixel yang tertutup area (garis atau fill-area) dan dari rasio luas tsb. terhadap luas pixel dapat ditentukan bobot foreground terhadap background untuk mendapatkan intensitas pixel.</a:t>
            </a:r>
            <a:endParaRPr sz="21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0"/>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Filtering Techniques</a:t>
            </a:r>
            <a:endParaRPr b="1" sz="3000"/>
          </a:p>
        </p:txBody>
      </p:sp>
      <p:sp>
        <p:nvSpPr>
          <p:cNvPr id="524" name="Google Shape;524;p8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25" name="Google Shape;525;p80"/>
          <p:cNvSpPr txBox="1"/>
          <p:nvPr/>
        </p:nvSpPr>
        <p:spPr>
          <a:xfrm>
            <a:off x="2046900" y="1497250"/>
            <a:ext cx="5301000" cy="26739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Metode yang lebih akurat untuk antialiasing garis adalah menggunakan filtering techniques (teknik filtering). </a:t>
            </a:r>
            <a:endParaRPr sz="2200">
              <a:solidFill>
                <a:srgbClr val="660000"/>
              </a:solidFill>
              <a:latin typeface="Barlow Light"/>
              <a:ea typeface="Barlow Light"/>
              <a:cs typeface="Barlow Light"/>
              <a:sym typeface="Barlow Light"/>
            </a:endParaRPr>
          </a:p>
          <a:p>
            <a:pPr indent="-368300" lvl="0" marL="457200" rtl="0" algn="l">
              <a:lnSpc>
                <a:spcPct val="100000"/>
              </a:lnSpc>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Mirip dengan menerapkan weighted pixel mask, tapi ini fungsi filter yang menutupi pixel.</a:t>
            </a:r>
            <a:endParaRPr sz="22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1"/>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Filtering Techniques</a:t>
            </a:r>
            <a:endParaRPr b="1" sz="3000"/>
          </a:p>
        </p:txBody>
      </p:sp>
      <p:sp>
        <p:nvSpPr>
          <p:cNvPr id="531" name="Google Shape;531;p8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32" name="Google Shape;532;p81"/>
          <p:cNvSpPr txBox="1"/>
          <p:nvPr/>
        </p:nvSpPr>
        <p:spPr>
          <a:xfrm>
            <a:off x="2046900" y="1497250"/>
            <a:ext cx="5301000" cy="26739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Metode yang lebih akurat untuk antialiasing garis adalah menggunakan filtering techniques (teknik filtering). </a:t>
            </a:r>
            <a:endParaRPr sz="2200">
              <a:solidFill>
                <a:srgbClr val="660000"/>
              </a:solidFill>
              <a:latin typeface="Barlow Light"/>
              <a:ea typeface="Barlow Light"/>
              <a:cs typeface="Barlow Light"/>
              <a:sym typeface="Barlow Light"/>
            </a:endParaRPr>
          </a:p>
          <a:p>
            <a:pPr indent="-368300" lvl="0" marL="457200" rtl="0" algn="l">
              <a:lnSpc>
                <a:spcPct val="100000"/>
              </a:lnSpc>
              <a:spcBef>
                <a:spcPts val="0"/>
              </a:spcBef>
              <a:spcAft>
                <a:spcPts val="0"/>
              </a:spcAft>
              <a:buClr>
                <a:srgbClr val="660000"/>
              </a:buClr>
              <a:buSzPts val="2200"/>
              <a:buFont typeface="Barlow Light"/>
              <a:buChar char="▹"/>
            </a:pPr>
            <a:r>
              <a:rPr lang="en" sz="2200">
                <a:solidFill>
                  <a:srgbClr val="660000"/>
                </a:solidFill>
                <a:latin typeface="Barlow Light"/>
                <a:ea typeface="Barlow Light"/>
                <a:cs typeface="Barlow Light"/>
                <a:sym typeface="Barlow Light"/>
              </a:rPr>
              <a:t>Mirip dengan menerapkan weighted pixel mask, tapi ini fungsi filter yang menutupi pixel.</a:t>
            </a:r>
            <a:endParaRPr sz="22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82"/>
          <p:cNvSpPr txBox="1"/>
          <p:nvPr>
            <p:ph idx="1" type="body"/>
          </p:nvPr>
        </p:nvSpPr>
        <p:spPr>
          <a:xfrm>
            <a:off x="3135950" y="2788250"/>
            <a:ext cx="2872200" cy="17232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a:solidFill>
                  <a:srgbClr val="A61C00"/>
                </a:solidFill>
              </a:rPr>
              <a:t>Pergeseran mikro (microposition) yang dilakukan oleh deflektor elektron sebesar 1/4, 1/2 atau 3/4 diameter pixel.</a:t>
            </a:r>
            <a:endParaRPr>
              <a:solidFill>
                <a:srgbClr val="A61C00"/>
              </a:solidFill>
            </a:endParaRPr>
          </a:p>
          <a:p>
            <a:pPr indent="0" lvl="0" marL="0" rtl="0" algn="l">
              <a:spcBef>
                <a:spcPts val="600"/>
              </a:spcBef>
              <a:spcAft>
                <a:spcPts val="0"/>
              </a:spcAft>
              <a:buNone/>
            </a:pPr>
            <a:r>
              <a:t/>
            </a:r>
            <a:endParaRPr>
              <a:solidFill>
                <a:srgbClr val="A61C00"/>
              </a:solidFill>
            </a:endParaRPr>
          </a:p>
          <a:p>
            <a:pPr indent="0" lvl="0" marL="0" rtl="0" algn="l">
              <a:spcBef>
                <a:spcPts val="600"/>
              </a:spcBef>
              <a:spcAft>
                <a:spcPts val="0"/>
              </a:spcAft>
              <a:buNone/>
            </a:pPr>
            <a:r>
              <a:t/>
            </a:r>
            <a:endParaRPr>
              <a:solidFill>
                <a:srgbClr val="A61C00"/>
              </a:solidFill>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sp>
        <p:nvSpPr>
          <p:cNvPr id="538" name="Google Shape;538;p82"/>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39" name="Google Shape;539;p82"/>
          <p:cNvSpPr txBox="1"/>
          <p:nvPr>
            <p:ph idx="4294967295" type="title"/>
          </p:nvPr>
        </p:nvSpPr>
        <p:spPr>
          <a:xfrm>
            <a:off x="3049950" y="590600"/>
            <a:ext cx="3044100" cy="101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solidFill>
                  <a:srgbClr val="CC4125"/>
                </a:solidFill>
              </a:rPr>
              <a:t>Pixel Phasing</a:t>
            </a:r>
            <a:endParaRPr b="1" sz="3000">
              <a:solidFill>
                <a:srgbClr val="CC412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1396650" y="544550"/>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Langkah-langkah pembentukan</a:t>
            </a:r>
            <a:r>
              <a:rPr lang="en"/>
              <a:t> </a:t>
            </a:r>
            <a:endParaRPr/>
          </a:p>
        </p:txBody>
      </p:sp>
      <p:sp>
        <p:nvSpPr>
          <p:cNvPr id="97" name="Google Shape;97;p20"/>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8" name="Google Shape;98;p20"/>
          <p:cNvSpPr txBox="1"/>
          <p:nvPr/>
        </p:nvSpPr>
        <p:spPr>
          <a:xfrm>
            <a:off x="1581025" y="1465900"/>
            <a:ext cx="5982000" cy="26739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Tentukan dua titik yang akan dihubungkan.</a:t>
            </a:r>
            <a:endParaRPr sz="1900"/>
          </a:p>
          <a:p>
            <a:pPr indent="-349250" lvl="0" marL="457200" rtl="0" algn="just">
              <a:lnSpc>
                <a:spcPct val="115000"/>
              </a:lnSpc>
              <a:spcBef>
                <a:spcPts val="0"/>
              </a:spcBef>
              <a:spcAft>
                <a:spcPts val="0"/>
              </a:spcAft>
              <a:buSzPts val="1900"/>
              <a:buChar char="❖"/>
            </a:pPr>
            <a:r>
              <a:rPr lang="en" sz="1900"/>
              <a:t>Tentukan salah satu titik sebagai titik awal (x</a:t>
            </a:r>
            <a:r>
              <a:rPr lang="en" sz="900"/>
              <a:t>0</a:t>
            </a:r>
            <a:r>
              <a:rPr lang="en" sz="1900"/>
              <a:t>,y</a:t>
            </a:r>
            <a:r>
              <a:rPr lang="en" sz="900"/>
              <a:t>0</a:t>
            </a:r>
            <a:r>
              <a:rPr lang="en" sz="1900"/>
              <a:t> ) dan titik akhir (x</a:t>
            </a:r>
            <a:r>
              <a:rPr lang="en" sz="900"/>
              <a:t>1</a:t>
            </a:r>
            <a:r>
              <a:rPr lang="en" sz="1900"/>
              <a:t> , y</a:t>
            </a:r>
            <a:r>
              <a:rPr lang="en" sz="900"/>
              <a:t>1</a:t>
            </a:r>
            <a:r>
              <a:rPr lang="en" sz="1900"/>
              <a:t>).</a:t>
            </a:r>
            <a:endParaRPr sz="1900"/>
          </a:p>
          <a:p>
            <a:pPr indent="-349250" lvl="0" marL="457200" rtl="0" algn="just">
              <a:lnSpc>
                <a:spcPct val="115000"/>
              </a:lnSpc>
              <a:spcBef>
                <a:spcPts val="0"/>
              </a:spcBef>
              <a:spcAft>
                <a:spcPts val="0"/>
              </a:spcAft>
              <a:buSzPts val="1900"/>
              <a:buChar char="❖"/>
            </a:pPr>
            <a:r>
              <a:rPr lang="en" sz="1900"/>
              <a:t>Hitung x = x</a:t>
            </a:r>
            <a:r>
              <a:rPr lang="en" sz="900"/>
              <a:t>1</a:t>
            </a:r>
            <a:r>
              <a:rPr lang="en" sz="1900"/>
              <a:t> - x</a:t>
            </a:r>
            <a:r>
              <a:rPr lang="en" sz="900"/>
              <a:t>0</a:t>
            </a:r>
            <a:r>
              <a:rPr lang="en" sz="1900"/>
              <a:t> dan y = y</a:t>
            </a:r>
            <a:r>
              <a:rPr lang="en" sz="900"/>
              <a:t>1</a:t>
            </a:r>
            <a:r>
              <a:rPr lang="en" sz="1900"/>
              <a:t> - y</a:t>
            </a:r>
            <a:r>
              <a:rPr lang="en" sz="900"/>
              <a:t>0 </a:t>
            </a:r>
            <a:r>
              <a:rPr lang="en" sz="1900"/>
              <a:t>.</a:t>
            </a:r>
            <a:endParaRPr sz="1900"/>
          </a:p>
          <a:p>
            <a:pPr indent="-349250" lvl="0" marL="457200" rtl="0" algn="just">
              <a:lnSpc>
                <a:spcPct val="115000"/>
              </a:lnSpc>
              <a:spcBef>
                <a:spcPts val="0"/>
              </a:spcBef>
              <a:spcAft>
                <a:spcPts val="0"/>
              </a:spcAft>
              <a:buSzPts val="1900"/>
              <a:buChar char="❖"/>
            </a:pPr>
            <a:r>
              <a:rPr lang="en" sz="1900"/>
              <a:t>Tentukan step, yaitu jarak maksimum jumlah penambahan nilai x maupun nilai y dengan cara :</a:t>
            </a:r>
            <a:endParaRPr sz="1900"/>
          </a:p>
          <a:p>
            <a:pPr indent="-349250" lvl="0" marL="742950" rtl="0" algn="just">
              <a:lnSpc>
                <a:spcPct val="115000"/>
              </a:lnSpc>
              <a:spcBef>
                <a:spcPts val="0"/>
              </a:spcBef>
              <a:spcAft>
                <a:spcPts val="0"/>
              </a:spcAft>
              <a:buSzPts val="1900"/>
              <a:buChar char="●"/>
            </a:pPr>
            <a:r>
              <a:rPr lang="en" sz="1900"/>
              <a:t>bila nilai | y| &gt; | x| maka step = nilai | y|.</a:t>
            </a:r>
            <a:endParaRPr sz="1900"/>
          </a:p>
          <a:p>
            <a:pPr indent="-349250" lvl="0" marL="742950" rtl="0" algn="just">
              <a:lnSpc>
                <a:spcPct val="115000"/>
              </a:lnSpc>
              <a:spcBef>
                <a:spcPts val="0"/>
              </a:spcBef>
              <a:spcAft>
                <a:spcPts val="0"/>
              </a:spcAft>
              <a:buSzPts val="1900"/>
              <a:buChar char="●"/>
            </a:pPr>
            <a:r>
              <a:rPr lang="en" sz="1900"/>
              <a:t>bila tidak maka step = | x|.</a:t>
            </a:r>
            <a:endParaRPr sz="1900"/>
          </a:p>
          <a:p>
            <a:pPr indent="0" lvl="0" marL="457200" rtl="0" algn="just">
              <a:lnSpc>
                <a:spcPct val="150000"/>
              </a:lnSpc>
              <a:spcBef>
                <a:spcPts val="0"/>
              </a:spcBef>
              <a:spcAft>
                <a:spcPts val="0"/>
              </a:spcAft>
              <a:buNone/>
            </a:pPr>
            <a:r>
              <a:t/>
            </a:r>
            <a:endParaRPr sz="1200"/>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83"/>
          <p:cNvSpPr txBox="1"/>
          <p:nvPr>
            <p:ph type="title"/>
          </p:nvPr>
        </p:nvSpPr>
        <p:spPr>
          <a:xfrm>
            <a:off x="1628250" y="70582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2200"/>
              <a:t>Compensating for Line Intensity Differences</a:t>
            </a:r>
            <a:endParaRPr b="1" sz="2200"/>
          </a:p>
        </p:txBody>
      </p:sp>
      <p:sp>
        <p:nvSpPr>
          <p:cNvPr id="545" name="Google Shape;545;p8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6" name="Google Shape;546;p83"/>
          <p:cNvSpPr txBox="1"/>
          <p:nvPr/>
        </p:nvSpPr>
        <p:spPr>
          <a:xfrm>
            <a:off x="1567800" y="1392250"/>
            <a:ext cx="6008400" cy="2673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660000"/>
              </a:buClr>
              <a:buSzPts val="1900"/>
              <a:buFont typeface="Barlow Light"/>
              <a:buChar char="▹"/>
            </a:pPr>
            <a:r>
              <a:rPr lang="en" sz="1900">
                <a:solidFill>
                  <a:srgbClr val="660000"/>
                </a:solidFill>
                <a:latin typeface="Barlow Light"/>
                <a:ea typeface="Barlow Light"/>
                <a:cs typeface="Barlow Light"/>
                <a:sym typeface="Barlow Light"/>
              </a:rPr>
              <a:t>Secara visual efek garis diagonal (tanpa antialiasing)  lebih tipis dari garis horisontal/vertikal karena pada garis tersebut pixel-pixel lebih spanned dari pada pixel-pixel pada garis horisontal/diagonal dapat juga dikurangi dengan menaikkan intensitas garis yang mengarah diagonal sesuai dengan sudut dan mencapai maksimum pada 45 derajat dengan faktor akar 2 dari garis horisontal/vertikal.</a:t>
            </a:r>
            <a:endParaRPr sz="1900">
              <a:solidFill>
                <a:srgbClr val="660000"/>
              </a:solidFill>
              <a:latin typeface="Barlow Light"/>
              <a:ea typeface="Barlow Light"/>
              <a:cs typeface="Barlow Light"/>
              <a:sym typeface="Barlow Light"/>
            </a:endParaRPr>
          </a:p>
          <a:p>
            <a:pPr indent="0" lvl="0" marL="457200" rtl="0" algn="l">
              <a:lnSpc>
                <a:spcPct val="100000"/>
              </a:lnSpc>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0" rtl="0" algn="l">
              <a:lnSpc>
                <a:spcPct val="100000"/>
              </a:lnSpc>
              <a:spcBef>
                <a:spcPts val="600"/>
              </a:spcBef>
              <a:spcAft>
                <a:spcPts val="0"/>
              </a:spcAft>
              <a:buNone/>
            </a:pPr>
            <a:r>
              <a:t/>
            </a:r>
            <a:endParaRPr b="1" sz="1800">
              <a:solidFill>
                <a:srgbClr val="660000"/>
              </a:solidFill>
              <a:latin typeface="Barlow"/>
              <a:ea typeface="Barlow"/>
              <a:cs typeface="Barlow"/>
              <a:sym typeface="Barlow"/>
            </a:endParaRPr>
          </a:p>
          <a:p>
            <a:pPr indent="0" lvl="0" marL="0" rtl="0" algn="l">
              <a:lnSpc>
                <a:spcPct val="115000"/>
              </a:lnSpc>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457200" rtl="0" algn="l">
              <a:spcBef>
                <a:spcPts val="600"/>
              </a:spcBef>
              <a:spcAft>
                <a:spcPts val="0"/>
              </a:spcAft>
              <a:buNone/>
            </a:pPr>
            <a:r>
              <a:t/>
            </a:r>
            <a:endParaRPr sz="2000">
              <a:solidFill>
                <a:srgbClr val="660000"/>
              </a:solidFill>
              <a:latin typeface="Barlow Light"/>
              <a:ea typeface="Barlow Light"/>
              <a:cs typeface="Barlow Light"/>
              <a:sym typeface="Barlow Light"/>
            </a:endParaRPr>
          </a:p>
          <a:p>
            <a:pPr indent="0" lvl="0" marL="0" rtl="0" algn="l">
              <a:spcBef>
                <a:spcPts val="600"/>
              </a:spcBef>
              <a:spcAft>
                <a:spcPts val="0"/>
              </a:spcAft>
              <a:buNone/>
            </a:pPr>
            <a:r>
              <a:t/>
            </a:r>
            <a:endParaRPr sz="1800">
              <a:solidFill>
                <a:srgbClr val="660000"/>
              </a:solidFill>
              <a:latin typeface="Barlow Light"/>
              <a:ea typeface="Barlow Light"/>
              <a:cs typeface="Barlow Light"/>
              <a:sym typeface="Barlow 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8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52" name="Google Shape;552;p84"/>
          <p:cNvSpPr txBox="1"/>
          <p:nvPr>
            <p:ph idx="4294967295" type="ctrTitle"/>
          </p:nvPr>
        </p:nvSpPr>
        <p:spPr>
          <a:xfrm>
            <a:off x="1918700" y="1485548"/>
            <a:ext cx="5306700" cy="68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accent6"/>
                </a:solidFill>
              </a:rPr>
              <a:t>Thanks</a:t>
            </a:r>
            <a:r>
              <a:rPr lang="en" sz="6000">
                <a:solidFill>
                  <a:schemeClr val="accent6"/>
                </a:solidFill>
              </a:rPr>
              <a:t>!</a:t>
            </a:r>
            <a:endParaRPr sz="6000">
              <a:solidFill>
                <a:schemeClr val="accent6"/>
              </a:solidFill>
            </a:endParaRPr>
          </a:p>
        </p:txBody>
      </p:sp>
      <p:sp>
        <p:nvSpPr>
          <p:cNvPr id="553" name="Google Shape;553;p84"/>
          <p:cNvSpPr txBox="1"/>
          <p:nvPr>
            <p:ph idx="4294967295" type="subTitle"/>
          </p:nvPr>
        </p:nvSpPr>
        <p:spPr>
          <a:xfrm>
            <a:off x="1918700" y="2192769"/>
            <a:ext cx="5306700" cy="1857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3600">
                <a:solidFill>
                  <a:schemeClr val="lt1"/>
                </a:solidFill>
              </a:rPr>
              <a:t>Any questions?</a:t>
            </a:r>
            <a:endParaRPr b="1" sz="3600">
              <a:solidFill>
                <a:schemeClr val="lt1"/>
              </a:solidFill>
            </a:endParaRPr>
          </a:p>
          <a:p>
            <a:pPr indent="0" lvl="0" marL="0" rtl="0" algn="ctr">
              <a:spcBef>
                <a:spcPts val="600"/>
              </a:spcBef>
              <a:spcAft>
                <a:spcPts val="0"/>
              </a:spcAft>
              <a:buClr>
                <a:schemeClr val="dk1"/>
              </a:buClr>
              <a:buSzPts val="1100"/>
              <a:buFont typeface="Arial"/>
              <a:buNone/>
            </a:pPr>
            <a:r>
              <a:t/>
            </a:r>
            <a:endParaRPr b="1" sz="3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396650" y="544550"/>
            <a:ext cx="6350700" cy="66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sz="3000"/>
              <a:t>Langkah-langkah pembentukan</a:t>
            </a:r>
            <a:r>
              <a:rPr lang="en"/>
              <a:t> </a:t>
            </a:r>
            <a:endParaRPr/>
          </a:p>
        </p:txBody>
      </p:sp>
      <p:sp>
        <p:nvSpPr>
          <p:cNvPr id="104" name="Google Shape;104;p2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5" name="Google Shape;105;p21"/>
          <p:cNvSpPr txBox="1"/>
          <p:nvPr/>
        </p:nvSpPr>
        <p:spPr>
          <a:xfrm>
            <a:off x="1469575" y="1465900"/>
            <a:ext cx="6088200" cy="26739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Hitung penambahan koordinat pixel yaitu x_increment = x / step dan y_increment = y / step.</a:t>
            </a:r>
            <a:endParaRPr sz="1900"/>
          </a:p>
          <a:p>
            <a:pPr indent="-349250" lvl="0" marL="457200" rtl="0" algn="just">
              <a:lnSpc>
                <a:spcPct val="115000"/>
              </a:lnSpc>
              <a:spcBef>
                <a:spcPts val="0"/>
              </a:spcBef>
              <a:spcAft>
                <a:spcPts val="0"/>
              </a:spcAft>
              <a:buSzPts val="1900"/>
              <a:buChar char="❖"/>
            </a:pPr>
            <a:r>
              <a:rPr lang="en" sz="1900"/>
              <a:t>Koordinat selanjutnya (x+x_incerement, y+y_increment).</a:t>
            </a:r>
            <a:endParaRPr sz="1900"/>
          </a:p>
          <a:p>
            <a:pPr indent="-349250" lvl="0" marL="457200" rtl="0" algn="just">
              <a:lnSpc>
                <a:spcPct val="115000"/>
              </a:lnSpc>
              <a:spcBef>
                <a:spcPts val="0"/>
              </a:spcBef>
              <a:spcAft>
                <a:spcPts val="0"/>
              </a:spcAft>
              <a:buSzPts val="1900"/>
              <a:buChar char="❖"/>
            </a:pPr>
            <a:r>
              <a:rPr lang="en" sz="1900"/>
              <a:t>Posisi pixel pada layer ditentukan dengan pembulatan nilai koordinasi tersebut.</a:t>
            </a:r>
            <a:endParaRPr sz="1900"/>
          </a:p>
          <a:p>
            <a:pPr indent="-349250" lvl="0" marL="457200" rtl="0" algn="just">
              <a:lnSpc>
                <a:spcPct val="115000"/>
              </a:lnSpc>
              <a:spcBef>
                <a:spcPts val="0"/>
              </a:spcBef>
              <a:spcAft>
                <a:spcPts val="0"/>
              </a:spcAft>
              <a:buSzPts val="1900"/>
              <a:buChar char="❖"/>
            </a:pPr>
            <a:r>
              <a:rPr lang="en" sz="1900"/>
              <a:t>Ulangi step 6 dan 7 untuk menentukan posisi pixel selanjutnya, sampai x = x1 dan y = y1 .</a:t>
            </a:r>
            <a:endParaRPr sz="1900"/>
          </a:p>
          <a:p>
            <a:pPr indent="0" lvl="0" marL="457200" rtl="0" algn="just">
              <a:lnSpc>
                <a:spcPct val="150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800"/>
          </a:p>
          <a:p>
            <a:pPr indent="0" lvl="0" marL="457200" rtl="0" algn="just">
              <a:lnSpc>
                <a:spcPct val="150000"/>
              </a:lnSpc>
              <a:spcBef>
                <a:spcPts val="0"/>
              </a:spcBef>
              <a:spcAft>
                <a:spcPts val="0"/>
              </a:spcAft>
              <a:buNone/>
            </a:pPr>
            <a:r>
              <a:t/>
            </a:r>
            <a:endParaRPr sz="1200"/>
          </a:p>
          <a:p>
            <a:pPr indent="0" lvl="0" marL="457200" rtl="0" algn="l">
              <a:spcBef>
                <a:spcPts val="600"/>
              </a:spcBef>
              <a:spcAft>
                <a:spcPts val="0"/>
              </a:spcAft>
              <a:buNone/>
            </a:pPr>
            <a:r>
              <a:t/>
            </a:r>
            <a:endParaRPr sz="2200">
              <a:solidFill>
                <a:srgbClr val="660000"/>
              </a:solidFill>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1" name="Google Shape;111;p22"/>
          <p:cNvSpPr txBox="1"/>
          <p:nvPr/>
        </p:nvSpPr>
        <p:spPr>
          <a:xfrm>
            <a:off x="3006900" y="1791025"/>
            <a:ext cx="3130200" cy="21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660000"/>
                </a:solidFill>
                <a:latin typeface="Barlow Light"/>
                <a:ea typeface="Barlow Light"/>
                <a:cs typeface="Barlow Light"/>
                <a:sym typeface="Barlow Light"/>
              </a:rPr>
              <a:t>Algoritma penggambaran garis yang akurat dan efisien dengan menggunakan penambahan perhitungan yang dapat disesuaikan untuk menampilkan lingkaran dan kurva lainnya.</a:t>
            </a:r>
            <a:endParaRPr sz="19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rgbClr val="660000"/>
              </a:solidFill>
              <a:latin typeface="Barlow Light"/>
              <a:ea typeface="Barlow Light"/>
              <a:cs typeface="Barlow Light"/>
              <a:sym typeface="Barlow Light"/>
            </a:endParaRPr>
          </a:p>
        </p:txBody>
      </p:sp>
      <p:sp>
        <p:nvSpPr>
          <p:cNvPr id="112" name="Google Shape;112;p22"/>
          <p:cNvSpPr txBox="1"/>
          <p:nvPr>
            <p:ph idx="4294967295" type="title"/>
          </p:nvPr>
        </p:nvSpPr>
        <p:spPr>
          <a:xfrm>
            <a:off x="3049950" y="1161200"/>
            <a:ext cx="3044100" cy="525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t>Algoritma Bresenham</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Talbot template">
  <a:themeElements>
    <a:clrScheme name="Custom 347">
      <a:dk1>
        <a:srgbClr val="393B44"/>
      </a:dk1>
      <a:lt1>
        <a:srgbClr val="FFFFFF"/>
      </a:lt1>
      <a:dk2>
        <a:srgbClr val="98ADBE"/>
      </a:dk2>
      <a:lt2>
        <a:srgbClr val="F5F5F5"/>
      </a:lt2>
      <a:accent1>
        <a:srgbClr val="2768CF"/>
      </a:accent1>
      <a:accent2>
        <a:srgbClr val="39B5D8"/>
      </a:accent2>
      <a:accent3>
        <a:srgbClr val="F16A39"/>
      </a:accent3>
      <a:accent4>
        <a:srgbClr val="DA2323"/>
      </a:accent4>
      <a:accent5>
        <a:srgbClr val="FFE599"/>
      </a:accent5>
      <a:accent6>
        <a:srgbClr val="FFD966"/>
      </a:accent6>
      <a:hlink>
        <a:srgbClr val="0B8FB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