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448-52B4-4761-89B6-60D626982C3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4D97-5CC0-4085-A9C4-AC20A03DB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448-52B4-4761-89B6-60D626982C3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4D97-5CC0-4085-A9C4-AC20A03DB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448-52B4-4761-89B6-60D626982C3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4D97-5CC0-4085-A9C4-AC20A03DB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448-52B4-4761-89B6-60D626982C3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4D97-5CC0-4085-A9C4-AC20A03DB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448-52B4-4761-89B6-60D626982C3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4D97-5CC0-4085-A9C4-AC20A03DB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448-52B4-4761-89B6-60D626982C3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4D97-5CC0-4085-A9C4-AC20A03DB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448-52B4-4761-89B6-60D626982C3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4D97-5CC0-4085-A9C4-AC20A03DB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448-52B4-4761-89B6-60D626982C3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4D97-5CC0-4085-A9C4-AC20A03DB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448-52B4-4761-89B6-60D626982C3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4D97-5CC0-4085-A9C4-AC20A03DB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448-52B4-4761-89B6-60D626982C3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4D97-5CC0-4085-A9C4-AC20A03DB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448-52B4-4761-89B6-60D626982C3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4D97-5CC0-4085-A9C4-AC20A03DB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1A448-52B4-4761-89B6-60D626982C3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44D97-5CC0-4085-A9C4-AC20A03DB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6096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Pass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Strings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Accessing Strings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 Basic Operations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Formatting Strings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String slices</a:t>
            </a:r>
            <a:endParaRPr lang="en-US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Tuples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Assigning Multiple Values at Once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228600"/>
            <a:ext cx="1064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Session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304800"/>
            <a:ext cx="6167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 replace() method replaces a string with another string: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 = "Hello, World!"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a.replace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("H", "J"))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828800"/>
            <a:ext cx="87071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 split() method splits the string into substrings if it finds instances of the separator: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 = "Hello, World!"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a.split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(",")) # returns ['Hello', ' World!']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3048000"/>
            <a:ext cx="2149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String Concatenation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3657600"/>
            <a:ext cx="739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Merge variable a with variable b into variable c: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 = "Hello"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 = "World"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 = a + b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print(c)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0" y="3683675"/>
            <a:ext cx="419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To add a space between them, 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add a " ":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 = "Hello"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 = "World"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 = a + " " + b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1484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String Format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609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age = 36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txt = "My name is John, I am " + age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print(txt) </a:t>
            </a:r>
            <a:r>
              <a:rPr lang="en-US" b="1" dirty="0" smtClean="0">
                <a:solidFill>
                  <a:srgbClr val="FF0000"/>
                </a:solidFill>
              </a:rPr>
              <a:t>//Error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812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The format() method takes the passed arguments, formats them, and places them in the string where the placeholders {} are: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667000"/>
            <a:ext cx="76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Use the format() method to insert numbers into strings: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age = 36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txt = "My name is John, and I am {}"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txt.format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(age))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2672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quantity = 3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itemno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 567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price = 49.95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myorder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 "I want {} pieces of item {} for {} dollars."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myorder.format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(quantity,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itemno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, price))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55" y="228600"/>
            <a:ext cx="91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use index numbers {0} to be sure the arguments are placed in the correct placeholders: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762000"/>
            <a:ext cx="65959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quantity = 3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itemno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 567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price = 49.95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myorder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 "I want to pay {2} dollars for {0} pieces of item {1}."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myorder.format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(quantity,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itemno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, price))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2590800"/>
            <a:ext cx="179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Escape Character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3048000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txt = "We are the so-called "Vikings" from the north."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350520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txt = "We are the so-called \"Vikings\" from the north."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91626" y="3124200"/>
            <a:ext cx="3252374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04800"/>
            <a:ext cx="684847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825" y="904875"/>
            <a:ext cx="737235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533400" y="6211669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Note:</a:t>
            </a:r>
            <a:r>
              <a:rPr lang="en-US" dirty="0" smtClean="0">
                <a:solidFill>
                  <a:srgbClr val="FF0000"/>
                </a:solidFill>
              </a:rPr>
              <a:t> All string methods return new values. They do not change the original string.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04800"/>
            <a:ext cx="796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Tuples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9144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mytuple</a:t>
            </a:r>
            <a:r>
              <a:rPr lang="en-US" dirty="0" smtClean="0"/>
              <a:t> = (“car", “bus", “truck")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524000"/>
            <a:ext cx="731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Tuples are used to store multiple items in a single variable.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tuple</a:t>
            </a:r>
            <a:r>
              <a:rPr lang="en-US" dirty="0" smtClean="0"/>
              <a:t> is a collection which is ordered and </a:t>
            </a:r>
            <a:r>
              <a:rPr lang="en-US" b="1" dirty="0" smtClean="0"/>
              <a:t>unchangeable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Tuples are written with round brackets.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2514600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Create a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(“car", “bus", “truck")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796" y="3810000"/>
            <a:ext cx="86968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Tuple</a:t>
            </a:r>
            <a:r>
              <a:rPr lang="en-US" dirty="0" smtClean="0"/>
              <a:t> items are ordered, unchangeable, and allow duplicate values.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Tuple</a:t>
            </a:r>
            <a:r>
              <a:rPr lang="en-US" dirty="0" smtClean="0"/>
              <a:t> items are indexed, the first item has index [0], the second item has index [1] etc.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Tuples are unchangeable, meaning that we cannot change, add or remove items after the </a:t>
            </a:r>
          </a:p>
          <a:p>
            <a:r>
              <a:rPr lang="en-US" dirty="0" err="1" smtClean="0"/>
              <a:t>tuple</a:t>
            </a:r>
            <a:r>
              <a:rPr lang="en-US" dirty="0" smtClean="0"/>
              <a:t> has been created.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Since </a:t>
            </a:r>
            <a:r>
              <a:rPr lang="en-US" dirty="0" err="1" smtClean="0"/>
              <a:t>tuples</a:t>
            </a:r>
            <a:r>
              <a:rPr lang="en-US" dirty="0" smtClean="0"/>
              <a:t> are indexed, they can have items with the same value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5410200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Tuples allow duplicate values: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(“car", “bus", “truck“, “bus”, “truck”)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8600"/>
            <a:ext cx="630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Length</a:t>
            </a:r>
          </a:p>
          <a:p>
            <a:r>
              <a:rPr lang="en-US" dirty="0" smtClean="0"/>
              <a:t>To determine how many items a </a:t>
            </a:r>
            <a:r>
              <a:rPr lang="en-US" dirty="0" err="1" smtClean="0"/>
              <a:t>tuple</a:t>
            </a:r>
            <a:r>
              <a:rPr lang="en-US" dirty="0" smtClean="0"/>
              <a:t> has, use the </a:t>
            </a:r>
            <a:r>
              <a:rPr lang="en-US" dirty="0" err="1" smtClean="0"/>
              <a:t>len</a:t>
            </a:r>
            <a:r>
              <a:rPr lang="en-US" dirty="0" smtClean="0"/>
              <a:t>() function: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9906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Print the number of items in the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(“car", “bus", “truck")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len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220980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Create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With One Item</a:t>
            </a:r>
          </a:p>
          <a:p>
            <a:r>
              <a:rPr lang="en-US" dirty="0" smtClean="0"/>
              <a:t>To create a </a:t>
            </a:r>
            <a:r>
              <a:rPr lang="en-US" dirty="0" err="1" smtClean="0"/>
              <a:t>tuple</a:t>
            </a:r>
            <a:r>
              <a:rPr lang="en-US" dirty="0" smtClean="0"/>
              <a:t> with only one item, you have to add a comma after the item, otherwise Python will not recognize it as a </a:t>
            </a:r>
            <a:r>
              <a:rPr lang="en-US" dirty="0" err="1" smtClean="0"/>
              <a:t>tuple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29718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One item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, remember the comma: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(“car",)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print(type(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#NOT a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(“car")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print(type(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))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5152072"/>
            <a:ext cx="800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String,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boolean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data types: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tuple1 = (“car", "bus", “truck") </a:t>
            </a:r>
            <a:r>
              <a:rPr lang="en-US" b="1" dirty="0" smtClean="0">
                <a:solidFill>
                  <a:srgbClr val="FF0000"/>
                </a:solidFill>
              </a:rPr>
              <a:t>// </a:t>
            </a:r>
            <a:r>
              <a:rPr lang="en-US" dirty="0" smtClean="0">
                <a:solidFill>
                  <a:srgbClr val="FF0000"/>
                </a:solidFill>
              </a:rPr>
              <a:t>('apple', 'banana', 'cherry')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tuple2 = (1, 5, 7, 9, 3)</a:t>
            </a:r>
            <a:r>
              <a:rPr lang="da-DK" dirty="0" smtClean="0"/>
              <a:t> </a:t>
            </a:r>
            <a:r>
              <a:rPr lang="da-DK" dirty="0" smtClean="0">
                <a:solidFill>
                  <a:srgbClr val="FF0000"/>
                </a:solidFill>
              </a:rPr>
              <a:t>//(1, 5, 7, 9, 3)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tuple3 = (True, False, False) </a:t>
            </a:r>
            <a:r>
              <a:rPr lang="en-US" b="1" dirty="0" smtClean="0">
                <a:solidFill>
                  <a:srgbClr val="FF0000"/>
                </a:solidFill>
              </a:rPr>
              <a:t>// </a:t>
            </a:r>
            <a:r>
              <a:rPr lang="da-DK" dirty="0" smtClean="0">
                <a:solidFill>
                  <a:srgbClr val="FF0000"/>
                </a:solidFill>
              </a:rPr>
              <a:t>(True, False, False) 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tuple4 = (1.1,2.2,3.3) </a:t>
            </a:r>
            <a:r>
              <a:rPr lang="en-US" b="1" dirty="0" smtClean="0">
                <a:solidFill>
                  <a:srgbClr val="FF0000"/>
                </a:solidFill>
              </a:rPr>
              <a:t>//</a:t>
            </a:r>
            <a:r>
              <a:rPr lang="da-DK" dirty="0" smtClean="0">
                <a:solidFill>
                  <a:srgbClr val="FF0000"/>
                </a:solidFill>
              </a:rPr>
              <a:t>(1.1, 2.2, 3.3) 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28600"/>
            <a:ext cx="3947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tuple</a:t>
            </a:r>
            <a:r>
              <a:rPr lang="en-US" dirty="0" smtClean="0"/>
              <a:t> can contain different data types: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914400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with strings, integers and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boolean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values: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tuple1 = ("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abc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", 34, True, 40, "male")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Print(tuple1) </a:t>
            </a:r>
            <a:r>
              <a:rPr lang="en-US" b="1" dirty="0" smtClean="0">
                <a:solidFill>
                  <a:srgbClr val="FF0000"/>
                </a:solidFill>
              </a:rPr>
              <a:t>//</a:t>
            </a:r>
            <a:r>
              <a:rPr lang="en-US" dirty="0" smtClean="0">
                <a:solidFill>
                  <a:srgbClr val="FF0000"/>
                </a:solidFill>
              </a:rPr>
              <a:t> ('</a:t>
            </a:r>
            <a:r>
              <a:rPr lang="en-US" dirty="0" err="1" smtClean="0">
                <a:solidFill>
                  <a:srgbClr val="FF0000"/>
                </a:solidFill>
              </a:rPr>
              <a:t>abc</a:t>
            </a:r>
            <a:r>
              <a:rPr lang="en-US" dirty="0" smtClean="0">
                <a:solidFill>
                  <a:srgbClr val="FF0000"/>
                </a:solidFill>
              </a:rPr>
              <a:t>', 34, True, 40, 'male')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2209800"/>
            <a:ext cx="861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type()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From Python's perspective,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tuples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are defined as objects with the data type '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':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&lt;class '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'&gt;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3200400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What is the data type of a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(“car", “bus", ”truck")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print(type(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4572000"/>
            <a:ext cx="769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Using the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() method to make a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((“car", “bus", “truck")) # note the double round-brackets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1973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Access </a:t>
            </a:r>
            <a:r>
              <a:rPr lang="en-US" b="1" dirty="0" err="1" smtClean="0">
                <a:solidFill>
                  <a:srgbClr val="C00000"/>
                </a:solidFill>
              </a:rPr>
              <a:t>Tuple</a:t>
            </a:r>
            <a:r>
              <a:rPr lang="en-US" b="1" dirty="0" smtClean="0">
                <a:solidFill>
                  <a:srgbClr val="C00000"/>
                </a:solidFill>
              </a:rPr>
              <a:t> Items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838200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Print the second item in the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(“car", “bus", “truck")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[1])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2057400"/>
            <a:ext cx="3179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Note:</a:t>
            </a:r>
            <a:r>
              <a:rPr lang="en-US" dirty="0" smtClean="0">
                <a:solidFill>
                  <a:srgbClr val="FF0000"/>
                </a:solidFill>
              </a:rPr>
              <a:t> The first item has index 0.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6670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Negative Indexing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Negative indexing means start from the end.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-1 refers to the last item, -2 refers to the second last item etc.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3657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Print the last item of the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(“car", “bus", “truck")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[-1])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04800"/>
            <a:ext cx="845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Range of Indexes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You can specify a range of indexes by specifying where to start and where to end the range.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When specifying a range, the return value will be a new </a:t>
            </a:r>
            <a:r>
              <a:rPr lang="en-US" dirty="0" err="1" smtClean="0"/>
              <a:t>tuple</a:t>
            </a:r>
            <a:r>
              <a:rPr lang="en-US" dirty="0" smtClean="0"/>
              <a:t> with the specified items.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600200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Return the third, fourth, and fifth item: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("apple", "banana", "cherry", "orange", "kiwi", "melon", "mango")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[2:5])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2819400"/>
            <a:ext cx="792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//This will return the items from position 2 to 5.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//Remember that the first item is position 0,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//and note that the item in position 5 is NOT included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38862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("apple", "banana", "cherry", "orange", "kiwi", "melon", "mango")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[:4])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44958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("apple", "banana", "cherry", "orange", "kiwi", "melon", "mango")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[2:])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5105400"/>
            <a:ext cx="9525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("apple", "banana", "cherry", "orange", "kiwi", "melon", "mango")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[-4:-1])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//Negative indexing means starting from the end of the </a:t>
            </a:r>
            <a:r>
              <a:rPr lang="en-US" dirty="0" err="1" smtClean="0">
                <a:solidFill>
                  <a:srgbClr val="FF0000"/>
                </a:solidFill>
              </a:rPr>
              <a:t>tuple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//This example returns the items from index -4 (included) to index -1 (excluded)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//Remember that the last item has the index -1,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8740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Nested If</a:t>
            </a:r>
          </a:p>
          <a:p>
            <a:r>
              <a:rPr lang="en-US" dirty="0" smtClean="0"/>
              <a:t>	You </a:t>
            </a:r>
            <a:r>
              <a:rPr lang="en-US" dirty="0"/>
              <a:t>can have if statements inside if statements, this is called </a:t>
            </a:r>
            <a:r>
              <a:rPr lang="en-US" i="1" dirty="0"/>
              <a:t>nested</a:t>
            </a:r>
            <a:r>
              <a:rPr lang="en-US" dirty="0"/>
              <a:t> if statements.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838200"/>
            <a:ext cx="670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 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35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if x &gt; 10: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print("Above ten,")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if x &gt; 20: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  print("and also above 20!")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else: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  print("but not above 20.")</a:t>
            </a:r>
          </a:p>
          <a:p>
            <a:pPr lvl="1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505200"/>
            <a:ext cx="85705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pass Statement</a:t>
            </a:r>
          </a:p>
          <a:p>
            <a:pPr lvl="1"/>
            <a:r>
              <a:rPr lang="en-US" dirty="0"/>
              <a:t>if statements cannot be empty, but if you for some reason have an if statement with </a:t>
            </a:r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/>
              <a:t>content, put in the pass statement to avoid getting an error.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46482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 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20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 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100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if b &gt; a: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pass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1979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Check if Item Exists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609600"/>
            <a:ext cx="7467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Check if “car" is present in the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(“car", “bus", “truck")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if “car" in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 print("Yes, ‘car' is in the vehicles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")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3352800"/>
            <a:ext cx="784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Convert the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into a list to be able to change it: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x = ("apple", "banana", "cherry")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y = list(x)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y[1] = "kiwi"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x =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(y)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print(x)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5000" y="5103674"/>
            <a:ext cx="7772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Convert the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into a list, add "orange", and convert it back into a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("apple", "banana", "cherry")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y = list(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y.append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("orange")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(y)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133600"/>
            <a:ext cx="883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Once a </a:t>
            </a:r>
            <a:r>
              <a:rPr lang="en-US" dirty="0" err="1" smtClean="0"/>
              <a:t>tuple</a:t>
            </a:r>
            <a:r>
              <a:rPr lang="en-US" dirty="0" smtClean="0"/>
              <a:t> is created, you cannot change its values. Tuples are </a:t>
            </a:r>
            <a:r>
              <a:rPr lang="en-US" b="1" dirty="0" smtClean="0"/>
              <a:t>unchangeable</a:t>
            </a:r>
            <a:r>
              <a:rPr lang="en-US" dirty="0" smtClean="0"/>
              <a:t>, or </a:t>
            </a:r>
            <a:r>
              <a:rPr lang="en-US" b="1" dirty="0" smtClean="0"/>
              <a:t>immutable</a:t>
            </a:r>
            <a:r>
              <a:rPr lang="en-US" dirty="0" smtClean="0"/>
              <a:t> as it also is called.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But there is a workaround. You can convert the </a:t>
            </a:r>
            <a:r>
              <a:rPr lang="en-US" dirty="0" err="1" smtClean="0"/>
              <a:t>tuple</a:t>
            </a:r>
            <a:r>
              <a:rPr lang="en-US" dirty="0" smtClean="0"/>
              <a:t> into a list, change the list, and convert the list back into a </a:t>
            </a:r>
            <a:r>
              <a:rPr lang="en-US" dirty="0" err="1" smtClean="0"/>
              <a:t>tuple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8305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Create a new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with the value "orange", and add that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("apple", "banana", "cherry")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y = ("orange",)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+= y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2514600"/>
            <a:ext cx="8763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Convert the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into a list, remove "apple", and convert it back into a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("apple", "banana", "cherry")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y = list(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y.remove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("apple")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(y)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419600"/>
            <a:ext cx="830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 del keyword can delete the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completely: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("apple", "banana", "cherry")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del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 #this will raise an error because the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no longer exists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048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Unpacking a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Tuple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When we create a </a:t>
            </a:r>
            <a:r>
              <a:rPr lang="en-US" dirty="0" err="1" smtClean="0"/>
              <a:t>tuple</a:t>
            </a:r>
            <a:r>
              <a:rPr lang="en-US" dirty="0" smtClean="0"/>
              <a:t>, we normally assign values to it. This is called "packing" a </a:t>
            </a:r>
            <a:r>
              <a:rPr lang="en-US" dirty="0" err="1" smtClean="0"/>
              <a:t>tuple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066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Packing a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fruits = ("apple", "banana", "cherry")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2133600"/>
            <a:ext cx="8839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But, in Python, we are also allowed to extract the values back into variables. This is called "unpacking":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Unpacking a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fruits = ("apple", "banana", "cherry")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(green, yellow, red) = fruits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print(green)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print(yellow)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print(red)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8859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Using Asterisk*</a:t>
            </a:r>
          </a:p>
          <a:p>
            <a:r>
              <a:rPr lang="en-US" dirty="0" smtClean="0"/>
              <a:t>If the number of variables is less than the number of values, you can add an * to the variable</a:t>
            </a:r>
          </a:p>
          <a:p>
            <a:r>
              <a:rPr lang="en-US" dirty="0" smtClean="0"/>
              <a:t> name and the values will be assigned to the variable as a list: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29540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Assign the rest of the values as a list called "red":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fruits = ("apple", "banana", "cherry", "strawberry", "raspberry")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(green, yellow, *red) = fruits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print(green)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print(yellow)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print(red)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4038600"/>
            <a:ext cx="7010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fruits = ("apple", "mango", "papaya", "pineapple", "cherry")</a:t>
            </a:r>
          </a:p>
          <a:p>
            <a:pPr lvl="1"/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(green, *tropic, red) = fruits</a:t>
            </a:r>
          </a:p>
          <a:p>
            <a:pPr lvl="1"/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print(green)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print(tropic)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print(red)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5257800"/>
            <a:ext cx="31600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['mango', 'papaya', 'pineapple']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cherry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6800" y="2819400"/>
            <a:ext cx="3372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banana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['cherry', 'strawberry', 'raspberry']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228600"/>
            <a:ext cx="5496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Loop Through a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Tuple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You can loop through the </a:t>
            </a:r>
            <a:r>
              <a:rPr lang="en-US" dirty="0" err="1" smtClean="0"/>
              <a:t>tuple</a:t>
            </a:r>
            <a:r>
              <a:rPr lang="en-US" dirty="0" smtClean="0"/>
              <a:t> items by using a for loop.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066800"/>
            <a:ext cx="7924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Iterate through the items and print the values: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("apple", "banana", "cherry")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for x in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 print(x)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590800"/>
            <a:ext cx="7453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Loop Through the Index Numbers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You can also loop through the </a:t>
            </a:r>
            <a:r>
              <a:rPr lang="en-US" dirty="0" err="1" smtClean="0"/>
              <a:t>tuple</a:t>
            </a:r>
            <a:r>
              <a:rPr lang="en-US" dirty="0" smtClean="0"/>
              <a:t> items by referring to their index number.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Use the range() and </a:t>
            </a:r>
            <a:r>
              <a:rPr lang="en-US" dirty="0" err="1" smtClean="0"/>
              <a:t>len</a:t>
            </a:r>
            <a:r>
              <a:rPr lang="en-US" dirty="0" smtClean="0"/>
              <a:t>() functions to create a suitable </a:t>
            </a:r>
            <a:r>
              <a:rPr lang="en-US" dirty="0" err="1" smtClean="0"/>
              <a:t>iterable</a:t>
            </a:r>
            <a:r>
              <a:rPr lang="en-US" dirty="0" smtClean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3581400"/>
            <a:ext cx="7391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Print all items by referring to their index number: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("apple", "banana", "cherry")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for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in range(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len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)):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 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])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81000"/>
            <a:ext cx="85247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Using a While Loop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You can loop through the </a:t>
            </a:r>
            <a:r>
              <a:rPr lang="en-US" dirty="0" err="1" smtClean="0"/>
              <a:t>tuple</a:t>
            </a:r>
            <a:r>
              <a:rPr lang="en-US" dirty="0" smtClean="0"/>
              <a:t> items by using a while loop.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Use the </a:t>
            </a:r>
            <a:r>
              <a:rPr lang="en-US" dirty="0" err="1" smtClean="0"/>
              <a:t>len</a:t>
            </a:r>
            <a:r>
              <a:rPr lang="en-US" dirty="0" smtClean="0"/>
              <a:t>() function to determine the length of the </a:t>
            </a:r>
            <a:r>
              <a:rPr lang="en-US" dirty="0" err="1" smtClean="0"/>
              <a:t>tuple</a:t>
            </a:r>
            <a:r>
              <a:rPr lang="en-US" dirty="0" smtClean="0"/>
              <a:t>, then start at 0 and loop your </a:t>
            </a:r>
          </a:p>
          <a:p>
            <a:r>
              <a:rPr lang="en-US" dirty="0" smtClean="0"/>
              <a:t>way through the </a:t>
            </a:r>
            <a:r>
              <a:rPr lang="en-US" dirty="0" err="1" smtClean="0"/>
              <a:t>tuple</a:t>
            </a:r>
            <a:r>
              <a:rPr lang="en-US" dirty="0" smtClean="0"/>
              <a:t> items by referring to their indexes.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Remember to increase the index by 1 after each iteration.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2057400"/>
            <a:ext cx="72134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Print all items, using a while loop to go through all the index numbers: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("apple", "banana", "cherry")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 0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while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&lt;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len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):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 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])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+ 1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457200"/>
            <a:ext cx="716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Join Two Tuples</a:t>
            </a:r>
          </a:p>
          <a:p>
            <a:r>
              <a:rPr lang="en-US" dirty="0" smtClean="0"/>
              <a:t>To join two or more </a:t>
            </a:r>
            <a:r>
              <a:rPr lang="en-US" dirty="0" err="1" smtClean="0"/>
              <a:t>tuples</a:t>
            </a:r>
            <a:r>
              <a:rPr lang="en-US" dirty="0" smtClean="0"/>
              <a:t> you can use the + operator: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Join two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tuples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tuple1 = ("a", "b" , "c")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tuple2 = (1, 2, 3)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tuple3 = tuple1 + tuple2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print(tuple3)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3429000"/>
            <a:ext cx="5715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Multiply the fruits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by 2: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fruits = ("apple", "banana", "cherry")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fruits * 2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81200"/>
            <a:ext cx="83439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739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Nested Loops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A nested loop is a loop inside a loop.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The "inner loop" will be executed one time for each iteration of the "outer loop":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524000"/>
            <a:ext cx="807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Print each adjective for every fruit:</a:t>
            </a:r>
          </a:p>
          <a:p>
            <a:pPr lvl="1"/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adj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= ["red",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“big",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"tasty"]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fruits = ["apple",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“watermelon",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"cherry"]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for x in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adj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 for y in fruits: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  print(x, y)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4038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for x in [0, 1, 2]: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 pass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835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Strings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721" y="838200"/>
            <a:ext cx="7261411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Strings in python are surrounded by either single quotation marks, or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double </a:t>
            </a:r>
            <a:r>
              <a:rPr lang="en-US" dirty="0"/>
              <a:t>quotation marks</a:t>
            </a:r>
            <a:r>
              <a:rPr lang="en-US" dirty="0" smtClean="0"/>
              <a:t>.</a:t>
            </a:r>
            <a:endParaRPr lang="en-US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'hello' is the same as "hello".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You can display a string literal with the print() function: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743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print("Hello")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print('Hello')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36576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Assign String to a Variable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4191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 = "Hello"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810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Multiline Strings</a:t>
            </a:r>
          </a:p>
          <a:p>
            <a:r>
              <a:rPr lang="en-US" dirty="0" smtClean="0"/>
              <a:t>	You </a:t>
            </a:r>
            <a:r>
              <a:rPr lang="en-US" dirty="0"/>
              <a:t>can assign a multiline string to a variable by using three quotes: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219200"/>
            <a:ext cx="7696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You can use three double quotes: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str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""“Good Morning,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text written in multiline,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with in quotes."""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str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0" y="1600200"/>
            <a:ext cx="358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str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'' ‘Good Morning,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text written in multiline,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with in quotes.'''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str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3276600"/>
            <a:ext cx="1816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Strings are Arrays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810000"/>
            <a:ext cx="8458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/>
              <a:t>Like many other popular programming languages, strings in Python are arrays of bytes representing </a:t>
            </a:r>
            <a:r>
              <a:rPr lang="en-US" dirty="0" smtClean="0"/>
              <a:t>Unicode </a:t>
            </a:r>
            <a:r>
              <a:rPr lang="en-US" dirty="0"/>
              <a:t>characters.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However, Python does not have a character data type, a single character is simply a string with a length of 1.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Square brackets can be used to access elements of the string.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5181600"/>
            <a:ext cx="7543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Get the character at position 1 (remember that the first character has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position 0):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 = "Hello, World!"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print(a[1])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Loop through the letters in the word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“Morning":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for x in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“Morning":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print(x)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7526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 Length</a:t>
            </a:r>
          </a:p>
          <a:p>
            <a:r>
              <a:rPr lang="en-US" dirty="0"/>
              <a:t>To get the length of a string, use the </a:t>
            </a:r>
            <a:r>
              <a:rPr lang="en-US" dirty="0" err="1"/>
              <a:t>len</a:t>
            </a:r>
            <a:r>
              <a:rPr lang="en-US" dirty="0"/>
              <a:t>() function.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 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len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 function returns the length of a string: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 = "Hello, World!"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len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(a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4267200"/>
            <a:ext cx="8507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Check String</a:t>
            </a:r>
          </a:p>
          <a:p>
            <a:r>
              <a:rPr lang="en-US" dirty="0" smtClean="0"/>
              <a:t>To check if a certain phrase or character is present in a string, we can use the keyword in.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5029200"/>
            <a:ext cx="5791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Check if “good" is present in the following text: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txt = “Today is a good day!"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print(“good" in txt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b="1" dirty="0" smtClean="0">
                <a:solidFill>
                  <a:srgbClr val="FF0000"/>
                </a:solidFill>
              </a:rPr>
              <a:t>#True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Print only if “good" is present: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txt = “Today is a good day!"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if “good" in txt: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 print("Yes, ‘good' is present.")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2286000"/>
            <a:ext cx="7882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Check if NOT</a:t>
            </a:r>
          </a:p>
          <a:p>
            <a:r>
              <a:rPr lang="en-US" dirty="0" smtClean="0"/>
              <a:t>To check if a certain phrase or character is NOT present in a string, we can use the </a:t>
            </a:r>
          </a:p>
          <a:p>
            <a:r>
              <a:rPr lang="en-US" dirty="0" smtClean="0"/>
              <a:t>keyword not in.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3352800"/>
            <a:ext cx="716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Check if “bad" is NOT present in the following text: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txt = “Today is a good day"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print(“bad" not in txt)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4648200"/>
            <a:ext cx="6781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print only if “bad" is NOT present: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txt = “Today is a good day!"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if “bad" not in txt: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 print("No, ‘bad' is NOT present.“)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Slicing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You can return a range of characters by using the slice syntax.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Specify the start index and the end index, separated by a colon, to return a part of the string.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82880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Get the characters from position 2 to position 5 (not included):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 = "Hello, World!"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print(b[2:5]) </a:t>
            </a:r>
            <a:r>
              <a:rPr lang="en-US" b="1" dirty="0" smtClean="0">
                <a:solidFill>
                  <a:srgbClr val="FF0000"/>
                </a:solidFill>
              </a:rPr>
              <a:t>#</a:t>
            </a:r>
            <a:r>
              <a:rPr lang="en-US" b="1" dirty="0" err="1" smtClean="0">
                <a:solidFill>
                  <a:srgbClr val="FF0000"/>
                </a:solidFill>
              </a:rPr>
              <a:t>llo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3124200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Get the characters from the start to position 5 (not included):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 = "Hello, World!"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print(b[:5]) </a:t>
            </a:r>
            <a:r>
              <a:rPr lang="en-US" b="1" dirty="0" smtClean="0">
                <a:solidFill>
                  <a:srgbClr val="FF0000"/>
                </a:solidFill>
              </a:rPr>
              <a:t>#Hello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4419600"/>
            <a:ext cx="739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Get the characters from position 2, and all the way to the end: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 = "Hello, World!"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print(b[2:]) </a:t>
            </a:r>
            <a:r>
              <a:rPr lang="en-US" b="1" dirty="0" smtClean="0">
                <a:solidFill>
                  <a:srgbClr val="FF0000"/>
                </a:solidFill>
              </a:rPr>
              <a:t>#</a:t>
            </a:r>
            <a:r>
              <a:rPr lang="en-US" b="1" dirty="0" err="1" smtClean="0">
                <a:solidFill>
                  <a:srgbClr val="FF0000"/>
                </a:solidFill>
              </a:rPr>
              <a:t>llo</a:t>
            </a:r>
            <a:r>
              <a:rPr lang="en-US" b="1" dirty="0" smtClean="0">
                <a:solidFill>
                  <a:srgbClr val="FF0000"/>
                </a:solidFill>
              </a:rPr>
              <a:t>, World!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Get the characters: From: "o" in "World!" (position -5) To, but not included: "d" in "World!" (position -2):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 = "Hello, World!"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print(b[-5:-2])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2133600"/>
            <a:ext cx="178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Basic Operations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2743200"/>
            <a:ext cx="55960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 upper() method returns the string in upper case: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 = "Hello, World!"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a.upper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4114800"/>
            <a:ext cx="55388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 lower() method returns the string in lower case: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 = "Hello, World!"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a.lower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5562600"/>
            <a:ext cx="77126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 strip() method removes any whitespace from the beginning or the end: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 = " Hello, World! "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a.strip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()) # returns "Hello, World!”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1375</Words>
  <Application>Microsoft Office PowerPoint</Application>
  <PresentationFormat>On-screen Show (4:3)</PresentationFormat>
  <Paragraphs>281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Asnika</dc:creator>
  <cp:lastModifiedBy>Asnika</cp:lastModifiedBy>
  <cp:revision>29</cp:revision>
  <dcterms:created xsi:type="dcterms:W3CDTF">2024-03-21T10:00:41Z</dcterms:created>
  <dcterms:modified xsi:type="dcterms:W3CDTF">2024-04-16T03:18:42Z</dcterms:modified>
</cp:coreProperties>
</file>