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15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AD68-3EC7-4E6D-9CD5-743C4A5C675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5970-BE31-41F4-AB75-76278733D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38200"/>
            <a:ext cx="563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Installing Python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Introduction to Python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Basic Syntax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Data Types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Operators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 Input/output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Flow of Control (Modules, Branching)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 If, If- else, Nested if-else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Looping –For, While, Nested loops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Control Structure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Uses of Break &amp; Continue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Session -1 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7769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</a:t>
            </a:r>
          </a:p>
          <a:p>
            <a:r>
              <a:rPr lang="en-US" dirty="0" smtClean="0"/>
              <a:t>	In </a:t>
            </a:r>
            <a:r>
              <a:rPr lang="en-US" dirty="0"/>
              <a:t>the </a:t>
            </a:r>
            <a:r>
              <a:rPr lang="en-US" dirty="0" smtClean="0"/>
              <a:t>print()</a:t>
            </a:r>
            <a:r>
              <a:rPr lang="en-US" dirty="0"/>
              <a:t> function, when you try to combine a string and a number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 </a:t>
            </a:r>
            <a:r>
              <a:rPr lang="en-US" dirty="0" smtClean="0"/>
              <a:t>+</a:t>
            </a:r>
            <a:r>
              <a:rPr lang="en-US" dirty="0"/>
              <a:t> operator, </a:t>
            </a:r>
            <a:r>
              <a:rPr lang="en-US" dirty="0" smtClean="0"/>
              <a:t>Python </a:t>
            </a:r>
            <a:r>
              <a:rPr lang="en-US" dirty="0"/>
              <a:t>will give you an error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266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x = 5</a:t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y = 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Ram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(x + y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1400" b="1" dirty="0" smtClean="0">
                <a:solidFill>
                  <a:srgbClr val="FF0000"/>
                </a:solidFill>
              </a:rPr>
              <a:t>//Error</a:t>
            </a:r>
            <a:endParaRPr lang="es-ES" b="1" dirty="0" smtClean="0">
              <a:solidFill>
                <a:srgbClr val="FF0000"/>
              </a:solidFill>
            </a:endParaRPr>
          </a:p>
          <a:p>
            <a:pPr lvl="1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44780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x = 5</a:t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y = 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Ram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(x, y)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a variable outside of a function, and use it inside the function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“Friday"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(“Today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 + 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a variable inside a function, with the same name as the global variable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“Friday"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x = "fantastic"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(“Today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 + 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(“Today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 + 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352800"/>
            <a:ext cx="789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global Keyword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Normally</a:t>
            </a:r>
            <a:r>
              <a:rPr lang="en-US" dirty="0"/>
              <a:t>, when you create a variable inside a function, that variable is local,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can only be used inside that function.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To create a global variable inside a function, you can use the global keyword.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6482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 you use the global keyword, the variable belongs to the global scope: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global x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“Friday“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print(“Today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 + 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Python Data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74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Built-in Data Types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 programming, data type is an important concept.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Variables can store data of different types, and different types can do different things.</a:t>
            </a:r>
          </a:p>
          <a:p>
            <a:r>
              <a:rPr lang="en-US" dirty="0"/>
              <a:t>Python has the following data types built-in by default, in these categories:</a:t>
            </a: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72071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3649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96034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Operators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print(10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+ 5)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divides the operators in the following groups: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Arithmetic operators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Assignment operators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Comparison operators</a:t>
            </a:r>
          </a:p>
          <a:p>
            <a:pPr lvl="1"/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019800" cy="339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733800" y="1981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Logical operators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Identity operators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Membership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81200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Bitwise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6829425" cy="556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382000" cy="388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945" y="4114800"/>
            <a:ext cx="87588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Identity Operators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Identity </a:t>
            </a:r>
            <a:r>
              <a:rPr lang="en-US" dirty="0"/>
              <a:t>operators are used to compare the objects, not if they are </a:t>
            </a:r>
            <a:r>
              <a:rPr lang="en-US" dirty="0" smtClean="0"/>
              <a:t>equal, but </a:t>
            </a:r>
            <a:r>
              <a:rPr lang="en-US" dirty="0"/>
              <a:t>if they are actually the same object, with the same memory location:</a:t>
            </a:r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265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24906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is a popular programming language. It was created by Guido van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Rossum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released in 1991.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is used for: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web development (server-side),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software development,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mathematics,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system scripting.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can Python do?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be used on a server to create web applications.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be used alongside software to create workflows.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connect to database systems. It can also read and modify files.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be used to handle big data and perform complex mathematics.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be used for rapid prototyping, or for production-ready software development.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Why Python?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works on different platforms (Windows, Mac, Linux, Raspberry Pi, etc).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has a simple syntax similar to the English language.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has syntax that allows developers to write programs with fewer lines than some other programming languages.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runs on an interpreter system, meaning that code can be executed as soon as it is written. This means that prototyping can be very quick.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Python can be treated in a procedural way, an object-oriented way or a functional way.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242130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Introduction to Python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Python 3.6 uses the input() method.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Python 2.7 uses the </a:t>
            </a:r>
            <a:r>
              <a:rPr lang="en-US" dirty="0" err="1"/>
              <a:t>raw_input</a:t>
            </a:r>
            <a:r>
              <a:rPr lang="en-US" dirty="0"/>
              <a:t>() method.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Python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3.6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username = input("Enter username:")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print("Username is: " + username)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75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Python 2.7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username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raw_input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("Enter username:")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print("Username is: " + username)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052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a Module?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Consider a module to be the same as a code library.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file containing a set of functions you want to include in your application.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16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Flow of Control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4412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Save this code in a file named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myfile.py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message(name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print("Hello, " + 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379274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 the module named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and call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message function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mymodule.message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(“All")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9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a module just save the code you want in a file with the file extension 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71800"/>
            <a:ext cx="24859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myfile.py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person1 = {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"name":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“Ram",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"age": 36,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"country":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“India"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2971800"/>
            <a:ext cx="518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 the module named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access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person1 dictionary: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myfile.person1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["age"]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an alias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called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mf: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mf.person1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["age"]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743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platform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platform.system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Built-in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2928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def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(name):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print("Hello, " + name)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person1 = {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"name": “Ram",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"age": 36,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"country": “India"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4191000"/>
            <a:ext cx="563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 only the person1 dictionary from the module: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import person1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 (person1["age"])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6211669"/>
            <a:ext cx="502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>
                <a:solidFill>
                  <a:srgbClr val="FF0000"/>
                </a:solidFill>
              </a:rPr>
              <a:t> When importing using the </a:t>
            </a:r>
            <a:r>
              <a:rPr lang="en-US" sz="1200" dirty="0" smtClean="0">
                <a:solidFill>
                  <a:srgbClr val="FF0000"/>
                </a:solidFill>
              </a:rPr>
              <a:t>from</a:t>
            </a:r>
            <a:r>
              <a:rPr lang="en-US" sz="1200" dirty="0">
                <a:solidFill>
                  <a:srgbClr val="FF0000"/>
                </a:solidFill>
              </a:rPr>
              <a:t> keyword, do not use the module name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when </a:t>
            </a:r>
            <a:r>
              <a:rPr lang="en-US" sz="1200" dirty="0">
                <a:solidFill>
                  <a:srgbClr val="FF0000"/>
                </a:solidFill>
              </a:rPr>
              <a:t>referring to elements in the module.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Example</a:t>
            </a:r>
            <a:r>
              <a:rPr lang="en-US" sz="1200" dirty="0">
                <a:solidFill>
                  <a:srgbClr val="FF0000"/>
                </a:solidFill>
              </a:rPr>
              <a:t>: </a:t>
            </a:r>
            <a:r>
              <a:rPr lang="en-US" sz="1200" dirty="0" smtClean="0">
                <a:solidFill>
                  <a:srgbClr val="FF0000"/>
                </a:solidFill>
              </a:rPr>
              <a:t>person1["age"]</a:t>
            </a:r>
            <a:r>
              <a:rPr lang="en-US" sz="1200" dirty="0">
                <a:solidFill>
                  <a:srgbClr val="FF0000"/>
                </a:solidFill>
              </a:rPr>
              <a:t>, </a:t>
            </a:r>
            <a:r>
              <a:rPr lang="en-US" sz="1200" b="1" dirty="0">
                <a:solidFill>
                  <a:srgbClr val="FF0000"/>
                </a:solidFill>
              </a:rPr>
              <a:t>not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mymodule.person1["age"]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If-else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the usual logical conditions from mathematics:</a:t>
            </a:r>
          </a:p>
          <a:p>
            <a:pPr lvl="1"/>
            <a:r>
              <a:rPr lang="en-US" dirty="0"/>
              <a:t>Equals: a == b</a:t>
            </a:r>
          </a:p>
          <a:p>
            <a:pPr lvl="1"/>
            <a:r>
              <a:rPr lang="en-US" dirty="0"/>
              <a:t>Not Equals: a != b</a:t>
            </a:r>
          </a:p>
          <a:p>
            <a:pPr lvl="1"/>
            <a:r>
              <a:rPr lang="en-US" dirty="0"/>
              <a:t>Less than: a &lt; b</a:t>
            </a:r>
          </a:p>
          <a:p>
            <a:pPr lvl="1"/>
            <a:r>
              <a:rPr lang="en-US" dirty="0"/>
              <a:t>Less than or equal to: a &lt;= b</a:t>
            </a:r>
          </a:p>
          <a:p>
            <a:pPr lvl="1"/>
            <a:r>
              <a:rPr lang="en-US" dirty="0"/>
              <a:t>Greater than: a &gt; b</a:t>
            </a:r>
          </a:p>
          <a:p>
            <a:pPr lvl="1"/>
            <a:r>
              <a:rPr lang="en-US" dirty="0"/>
              <a:t>Greater than or equal to: a &gt;= b</a:t>
            </a:r>
          </a:p>
          <a:p>
            <a:r>
              <a:rPr lang="en-US" dirty="0"/>
              <a:t>These conditions can be used in several ways, most commonly in "if statements" and loops.</a:t>
            </a:r>
          </a:p>
          <a:p>
            <a:r>
              <a:rPr lang="en-US" dirty="0"/>
              <a:t>An "if statement" is written by using the if keyword.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962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statement: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 is greater than a")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127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09600"/>
            <a:ext cx="284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relies on indentation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statement, without indentation (will raise an error):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print("b is greater than a") # you will get an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Elif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	The</a:t>
            </a:r>
            <a:r>
              <a:rPr lang="en-US" dirty="0"/>
              <a:t> </a:t>
            </a:r>
            <a:r>
              <a:rPr lang="en-US" dirty="0" err="1"/>
              <a:t>elif</a:t>
            </a:r>
            <a:r>
              <a:rPr lang="en-US" dirty="0"/>
              <a:t> keyword is Python's way of saying "if the previous conditions were not true, then try this condition".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86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 is greater than a")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a == b: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 and b are equal")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</a:p>
          <a:p>
            <a:r>
              <a:rPr lang="en-US" dirty="0" smtClean="0"/>
              <a:t>	The</a:t>
            </a:r>
            <a:r>
              <a:rPr lang="en-US" dirty="0"/>
              <a:t> else keyword catches anything which isn't caught by the preceding conditions.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447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1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 is greater than a")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a == b: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 and b are equal")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 is greater than b")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have an else without the </a:t>
            </a:r>
            <a:r>
              <a:rPr lang="en-US" dirty="0" err="1"/>
              <a:t>elif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 is greater than a")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 is not greater than a")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line if statement: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a &gt; b: print("a is greater than b")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3400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line if else statement: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print("A") if a &gt; b else print("B")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One line if else statement, with 3 conditions: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print("A") if a &gt; b else print("=") if a == b else print("B")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1242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</a:p>
          <a:p>
            <a:r>
              <a:rPr lang="en-US" dirty="0" smtClean="0"/>
              <a:t>	The</a:t>
            </a:r>
            <a:r>
              <a:rPr lang="en-US" dirty="0"/>
              <a:t> and keyword is a logical operator, and is used to combine conditional statements: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1148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 a is greater than b, AND if c is greater than a: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a &gt; b and c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print("Both conditions are True")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969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</a:p>
          <a:p>
            <a:r>
              <a:rPr lang="en-US" dirty="0" smtClean="0"/>
              <a:t>	The</a:t>
            </a:r>
            <a:r>
              <a:rPr lang="en-US" dirty="0"/>
              <a:t> or keyword is a logical operator, and is used to combine conditional statements: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 if a is greater than b, OR if a is greater than c: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a &gt; b or a &gt; c: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print("At least one of the conditions is True")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429000"/>
            <a:ext cx="7950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</a:t>
            </a:r>
          </a:p>
          <a:p>
            <a:r>
              <a:rPr lang="en-US" dirty="0" smtClean="0"/>
              <a:t>	The</a:t>
            </a:r>
            <a:r>
              <a:rPr lang="en-US" dirty="0"/>
              <a:t> not keyword is a logical operator, and is used to reverse the result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conditional statement: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43400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 if a is NOT greater than b: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not a &gt; b: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 is NOT greater than b")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74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If</a:t>
            </a:r>
          </a:p>
          <a:p>
            <a:r>
              <a:rPr lang="en-US" dirty="0" smtClean="0"/>
              <a:t>	You </a:t>
            </a:r>
            <a:r>
              <a:rPr lang="en-US" dirty="0"/>
              <a:t>can have if statements inside if statements, this is called </a:t>
            </a:r>
            <a:r>
              <a:rPr lang="en-US" i="1" dirty="0"/>
              <a:t>nested</a:t>
            </a:r>
            <a:r>
              <a:rPr lang="en-US" dirty="0"/>
              <a:t> if statements.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x &gt; 10: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print("Above ten,")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if x &gt; 20: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print("and also above 20!")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print("but not above 20.")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8570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pass Statement</a:t>
            </a:r>
          </a:p>
          <a:p>
            <a:pPr lvl="1"/>
            <a:r>
              <a:rPr lang="en-US" dirty="0"/>
              <a:t>if statements cannot be empty, but if you for some reason have an if statement with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content, put in the pass statement to avoid getting an error.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648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19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Looping in Python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685800"/>
            <a:ext cx="109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A for loop is used for iterating over a sequence (that is either a list, a </a:t>
            </a:r>
            <a:r>
              <a:rPr lang="en-US" dirty="0" err="1"/>
              <a:t>tuple</a:t>
            </a:r>
            <a:r>
              <a:rPr lang="en-US" dirty="0"/>
              <a:t>, a dictionary, a set, or a string).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This is less like the for keyword in other programming languages, and works more like an </a:t>
            </a:r>
            <a:r>
              <a:rPr lang="en-US" dirty="0" err="1"/>
              <a:t>iterator</a:t>
            </a:r>
            <a:r>
              <a:rPr lang="en-US" dirty="0"/>
              <a:t> method as found in other object-orientated programming languages.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With the for loop we can execute a set of statements, once for each item in a list, </a:t>
            </a:r>
            <a:r>
              <a:rPr lang="en-US" dirty="0" err="1"/>
              <a:t>tuple</a:t>
            </a:r>
            <a:r>
              <a:rPr lang="en-US" dirty="0"/>
              <a:t>, set etc.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each fruit in a fruit list: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800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Loop through the letters in the word "banana":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"banana":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15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Python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 Python syntax can be executed by writing directly in the Command Line: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&gt;&gt;&gt; print("Hello, World!")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Hello, 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Or by creating a python file on the server, using the .</a:t>
            </a:r>
            <a:r>
              <a:rPr lang="en-US" dirty="0" err="1" smtClean="0"/>
              <a:t>py</a:t>
            </a:r>
            <a:r>
              <a:rPr lang="en-US" dirty="0" smtClean="0"/>
              <a:t> file extension, and running it in the Command Line: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C:\Users\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Your 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&gt;python myfile.py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8956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Indentation refers to the spaces at the beginning of a code line.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Python uses indentation to indicate a block of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50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if 4 &gt; 2: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print("Four is greater than two!")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371600"/>
            <a:ext cx="42076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Exit the loop when x is "banana":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if x == "banana":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break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break Statement</a:t>
            </a:r>
          </a:p>
          <a:p>
            <a:r>
              <a:rPr lang="en-US" dirty="0" smtClean="0"/>
              <a:t>	With </a:t>
            </a:r>
            <a:r>
              <a:rPr lang="en-US" dirty="0"/>
              <a:t>the break statement we can stop the loop before it has looped through all the items: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05200"/>
            <a:ext cx="8362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Exit the loop when x is "banana", but this time the break comes before the print: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if x == "banana":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break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247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continue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609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the continue statement we can stop the current iteration of the loop, and continue with the next: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print banana: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if x == "banana":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continue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429000"/>
            <a:ext cx="213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range()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62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the range() function: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range(6):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4038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the start parameter: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range(2, 6):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334000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Increment the sequence with 3 (default is 1):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range(2, 30, 3):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743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 in For Loop</a:t>
            </a:r>
          </a:p>
          <a:p>
            <a:r>
              <a:rPr lang="en-US" dirty="0" smtClean="0"/>
              <a:t>	The</a:t>
            </a:r>
            <a:r>
              <a:rPr lang="en-US" dirty="0"/>
              <a:t> else keyword in a for loop specifies a block of code to be executed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loop is finished: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796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all numbers from 0 to 5, and print a message when the loop has ended: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range(6):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print("Finally finished!")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2004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x in range(6):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if x == 3: break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print(x)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print("Finally finished!")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Loops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nested loop is a loop inside a loop.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"inner loop" will be executed one time for each iteration of the "outer loop":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each adjective for every fruit: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["red", "big", "tasty"]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for y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print(x, y)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[0, 1, 2]: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pass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as long as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less than 6: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 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 6: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+= 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667000"/>
            <a:ext cx="214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break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1242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the break statement we can stop the loop even if the while condition is true: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Exit the loop when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3: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 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 6: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if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== 3: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break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+= 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continue Statement</a:t>
            </a:r>
          </a:p>
          <a:p>
            <a:r>
              <a:rPr lang="en-US" dirty="0"/>
              <a:t>With the continue statement we can stop the current iteration, and continue with the next: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Continue to the next iteration if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3: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 0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 6: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+= 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if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== 3: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continue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4290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else Statement</a:t>
            </a:r>
          </a:p>
          <a:p>
            <a:r>
              <a:rPr lang="en-US" dirty="0"/>
              <a:t>With the else statement we can run a block of code once when the condition no longer is true: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a message once the condition is false: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 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 6: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+= 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is no longer less than 6")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7391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Syntax Error: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&gt; 2: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Four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is greater than two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!")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if 4 &gt; 2: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print(“Four is greater than two!") 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4 &gt; 2: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      print(“Four is greater than two!")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Syntax Error: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if4 &gt; 2: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print(“Four is greater than two!")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      print(“Four is greater than two!")</a:t>
            </a:r>
          </a:p>
          <a:p>
            <a:pPr lvl="1"/>
            <a:r>
              <a:rPr lang="en-US" dirty="0" smtClean="0"/>
              <a:t> 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1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57200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a comment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print("Hello, 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!")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("Hello, World!") #This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comment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#print("Hello, World!")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(“Welcome!")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048000"/>
            <a:ext cx="2098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Multiline Comments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365480"/>
            <a:ext cx="670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#This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 written in more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 just one line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print("Hello, 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"""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written in more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 just one line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"""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print("Hello, 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!“)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79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Python 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096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Variables are containers for storing data values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Variables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Python has no command for declaring a variable.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variable is created the moment you first assign a value to it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2362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5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“Ram"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print(y)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862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" lvl="1"/>
            <a:r>
              <a:rPr lang="en-US" dirty="0"/>
              <a:t>Variables do not need to be declared with any particular </a:t>
            </a:r>
            <a:r>
              <a:rPr lang="en-US" i="1" dirty="0"/>
              <a:t>type</a:t>
            </a:r>
            <a:r>
              <a:rPr lang="en-US" dirty="0"/>
              <a:t>, and can even change type after they have been set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4       # x is of type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“Seth"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# x is now of type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want to specify the data type of a variable, this can be done with casting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(3)    # x will be '3'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 =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(3)    # y will be 3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z = float(3)  # z will be 3.0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61139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can get the data type of a variable with the </a:t>
            </a:r>
            <a:r>
              <a:rPr lang="en-US" dirty="0" smtClean="0"/>
              <a:t>type()</a:t>
            </a:r>
            <a:r>
              <a:rPr lang="en-US" dirty="0"/>
              <a:t> function.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733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5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“Ram"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print(type(x))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print(type(y))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“Ram"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 is the same as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Ram'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733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will create two variables: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4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“Seth"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#A will not overwrite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Legal variable names: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myvar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“Ram"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my_var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 Ram"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Many Values to Multiple Variables</a:t>
            </a:r>
          </a:p>
          <a:p>
            <a:r>
              <a:rPr lang="en-US" dirty="0" smtClean="0"/>
              <a:t>	Python </a:t>
            </a:r>
            <a:r>
              <a:rPr lang="en-US" dirty="0"/>
              <a:t>allows you to assign values to multiple variables in one line: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x, y, z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“Bat",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“Hat",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“Car"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print(y)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print(z)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Value to Multiple Variables</a:t>
            </a:r>
          </a:p>
          <a:p>
            <a:r>
              <a:rPr lang="en-US" dirty="0"/>
              <a:t>And you can assign the </a:t>
            </a:r>
            <a:r>
              <a:rPr lang="en-US" i="1" dirty="0"/>
              <a:t>same</a:t>
            </a:r>
            <a:r>
              <a:rPr lang="en-US" dirty="0"/>
              <a:t> value to multiple variables in one line: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x = y = z = 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"Car"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(x)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(y)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(z)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685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_my_var = "Ram"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myVar = "Ram"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MYVAR = "Ram"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myvar2 = "Ram"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Unpack a Collection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If </a:t>
            </a:r>
            <a:r>
              <a:rPr lang="en-US" dirty="0"/>
              <a:t>you have a collection of values in a list, </a:t>
            </a:r>
            <a:r>
              <a:rPr lang="en-US" dirty="0" err="1"/>
              <a:t>tuple</a:t>
            </a:r>
            <a:r>
              <a:rPr lang="en-US" dirty="0"/>
              <a:t> etc. Python allows you to extract the values into variables. This is called </a:t>
            </a:r>
            <a:r>
              <a:rPr lang="en-US" i="1" dirty="0"/>
              <a:t>unpacking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Unpack a list: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[“Strawberry",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“Apple",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x, y, z = fruits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print(y)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print(z)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86200"/>
            <a:ext cx="6805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</a:t>
            </a:r>
          </a:p>
          <a:p>
            <a:r>
              <a:rPr lang="en-US" dirty="0" smtClean="0"/>
              <a:t>	The </a:t>
            </a:r>
            <a:r>
              <a:rPr lang="en-US" dirty="0"/>
              <a:t>Python </a:t>
            </a:r>
            <a:r>
              <a:rPr lang="en-US" dirty="0" smtClean="0"/>
              <a:t>print()</a:t>
            </a:r>
            <a:r>
              <a:rPr lang="en-US" dirty="0"/>
              <a:t> function is often used to output variables.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“Today is Friday"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4923472"/>
            <a:ext cx="182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"Today"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 = "is"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z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“Friday"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print(x, y, z)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487680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“Today"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 = "is 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z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“Friday"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 + y + z)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0400" y="48768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y = 10</a:t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(x +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1199</Words>
  <Application>Microsoft Office PowerPoint</Application>
  <PresentationFormat>On-screen Show (4:3)</PresentationFormat>
  <Paragraphs>328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60</cp:revision>
  <dcterms:created xsi:type="dcterms:W3CDTF">2024-03-21T04:21:34Z</dcterms:created>
  <dcterms:modified xsi:type="dcterms:W3CDTF">2024-04-15T08:25:22Z</dcterms:modified>
</cp:coreProperties>
</file>