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215FEB8-582C-4416-B58D-01369F8C37F4}">
  <a:tblStyle styleId="{7215FEB8-582C-4416-B58D-01369F8C37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c911c92a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c911c92a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c911c92a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c911c92a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c911c92a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c911c92a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c911c92a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c911c92a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c911c92a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c911c92a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c911c92a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c911c92a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c911c92a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c911c92a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c911c92a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c911c92a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c911c92a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c911c92a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c911c92a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c911c92a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c911c92a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c911c92a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c911c92a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c911c92a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c911c92a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c911c92a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c911c92a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c911c92a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c911c92a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c911c92a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c911c92a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911c92a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c911c92a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911c92a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c911c92a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c911c92a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c911c92a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911c92a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c911c92a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c911c92a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c911c92a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c911c92a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c911c92a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c911c92a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Presentation for Internship Project Review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Robotic Process Automation (RPA) using Blue Prism</a:t>
            </a:r>
            <a:endParaRPr/>
          </a:p>
          <a:p>
            <a:pPr indent="0" lvl="0" marL="0" rtl="0" algn="l">
              <a:spcBef>
                <a:spcPts val="0"/>
              </a:spcBef>
              <a:spcAft>
                <a:spcPts val="0"/>
              </a:spcAft>
              <a:buNone/>
            </a:pPr>
            <a:r>
              <a:t/>
            </a:r>
            <a:endParaRPr/>
          </a:p>
          <a:p>
            <a:pPr indent="0" lvl="0" marL="2743200" rtl="0" algn="r">
              <a:spcBef>
                <a:spcPts val="0"/>
              </a:spcBef>
              <a:spcAft>
                <a:spcPts val="0"/>
              </a:spcAft>
              <a:buNone/>
            </a:pPr>
            <a:r>
              <a:rPr lang="en"/>
              <a:t>By Vaibhav Ranashoor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Inside newly created “completed.xlsx” excel file which is now moved to “Completed” folder</a:t>
            </a:r>
            <a:endParaRPr/>
          </a:p>
        </p:txBody>
      </p:sp>
      <p:pic>
        <p:nvPicPr>
          <p:cNvPr id="142" name="Google Shape;142;p22"/>
          <p:cNvPicPr preferRelativeResize="0"/>
          <p:nvPr/>
        </p:nvPicPr>
        <p:blipFill>
          <a:blip r:embed="rId3">
            <a:alphaModFix/>
          </a:blip>
          <a:stretch>
            <a:fillRect/>
          </a:stretch>
        </p:blipFill>
        <p:spPr>
          <a:xfrm>
            <a:off x="1082425" y="248025"/>
            <a:ext cx="6979157" cy="3925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10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2: Sending an email when a file is missing</a:t>
            </a:r>
            <a:endParaRPr/>
          </a:p>
        </p:txBody>
      </p:sp>
      <p:sp>
        <p:nvSpPr>
          <p:cNvPr id="148" name="Google Shape;148;p23"/>
          <p:cNvSpPr txBox="1"/>
          <p:nvPr>
            <p:ph idx="1" type="body"/>
          </p:nvPr>
        </p:nvSpPr>
        <p:spPr>
          <a:xfrm>
            <a:off x="311700" y="1641600"/>
            <a:ext cx="8520600" cy="292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assignment we will search for “completed.xlsx” file in “Completed” folder.</a:t>
            </a:r>
            <a:endParaRPr/>
          </a:p>
          <a:p>
            <a:pPr indent="-342900" lvl="0" marL="457200" rtl="0" algn="l">
              <a:spcBef>
                <a:spcPts val="0"/>
              </a:spcBef>
              <a:spcAft>
                <a:spcPts val="0"/>
              </a:spcAft>
              <a:buSzPts val="1800"/>
              <a:buChar char="●"/>
            </a:pPr>
            <a:r>
              <a:rPr lang="en"/>
              <a:t>If file is present then process will end without any problems.</a:t>
            </a:r>
            <a:endParaRPr/>
          </a:p>
          <a:p>
            <a:pPr indent="-342900" lvl="0" marL="457200" rtl="0" algn="l">
              <a:spcBef>
                <a:spcPts val="0"/>
              </a:spcBef>
              <a:spcAft>
                <a:spcPts val="0"/>
              </a:spcAft>
              <a:buSzPts val="1800"/>
              <a:buChar char="●"/>
            </a:pPr>
            <a:r>
              <a:rPr lang="en"/>
              <a:t>If file </a:t>
            </a:r>
            <a:r>
              <a:rPr lang="en"/>
              <a:t>is absent then process will send a email to a predetermined email id using “Email - POP3/SMTP</a:t>
            </a:r>
            <a:r>
              <a:rPr lang="en"/>
              <a:t>” VBO.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Screenshot of email received if file is absent.</a:t>
            </a:r>
            <a:endParaRPr/>
          </a:p>
        </p:txBody>
      </p:sp>
      <p:pic>
        <p:nvPicPr>
          <p:cNvPr id="154" name="Google Shape;154;p24"/>
          <p:cNvPicPr preferRelativeResize="0"/>
          <p:nvPr/>
        </p:nvPicPr>
        <p:blipFill>
          <a:blip r:embed="rId3">
            <a:alphaModFix/>
          </a:blip>
          <a:stretch>
            <a:fillRect/>
          </a:stretch>
        </p:blipFill>
        <p:spPr>
          <a:xfrm>
            <a:off x="951688" y="248025"/>
            <a:ext cx="7240622" cy="392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10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 Combining excel data and filtering unique and duplicate records.</a:t>
            </a:r>
            <a:endParaRPr/>
          </a:p>
        </p:txBody>
      </p:sp>
      <p:sp>
        <p:nvSpPr>
          <p:cNvPr id="160" name="Google Shape;160;p25"/>
          <p:cNvSpPr txBox="1"/>
          <p:nvPr>
            <p:ph idx="1" type="body"/>
          </p:nvPr>
        </p:nvSpPr>
        <p:spPr>
          <a:xfrm>
            <a:off x="311700" y="1625700"/>
            <a:ext cx="8520600" cy="294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assignment requires use of LINQ in order to filter unique records and duplicate records from a collection all of which will be stored in 5 files.</a:t>
            </a:r>
            <a:endParaRPr/>
          </a:p>
          <a:p>
            <a:pPr indent="-342900" lvl="0" marL="457200" rtl="0" algn="l">
              <a:spcBef>
                <a:spcPts val="0"/>
              </a:spcBef>
              <a:spcAft>
                <a:spcPts val="0"/>
              </a:spcAft>
              <a:buSzPts val="1800"/>
              <a:buChar char="●"/>
            </a:pPr>
            <a:r>
              <a:rPr lang="en"/>
              <a:t>Filtered records and duplicate records will be stored in another file called “final.xlsx” in “report folder” inside ”Completed” folder</a:t>
            </a:r>
            <a:endParaRPr/>
          </a:p>
          <a:p>
            <a:pPr indent="-342900" lvl="0" marL="457200" rtl="0" algn="l">
              <a:spcBef>
                <a:spcPts val="0"/>
              </a:spcBef>
              <a:spcAft>
                <a:spcPts val="0"/>
              </a:spcAft>
              <a:buSzPts val="1800"/>
              <a:buChar char="●"/>
            </a:pPr>
            <a:r>
              <a:rPr lang="en"/>
              <a:t>In this assignment, it is observed that use LINQ substantially decreases the time taken to filter the collections in Blue Prism.</a:t>
            </a:r>
            <a:endParaRPr/>
          </a:p>
          <a:p>
            <a:pPr indent="-342900" lvl="0" marL="457200" rtl="0" algn="l">
              <a:spcBef>
                <a:spcPts val="0"/>
              </a:spcBef>
              <a:spcAft>
                <a:spcPts val="0"/>
              </a:spcAft>
              <a:buSzPts val="1800"/>
              <a:buChar char="●"/>
            </a:pPr>
            <a:r>
              <a:rPr lang="en"/>
              <a:t>Thus filtering collection data using LINQ is preferred if a predetermined action from a VBO is unavailable for a certain operation involving a collection.</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6" name="Google Shape;166;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Note that we will also include source file name when records are copied into “final.xlsx”.</a:t>
            </a:r>
            <a:endParaRPr/>
          </a:p>
          <a:p>
            <a:pPr indent="-342900" lvl="0" marL="457200" rtl="0" algn="l">
              <a:spcBef>
                <a:spcPts val="0"/>
              </a:spcBef>
              <a:spcAft>
                <a:spcPts val="0"/>
              </a:spcAft>
              <a:buSzPts val="1800"/>
              <a:buChar char="●"/>
            </a:pPr>
            <a:r>
              <a:rPr lang="en"/>
              <a:t>After data from source files is copied and filtered into </a:t>
            </a:r>
            <a:r>
              <a:rPr lang="en"/>
              <a:t>“final.xlsx” these 5 source files are moved into “added” folder inside “Opened” folder.</a:t>
            </a:r>
            <a:endParaRPr/>
          </a:p>
          <a:p>
            <a:pPr indent="-342900" lvl="0" marL="457200" rtl="0" algn="l">
              <a:spcBef>
                <a:spcPts val="0"/>
              </a:spcBef>
              <a:spcAft>
                <a:spcPts val="0"/>
              </a:spcAft>
              <a:buSzPts val="1800"/>
              <a:buChar char="●"/>
            </a:pPr>
            <a:r>
              <a:rPr lang="en"/>
              <a:t>We will have 3 sheets in “final.xlsx” which contain “All Data”, “Unique” records and “Duplicate” records.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All Data (Including Unique and Duplicate records = 500)</a:t>
            </a:r>
            <a:endParaRPr/>
          </a:p>
        </p:txBody>
      </p:sp>
      <p:pic>
        <p:nvPicPr>
          <p:cNvPr id="172" name="Google Shape;172;p27"/>
          <p:cNvPicPr preferRelativeResize="0"/>
          <p:nvPr/>
        </p:nvPicPr>
        <p:blipFill>
          <a:blip r:embed="rId3">
            <a:alphaModFix/>
          </a:blip>
          <a:stretch>
            <a:fillRect/>
          </a:stretch>
        </p:blipFill>
        <p:spPr>
          <a:xfrm>
            <a:off x="1082425" y="145575"/>
            <a:ext cx="6979157" cy="3925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Unique Records (50 in total)</a:t>
            </a:r>
            <a:endParaRPr/>
          </a:p>
        </p:txBody>
      </p:sp>
      <p:pic>
        <p:nvPicPr>
          <p:cNvPr id="178" name="Google Shape;178;p28"/>
          <p:cNvPicPr preferRelativeResize="0"/>
          <p:nvPr/>
        </p:nvPicPr>
        <p:blipFill>
          <a:blip r:embed="rId3">
            <a:alphaModFix/>
          </a:blip>
          <a:stretch>
            <a:fillRect/>
          </a:stretch>
        </p:blipFill>
        <p:spPr>
          <a:xfrm>
            <a:off x="1082425" y="159250"/>
            <a:ext cx="6979157" cy="3925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Duplicate records (450 in total)</a:t>
            </a:r>
            <a:endParaRPr/>
          </a:p>
        </p:txBody>
      </p:sp>
      <p:pic>
        <p:nvPicPr>
          <p:cNvPr id="184" name="Google Shape;184;p29"/>
          <p:cNvPicPr preferRelativeResize="0"/>
          <p:nvPr/>
        </p:nvPicPr>
        <p:blipFill>
          <a:blip r:embed="rId3">
            <a:alphaModFix/>
          </a:blip>
          <a:stretch>
            <a:fillRect/>
          </a:stretch>
        </p:blipFill>
        <p:spPr>
          <a:xfrm>
            <a:off x="1054025" y="186550"/>
            <a:ext cx="6979157" cy="3925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10000"/>
            <a:ext cx="8520600" cy="11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4: Updating excel sheet when new files are created in “Opened” folder.</a:t>
            </a:r>
            <a:endParaRPr/>
          </a:p>
        </p:txBody>
      </p:sp>
      <p:sp>
        <p:nvSpPr>
          <p:cNvPr id="190" name="Google Shape;190;p30"/>
          <p:cNvSpPr txBox="1"/>
          <p:nvPr>
            <p:ph idx="1" type="body"/>
          </p:nvPr>
        </p:nvSpPr>
        <p:spPr>
          <a:xfrm>
            <a:off x="311700" y="1598375"/>
            <a:ext cx="8520600" cy="294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assignment a process is created which updates the “final.xlsx” if new files are created in “Opened” folder.</a:t>
            </a:r>
            <a:endParaRPr/>
          </a:p>
          <a:p>
            <a:pPr indent="-342900" lvl="0" marL="457200" rtl="0" algn="l">
              <a:spcBef>
                <a:spcPts val="0"/>
              </a:spcBef>
              <a:spcAft>
                <a:spcPts val="0"/>
              </a:spcAft>
              <a:buSzPts val="1800"/>
              <a:buChar char="●"/>
            </a:pPr>
            <a:r>
              <a:rPr lang="en"/>
              <a:t>Here we use the same VBOs as we have used in previous assignment.</a:t>
            </a:r>
            <a:endParaRPr/>
          </a:p>
          <a:p>
            <a:pPr indent="-342900" lvl="0" marL="457200" rtl="0" algn="l">
              <a:spcBef>
                <a:spcPts val="0"/>
              </a:spcBef>
              <a:spcAft>
                <a:spcPts val="0"/>
              </a:spcAft>
              <a:buSzPts val="1800"/>
              <a:buChar char="●"/>
            </a:pPr>
            <a:r>
              <a:rPr lang="en"/>
              <a:t>Any number of files created will be updated into the “final.xlsx” file as before and the original files will be moved to added folder.</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16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5: Browser automation for finding values of different currencies using currency converter Webapp (xe.com).</a:t>
            </a:r>
            <a:endParaRPr/>
          </a:p>
        </p:txBody>
      </p:sp>
      <p:sp>
        <p:nvSpPr>
          <p:cNvPr id="196" name="Google Shape;196;p31"/>
          <p:cNvSpPr txBox="1"/>
          <p:nvPr>
            <p:ph idx="1" type="body"/>
          </p:nvPr>
        </p:nvSpPr>
        <p:spPr>
          <a:xfrm>
            <a:off x="311700" y="2144825"/>
            <a:ext cx="8520600" cy="242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assignment involves Browser automation, we will use Internet Explorer for this purpose.</a:t>
            </a:r>
            <a:endParaRPr/>
          </a:p>
          <a:p>
            <a:pPr indent="-342900" lvl="0" marL="457200" rtl="0" algn="l">
              <a:spcBef>
                <a:spcPts val="0"/>
              </a:spcBef>
              <a:spcAft>
                <a:spcPts val="0"/>
              </a:spcAft>
              <a:buSzPts val="1800"/>
              <a:buChar char="●"/>
            </a:pPr>
            <a:r>
              <a:rPr lang="en"/>
              <a:t>We make sure the web url is entered properly and all elements which are necessary to provide input and obtain result into the webapp are spied using application modeller.</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156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graphicFrame>
        <p:nvGraphicFramePr>
          <p:cNvPr id="93" name="Google Shape;93;p14"/>
          <p:cNvGraphicFramePr/>
          <p:nvPr/>
        </p:nvGraphicFramePr>
        <p:xfrm>
          <a:off x="853725" y="763800"/>
          <a:ext cx="3000000" cy="3000000"/>
        </p:xfrm>
        <a:graphic>
          <a:graphicData uri="http://schemas.openxmlformats.org/drawingml/2006/table">
            <a:tbl>
              <a:tblPr>
                <a:noFill/>
                <a:tableStyleId>{7215FEB8-582C-4416-B58D-01369F8C37F4}</a:tableStyleId>
              </a:tblPr>
              <a:tblGrid>
                <a:gridCol w="2413000"/>
                <a:gridCol w="2413000"/>
                <a:gridCol w="2413000"/>
              </a:tblGrid>
              <a:tr h="381000">
                <a:tc>
                  <a:txBody>
                    <a:bodyPr/>
                    <a:lstStyle/>
                    <a:p>
                      <a:pPr indent="0" lvl="0" marL="0" rtl="0" algn="ctr">
                        <a:spcBef>
                          <a:spcPts val="0"/>
                        </a:spcBef>
                        <a:spcAft>
                          <a:spcPts val="0"/>
                        </a:spcAft>
                        <a:buNone/>
                      </a:pPr>
                      <a:r>
                        <a:rPr lang="en" sz="1300"/>
                        <a:t>Assignment No.</a:t>
                      </a:r>
                      <a:endParaRPr sz="1300"/>
                    </a:p>
                  </a:txBody>
                  <a:tcPr marT="91425" marB="91425" marR="91425" marL="91425"/>
                </a:tc>
                <a:tc>
                  <a:txBody>
                    <a:bodyPr/>
                    <a:lstStyle/>
                    <a:p>
                      <a:pPr indent="0" lvl="0" marL="0" rtl="0" algn="ctr">
                        <a:spcBef>
                          <a:spcPts val="0"/>
                        </a:spcBef>
                        <a:spcAft>
                          <a:spcPts val="0"/>
                        </a:spcAft>
                        <a:buNone/>
                      </a:pPr>
                      <a:r>
                        <a:rPr lang="en" sz="1300"/>
                        <a:t>Assignment Title</a:t>
                      </a:r>
                      <a:endParaRPr sz="1300"/>
                    </a:p>
                  </a:txBody>
                  <a:tcPr marT="91425" marB="91425" marR="91425" marL="91425"/>
                </a:tc>
                <a:tc>
                  <a:txBody>
                    <a:bodyPr/>
                    <a:lstStyle/>
                    <a:p>
                      <a:pPr indent="0" lvl="0" marL="0" rtl="0" algn="ctr">
                        <a:spcBef>
                          <a:spcPts val="0"/>
                        </a:spcBef>
                        <a:spcAft>
                          <a:spcPts val="0"/>
                        </a:spcAft>
                        <a:buNone/>
                      </a:pPr>
                      <a:r>
                        <a:rPr lang="en" sz="1300"/>
                        <a:t>Slides</a:t>
                      </a:r>
                      <a:endParaRPr sz="1300"/>
                    </a:p>
                  </a:txBody>
                  <a:tcPr marT="91425" marB="91425" marR="91425" marL="91425"/>
                </a:tc>
              </a:tr>
              <a:tr h="381000">
                <a:tc>
                  <a:txBody>
                    <a:bodyPr/>
                    <a:lstStyle/>
                    <a:p>
                      <a:pPr indent="0" lvl="0" marL="0" rtl="0" algn="ctr">
                        <a:spcBef>
                          <a:spcPts val="0"/>
                        </a:spcBef>
                        <a:spcAft>
                          <a:spcPts val="0"/>
                        </a:spcAft>
                        <a:buNone/>
                      </a:pPr>
                      <a:r>
                        <a:rPr lang="en" sz="1300"/>
                        <a:t>1</a:t>
                      </a:r>
                      <a:endParaRPr sz="1300"/>
                    </a:p>
                  </a:txBody>
                  <a:tcPr marT="91425" marB="91425" marR="91425" marL="91425"/>
                </a:tc>
                <a:tc>
                  <a:txBody>
                    <a:bodyPr/>
                    <a:lstStyle/>
                    <a:p>
                      <a:pPr indent="0" lvl="0" marL="0" rtl="0" algn="ctr">
                        <a:spcBef>
                          <a:spcPts val="0"/>
                        </a:spcBef>
                        <a:spcAft>
                          <a:spcPts val="0"/>
                        </a:spcAft>
                        <a:buNone/>
                      </a:pPr>
                      <a:r>
                        <a:rPr lang="en" sz="1300"/>
                        <a:t>Automating excel file and folder creation.</a:t>
                      </a:r>
                      <a:endParaRPr sz="1300"/>
                    </a:p>
                  </a:txBody>
                  <a:tcPr marT="91425" marB="91425" marR="91425" marL="91425"/>
                </a:tc>
                <a:tc>
                  <a:txBody>
                    <a:bodyPr/>
                    <a:lstStyle/>
                    <a:p>
                      <a:pPr indent="0" lvl="0" marL="0" rtl="0" algn="ctr">
                        <a:spcBef>
                          <a:spcPts val="0"/>
                        </a:spcBef>
                        <a:spcAft>
                          <a:spcPts val="0"/>
                        </a:spcAft>
                        <a:buNone/>
                      </a:pPr>
                      <a:r>
                        <a:rPr lang="en" sz="1300"/>
                        <a:t>4-10</a:t>
                      </a:r>
                      <a:endParaRPr sz="1300"/>
                    </a:p>
                  </a:txBody>
                  <a:tcPr marT="91425" marB="91425" marR="91425" marL="91425"/>
                </a:tc>
              </a:tr>
              <a:tr h="381000">
                <a:tc>
                  <a:txBody>
                    <a:bodyPr/>
                    <a:lstStyle/>
                    <a:p>
                      <a:pPr indent="0" lvl="0" marL="0" rtl="0" algn="ctr">
                        <a:spcBef>
                          <a:spcPts val="0"/>
                        </a:spcBef>
                        <a:spcAft>
                          <a:spcPts val="0"/>
                        </a:spcAft>
                        <a:buNone/>
                      </a:pPr>
                      <a:r>
                        <a:rPr lang="en" sz="1300"/>
                        <a:t>2</a:t>
                      </a:r>
                      <a:endParaRPr sz="1300"/>
                    </a:p>
                  </a:txBody>
                  <a:tcPr marT="91425" marB="91425" marR="91425" marL="91425"/>
                </a:tc>
                <a:tc>
                  <a:txBody>
                    <a:bodyPr/>
                    <a:lstStyle/>
                    <a:p>
                      <a:pPr indent="0" lvl="0" marL="0" rtl="0" algn="ctr">
                        <a:spcBef>
                          <a:spcPts val="0"/>
                        </a:spcBef>
                        <a:spcAft>
                          <a:spcPts val="0"/>
                        </a:spcAft>
                        <a:buNone/>
                      </a:pPr>
                      <a:r>
                        <a:rPr lang="en" sz="1300"/>
                        <a:t>Sending email when a file is missing.</a:t>
                      </a:r>
                      <a:endParaRPr sz="1300"/>
                    </a:p>
                  </a:txBody>
                  <a:tcPr marT="91425" marB="91425" marR="91425" marL="91425"/>
                </a:tc>
                <a:tc>
                  <a:txBody>
                    <a:bodyPr/>
                    <a:lstStyle/>
                    <a:p>
                      <a:pPr indent="0" lvl="0" marL="0" rtl="0" algn="ctr">
                        <a:spcBef>
                          <a:spcPts val="0"/>
                        </a:spcBef>
                        <a:spcAft>
                          <a:spcPts val="0"/>
                        </a:spcAft>
                        <a:buNone/>
                      </a:pPr>
                      <a:r>
                        <a:rPr lang="en" sz="1300"/>
                        <a:t>11-12</a:t>
                      </a:r>
                      <a:endParaRPr sz="1300"/>
                    </a:p>
                  </a:txBody>
                  <a:tcPr marT="91425" marB="91425" marR="91425" marL="91425"/>
                </a:tc>
              </a:tr>
              <a:tr h="381000">
                <a:tc>
                  <a:txBody>
                    <a:bodyPr/>
                    <a:lstStyle/>
                    <a:p>
                      <a:pPr indent="0" lvl="0" marL="0" rtl="0" algn="ctr">
                        <a:spcBef>
                          <a:spcPts val="0"/>
                        </a:spcBef>
                        <a:spcAft>
                          <a:spcPts val="0"/>
                        </a:spcAft>
                        <a:buNone/>
                      </a:pPr>
                      <a:r>
                        <a:rPr lang="en" sz="1300"/>
                        <a:t>3</a:t>
                      </a:r>
                      <a:endParaRPr sz="1300"/>
                    </a:p>
                  </a:txBody>
                  <a:tcPr marT="91425" marB="91425" marR="91425" marL="91425"/>
                </a:tc>
                <a:tc>
                  <a:txBody>
                    <a:bodyPr/>
                    <a:lstStyle/>
                    <a:p>
                      <a:pPr indent="0" lvl="0" marL="0" rtl="0" algn="ctr">
                        <a:spcBef>
                          <a:spcPts val="0"/>
                        </a:spcBef>
                        <a:spcAft>
                          <a:spcPts val="0"/>
                        </a:spcAft>
                        <a:buNone/>
                      </a:pPr>
                      <a:r>
                        <a:rPr lang="en" sz="1300"/>
                        <a:t>Combining excel data and filtering unique and duplicate records.</a:t>
                      </a:r>
                      <a:endParaRPr sz="1300"/>
                    </a:p>
                  </a:txBody>
                  <a:tcPr marT="91425" marB="91425" marR="91425" marL="91425"/>
                </a:tc>
                <a:tc>
                  <a:txBody>
                    <a:bodyPr/>
                    <a:lstStyle/>
                    <a:p>
                      <a:pPr indent="0" lvl="0" marL="0" rtl="0" algn="ctr">
                        <a:spcBef>
                          <a:spcPts val="0"/>
                        </a:spcBef>
                        <a:spcAft>
                          <a:spcPts val="0"/>
                        </a:spcAft>
                        <a:buNone/>
                      </a:pPr>
                      <a:r>
                        <a:rPr lang="en" sz="1300"/>
                        <a:t>13-17</a:t>
                      </a:r>
                      <a:endParaRPr sz="1300"/>
                    </a:p>
                  </a:txBody>
                  <a:tcPr marT="91425" marB="91425" marR="91425" marL="91425"/>
                </a:tc>
              </a:tr>
              <a:tr h="381000">
                <a:tc>
                  <a:txBody>
                    <a:bodyPr/>
                    <a:lstStyle/>
                    <a:p>
                      <a:pPr indent="0" lvl="0" marL="0" rtl="0" algn="ctr">
                        <a:spcBef>
                          <a:spcPts val="0"/>
                        </a:spcBef>
                        <a:spcAft>
                          <a:spcPts val="0"/>
                        </a:spcAft>
                        <a:buNone/>
                      </a:pPr>
                      <a:r>
                        <a:rPr lang="en" sz="1300"/>
                        <a:t>4</a:t>
                      </a:r>
                      <a:endParaRPr sz="1300"/>
                    </a:p>
                  </a:txBody>
                  <a:tcPr marT="91425" marB="91425" marR="91425" marL="91425"/>
                </a:tc>
                <a:tc>
                  <a:txBody>
                    <a:bodyPr/>
                    <a:lstStyle/>
                    <a:p>
                      <a:pPr indent="0" lvl="0" marL="0" rtl="0" algn="ctr">
                        <a:spcBef>
                          <a:spcPts val="0"/>
                        </a:spcBef>
                        <a:spcAft>
                          <a:spcPts val="0"/>
                        </a:spcAft>
                        <a:buNone/>
                      </a:pPr>
                      <a:r>
                        <a:rPr lang="en" sz="1300"/>
                        <a:t>Updating excel sheet when new files are created in “Opened” folder.</a:t>
                      </a:r>
                      <a:endParaRPr sz="1300"/>
                    </a:p>
                  </a:txBody>
                  <a:tcPr marT="91425" marB="91425" marR="91425" marL="91425"/>
                </a:tc>
                <a:tc>
                  <a:txBody>
                    <a:bodyPr/>
                    <a:lstStyle/>
                    <a:p>
                      <a:pPr indent="0" lvl="0" marL="0" rtl="0" algn="ctr">
                        <a:spcBef>
                          <a:spcPts val="0"/>
                        </a:spcBef>
                        <a:spcAft>
                          <a:spcPts val="0"/>
                        </a:spcAft>
                        <a:buNone/>
                      </a:pPr>
                      <a:r>
                        <a:rPr lang="en" sz="1300"/>
                        <a:t>18</a:t>
                      </a:r>
                      <a:endParaRPr sz="1300"/>
                    </a:p>
                  </a:txBody>
                  <a:tcPr marT="91425" marB="91425" marR="91425" marL="91425"/>
                </a:tc>
              </a:tr>
              <a:tr h="912400">
                <a:tc>
                  <a:txBody>
                    <a:bodyPr/>
                    <a:lstStyle/>
                    <a:p>
                      <a:pPr indent="0" lvl="0" marL="0" rtl="0" algn="ctr">
                        <a:spcBef>
                          <a:spcPts val="0"/>
                        </a:spcBef>
                        <a:spcAft>
                          <a:spcPts val="0"/>
                        </a:spcAft>
                        <a:buNone/>
                      </a:pPr>
                      <a:r>
                        <a:rPr lang="en" sz="1300"/>
                        <a:t>5</a:t>
                      </a:r>
                      <a:endParaRPr sz="1300"/>
                    </a:p>
                  </a:txBody>
                  <a:tcPr marT="91425" marB="91425" marR="91425" marL="91425"/>
                </a:tc>
                <a:tc>
                  <a:txBody>
                    <a:bodyPr/>
                    <a:lstStyle/>
                    <a:p>
                      <a:pPr indent="0" lvl="0" marL="0" rtl="0" algn="ctr">
                        <a:spcBef>
                          <a:spcPts val="0"/>
                        </a:spcBef>
                        <a:spcAft>
                          <a:spcPts val="0"/>
                        </a:spcAft>
                        <a:buNone/>
                      </a:pPr>
                      <a:r>
                        <a:rPr lang="en" sz="1300"/>
                        <a:t>Browser automation for finding values of different currencies using currency converter Webapp (xe.com).</a:t>
                      </a:r>
                      <a:endParaRPr sz="1300"/>
                    </a:p>
                  </a:txBody>
                  <a:tcPr marT="91425" marB="91425" marR="91425" marL="91425"/>
                </a:tc>
                <a:tc>
                  <a:txBody>
                    <a:bodyPr/>
                    <a:lstStyle/>
                    <a:p>
                      <a:pPr indent="0" lvl="0" marL="0" rtl="0" algn="ctr">
                        <a:spcBef>
                          <a:spcPts val="0"/>
                        </a:spcBef>
                        <a:spcAft>
                          <a:spcPts val="0"/>
                        </a:spcAft>
                        <a:buNone/>
                      </a:pPr>
                      <a:r>
                        <a:rPr lang="en" sz="1300"/>
                        <a:t>19-20</a:t>
                      </a:r>
                      <a:endParaRPr sz="1300"/>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 name="Google Shape;202;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case certain input elements are hidden we can use inspect element to spy them and then make necessary modifications in element properties.</a:t>
            </a:r>
            <a:endParaRPr/>
          </a:p>
          <a:p>
            <a:pPr indent="-342900" lvl="0" marL="457200" rtl="0" algn="l">
              <a:spcBef>
                <a:spcPts val="0"/>
              </a:spcBef>
              <a:spcAft>
                <a:spcPts val="0"/>
              </a:spcAft>
              <a:buSzPts val="1800"/>
              <a:buChar char="●"/>
            </a:pPr>
            <a:r>
              <a:rPr lang="en"/>
              <a:t>We read an excel file called “CurrencyConversion.xlsx” which provides us with as follows:</a:t>
            </a:r>
            <a:endParaRPr/>
          </a:p>
          <a:p>
            <a:pPr indent="-317500" lvl="1" marL="914400" rtl="0" algn="l">
              <a:spcBef>
                <a:spcPts val="0"/>
              </a:spcBef>
              <a:spcAft>
                <a:spcPts val="0"/>
              </a:spcAft>
              <a:buSzPts val="1400"/>
              <a:buChar char="○"/>
            </a:pPr>
            <a:r>
              <a:rPr lang="en"/>
              <a:t>Currency code of currency to be converted</a:t>
            </a:r>
            <a:endParaRPr/>
          </a:p>
          <a:p>
            <a:pPr indent="-317500" lvl="1" marL="914400" rtl="0" algn="l">
              <a:spcBef>
                <a:spcPts val="0"/>
              </a:spcBef>
              <a:spcAft>
                <a:spcPts val="0"/>
              </a:spcAft>
              <a:buSzPts val="1400"/>
              <a:buChar char="○"/>
            </a:pPr>
            <a:r>
              <a:rPr lang="en"/>
              <a:t>Amount of Currency to be converted</a:t>
            </a:r>
            <a:endParaRPr/>
          </a:p>
          <a:p>
            <a:pPr indent="-317500" lvl="1" marL="914400" rtl="0" algn="l">
              <a:spcBef>
                <a:spcPts val="0"/>
              </a:spcBef>
              <a:spcAft>
                <a:spcPts val="0"/>
              </a:spcAft>
              <a:buSzPts val="1400"/>
              <a:buChar char="○"/>
            </a:pPr>
            <a:r>
              <a:rPr lang="en"/>
              <a:t>Currency code of currency to convert to</a:t>
            </a:r>
            <a:endParaRPr/>
          </a:p>
          <a:p>
            <a:pPr indent="-342900" lvl="0" marL="457200" rtl="0" algn="l">
              <a:spcBef>
                <a:spcPts val="0"/>
              </a:spcBef>
              <a:spcAft>
                <a:spcPts val="0"/>
              </a:spcAft>
              <a:buSzPts val="1800"/>
              <a:buChar char="●"/>
            </a:pPr>
            <a:r>
              <a:rPr lang="en"/>
              <a:t>Results of this conversion will be stored in same excel file and the browser will close automatically as soon as all currency data has been converted.</a:t>
            </a:r>
            <a:endParaRPr/>
          </a:p>
          <a:p>
            <a:pPr indent="0" lvl="0" marL="411480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scope:</a:t>
            </a:r>
            <a:endParaRPr/>
          </a:p>
        </p:txBody>
      </p:sp>
      <p:sp>
        <p:nvSpPr>
          <p:cNvPr id="208" name="Google Shape;208;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we have seen, through these assignments Blue Prism RPA can be used to automate many mundane and repetitive tasks like filtering excel sheet data, creating folders, moving files, sending emails </a:t>
            </a:r>
            <a:r>
              <a:rPr lang="en"/>
              <a:t>in case</a:t>
            </a:r>
            <a:r>
              <a:rPr lang="en"/>
              <a:t> of missing files and foreign currency conversion using web application.</a:t>
            </a:r>
            <a:endParaRPr/>
          </a:p>
          <a:p>
            <a:pPr indent="-342900" lvl="0" marL="457200" rtl="0" algn="l">
              <a:spcBef>
                <a:spcPts val="0"/>
              </a:spcBef>
              <a:spcAft>
                <a:spcPts val="0"/>
              </a:spcAft>
              <a:buSzPts val="1800"/>
              <a:buChar char="●"/>
            </a:pPr>
            <a:r>
              <a:rPr lang="en"/>
              <a:t>Use of this tool can be further utilised in accessing SQL databases and automating data entry tasks which are repetitive in nature.</a:t>
            </a:r>
            <a:endParaRPr/>
          </a:p>
          <a:p>
            <a:pPr indent="-342900" lvl="0" marL="457200" rtl="0" algn="l">
              <a:spcBef>
                <a:spcPts val="0"/>
              </a:spcBef>
              <a:spcAft>
                <a:spcPts val="0"/>
              </a:spcAft>
              <a:buSzPts val="1800"/>
              <a:buChar char="●"/>
            </a:pPr>
            <a:r>
              <a:rPr lang="en"/>
              <a:t>Utilization of this tool greatly increases the productivity and efficiency of organization and it proves to be cost effective in long run.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555600"/>
            <a:ext cx="3916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scope of RPA:</a:t>
            </a:r>
            <a:endParaRPr/>
          </a:p>
        </p:txBody>
      </p:sp>
      <p:sp>
        <p:nvSpPr>
          <p:cNvPr id="214" name="Google Shape;214;p34"/>
          <p:cNvSpPr txBox="1"/>
          <p:nvPr>
            <p:ph idx="1" type="body"/>
          </p:nvPr>
        </p:nvSpPr>
        <p:spPr>
          <a:xfrm>
            <a:off x="311700" y="1465800"/>
            <a:ext cx="42921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a:t>
            </a:r>
            <a:r>
              <a:rPr lang="en" sz="1100"/>
              <a:t>he future scope of RPA is relatively  very high. There are various human jobs which can be easily automated using RPA tools and technology. The future scope of RPA  can be observed in the field of data entry and data rekeying jobs. These tasks could be easily automated with RPA. The various repetitive tasks such as formatting, data assembling or anything which requires a series of steps are easily carried out with the help of RPA. The other computer-supported processes which utilize a set of procedures are also performed through RPA.During the upcoming year, a tremendous growth is observed in the field of RPA and therefore it will deliver higher technological abilities towards significantly reducing the risk of incorrectly regulatory reporting, including the improved data analytics and higher data accuracy. The RPA in the market is progressing rapidly and acceptance of this robotic automated technique could help to restructure the business process management marketplace in IT Industry. </a:t>
            </a:r>
            <a:endParaRPr sz="1100"/>
          </a:p>
        </p:txBody>
      </p:sp>
      <p:pic>
        <p:nvPicPr>
          <p:cNvPr descr="RPA market" id="215" name="Google Shape;215;p34"/>
          <p:cNvPicPr preferRelativeResize="0"/>
          <p:nvPr/>
        </p:nvPicPr>
        <p:blipFill>
          <a:blip r:embed="rId3">
            <a:alphaModFix/>
          </a:blip>
          <a:stretch>
            <a:fillRect/>
          </a:stretch>
        </p:blipFill>
        <p:spPr>
          <a:xfrm>
            <a:off x="4885200" y="1829614"/>
            <a:ext cx="3487050" cy="2615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That's</a:t>
            </a:r>
            <a:r>
              <a:rPr lang="en"/>
              <a:t> all for now!</a:t>
            </a:r>
            <a:endParaRPr/>
          </a:p>
        </p:txBody>
      </p:sp>
      <p:sp>
        <p:nvSpPr>
          <p:cNvPr id="221" name="Google Shape;221;p35"/>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10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benefits of using RPA vs Traditional Automation?</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311700" y="1707675"/>
            <a:ext cx="8520600" cy="28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Increased Efficiency</a:t>
            </a:r>
            <a:endParaRPr/>
          </a:p>
          <a:p>
            <a:pPr indent="-342900" lvl="0" marL="457200" rtl="0" algn="l">
              <a:spcBef>
                <a:spcPts val="0"/>
              </a:spcBef>
              <a:spcAft>
                <a:spcPts val="0"/>
              </a:spcAft>
              <a:buSzPts val="1800"/>
              <a:buChar char="●"/>
            </a:pPr>
            <a:r>
              <a:rPr lang="en"/>
              <a:t>No major modifications required in existing systems</a:t>
            </a:r>
            <a:endParaRPr/>
          </a:p>
          <a:p>
            <a:pPr indent="-342900" lvl="0" marL="457200" rtl="0" algn="l">
              <a:spcBef>
                <a:spcPts val="0"/>
              </a:spcBef>
              <a:spcAft>
                <a:spcPts val="0"/>
              </a:spcAft>
              <a:buSzPts val="1800"/>
              <a:buChar char="●"/>
            </a:pPr>
            <a:r>
              <a:rPr lang="en"/>
              <a:t>Can update business flow easily due to its simplicity</a:t>
            </a:r>
            <a:endParaRPr/>
          </a:p>
          <a:p>
            <a:pPr indent="-342900" lvl="0" marL="457200" rtl="0" algn="l">
              <a:spcBef>
                <a:spcPts val="0"/>
              </a:spcBef>
              <a:spcAft>
                <a:spcPts val="0"/>
              </a:spcAft>
              <a:buSzPts val="1800"/>
              <a:buChar char="●"/>
            </a:pPr>
            <a:r>
              <a:rPr lang="en"/>
              <a:t>Easier and faster implementation</a:t>
            </a:r>
            <a:endParaRPr/>
          </a:p>
          <a:p>
            <a:pPr indent="-342900" lvl="0" marL="457200" rtl="0" algn="l">
              <a:spcBef>
                <a:spcPts val="0"/>
              </a:spcBef>
              <a:spcAft>
                <a:spcPts val="0"/>
              </a:spcAft>
              <a:buSzPts val="1800"/>
              <a:buChar char="●"/>
            </a:pPr>
            <a:r>
              <a:rPr lang="en"/>
              <a:t>Employees can focus on other important work and not on mundane tasks</a:t>
            </a:r>
            <a:endParaRPr/>
          </a:p>
          <a:p>
            <a:pPr indent="-342900" lvl="0" marL="457200" rtl="0" algn="l">
              <a:spcBef>
                <a:spcPts val="0"/>
              </a:spcBef>
              <a:spcAft>
                <a:spcPts val="0"/>
              </a:spcAft>
              <a:buSzPts val="1800"/>
              <a:buChar char="●"/>
            </a:pPr>
            <a:r>
              <a:rPr lang="en"/>
              <a:t>Easy to scale up</a:t>
            </a:r>
            <a:endParaRPr/>
          </a:p>
          <a:p>
            <a:pPr indent="-342900" lvl="0" marL="457200" rtl="0" algn="l">
              <a:spcBef>
                <a:spcPts val="0"/>
              </a:spcBef>
              <a:spcAft>
                <a:spcPts val="0"/>
              </a:spcAft>
              <a:buSzPts val="1800"/>
              <a:buChar char="●"/>
            </a:pPr>
            <a:r>
              <a:rPr lang="en"/>
              <a:t>Decrease in overall cost to company in the long run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9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1: Automating excel file and folder creation.</a:t>
            </a:r>
            <a:endParaRPr/>
          </a:p>
        </p:txBody>
      </p:sp>
      <p:sp>
        <p:nvSpPr>
          <p:cNvPr id="105" name="Google Shape;105;p16"/>
          <p:cNvSpPr txBox="1"/>
          <p:nvPr>
            <p:ph idx="1" type="body"/>
          </p:nvPr>
        </p:nvSpPr>
        <p:spPr>
          <a:xfrm>
            <a:off x="311700" y="1467550"/>
            <a:ext cx="8520600" cy="310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assignment we create a Blue Prism process which can automatically create folders, subfolders and excel files as well as write some data into the newly created excel sheet.</a:t>
            </a:r>
            <a:endParaRPr/>
          </a:p>
          <a:p>
            <a:pPr indent="-342900" lvl="0" marL="457200" rtl="0" algn="l">
              <a:spcBef>
                <a:spcPts val="0"/>
              </a:spcBef>
              <a:spcAft>
                <a:spcPts val="0"/>
              </a:spcAft>
              <a:buSzPts val="1800"/>
              <a:buChar char="●"/>
            </a:pPr>
            <a:r>
              <a:rPr lang="en"/>
              <a:t>For creating folder we use “Utility - File Management” VBO which makes the tasks of creating folders and </a:t>
            </a:r>
            <a:r>
              <a:rPr lang="en"/>
              <a:t>subfolders</a:t>
            </a:r>
            <a:r>
              <a:rPr lang="en"/>
              <a:t> extremely easy.</a:t>
            </a:r>
            <a:endParaRPr/>
          </a:p>
          <a:p>
            <a:pPr indent="-342900" lvl="0" marL="457200" rtl="0" algn="l">
              <a:spcBef>
                <a:spcPts val="0"/>
              </a:spcBef>
              <a:spcAft>
                <a:spcPts val="0"/>
              </a:spcAft>
              <a:buSzPts val="1800"/>
              <a:buChar char="●"/>
            </a:pPr>
            <a:r>
              <a:rPr lang="en"/>
              <a:t>For creating and writing and excel file we use “MS Excel” VBO.</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assignment a folder called “Assignment_1” is created in “C:\” drive and this folder will contain a subfolder with current month and that in turn contains subfolders for each date of that month.</a:t>
            </a:r>
            <a:endParaRPr/>
          </a:p>
          <a:p>
            <a:pPr indent="-342900" lvl="0" marL="457200" rtl="0" algn="l">
              <a:spcBef>
                <a:spcPts val="0"/>
              </a:spcBef>
              <a:spcAft>
                <a:spcPts val="0"/>
              </a:spcAft>
              <a:buSzPts val="1800"/>
              <a:buChar char="●"/>
            </a:pPr>
            <a:r>
              <a:rPr lang="en"/>
              <a:t>Inside the folder with today’s date there should be 2 folders named “Opened” and “Completed”, inside the “Opened” folder we will create a file called “completed.xlsx” and write “completed” into cells “A1” and “B1” of this file.</a:t>
            </a:r>
            <a:endParaRPr/>
          </a:p>
          <a:p>
            <a:pPr indent="-342900" lvl="0" marL="457200" rtl="0" algn="l">
              <a:spcBef>
                <a:spcPts val="0"/>
              </a:spcBef>
              <a:spcAft>
                <a:spcPts val="0"/>
              </a:spcAft>
              <a:buSzPts val="1800"/>
              <a:buChar char="●"/>
            </a:pPr>
            <a:r>
              <a:rPr lang="en"/>
              <a:t>After that, file is moved into “”Completed” folder and process ends.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50225" y="753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Screenshots: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18" name="Google Shape;118;p18"/>
          <p:cNvPicPr preferRelativeResize="0"/>
          <p:nvPr/>
        </p:nvPicPr>
        <p:blipFill>
          <a:blip r:embed="rId3">
            <a:alphaModFix/>
          </a:blip>
          <a:stretch>
            <a:fillRect/>
          </a:stretch>
        </p:blipFill>
        <p:spPr>
          <a:xfrm>
            <a:off x="894900" y="724050"/>
            <a:ext cx="7354200" cy="3985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Inside “Assignment_1” folder</a:t>
            </a:r>
            <a:endParaRPr/>
          </a:p>
        </p:txBody>
      </p:sp>
      <p:pic>
        <p:nvPicPr>
          <p:cNvPr id="124" name="Google Shape;124;p19"/>
          <p:cNvPicPr preferRelativeResize="0"/>
          <p:nvPr/>
        </p:nvPicPr>
        <p:blipFill>
          <a:blip r:embed="rId3">
            <a:alphaModFix/>
          </a:blip>
          <a:stretch>
            <a:fillRect/>
          </a:stretch>
        </p:blipFill>
        <p:spPr>
          <a:xfrm>
            <a:off x="1082425" y="172900"/>
            <a:ext cx="6979157" cy="3925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Inside today’s month folder</a:t>
            </a:r>
            <a:endParaRPr/>
          </a:p>
        </p:txBody>
      </p:sp>
      <p:pic>
        <p:nvPicPr>
          <p:cNvPr id="130" name="Google Shape;130;p20"/>
          <p:cNvPicPr preferRelativeResize="0"/>
          <p:nvPr/>
        </p:nvPicPr>
        <p:blipFill>
          <a:blip r:embed="rId3">
            <a:alphaModFix/>
          </a:blip>
          <a:stretch>
            <a:fillRect/>
          </a:stretch>
        </p:blipFill>
        <p:spPr>
          <a:xfrm>
            <a:off x="1082425" y="152400"/>
            <a:ext cx="6979157" cy="3925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Inside today’s date folder</a:t>
            </a:r>
            <a:endParaRPr/>
          </a:p>
        </p:txBody>
      </p:sp>
      <p:pic>
        <p:nvPicPr>
          <p:cNvPr id="136" name="Google Shape;136;p21"/>
          <p:cNvPicPr preferRelativeResize="0"/>
          <p:nvPr/>
        </p:nvPicPr>
        <p:blipFill>
          <a:blip r:embed="rId3">
            <a:alphaModFix/>
          </a:blip>
          <a:stretch>
            <a:fillRect/>
          </a:stretch>
        </p:blipFill>
        <p:spPr>
          <a:xfrm>
            <a:off x="1082425" y="152400"/>
            <a:ext cx="6979157" cy="3925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